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2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0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87109" autoAdjust="0"/>
  </p:normalViewPr>
  <p:slideViewPr>
    <p:cSldViewPr snapToGrid="0">
      <p:cViewPr varScale="1">
        <p:scale>
          <a:sx n="56" d="100"/>
          <a:sy n="56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54FF4A-0DE3-0F97-A779-9EF8B1C58A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1697D-8916-FFB0-0948-714880AD06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54C0BD-9A12-4F5B-B723-87B4DCACF91E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3325CB-06A1-FF2B-7013-8EDCCEA774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DD6EB8-86AE-BCD1-7BD9-13967A8B8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108B1-85D0-C196-1A2C-A2AF6AD066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9B206-BD05-39D8-5525-F588EF730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625267-286F-4034-A6C2-2363B3172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D586021-D261-0E03-6651-1D6E067C89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4029F7D1-FE79-EDA9-3804-D09B6B5BF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D562692-1912-D707-ACC6-5114E91B4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4D580A-E919-4C6E-8D15-9D8098924E3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93C21-8431-B47B-5490-BBA2612A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3B27-9591-4D2F-BDB5-113AD39C436B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182C3-F366-3C4A-8602-94EA3A9D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6239-8936-A0AF-35E5-479DE9B0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A712-7641-4E7F-9F00-789261A7B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1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9D310-9828-2082-31D0-39221A00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08BB-00AB-4311-9DE1-A3233E4FB757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A560-958B-03F1-9F74-2007E728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FA1A3-2558-E00F-F50D-911B7996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C244-CF84-435E-9DB1-22B31D1B8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4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DD10-C416-F3D3-8461-5A3E6E16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F917-02E0-4A41-B2E7-B59C5594D6E3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949C-939B-09F1-400D-019F676B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4AE1B-0274-46BD-9FFA-BC50DAB3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8EC3-C9B9-465F-A688-31AD9CFAB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74DFE-CB9B-84F6-FC22-5D1B5499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2CF8-1977-4DE8-B4AE-5AACC1131305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FB991-F4DB-CDFA-F431-450529E6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4BC65-D494-C86B-1ACB-50CD2C82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D49B-D602-4747-B105-47085F07B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9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E4221-12D3-AA0D-FE91-AA4E0AA9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FD90-4943-4580-A359-60E02AD2A05E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F6BA0-4F15-18BB-A237-CDD65D5F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58317-67BD-D4E3-8F7C-14EAE4DA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8FC8-2D90-43DF-AD03-9E64D5FEC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26201E-8374-EE34-E30B-C687E3D4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F81E-4704-4E9B-AD0B-95988BCAC3B2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901E48-2A17-E287-C78C-16AF03F4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B228B6-A145-BCC8-D9D5-BA4C80D5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7E2B-1955-4E78-8604-3DF6165BC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B0B5A1-7D5D-93B0-F808-B8D48D07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356F-8A82-4225-AD81-8ECCC856CAD5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CD623E-D1B9-A757-4480-A00D6EB5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825051-81C8-A31A-C11B-3720EFC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DE8D-7C12-4A5D-A094-45490F872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13D856-FF9B-0516-402F-287461B6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B875-4A87-48A9-BBE0-EEFC6DF2AEA6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A50EDB-AF89-D31C-51E3-EDAA06A7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ADEBA4-5F20-79F9-457B-23EFFB80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3408-E57B-439C-80E0-3F86E34B6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DD5359-CBE5-94F2-21E5-4F6E27FC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98E84-E48A-43ED-A63C-2BC5B4FFB775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9B4069-99EF-9F95-0E7D-288A22AE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361B0E-20B5-ABE1-65FE-7C13213D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F06-567A-4FD5-B4CC-03F66884B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2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3598B8-7CD8-CD33-2816-D23A0B35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BD9B-1047-4701-B966-4A04E18D692C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093C3A-F608-2196-EC9B-148436D4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04A034-C070-8DD2-0DCF-1552336A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A45B-9611-4970-BBA5-6D7A64188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FBC309-20C7-618A-6BF4-538BF5CF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7FCB-8168-48A3-B218-4BFE382AABAA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5EC676-DDA4-3A19-DD15-ADAA6603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48E5E5-ABF0-EF1C-6E5B-36F65F32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4AEB-D267-49C0-8F80-9909E44AD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228075-EBFC-6ACA-521D-F89B63BD0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4C637EE-50E2-4935-6EEE-D96EDD1AE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85B1C-73F3-A9F6-515F-E5793982E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121908-7289-4FCA-8539-48113804147B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608E9-D19F-7602-8811-2246BB4D4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17712-D01B-7BB1-4A76-2612C8681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B3740-EBF4-4C71-B4E4-726FF211C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6EC7CC5-A4AA-8A36-E086-A2529E88A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398463"/>
            <a:ext cx="6992937" cy="6324600"/>
          </a:xfrm>
        </p:spPr>
        <p:txBody>
          <a:bodyPr/>
          <a:lstStyle/>
          <a:p>
            <a:pPr algn="ctr"/>
            <a:br>
              <a:rPr lang="sr-Latn-RS" altLang="en-US" sz="4800" b="1" dirty="0">
                <a:latin typeface="Bahnschrift Condensed" panose="020B0502040204020203" pitchFamily="34" charset="0"/>
              </a:rPr>
            </a:br>
            <a:br>
              <a:rPr lang="sr-Latn-RS" altLang="en-US" sz="4800" b="1" dirty="0">
                <a:latin typeface="Bahnschrift Condensed" panose="020B0502040204020203" pitchFamily="34" charset="0"/>
              </a:rPr>
            </a:br>
            <a:r>
              <a:rPr lang="sr-Latn-RS" altLang="en-US" sz="2400" b="1" dirty="0">
                <a:latin typeface="Bahnschrift Condensed" panose="020B0502040204020203" pitchFamily="34" charset="0"/>
              </a:rPr>
              <a:t>Jevrejski istorijski muzej</a:t>
            </a:r>
            <a:br>
              <a:rPr lang="sr-Latn-RS" altLang="en-US" sz="2400" b="1" dirty="0">
                <a:latin typeface="Bahnschrift Condensed" panose="020B0502040204020203" pitchFamily="34" charset="0"/>
              </a:rPr>
            </a:br>
            <a:r>
              <a:rPr lang="sr-Latn-RS" altLang="en-US" sz="2400" b="1" dirty="0">
                <a:latin typeface="Bahnschrift Condensed" panose="020B0502040204020203" pitchFamily="34" charset="0"/>
              </a:rPr>
              <a:t>Saveza jevrejskih opština Srbije</a:t>
            </a:r>
            <a:br>
              <a:rPr lang="en-US" altLang="en-US" sz="1800" b="1" dirty="0">
                <a:latin typeface="Bahnschrift Condensed" panose="020B0502040204020203" pitchFamily="34" charset="0"/>
              </a:rPr>
            </a:br>
            <a:br>
              <a:rPr lang="en-US" altLang="en-US" sz="1800" b="1" dirty="0">
                <a:latin typeface="Bahnschrift Condensed" panose="020B0502040204020203" pitchFamily="34" charset="0"/>
              </a:rPr>
            </a:br>
            <a:br>
              <a:rPr lang="en-US" altLang="en-US" sz="1800" b="1" dirty="0">
                <a:latin typeface="Bahnschrift Condensed" panose="020B0502040204020203" pitchFamily="34" charset="0"/>
              </a:rPr>
            </a:br>
            <a:br>
              <a:rPr lang="sr-Latn-RS" altLang="en-US" sz="4800" b="1" dirty="0">
                <a:latin typeface="Bahnschrift Condensed" panose="020B0502040204020203" pitchFamily="34" charset="0"/>
              </a:rPr>
            </a:br>
            <a:r>
              <a:rPr lang="sr-Latn-RS" altLang="en-US" sz="4800" b="1" dirty="0">
                <a:latin typeface="Bahnschrift Condensed" panose="020B0502040204020203" pitchFamily="34" charset="0"/>
              </a:rPr>
              <a:t>WE SURVIVED ... 4</a:t>
            </a:r>
            <a:br>
              <a:rPr lang="sr-Latn-RS" altLang="en-US" sz="4800" b="1" dirty="0">
                <a:latin typeface="Bahnschrift Condensed" panose="020B0502040204020203" pitchFamily="34" charset="0"/>
              </a:rPr>
            </a:br>
            <a:r>
              <a:rPr lang="sr-Latn-RS" altLang="en-US" sz="4800" b="1" dirty="0">
                <a:latin typeface="Bahnschrift Condensed" panose="020B0502040204020203" pitchFamily="34" charset="0"/>
              </a:rPr>
              <a:t>Yugoslav Jews on the Holocaust</a:t>
            </a:r>
            <a:br>
              <a:rPr lang="en-US" altLang="en-US" sz="4800" b="1" dirty="0">
                <a:latin typeface="Bahnschrift Condensed" panose="020B0502040204020203" pitchFamily="34" charset="0"/>
              </a:rPr>
            </a:br>
            <a:br>
              <a:rPr lang="sr-Latn-RS" altLang="en-US" sz="4800" b="1" dirty="0">
                <a:latin typeface="Bahnschrift Condensed" panose="020B0502040204020203" pitchFamily="34" charset="0"/>
              </a:rPr>
            </a:br>
            <a:r>
              <a:rPr lang="sr-Latn-RS" altLang="en-US" b="1" dirty="0">
                <a:latin typeface="Bahnschrift Condensed" panose="020B0502040204020203" pitchFamily="34" charset="0"/>
              </a:rPr>
              <a:t>Mi smo preživeli ... 4</a:t>
            </a:r>
            <a:br>
              <a:rPr lang="sr-Latn-RS" altLang="en-US" b="1" dirty="0">
                <a:latin typeface="Bahnschrift Condensed" panose="020B0502040204020203" pitchFamily="34" charset="0"/>
              </a:rPr>
            </a:br>
            <a:r>
              <a:rPr lang="sr-Latn-RS" altLang="en-US" b="1" dirty="0">
                <a:latin typeface="Bahnschrift Condensed" panose="020B0502040204020203" pitchFamily="34" charset="0"/>
              </a:rPr>
              <a:t>Jugoslovenski Jevreji o Holokaustu</a:t>
            </a:r>
            <a:br>
              <a:rPr lang="en-US" altLang="en-US" b="1" dirty="0">
                <a:latin typeface="Bahnschrift Condensed" panose="020B0502040204020203" pitchFamily="34" charset="0"/>
              </a:rPr>
            </a:br>
            <a:br>
              <a:rPr lang="en-US" altLang="en-US" b="1" dirty="0">
                <a:latin typeface="Bahnschrift Condensed" panose="020B0502040204020203" pitchFamily="34" charset="0"/>
              </a:rPr>
            </a:br>
            <a:br>
              <a:rPr lang="en-US" altLang="en-US" b="1" dirty="0">
                <a:latin typeface="Bahnschrift Condensed" panose="020B0502040204020203" pitchFamily="34" charset="0"/>
              </a:rPr>
            </a:br>
            <a:br>
              <a:rPr lang="en-US" altLang="en-US" b="1" dirty="0">
                <a:latin typeface="Bahnschrift Condensed" panose="020B0502040204020203" pitchFamily="34" charset="0"/>
              </a:rPr>
            </a:br>
            <a:endParaRPr lang="en-US" altLang="en-US" sz="2000" b="1" dirty="0">
              <a:latin typeface="Bahnschrift Condensed" panose="020B0502040204020203" pitchFamily="34" charset="0"/>
            </a:endParaRPr>
          </a:p>
        </p:txBody>
      </p:sp>
      <p:pic>
        <p:nvPicPr>
          <p:cNvPr id="3075" name="Picture Placeholder 5">
            <a:extLst>
              <a:ext uri="{FF2B5EF4-FFF2-40B4-BE49-F238E27FC236}">
                <a16:creationId xmlns:a16="http://schemas.microsoft.com/office/drawing/2014/main" id="{0DE9573F-DB9E-CA1C-9CD0-53B76EA6EFE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338" y="6350"/>
            <a:ext cx="4914900" cy="68357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4D3D75-3332-AF9B-F633-694993F62B2A}"/>
              </a:ext>
            </a:extLst>
          </p:cNvPr>
          <p:cNvSpPr txBox="1"/>
          <p:nvPr/>
        </p:nvSpPr>
        <p:spPr>
          <a:xfrm>
            <a:off x="2045970" y="6000750"/>
            <a:ext cx="3508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Barbara Panic Koen, </a:t>
            </a:r>
            <a:r>
              <a:rPr lang="en-US" sz="2000" b="1" dirty="0" err="1"/>
              <a:t>Kustos</a:t>
            </a:r>
            <a:r>
              <a:rPr lang="en-US" sz="2000" b="1" dirty="0"/>
              <a:t> JIM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14:warp dir="in"/>
      </p:transition>
    </mc:Choice>
    <mc:Fallback xmlns=""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2226-D84C-987A-58A0-97ABC2EB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75" y="862013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ELIEZER KATAN </a:t>
            </a:r>
            <a:r>
              <a:rPr lang="sr-Latn-RS" sz="3700" b="1" dirty="0">
                <a:latin typeface="Bahnschrift Condensed" panose="020B0502040204020203" pitchFamily="34" charset="0"/>
              </a:rPr>
              <a:t>– Po šumama i gorama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(Rogatica, 1920 – Beograd, 2007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2EE32-F92E-ACFF-A9D7-190DEF49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4288" y="2465388"/>
            <a:ext cx="6883400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 je u porodici Eliše Katan i Mazalte, devojačko Katan.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U Sarajevu je završio Mušku zanatsku školu, bravarski zanat.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Rat ga je zatekao u Rogatici. Ubrzo se pridružio partizanskom pokretu.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Nakon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rata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ostao je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u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Jugoslovenskoj armiji. Završio je vojno - sanitetsko učilište, odsek za apotekarske pomoćnike, a zatim i studije na Farmaceutskom fakultetu.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Par godina pre penzionisanja postavljen je za načelnika odeljenja za istoriju vojnog saniteta. Ima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o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je čin pukovnika.</a:t>
            </a:r>
            <a:endParaRPr lang="sr-Latn-C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2D9D501-5977-FFDA-E22B-7EC036D3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7700"/>
            <a:ext cx="4194175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1706-0C3A-BC50-6064-A6002836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88" y="1031875"/>
            <a:ext cx="6883400" cy="1049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REGINA KAMHI</a:t>
            </a:r>
            <a:r>
              <a:rPr lang="sr-Latn-RS" sz="3700" b="1" dirty="0">
                <a:latin typeface="Bahnschrift Condensed" panose="020B0502040204020203" pitchFamily="34" charset="0"/>
              </a:rPr>
              <a:t>– Pelene sam sušila na prsima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(Sarajevo, 1915 – Zagreb, 2011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358E2-7769-398A-0C68-25B174F1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4288" y="2465388"/>
            <a:ext cx="6883400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Isaka Levija i Rifke, devojačko Kamhi.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Do kapitulacije Italije boravila je logorima na Lopudu i Rabu, a potom se priključila partizanima.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 oslobođenju zaposlila se u Ministarstvu socijalne politike u Sarajevu.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Koautor je knjige na temu sefardskih poslovica.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Pred kraj života živela je u Domu za stare „Lavoslav Švarc“ u Zagrebu.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C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BFD0AB78-62E0-0928-B46A-CB5D4B70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4838"/>
            <a:ext cx="41941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split orient="vert"/>
      </p:transition>
    </mc:Choice>
    <mc:Fallback xmlns="">
      <p:transition spd="slow" advClick="0" advTm="3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7D0F-3074-E99E-145D-27240129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892" y="1031221"/>
            <a:ext cx="6883791" cy="105033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LEA STRAHINJIĆ</a:t>
            </a:r>
            <a:r>
              <a:rPr lang="sr-Latn-RS" sz="3700" b="1" dirty="0">
                <a:latin typeface="Bahnschrift Condensed" panose="020B0502040204020203" pitchFamily="34" charset="0"/>
              </a:rPr>
              <a:t>– Bežite, kupe nas!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(Tuzla, 1925 –Niš, 2018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2F1ED-9DD7-47E2-4DE8-609255D1F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4288" y="2465388"/>
            <a:ext cx="6883400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Jonasa Klimpla i Rifke, devojačko Altarac.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Školovanje u građanskoj školi u Tuzli morala je da prekine zbog dolaska ustaša na vlast 1941.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Posle rata nastavila je školovanje u Beogradu i radila kao službenik Ministarstva unutrašnjih poslova Srbije.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C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ACA4ACA9-2875-445B-C58F-F3FFF481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03263"/>
            <a:ext cx="41941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split orient="vert"/>
      </p:transition>
    </mc:Choice>
    <mc:Fallback xmlns="">
      <p:transition spd="slow" advClick="0" advTm="35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F20D-DD94-1DB7-5B08-A8D854C2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/>
              <a:t> </a:t>
            </a:r>
            <a:r>
              <a:rPr lang="sr-Latn-RS" sz="9600" b="1" dirty="0">
                <a:latin typeface="Bahnschrift Condensed" panose="020B0502040204020203" pitchFamily="34" charset="0"/>
              </a:rPr>
              <a:t>U LOGORIMA</a:t>
            </a:r>
            <a:endParaRPr lang="en-US" sz="96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4C77-734C-D3F0-1609-C981F693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463" y="1228725"/>
            <a:ext cx="6884987" cy="1049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LEA ŠRAJER </a:t>
            </a:r>
            <a:r>
              <a:rPr lang="sr-Latn-RS" sz="3700" b="1" dirty="0">
                <a:latin typeface="Bahnschrift Condensed" panose="020B0502040204020203" pitchFamily="34" charset="0"/>
              </a:rPr>
              <a:t>– Zašto sam pustila maminu ruku?!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(Subotica, 1927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B63D1-57BA-6075-7F2E-F30D1D17D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7463" y="2633663"/>
            <a:ext cx="6884987" cy="336073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Lajča Rajha i Manci, devojačko Kesler.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Školovanje je morala da prekine zbog uvođenja ograničenja upisa jevrejskih učenika – </a:t>
            </a:r>
            <a:r>
              <a:rPr lang="sr-Latn-RS" sz="2100" b="1" i="1" dirty="0">
                <a:latin typeface="Bahnschrift Condensed" panose="020B0502040204020203" pitchFamily="34" charset="0"/>
                <a:ea typeface="+mj-ea"/>
                <a:cs typeface="+mj-cs"/>
              </a:rPr>
              <a:t>numerus clausus.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Na nagovor oca počela je da uči fotografski zanat.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„Miran život“ prekinuo je 19. marta 1944. upad nemačke vojske u Suboticu. U junu je odvedena u sabirni logor u mesto Bačalmaš, odatle u Aušvic, pa u radni logor Langenbilau, gde je dočekala oslobođenje 8. maja 1945.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Živi u Kanadi.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C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9F290832-3FCB-B923-E00C-44A5CB215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17550"/>
            <a:ext cx="4194175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3793-6D7B-A145-0889-99EECB9B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88" y="1031875"/>
            <a:ext cx="6883400" cy="1049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EVA ARSENIĆ </a:t>
            </a:r>
            <a:r>
              <a:rPr lang="sr-Latn-RS" sz="3700" b="1" dirty="0">
                <a:latin typeface="Bahnschrift Condensed" panose="020B0502040204020203" pitchFamily="34" charset="0"/>
              </a:rPr>
              <a:t>– Ukradena vekna spasla mi život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(Budimpešta, 1922 –</a:t>
            </a:r>
            <a:r>
              <a:rPr lang="en-US" sz="2800" b="1" dirty="0">
                <a:latin typeface="Bahnschrift Condensed" panose="020B0502040204020203" pitchFamily="34" charset="0"/>
              </a:rPr>
              <a:t> Beograd, 2010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6DE99-F339-3280-77B4-06B6E475F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4288" y="2465388"/>
            <a:ext cx="6883400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Deneš Ernea i Alise, devojačko Polaček.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Osnovnu školu i gimnaziju završila je u Budimpešti, a zbog jevrejskog porekla nije mogla da se upiše na fakultet. Izučila je fotografski zanat i školu za nastavnika engleskog jezika.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Kao levičarka, sa grupom mladi ljudi, uhapšena je juna 1943. Ratne godine dalje je provela u logrima Dahau i Bergen Belzen.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 oslobođenju se vratila u rodnu Budimpeštu, a novembra 1945. je dobila dozvolu da se useli u Jugoslaviju.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Završila je medicinu. Osnivač je Društva za borbu protiv šećerne bolesti u Beogradu i Savetovališta za dijabetičare.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C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0583BC5D-41F9-C445-845F-9CD267E6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46125"/>
            <a:ext cx="4194175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5B42-2711-2743-7901-DC590B57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212" y="1242237"/>
            <a:ext cx="6883791" cy="105033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DINA REMER </a:t>
            </a:r>
            <a:r>
              <a:rPr lang="sr-Latn-RS" sz="3700" b="1" dirty="0">
                <a:latin typeface="Bahnschrift Condensed" panose="020B0502040204020203" pitchFamily="34" charset="0"/>
              </a:rPr>
              <a:t>– Spasio me transport koji nisam uspela da izbegnem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(Sombor, 1929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C4ECB-50D6-3EA5-65E1-4A0EE55B9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1588" y="2717800"/>
            <a:ext cx="6883400" cy="38115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Geze i Mirjam Singer.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Uhapšena je krajem aprila 1944, ubrzo nakon nemačke okupacije Mađarske, i odvedena u logor Ašvic, a zatim u Bergen Belzen.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 povratku iz zatočeništva živela je u Subotici. U Beograd se preselila 1948. i upisala medicinu.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Iste godine se iselila u Izrael, gde je završila medicinsku školu. Do penzionisanja radila u zdravstvu.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Živi u Izraelu.</a:t>
            </a:r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9E43C054-6231-0B94-B882-10228E3C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60400"/>
            <a:ext cx="4194175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8968-0D18-D3A1-FB2E-4D8BB7D1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211" y="932747"/>
            <a:ext cx="6883791" cy="105033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VERA ESTERA ŠTAJN </a:t>
            </a:r>
            <a:r>
              <a:rPr lang="sr-Latn-RS" sz="3700" b="1" dirty="0">
                <a:latin typeface="Bahnschrift Condensed" panose="020B0502040204020203" pitchFamily="34" charset="0"/>
              </a:rPr>
              <a:t>– Hvala Nemici Hildi Miler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(Novi Sad, 1926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645A1-5DA7-4410-39D0-DBF428BF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7463" y="2386013"/>
            <a:ext cx="6884987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Jozefa Kelemena i Julijane, devojačko Johevet.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Osnovnu i građansku školu završila je u Novom Sadu. Želela je da upiše slikarstvo, ali nije mogla zbog svog jevrejskog porekla.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Sve do dolaska Nemaca u Mađarsku 1944. živela je u Novom Sadu, potom je uhapšena, odvedena u geto u Suboticu, pa u Baju i odatle u Aušvic. Ubrzo je deortovana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Vistegirsdorf</a:t>
            </a: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, gde je radila u fabrici aviona. Zahvaljujući Hildi Miler, koja je bila nadređena zatvorenicama, dočekala je oslobođenje.</a:t>
            </a: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1951.  se uselila u Izrael, gde i danas živi.</a:t>
            </a:r>
            <a:endParaRPr lang="sr-Latn-C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66EB7F16-DE2C-A035-F59C-04951C616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7700"/>
            <a:ext cx="41941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7A58-40C4-2A7A-737B-144FADB4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588" y="933450"/>
            <a:ext cx="6883400" cy="1049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JEŠUA ABINUN </a:t>
            </a:r>
            <a:r>
              <a:rPr lang="sr-Latn-RS" sz="3700" b="1" dirty="0">
                <a:latin typeface="Bahnschrift Condensed" panose="020B0502040204020203" pitchFamily="34" charset="0"/>
              </a:rPr>
              <a:t>– Slučajno sam ostao živ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(Sarajevo, 1920 – Split, 2016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1BAFC-9E7D-28E6-F869-1D4A43DA6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7463" y="2386013"/>
            <a:ext cx="6884987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U Sarajevu je završio jevrejsku osnovnu školu, zatim srednju građansku, a potom frizerski zanat.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Oktobra 1941. odveden je u logor Jasenovac. Spasao se u proboju jasenovačkih zatočenika 22. aprila 1945.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Bio je jedan od svedoka optužbe na suđenju ustaškom zločincu Dinku Šakiću.</a:t>
            </a: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U Sarajevu je živeo sve do 1992, kada sa izbegličkim konvojem stiže u prihvatilište Pirovac, a zatim ostatak života provodi u domu za stare u Splitu</a:t>
            </a: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C8113D73-2635-D2DC-4C45-0EEE0A0C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88975"/>
            <a:ext cx="41941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016B-4CDF-34D0-5CD4-A8014B68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463" y="1104900"/>
            <a:ext cx="6884987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JONAS FIŠBAH</a:t>
            </a:r>
            <a:r>
              <a:rPr lang="sr-Latn-RS" sz="3700" b="1" dirty="0">
                <a:latin typeface="Bahnschrift Condensed" panose="020B0502040204020203" pitchFamily="34" charset="0"/>
              </a:rPr>
              <a:t>– Ljubo Miloš „Hoću da pucam direktno u srpsko srce“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(Falken, 1901 – Beograd, 1996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0D520-CE98-F64D-6157-0F86A0A14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3663" y="2514600"/>
            <a:ext cx="6883400" cy="38115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 je u porodici Lava Fišbaha i Sofije, devojačko Finkelman.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Osnovnu školu pohađao je u više mesta, gimnaziju u Beču i Travniku, a Medicinski fakultet završio je u Zagrebu.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Rat ga je zatekao u Sarajevu, gde je radio u Društvu za zdravstveno osiguranje „Merkur“.  U logor Jasenovac deportovan je 1941, a naredne godine u Staru Gradišku. Nakon par meseci otpušten je iz logora kako bi radio na suzbijanju endemskog tifusa.</a:t>
            </a:r>
            <a:r>
              <a:rPr lang="pl-PL" sz="2100" b="1" dirty="0">
                <a:latin typeface="Bahnschrift Condensed" panose="020B0502040204020203" pitchFamily="34" charset="0"/>
                <a:ea typeface="+mj-ea"/>
                <a:cs typeface="+mj-cs"/>
              </a:rPr>
              <a:t> U NOV je stupio novembra 1944.</a:t>
            </a: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 oslobođenju zemlje radio je na internom odeljenju Glavne vojne bolnice u Beogradu. </a:t>
            </a:r>
            <a:endParaRPr lang="sr-Latn-C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61F309DC-6AF2-FA7F-36BC-E30ED24E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0700"/>
            <a:ext cx="419417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4154-3794-D1CF-91FC-3AD88F32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/>
              <a:t> </a:t>
            </a:r>
            <a:r>
              <a:rPr lang="sr-Latn-RS" sz="9600" b="1" dirty="0">
                <a:latin typeface="Bahnschrift Condensed" panose="020B0502040204020203" pitchFamily="34" charset="0"/>
              </a:rPr>
              <a:t>U PARTIZANIMA</a:t>
            </a:r>
            <a:endParaRPr lang="en-US" sz="96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6D5C-C86D-7702-B4C8-69ADBB11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463" y="660400"/>
            <a:ext cx="6884987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EVA ĐORĐEVIĆ</a:t>
            </a:r>
            <a:r>
              <a:rPr lang="sr-Latn-RS" sz="3700" b="1" dirty="0">
                <a:latin typeface="Bahnschrift Condensed" panose="020B0502040204020203" pitchFamily="34" charset="0"/>
              </a:rPr>
              <a:t>– Ožiljci u ranjenoj duši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(Mako, 1927 – Pančevo, 2015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5DC07-3993-BD96-DF0F-6238E46B8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2388" y="2132013"/>
            <a:ext cx="6883400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Dezidera Ižaka i Marte, devojačko Glik.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Nakon bombardovanja Beograda 6. aprila 1941. prebegla je kod rođaka u Pančevo. Tu su je nacisti uhapsili i prebacili ponovo u Beograd. Oktobra 1941. pod lažnim imenom beži u Mađarsku. Do 1944. boravila je u logorima u Budimpešti. Oslobođnje je dočekala u logoru Dahau.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Posle rata završila je Medicinski fakultet i do penzionisanja radila u </a:t>
            </a:r>
            <a:r>
              <a:rPr lang="pl-PL" sz="2100" b="1" dirty="0">
                <a:latin typeface="Bahnschrift Condensed" panose="020B0502040204020203" pitchFamily="34" charset="0"/>
                <a:ea typeface="+mj-ea"/>
                <a:cs typeface="+mj-cs"/>
              </a:rPr>
              <a:t>Zavodu za zdravstvenu zaštitu u Pančevu.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B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je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drugi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posleratni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predsednik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Jevrejske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opštine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Pančevo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  <a:endParaRPr lang="sr-Latn-C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4C4E26B8-E059-B18F-98BD-D616F16E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1975"/>
            <a:ext cx="4194175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A495-9C07-2586-77D6-FFC94A54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463" y="660400"/>
            <a:ext cx="6884987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JELENA VICULIN</a:t>
            </a:r>
            <a:r>
              <a:rPr lang="sr-Latn-RS" sz="3700" b="1" dirty="0">
                <a:latin typeface="Bahnschrift Condensed" panose="020B0502040204020203" pitchFamily="34" charset="0"/>
              </a:rPr>
              <a:t>– Povratak sa puta bez nade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(Budimpešta, 1922 – </a:t>
            </a:r>
            <a:r>
              <a:rPr lang="en-US" sz="2800" b="1" dirty="0">
                <a:latin typeface="Bahnschrift Condensed" panose="020B0502040204020203" pitchFamily="34" charset="0"/>
              </a:rPr>
              <a:t>Zagreb, 2013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AD153-F6DC-12E8-E04B-D8123EF14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7463" y="2582863"/>
            <a:ext cx="6884987" cy="2762250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Davida Hofmana i Helene, devojačko Safir.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Do okupacije Mađarske 1944. živela je u Adi. Po hapšenju je prebačena u Segedin, a odatle u logor Aušvic, gde je dočekala oslobođenje.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Posebnim organi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z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ovanim ransportom, preko Mađarske i Rumunije, vratila se u Adu.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C4300211-3BB8-1CA7-2CD9-FD41BA112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61975"/>
            <a:ext cx="419576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split orient="vert"/>
      </p:transition>
    </mc:Choice>
    <mc:Fallback xmlns="">
      <p:transition spd="slow" advClick="0" advTm="35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DE5D-1156-D828-C311-8BB4647C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463" y="660400"/>
            <a:ext cx="6884987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JAKOB ATIJAS </a:t>
            </a:r>
            <a:r>
              <a:rPr lang="sr-Latn-RS" sz="3700" b="1" dirty="0">
                <a:latin typeface="Bahnschrift Condensed" panose="020B0502040204020203" pitchFamily="34" charset="0"/>
              </a:rPr>
              <a:t>– Održala me vedrina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(Sarajevo, 1920 – </a:t>
            </a:r>
            <a:r>
              <a:rPr lang="en-US" sz="2800" b="1" dirty="0">
                <a:latin typeface="Bahnschrift Condensed" panose="020B0502040204020203" pitchFamily="34" charset="0"/>
              </a:rPr>
              <a:t>Zagreb, 2008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090F6-63C1-B846-A9EC-0DCFF7F5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7463" y="2582863"/>
            <a:ext cx="6884987" cy="2762250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 je u porodici Morica Atijasa i Mirjam, devojačko Kabiljo.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3. septembra 1941. u Sarajevu ga je uhapsila ustaška policija i deportovala u logor Krušcica, pa potom u logore Jasenovac i Stara Gradiška.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1943. uspeo je da pobegne iz logora i pridruži se partizanima.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 završetku rata radio je u vojsci. Penzionisan je u činu pukovnika.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B436BAFE-BC92-95D9-B278-9EFE9D21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61975"/>
            <a:ext cx="419576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split orient="vert"/>
      </p:transition>
    </mc:Choice>
    <mc:Fallback xmlns="">
      <p:transition spd="slow" advClick="0" advTm="35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0AD2-3223-D811-FB87-C4957837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/>
              <a:t> </a:t>
            </a:r>
            <a:r>
              <a:rPr lang="sr-Latn-RS" sz="9600" b="1" dirty="0">
                <a:latin typeface="Bahnschrift Condensed" panose="020B0502040204020203" pitchFamily="34" charset="0"/>
              </a:rPr>
              <a:t>ITALIJA, ŠVAJCARSKA</a:t>
            </a:r>
            <a:endParaRPr lang="en-US" sz="96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DE43-6E6E-16F0-E147-7181416D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463" y="1111250"/>
            <a:ext cx="6884987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SAMUILO ALKALAJ </a:t>
            </a:r>
            <a:r>
              <a:rPr lang="sr-Latn-RS" sz="3700" b="1" dirty="0">
                <a:latin typeface="Bahnschrift Condensed" panose="020B0502040204020203" pitchFamily="34" charset="0"/>
              </a:rPr>
              <a:t>– Dnevnik pisan za vreme II svetskog rata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(Smederevo, 1887 – ?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E7CD09-4A55-1D8B-2650-0EC3B124C204}"/>
              </a:ext>
            </a:extLst>
          </p:cNvPr>
          <p:cNvSpPr/>
          <p:nvPr/>
        </p:nvSpPr>
        <p:spPr>
          <a:xfrm>
            <a:off x="492125" y="520700"/>
            <a:ext cx="4051300" cy="562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438545-3B45-BA3E-B67D-B9604A405308}"/>
              </a:ext>
            </a:extLst>
          </p:cNvPr>
          <p:cNvSpPr txBox="1">
            <a:spLocks/>
          </p:cNvSpPr>
          <p:nvPr/>
        </p:nvSpPr>
        <p:spPr>
          <a:xfrm>
            <a:off x="5097463" y="2698750"/>
            <a:ext cx="6884987" cy="11699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r-Latn-RS" sz="3700" b="1" dirty="0">
                <a:latin typeface="Bahnschrift Condensed" panose="020B0502040204020203" pitchFamily="34" charset="0"/>
              </a:rPr>
              <a:t>KORNEL NEUMANN </a:t>
            </a:r>
            <a:r>
              <a:rPr lang="sr-Latn-RS" sz="3400" b="1" dirty="0">
                <a:latin typeface="Bahnschrift Condensed" panose="020B0502040204020203" pitchFamily="34" charset="0"/>
              </a:rPr>
              <a:t>– Sjećaš se?</a:t>
            </a:r>
            <a:br>
              <a:rPr lang="sr-Latn-RS" sz="3400" b="1" dirty="0">
                <a:latin typeface="Bahnschrift Condensed" panose="020B0502040204020203" pitchFamily="34" charset="0"/>
              </a:rPr>
            </a:br>
            <a:r>
              <a:rPr lang="sr-Latn-RS" sz="2600" b="1" dirty="0">
                <a:latin typeface="Bahnschrift Condensed" panose="020B0502040204020203" pitchFamily="34" charset="0"/>
              </a:rPr>
              <a:t>(Osijek, 1918 – ?)</a:t>
            </a:r>
            <a:endParaRPr lang="en-US" sz="2600" b="1" dirty="0">
              <a:latin typeface="Bahnschrift Condensed" panose="020B05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F5718C-1BBC-7752-924D-8F8E38EF2B52}"/>
              </a:ext>
            </a:extLst>
          </p:cNvPr>
          <p:cNvSpPr txBox="1">
            <a:spLocks/>
          </p:cNvSpPr>
          <p:nvPr/>
        </p:nvSpPr>
        <p:spPr>
          <a:xfrm>
            <a:off x="5100638" y="4405313"/>
            <a:ext cx="6884987" cy="1503362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r-Latn-RS" sz="4600" b="1" dirty="0">
                <a:latin typeface="Bahnschrift Condensed" panose="020B0502040204020203" pitchFamily="34" charset="0"/>
              </a:rPr>
              <a:t>ISAK ISO FINCI </a:t>
            </a:r>
            <a:r>
              <a:rPr lang="sr-Latn-RS" sz="4300" b="1" dirty="0">
                <a:latin typeface="Bahnschrift Condensed" panose="020B0502040204020203" pitchFamily="34" charset="0"/>
              </a:rPr>
              <a:t>– Roditelje ne pamtim, spasioce ne znam</a:t>
            </a:r>
            <a:br>
              <a:rPr lang="sr-Latn-RS" sz="4300" b="1" dirty="0">
                <a:latin typeface="Bahnschrift Condensed" panose="020B0502040204020203" pitchFamily="34" charset="0"/>
              </a:rPr>
            </a:br>
            <a:r>
              <a:rPr lang="sr-Latn-RS" b="1" dirty="0">
                <a:latin typeface="Bahnschrift Condensed" panose="020B0502040204020203" pitchFamily="34" charset="0"/>
              </a:rPr>
              <a:t>(Sarajevo, 1937 – ?)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33B9-0430-E0B2-5E14-B0C85ED5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/>
              <a:t> </a:t>
            </a:r>
            <a:r>
              <a:rPr lang="sr-Latn-RS" sz="9600" b="1" dirty="0">
                <a:latin typeface="Bahnschrift Condensed" panose="020B0502040204020203" pitchFamily="34" charset="0"/>
              </a:rPr>
              <a:t>SKRIVANJE NA TERITORIJI JUGOSLAVIJE</a:t>
            </a:r>
            <a:endParaRPr lang="en-US" sz="96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70EE-4703-0064-8136-3F8473D4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052" y="661182"/>
            <a:ext cx="6883791" cy="105033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ESTERA MRČARICA </a:t>
            </a:r>
            <a:r>
              <a:rPr lang="sr-Latn-RS" sz="3700" b="1" dirty="0">
                <a:latin typeface="Bahnschrift Condensed" panose="020B0502040204020203" pitchFamily="34" charset="0"/>
              </a:rPr>
              <a:t>– Susedi nas nisu odali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(Sarajevo, 1933 – Niš, 2023)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6356-2EBE-5A0A-6D26-AC59BEB26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7463" y="2117725"/>
            <a:ext cx="6884987" cy="3776663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Meira Musafije i Fride, devojačko Šnetrepl.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Prve mesece rata provela je po sarajevskim sabirnim logorima. Zahvaljujući lekaru Muharemu Kunduroviću, pobegla je iz logora. Ostatak rata se skrivala u Sarajevu.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Posle rata u rodnom gradu je završila osnovnu školu, pa učiteljsku i Višu pedagošku školu, u Zagrebu fakultet biologije. Doktorirala je 1979.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Penzionisana je kao redovni profesor Medicinskog fakulteta u Nišu.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5DD6E9E5-DC77-7025-0768-0A9F761C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25463"/>
            <a:ext cx="4195762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5CA1-E228-62D1-632E-3591BC18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213" y="836613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NATALIJA KOVAČEVIĆ </a:t>
            </a:r>
            <a:r>
              <a:rPr lang="sr-Latn-RS" sz="3700" b="1" dirty="0">
                <a:latin typeface="Bahnschrift Condensed" panose="020B0502040204020203" pitchFamily="34" charset="0"/>
              </a:rPr>
              <a:t>– Duga trka sa smrću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(Kruševac, 1911 – Beograd, 2002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B99B9E-3766-9D2C-A45F-8540352BFA1B}"/>
              </a:ext>
            </a:extLst>
          </p:cNvPr>
          <p:cNvSpPr/>
          <p:nvPr/>
        </p:nvSpPr>
        <p:spPr>
          <a:xfrm>
            <a:off x="492125" y="520700"/>
            <a:ext cx="4051300" cy="562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E7C1F-9FC9-0A0A-2675-15ABC61A2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8100" y="2244725"/>
            <a:ext cx="6883400" cy="3776663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Morica Tajtacaka i Rebeke, devojačko Adut.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Završila je višu žensku zanatsku školu. Do rata je radila u Mladenovcu kao učiteljica.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Rat je preživela zahvaljujući predsedniku kruševačke opštine Krsti Novakoviću.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E3BD-39D1-7526-E400-0C109B9D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/>
              <a:t> </a:t>
            </a:r>
            <a:r>
              <a:rPr lang="sr-Latn-RS" sz="9600" b="1" dirty="0">
                <a:latin typeface="Bahnschrift Condensed" panose="020B0502040204020203" pitchFamily="34" charset="0"/>
              </a:rPr>
              <a:t>ZAŠTIĆENI MEŠOVITIM BRAKOM</a:t>
            </a:r>
            <a:endParaRPr lang="en-US" sz="96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770F-9A62-6E07-7B12-13B85F4B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88" y="1125538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BERTA POSTRUŽNIK </a:t>
            </a:r>
            <a:r>
              <a:rPr lang="sr-Latn-RS" sz="3700" b="1" dirty="0">
                <a:latin typeface="Bahnschrift Condensed" panose="020B0502040204020203" pitchFamily="34" charset="0"/>
              </a:rPr>
              <a:t>– Halid Muftić spasilac jevrejske porodice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(Sokoliki, 1909 – Zagreb, 2007)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32879-CF4D-FB74-7BF3-AA21F96E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2388" y="2420938"/>
            <a:ext cx="6883400" cy="3776662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Lava Fišbaha i Sofije, devojačko Finkelman.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Do 1926. je živela u Travniku, a zatim u Zagrebu. Radila je kao stručni prevodilac.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Rat je preživela zahvaljujući Halidu Muftiću, mužu njene rođene sestre Klare, i svom suprugu Otu Postružniku.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Nakon rata se vratila u Zagreb i radila prvo u izdavačkom preduzeću, a zatim u autorskoj agenciji.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Poslednje godine života provela je u Domu za stara lica „Lavoslav Švarc“ u Zagrebu.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3E1C6179-8A35-5CD1-D505-C04A318E8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06413"/>
            <a:ext cx="4195762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CAA-A7BD-BFD5-65E7-F3989AE1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863" y="806450"/>
            <a:ext cx="6884987" cy="1049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CADIK DANON </a:t>
            </a:r>
            <a:r>
              <a:rPr lang="sr-Latn-RS" sz="3700" b="1" dirty="0">
                <a:latin typeface="Bahnschrift Condensed" panose="020B0502040204020203" pitchFamily="34" charset="0"/>
              </a:rPr>
              <a:t>– Životni put jednog rabina</a:t>
            </a:r>
            <a:br>
              <a:rPr lang="sr-Latn-RS" sz="40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(Sarajevo, 1918 – Beograd, 2005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F60A5-4251-48F4-E9C4-12D164A80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4288" y="2095500"/>
            <a:ext cx="6883400" cy="38115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 je u porodici rabina Danijela Isaka Danona i Grasije Danon. U Sarajevu je 1937. završio prestižnu rabinsku školu - Jevrejski teološki zavod.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Do izbijanja rata, kao službenik Saveza jevrejskih veroispovednih opština Kraljevine Jugoslavije, obavljao je poslove sveštenika, kantora i veroučitelja u Kosovskoj Mitrovici i Prištini.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Posle rata radio je kao rabin (1947-1950) i kao visoki zvaničnik Ministarstva spoljnih poslova FNRJ (1950-1970).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Nakon penzionisanja vratio se svešteničkom pozivu i obavljao funkciju vrhovnog rabina Jugoslavije (1972-1998).</a:t>
            </a:r>
          </a:p>
        </p:txBody>
      </p:sp>
      <p:pic>
        <p:nvPicPr>
          <p:cNvPr id="6148" name="Picture 17">
            <a:extLst>
              <a:ext uri="{FF2B5EF4-FFF2-40B4-BE49-F238E27FC236}">
                <a16:creationId xmlns:a16="http://schemas.microsoft.com/office/drawing/2014/main" id="{A93B74C6-AE97-0BB9-3048-FD812941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1025"/>
            <a:ext cx="41941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2041-995E-425E-C7A9-1CD36439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88" y="1125538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LUCIJA RAJNER </a:t>
            </a:r>
            <a:r>
              <a:rPr lang="sr-Latn-RS" sz="3700" b="1" dirty="0">
                <a:latin typeface="Bahnschrift Condensed" panose="020B0502040204020203" pitchFamily="34" charset="0"/>
              </a:rPr>
              <a:t>– Zbog onih kojih odavno više nema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(Beograd, 1934)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F7C51-2A66-9A18-3408-E92D256D7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2388" y="2574925"/>
            <a:ext cx="6883400" cy="3776663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Ladislava Rajnera i Antonije, devojačko Piringer.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Rat je preživela u okupiranom Beogradu sa majkom koja nije bila Jevrejka.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Školu i Medicinski fakultet završila je u Beogradu. Specijalizirala je pneumoftiziologiju, a postiplomske studije je završila iz oblasti kardiologije.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Radila je u beogradskom Gradskom zavodu za plućne bolesti i tuberkulozu, gde je osnovala Kardiološku službu. Potom se zaposlila u Institutu za plućne bolesti Kliničkog centra u Beogradu, odakle je kao načelnik odeljenja sa zvanjem primarijusa otišla u penziju.</a:t>
            </a:r>
            <a:endParaRPr lang="en-U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Živi u Beogradu.</a:t>
            </a: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3796" name="Picture 7">
            <a:extLst>
              <a:ext uri="{FF2B5EF4-FFF2-40B4-BE49-F238E27FC236}">
                <a16:creationId xmlns:a16="http://schemas.microsoft.com/office/drawing/2014/main" id="{2400D597-9CAF-935C-6ED8-F333D292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49275"/>
            <a:ext cx="4195762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571D1E6-4F28-6B70-0097-09A8AC64E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0" y="844550"/>
            <a:ext cx="6883400" cy="1049338"/>
          </a:xfrm>
        </p:spPr>
        <p:txBody>
          <a:bodyPr/>
          <a:lstStyle/>
          <a:p>
            <a:r>
              <a:rPr lang="sr-Latn-RS" altLang="en-US" sz="3600" b="1">
                <a:latin typeface="Bahnschrift Condensed" panose="020B0502040204020203" pitchFamily="34" charset="0"/>
              </a:rPr>
              <a:t>IVAN NINIĆ </a:t>
            </a:r>
            <a:r>
              <a:rPr lang="sr-Latn-RS" altLang="en-US" sz="3300" b="1">
                <a:latin typeface="Bahnschrift Condensed" panose="020B0502040204020203" pitchFamily="34" charset="0"/>
              </a:rPr>
              <a:t>– Nestanak najdražih</a:t>
            </a:r>
            <a:br>
              <a:rPr lang="sr-Latn-RS" altLang="en-US" sz="3700" b="1">
                <a:latin typeface="Bahnschrift Condensed" panose="020B0502040204020203" pitchFamily="34" charset="0"/>
              </a:rPr>
            </a:br>
            <a:r>
              <a:rPr lang="sr-Latn-RS" altLang="en-US" sz="2500" b="1">
                <a:latin typeface="Bahnschrift Condensed" panose="020B0502040204020203" pitchFamily="34" charset="0"/>
              </a:rPr>
              <a:t>(Beograd, 1932)</a:t>
            </a:r>
            <a:endParaRPr lang="en-US" altLang="en-US" sz="2500" b="1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F9B11-F1EB-45BE-EB88-2219C0C6B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7313" y="2236788"/>
            <a:ext cx="6884987" cy="3776662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 je u porodici Miodraga Ninića i Irme, devojačko Rozencvajg.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Rat ga je zatekao u Beogradu. Posle okupacije i skrivanja u Malom mokrom lugu, prešao je Novi Sad.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Bio je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svedo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k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nemač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k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og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šestoaprils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k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og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bombardovanja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Beograda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1941.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zločina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k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oji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su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januaru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1942.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Novosads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k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oj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raciji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počinili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mađars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k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fašisti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Urednik je časopisa „Lamed“.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Živi u Izraelu. 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4FE11499-1744-7CA2-C1AB-8ACE1124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4838"/>
            <a:ext cx="4195762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split orient="vert"/>
      </p:transition>
    </mc:Choice>
    <mc:Fallback xmlns="">
      <p:transition spd="slow" advClick="0" advTm="35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631E-C55B-F425-BCFE-53B8BAEA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/>
              <a:t> </a:t>
            </a:r>
            <a:r>
              <a:rPr lang="sr-Latn-RS" sz="9600" b="1" dirty="0">
                <a:latin typeface="Bahnschrift Condensed" panose="020B0502040204020203" pitchFamily="34" charset="0"/>
              </a:rPr>
              <a:t>ODLAZAK U PALESTINU</a:t>
            </a:r>
            <a:endParaRPr lang="en-US" sz="96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2B2B-88AE-390E-623B-B24CC01D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925" y="1127125"/>
            <a:ext cx="6884988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ESTERA STELA ŠVARC </a:t>
            </a:r>
            <a:r>
              <a:rPr lang="sr-Latn-RS" sz="3700" b="1" dirty="0">
                <a:latin typeface="Bahnschrift Condensed" panose="020B0502040204020203" pitchFamily="34" charset="0"/>
              </a:rPr>
              <a:t>– Dugo putovanje do luke spasa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(Beograd, 1925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275FB8-FD2C-E732-BF15-E8A3735FDA65}"/>
              </a:ext>
            </a:extLst>
          </p:cNvPr>
          <p:cNvSpPr/>
          <p:nvPr/>
        </p:nvSpPr>
        <p:spPr>
          <a:xfrm>
            <a:off x="492125" y="520700"/>
            <a:ext cx="4051300" cy="562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B03B3-1AD6-3514-F0A4-5104F0980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4925" y="2416175"/>
            <a:ext cx="6884988" cy="3027363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Leona Švarca i Mirule, devojačko Manojlović.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Beogradu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je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završila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privatnu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osnovnu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,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građansku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nemačku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školu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upisala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se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trgovačku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akademiju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koju</a:t>
            </a: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je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pohađala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do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aprila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1941.</a:t>
            </a: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 Iz Beograda je otišla za Pirot, pa preko Bugarske i Turske, 1942. za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Palestinu</a:t>
            </a: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Z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avršila</a:t>
            </a: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je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poljoprivrednu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školu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živela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kibucu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Ganigar</a:t>
            </a: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. 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endParaRPr lang="sr-Latn-BA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Od 1948.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bila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je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izraelskoj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vojsci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,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odakle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je 1951.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pozvana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rad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Jugoslovensko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poslanstvuo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Jafi</a:t>
            </a: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 i narednih 17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godina</a:t>
            </a: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 je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radila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kao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prevodilac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izraelske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štampe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srpski</a:t>
            </a: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jezik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korespondent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engleskom</a:t>
            </a: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jeziku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. </a:t>
            </a:r>
            <a:endParaRPr lang="sr-Latn-BA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Potom je do penzionisanja 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1994.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radila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industriji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gasa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Živi u Izraelu.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61F0-2519-3AA0-AA2E-DB96FAEB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213" y="836613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CVI RAAM </a:t>
            </a:r>
            <a:r>
              <a:rPr lang="sr-Latn-RS" sz="3700" b="1" dirty="0">
                <a:latin typeface="Bahnschrift Condensed" panose="020B0502040204020203" pitchFamily="34" charset="0"/>
              </a:rPr>
              <a:t>– Dug put do spasenja u Izraelu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(Vinkovci, 1928 –</a:t>
            </a:r>
            <a:r>
              <a:rPr lang="en-US" sz="2800" b="1" dirty="0">
                <a:latin typeface="Bahnschrift Condensed" panose="020B0502040204020203" pitchFamily="34" charset="0"/>
              </a:rPr>
              <a:t> ?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703FD-9178-9D63-B1BA-33FD3F99A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8100" y="2244725"/>
            <a:ext cx="6883400" cy="3776663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 je u porodici Ota Raama i Ružice, devojačko Nojman.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Sa porodicom se 1934. iz Vinkovaca seli u Zagreb gde zatiče rat.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U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Zagrebu je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pohađao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Jevrejsku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ško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l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u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i realnu gimnaziju, koju je kao Jevrejin, po uspostavi NDH, morao da napusti.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U Pa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l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estinu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je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otišao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februaru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1943.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sa dečijim transportom. Ž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iveo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je 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kibucu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Šar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Haamakim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,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gde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je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završio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tehničku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ško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l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u. </a:t>
            </a: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Do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penzije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je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radio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izdavačkoj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kući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„SIFRIJAT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HA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PAOLIM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“ (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Radnička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knjižar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),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Te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l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Avivu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0231EFF5-21EC-0983-F3CE-31CDD84B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25463"/>
            <a:ext cx="40513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6A13-CC6E-E3A2-A58A-318AA987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/>
              <a:t> </a:t>
            </a:r>
            <a:r>
              <a:rPr lang="sr-Latn-RS" sz="9600" b="1" dirty="0">
                <a:latin typeface="Bahnschrift Condensed" panose="020B0502040204020203" pitchFamily="34" charset="0"/>
              </a:rPr>
              <a:t>NA RADU U AUSTRIJI</a:t>
            </a:r>
            <a:endParaRPr lang="en-US" sz="96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1684-11A5-EE08-8117-B51CD366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738" y="1174750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RUŽA LIHTNER KRNDIĆ </a:t>
            </a:r>
            <a:r>
              <a:rPr lang="sr-Latn-RS" sz="3700" b="1" dirty="0">
                <a:latin typeface="Bahnschrift Condensed" panose="020B0502040204020203" pitchFamily="34" charset="0"/>
              </a:rPr>
              <a:t>– Negotinci, hvala što ste mi spasli život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(Osijek, 1920 – Beograd, 2022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E4710-B0B6-F4A6-AA92-3ED6042A9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1438" y="2582863"/>
            <a:ext cx="6883400" cy="3775075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Emanuela Lihtnera i Iboje, devojačko Varjaš.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Veći deo svog odrastanja i školovanja provela je kod tetke i teče, koji je bio Srbin, u Negotinu. Prvu godinu Filološkog fakulteta završila je 1940. Iste godine joj umire teča. Po okupaciji zemlje ona i tetka u Negotinu bivaju obeležene žutom trakom. Zahvaljujući plemenitim ljudima uspela je da pobegne iz grada. Pod lažnim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imenom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do 1944. radila je u Gracu, a potom je došla u Beograd.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Posle rata s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tudirala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je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diplomirala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Beogradskom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univerzitetu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nemački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i francuski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jezik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i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jugoslovensku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književnost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8F2B79D8-4AE3-4A38-5965-46E0ACEB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25463"/>
            <a:ext cx="40513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E6AD-BCD4-DE59-B14C-63E935E9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/>
              <a:t> </a:t>
            </a:r>
            <a:r>
              <a:rPr lang="sr-Latn-RS" sz="9600" b="1" dirty="0">
                <a:latin typeface="Bahnschrift Condensed" panose="020B0502040204020203" pitchFamily="34" charset="0"/>
              </a:rPr>
              <a:t>NA PRINUDNOM RADU </a:t>
            </a:r>
            <a:endParaRPr lang="en-US" sz="96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5A96-6ED7-A84E-C127-6374E8E6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738" y="1174750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3700" b="1" dirty="0">
                <a:latin typeface="Bahnschrift Condensed" panose="020B0502040204020203" pitchFamily="34" charset="0"/>
              </a:rPr>
              <a:t>ĐORĐE BOŠAN– Iz reda za gubilište majka me gurnula u život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(Senta, 1926 – Niš, 2010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F91DF-F526-0988-85BB-F074FCD84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1438" y="2582863"/>
            <a:ext cx="6883400" cy="3775075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 je u porodici Aleksandra Bošana i Paule, devojačko Šrajer.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Rat ga je kao gimnazijalca zatekao u Čurugu. Nakon ubistva oca u Čuruškoj raciji, januara 1942, sa majkom odlazi u Staru Moravicu kod dede Aleksandra Šrajera. Maja 1944, odveden je sa delom porodice u subotički geto. Uspeo je da se spase iz kolone koja je išla za Aušvic i odveden je u radni logor u Baju.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Posle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oslobođenj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pohađao je gimnaziju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Novom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Sadu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, a f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iziku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Prirodno-matemat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ič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kom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fakultetu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Beogradu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, na kojem je i d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oktorirao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1976.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godine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D358D391-521D-0BCF-C42A-75BD28C9F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25463"/>
            <a:ext cx="40513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2032-A7E2-7974-FCB8-645E5391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/>
              <a:t> </a:t>
            </a:r>
            <a:r>
              <a:rPr lang="sr-Latn-RS" sz="9600" b="1" dirty="0">
                <a:latin typeface="Bahnschrift Condensed" panose="020B0502040204020203" pitchFamily="34" charset="0"/>
              </a:rPr>
              <a:t>KASTNEROVA GRUPA</a:t>
            </a:r>
            <a:endParaRPr lang="en-US" sz="96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6AEA-83BB-52AE-34EB-02815E66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88" y="749300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BJANKA AUSLENDER </a:t>
            </a:r>
            <a:r>
              <a:rPr lang="sr-Latn-RS" sz="3700" b="1" dirty="0">
                <a:latin typeface="Bahnschrift Condensed" panose="020B0502040204020203" pitchFamily="34" charset="0"/>
              </a:rPr>
              <a:t>– Dijete sreće</a:t>
            </a:r>
            <a:br>
              <a:rPr lang="sr-Latn-RS" sz="40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(Sarajevo, 1929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59756-BDB1-168B-9990-CB370E2C1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4288" y="2095500"/>
            <a:ext cx="6883400" cy="38115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Izidora Levija i Flore, devojačko Levi.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Sa majkom i sestrom deportovana je 1941. u logor u Đakovu. Iz logora je izvučena u akciji spasavanja dece. Do kapitulacije Italije 1943. i priključenju partizanima, boravila je u Mostaru, u konfinaciji na Lopudu i u logoru Kampor na Rabu.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Posle rata završila je Filozofski fakultet u Zagrebu i radila kao bibliotekar u zagrebačkoj Gradskoj knjižnici.</a:t>
            </a:r>
            <a:endParaRPr lang="en-U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Živi u Zagrebu.</a:t>
            </a: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F5CAF857-BF73-FCE8-F39F-E5C78180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1025"/>
            <a:ext cx="41941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E4E8-0A5C-8A64-F2BF-2499AC5F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738" y="1174750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3700" b="1" dirty="0">
                <a:latin typeface="Bahnschrift Condensed" panose="020B0502040204020203" pitchFamily="34" charset="0"/>
              </a:rPr>
              <a:t>MARTA FLATO LADANJ – Spasena iz Racije kao šestomesečna beba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(Novi Sad, 1941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05DD-F89D-37F8-2622-1C64BC79D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1438" y="2582863"/>
            <a:ext cx="6883400" cy="3775075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Bele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Zemaneka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i Piroške, devojačko Kasovic.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Roditelje je izgubila u Novosadskoj raciji iz koje se spašena i data na čuvanje jevrejskoj porodici Ladanj. Do jula meseca je sa „novim roditeljima“ živela u Budimpešti, a onda je cela porodica Ladanj deportovana u logor Bergen Belzen. U Švajcarskoj su dočekali kraj rata.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d 1945. do 1948.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živela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je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Beogradu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S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a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prvom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alij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m,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brodom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,,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Kefa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los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“,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došla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je 1948.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Izrael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, gde i danas živi.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EDEFABAA-42E9-BD46-B2FE-C10362DD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25463"/>
            <a:ext cx="4051300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80E9-AA52-8B70-3918-E3615CEE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dirty="0"/>
              <a:t> </a:t>
            </a:r>
            <a:r>
              <a:rPr lang="sr-Latn-RS" sz="9600" b="1" dirty="0">
                <a:latin typeface="Bahnschrift Condensed" panose="020B0502040204020203" pitchFamily="34" charset="0"/>
              </a:rPr>
              <a:t>ROĐENI U LOGORU</a:t>
            </a:r>
            <a:endParaRPr lang="en-US" sz="96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5B7609DA-6462-7FED-D562-CC8A5A463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3025" y="781050"/>
            <a:ext cx="6883400" cy="1049338"/>
          </a:xfrm>
        </p:spPr>
        <p:txBody>
          <a:bodyPr/>
          <a:lstStyle/>
          <a:p>
            <a:r>
              <a:rPr lang="sr-Latn-RS" altLang="en-US" sz="3600" b="1">
                <a:latin typeface="Bahnschrift Condensed" panose="020B0502040204020203" pitchFamily="34" charset="0"/>
              </a:rPr>
              <a:t>DRITA TUTUNOVIĆ </a:t>
            </a:r>
            <a:r>
              <a:rPr lang="sr-Latn-RS" altLang="en-US" sz="3300" b="1">
                <a:latin typeface="Bahnschrift Condensed" panose="020B0502040204020203" pitchFamily="34" charset="0"/>
              </a:rPr>
              <a:t>– Rođena u logoru</a:t>
            </a:r>
            <a:br>
              <a:rPr lang="sr-Latn-RS" altLang="en-US" sz="3700" b="1">
                <a:latin typeface="Bahnschrift Condensed" panose="020B0502040204020203" pitchFamily="34" charset="0"/>
              </a:rPr>
            </a:br>
            <a:r>
              <a:rPr lang="sr-Latn-RS" altLang="en-US" sz="2500" b="1">
                <a:latin typeface="Bahnschrift Condensed" panose="020B0502040204020203" pitchFamily="34" charset="0"/>
              </a:rPr>
              <a:t>(Beč, 1944)</a:t>
            </a:r>
            <a:endParaRPr lang="en-US" altLang="en-US" sz="2500" b="1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DD5C9-54D9-99E5-1D3F-F47591BF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3025" y="2174875"/>
            <a:ext cx="7038975" cy="3775075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Kemala Maloku i Matilde, devojačko Bukić (Bahar).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Kada je G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estapo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otkrio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rad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grupe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ot</a:t>
            </a:r>
            <a:r>
              <a:rPr lang="sr-Cyrl-RS" sz="2100" b="1" dirty="0">
                <a:latin typeface="Bahnschrift Condensed" panose="020B0502040204020203" pitchFamily="34" charset="0"/>
                <a:ea typeface="+mj-ea"/>
                <a:cs typeface="+mj-cs"/>
              </a:rPr>
              <a:t>рога 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Prištini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,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kojoj su pripadali Kemal i Matilda, u to vreme trudna, oboje su internirani 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u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bečki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radni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logor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KC – 16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Drita je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rođena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22.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jula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1944. u tom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logoru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, a samo dve nedelje kasnije oduzeta je od mame, odvedena u bolnicu da se oporavi, a zatim data na „usvajanje“ ženi po imenu Veronika. Kemal i Matilda su uspeli da pobegnu iz logora, a Drita je vraćena svojim roditeljima.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Osnovnu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školu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,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gimnaziju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Filološki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fakultet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završila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je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u Beogradu, gde i dnas živi.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Bavi se j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evrejsko-španskim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,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svojim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maternjim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jeziko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m, 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književnom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baštinom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Sefarda.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endParaRPr lang="sr-Latn-R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6084" name="Picture 5">
            <a:extLst>
              <a:ext uri="{FF2B5EF4-FFF2-40B4-BE49-F238E27FC236}">
                <a16:creationId xmlns:a16="http://schemas.microsoft.com/office/drawing/2014/main" id="{4B7C62E2-6F61-82F5-2F76-20F81395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25463"/>
            <a:ext cx="4051300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3A2723-3E14-DDC8-534E-56C3C27DAAB6}"/>
              </a:ext>
            </a:extLst>
          </p:cNvPr>
          <p:cNvSpPr txBox="1"/>
          <p:nvPr/>
        </p:nvSpPr>
        <p:spPr>
          <a:xfrm>
            <a:off x="0" y="855407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Bahnschrift Condensed" panose="020B0502040204020203" pitchFamily="34" charset="0"/>
                <a:ea typeface="+mj-ea"/>
                <a:cs typeface="+mj-cs"/>
              </a:rPr>
              <a:t>Promocij</a:t>
            </a:r>
            <a:r>
              <a:rPr lang="sr-Latn-RS" sz="2800" b="1" dirty="0">
                <a:latin typeface="Bahnschrift Condensed" panose="020B0502040204020203" pitchFamily="34" charset="0"/>
                <a:ea typeface="+mj-ea"/>
                <a:cs typeface="+mj-cs"/>
              </a:rPr>
              <a:t>u</a:t>
            </a:r>
            <a:r>
              <a:rPr lang="en-US" sz="28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ea typeface="+mj-ea"/>
                <a:cs typeface="+mj-cs"/>
              </a:rPr>
              <a:t>knjige</a:t>
            </a:r>
            <a:r>
              <a:rPr lang="en-US" sz="28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endParaRPr lang="sr-Latn-RS" sz="28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algn="ctr"/>
            <a:r>
              <a:rPr lang="en-US" sz="3600" b="1" dirty="0">
                <a:latin typeface="Bahnschrift Condensed" panose="020B0502040204020203" pitchFamily="34" charset="0"/>
                <a:ea typeface="+mj-ea"/>
                <a:cs typeface="+mj-cs"/>
              </a:rPr>
              <a:t>WE SURVIVED ... 4 - Yugoslav Jews on the Holocaust</a:t>
            </a:r>
            <a:br>
              <a:rPr lang="sr-Latn-RS" sz="2800" b="1" dirty="0"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sr-Latn-RS" sz="2800" b="1" dirty="0">
                <a:latin typeface="Bahnschrift Condensed" panose="020B0502040204020203" pitchFamily="34" charset="0"/>
                <a:ea typeface="+mj-ea"/>
                <a:cs typeface="+mj-cs"/>
              </a:rPr>
              <a:t>povodom </a:t>
            </a:r>
            <a:r>
              <a:rPr lang="en-US" sz="2800" b="1" dirty="0" err="1">
                <a:latin typeface="Bahnschrift Condensed" panose="020B0502040204020203" pitchFamily="34" charset="0"/>
                <a:ea typeface="+mj-ea"/>
                <a:cs typeface="+mj-cs"/>
              </a:rPr>
              <a:t>Međunarodn</a:t>
            </a:r>
            <a:r>
              <a:rPr lang="sr-Latn-RS" sz="2800" b="1" dirty="0">
                <a:latin typeface="Bahnschrift Condensed" panose="020B0502040204020203" pitchFamily="34" charset="0"/>
                <a:ea typeface="+mj-ea"/>
                <a:cs typeface="+mj-cs"/>
              </a:rPr>
              <a:t>og</a:t>
            </a:r>
            <a:r>
              <a:rPr lang="en-US" sz="2800" b="1" dirty="0">
                <a:latin typeface="Bahnschrift Condensed" panose="020B0502040204020203" pitchFamily="34" charset="0"/>
                <a:ea typeface="+mj-ea"/>
                <a:cs typeface="+mj-cs"/>
              </a:rPr>
              <a:t> dan</a:t>
            </a:r>
            <a:r>
              <a:rPr lang="sr-Latn-RS" sz="2800" b="1" dirty="0">
                <a:latin typeface="Bahnschrift Condensed" panose="020B0502040204020203" pitchFamily="34" charset="0"/>
                <a:ea typeface="+mj-ea"/>
                <a:cs typeface="+mj-cs"/>
              </a:rPr>
              <a:t>a</a:t>
            </a:r>
            <a:r>
              <a:rPr lang="en-US" sz="28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ea typeface="+mj-ea"/>
                <a:cs typeface="+mj-cs"/>
              </a:rPr>
              <a:t>sećanja</a:t>
            </a:r>
            <a:r>
              <a:rPr lang="en-US" sz="28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ea typeface="+mj-ea"/>
                <a:cs typeface="+mj-cs"/>
              </a:rPr>
              <a:t>na</a:t>
            </a:r>
            <a:r>
              <a:rPr lang="en-US" sz="28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ea typeface="+mj-ea"/>
                <a:cs typeface="+mj-cs"/>
              </a:rPr>
              <a:t>žrtve</a:t>
            </a:r>
            <a:r>
              <a:rPr lang="en-US" sz="28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800" b="1">
                <a:latin typeface="Bahnschrift Condensed" panose="020B0502040204020203" pitchFamily="34" charset="0"/>
                <a:ea typeface="+mj-ea"/>
                <a:cs typeface="+mj-cs"/>
              </a:rPr>
              <a:t>Holokausta</a:t>
            </a:r>
            <a:br>
              <a:rPr lang="sr-Latn-RS" sz="2800" b="1" dirty="0"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sr-Latn-RS" sz="2800" b="1" dirty="0">
                <a:latin typeface="Bahnschrift Condensed" panose="020B0502040204020203" pitchFamily="34" charset="0"/>
                <a:ea typeface="+mj-ea"/>
                <a:cs typeface="+mj-cs"/>
              </a:rPr>
              <a:t>organizovali su </a:t>
            </a:r>
            <a:r>
              <a:rPr lang="en-US" sz="2600" b="1" dirty="0" err="1">
                <a:latin typeface="Bahnschrift Condensed" panose="020B0502040204020203" pitchFamily="34" charset="0"/>
                <a:ea typeface="+mj-ea"/>
                <a:cs typeface="+mj-cs"/>
              </a:rPr>
              <a:t>Jevrejski</a:t>
            </a:r>
            <a:r>
              <a:rPr lang="en-US" sz="26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600" b="1" dirty="0" err="1">
                <a:latin typeface="Bahnschrift Condensed" panose="020B0502040204020203" pitchFamily="34" charset="0"/>
                <a:ea typeface="+mj-ea"/>
                <a:cs typeface="+mj-cs"/>
              </a:rPr>
              <a:t>istorijski</a:t>
            </a:r>
            <a:r>
              <a:rPr lang="en-US" sz="26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600" b="1" dirty="0" err="1">
                <a:latin typeface="Bahnschrift Condensed" panose="020B0502040204020203" pitchFamily="34" charset="0"/>
                <a:ea typeface="+mj-ea"/>
                <a:cs typeface="+mj-cs"/>
              </a:rPr>
              <a:t>muzej</a:t>
            </a:r>
            <a:r>
              <a:rPr lang="sr-Latn-RS" sz="2600" b="1" dirty="0">
                <a:latin typeface="Bahnschrift Condensed" panose="020B0502040204020203" pitchFamily="34" charset="0"/>
                <a:ea typeface="+mj-ea"/>
                <a:cs typeface="+mj-cs"/>
              </a:rPr>
              <a:t> i </a:t>
            </a:r>
            <a:r>
              <a:rPr lang="en-US" sz="2600" b="1" dirty="0" err="1">
                <a:latin typeface="Bahnschrift Condensed" panose="020B0502040204020203" pitchFamily="34" charset="0"/>
                <a:ea typeface="+mj-ea"/>
                <a:cs typeface="+mj-cs"/>
              </a:rPr>
              <a:t>Memorijalna</a:t>
            </a:r>
            <a:r>
              <a:rPr lang="en-US" sz="26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600" b="1" dirty="0" err="1">
                <a:latin typeface="Bahnschrift Condensed" panose="020B0502040204020203" pitchFamily="34" charset="0"/>
                <a:ea typeface="+mj-ea"/>
                <a:cs typeface="+mj-cs"/>
              </a:rPr>
              <a:t>komisija</a:t>
            </a:r>
            <a:r>
              <a:rPr lang="en-US" sz="26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600" b="1" dirty="0" err="1">
                <a:latin typeface="Bahnschrift Condensed" panose="020B0502040204020203" pitchFamily="34" charset="0"/>
                <a:ea typeface="+mj-ea"/>
                <a:cs typeface="+mj-cs"/>
              </a:rPr>
              <a:t>Jevrejske</a:t>
            </a:r>
            <a:r>
              <a:rPr lang="en-US" sz="26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600" b="1" dirty="0" err="1">
                <a:latin typeface="Bahnschrift Condensed" panose="020B0502040204020203" pitchFamily="34" charset="0"/>
                <a:ea typeface="+mj-ea"/>
                <a:cs typeface="+mj-cs"/>
              </a:rPr>
              <a:t>opštine</a:t>
            </a:r>
            <a:r>
              <a:rPr lang="en-US" sz="2600" b="1" dirty="0">
                <a:latin typeface="Bahnschrift Condensed" panose="020B0502040204020203" pitchFamily="34" charset="0"/>
                <a:ea typeface="+mj-ea"/>
                <a:cs typeface="+mj-cs"/>
              </a:rPr>
              <a:t> Beograd</a:t>
            </a:r>
            <a:endParaRPr lang="sr-Latn-RS" sz="26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algn="ctr"/>
            <a:endParaRPr lang="sr-Latn-RS" sz="26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algn="ctr"/>
            <a:endParaRPr lang="sr-Latn-RS" sz="26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algn="ctr"/>
            <a:endParaRPr lang="sr-Latn-RS" sz="26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algn="ctr"/>
            <a:endParaRPr lang="sr-Latn-RS" sz="26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algn="ctr"/>
            <a:endParaRPr lang="sr-Latn-RS" sz="26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algn="ctr"/>
            <a:endParaRPr lang="sr-Latn-RS" sz="2600" b="1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algn="ctr"/>
            <a:r>
              <a:rPr lang="sr-Latn-RS" sz="2200" b="1" dirty="0">
                <a:latin typeface="Bahnschrift Condensed" panose="020B0502040204020203" pitchFamily="34" charset="0"/>
                <a:ea typeface="+mj-ea"/>
                <a:cs typeface="+mj-cs"/>
              </a:rPr>
              <a:t>Jevrejski kulturni Centar</a:t>
            </a:r>
            <a:br>
              <a:rPr lang="sr-Latn-RS" sz="2200" b="1" dirty="0"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sr-Latn-RS" sz="2200" b="1" dirty="0">
                <a:latin typeface="Bahnschrift Condensed" panose="020B0502040204020203" pitchFamily="34" charset="0"/>
                <a:ea typeface="+mj-ea"/>
                <a:cs typeface="+mj-cs"/>
              </a:rPr>
              <a:t>Beograd, 26. januar 2024.</a:t>
            </a:r>
            <a:br>
              <a:rPr lang="en-US" sz="2200" b="1" dirty="0">
                <a:latin typeface="Bahnschrift Condensed" panose="020B0502040204020203" pitchFamily="34" charset="0"/>
                <a:ea typeface="+mj-ea"/>
                <a:cs typeface="+mj-cs"/>
              </a:rPr>
            </a:br>
            <a:endParaRPr lang="en-US" sz="22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79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4693-688E-7246-A307-9A8DBCB7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88" y="1143000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DRAGO AUSLENDER </a:t>
            </a:r>
            <a:r>
              <a:rPr lang="sr-Latn-RS" sz="3700" b="1" dirty="0">
                <a:latin typeface="Bahnschrift Condensed" panose="020B0502040204020203" pitchFamily="34" charset="0"/>
              </a:rPr>
              <a:t>– Nismo znali šta se sprema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(Vinkovci, 1929 – Zagreb, 2016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179FC-8542-71C2-BBAF-1086F0D4F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4288" y="2465388"/>
            <a:ext cx="6883400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 je u porodici Mavra Auslendera i Erne, devjačko Deitelbaum.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 uspostavljanju Nezavisne države Hrvatske prekinuo je školovanje, prebegao u Dubrovnik, te bio interniran u Kupare. U junu 1943. deportovan je u logor Kampor na Rabu, a po kapitulaciji Italije priključio se partizanima.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Posle rata završio je Poljoprivredni fakultet u Zagrebu i do odlaska u penziju radio u Stočarskom selekcijskom centru Hrvatske. 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50E54005-3C86-8FB9-F60D-67763E868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4988"/>
            <a:ext cx="4194175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EC761-F3BF-DD2B-C830-E660E99A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88" y="1031875"/>
            <a:ext cx="6883400" cy="1049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JOSIP ELAZAR </a:t>
            </a:r>
            <a:r>
              <a:rPr lang="sr-Latn-RS" sz="3700" b="1" dirty="0">
                <a:latin typeface="Bahnschrift Condensed" panose="020B0502040204020203" pitchFamily="34" charset="0"/>
              </a:rPr>
              <a:t>– Sa puškom i gitarom kroz ratni vihor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(Doboj, 1916 – Beograd, 1994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30C51-A75F-2707-5CD5-09B025739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4288" y="2465388"/>
            <a:ext cx="6883400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 je u porodici Salamona Elazara i Estere, devojačko Nahmijas.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Osnovnu školu završio je u Doboju, a 1937. Državnu kožarsku školu u Visokom. Bavio se umetnošću od rane mladosti, naročito slikanjem i muzikom.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Početak rata dočekao je u Doboju, odakle je pobegao u Split, da bi se 1943. godine priključio borcima NOB-a.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Nakon oslobođenja nastavio je karijeru profesionalnog vojnika, napredujući do čina potpukovnika.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Bio je jedan je od osnivača Likovne grupe Doma JNA u Beogradu, sa kojom je izlagao na preko stotinu izložbi. </a:t>
            </a:r>
            <a:endParaRPr lang="en-U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41AB333F-754F-D1AD-0376-8172CFC6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0700"/>
            <a:ext cx="419417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CEFE-D7BF-C2F4-F9A3-1E7A4C9E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88" y="1031875"/>
            <a:ext cx="6883400" cy="1049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LIVIJA BABIĆ </a:t>
            </a:r>
            <a:r>
              <a:rPr lang="sr-Latn-RS" sz="3700" b="1" dirty="0">
                <a:latin typeface="Bahnschrift Condensed" panose="020B0502040204020203" pitchFamily="34" charset="0"/>
              </a:rPr>
              <a:t>– Jedan život između jevrejstva i socijalizma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(Kečkemet, 1920 – Beograd, 2001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2AF66-1105-091F-89CE-9F9021F74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4288" y="2465388"/>
            <a:ext cx="6883400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porodici Geze Brajdera i Ane, devojačko Špicer.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Osnovnu, realnu gimnaziju i srednju muzičku školu završila je u Osijeku, a u Beogradu 1938. započela studije medicine.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Po okupaciji Jugoslavije otišla je u Dalmaciju i priključila se partizanskim jedinicama.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Nakon rata je živela u Zagrebu, gde je završila Pravni fakultet.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Radila je u Državnom tužilaštvu grada Zagreba, u Fabrici aviona „Soko“ u Mostaru, a penzionisala se kao zamenik direktora Zavoda za socijalno osiguranje za srez Mostar. </a:t>
            </a:r>
            <a:endParaRPr lang="en-U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ADD8A832-C0F5-0EB2-C116-53A8D079F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0550"/>
            <a:ext cx="4194175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C500-C38D-01F0-4AE2-31CB03D8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88" y="1192213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OLIVERA ĐURIĆ </a:t>
            </a:r>
            <a:r>
              <a:rPr lang="sr-Latn-RS" sz="3700" b="1" dirty="0">
                <a:latin typeface="Bahnschrift Condensed" panose="020B0502040204020203" pitchFamily="34" charset="0"/>
              </a:rPr>
              <a:t>– Moje sećanje jedini je spomenik mojima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(Užice, 1927 – Beograd, 2007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BD666-6D57-7ED3-7D47-327E136B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4288" y="2681288"/>
            <a:ext cx="6883400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Rođena je u lekarskoj porodici Ire i Fride Gutman.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Nakon bombardovanja Užica 1941. počinje ratna golgota – Zlatibor, Sandžak, Crna Gora, Bosna ...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Učestvovala je u IV (Neretva) i V (Sutjeska) ofanzivi.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Posle rata radila je u pravosuđu, potom u Ministarstvu inostranih poslova, a do penzionisanja u Ministarstvu unutrašnjih poslova.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A0CEEB90-480A-110C-9B75-FAE30AEA2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0550"/>
            <a:ext cx="41941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8CAF-C1C8-A2CA-F102-F3FB4F78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88" y="854075"/>
            <a:ext cx="6883400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latin typeface="Bahnschrift Condensed" panose="020B0502040204020203" pitchFamily="34" charset="0"/>
              </a:rPr>
              <a:t>JAŠA ROMANO </a:t>
            </a:r>
            <a:r>
              <a:rPr lang="sr-Latn-RS" sz="3700" b="1" dirty="0">
                <a:latin typeface="Bahnschrift Condensed" panose="020B0502040204020203" pitchFamily="34" charset="0"/>
              </a:rPr>
              <a:t>– Kroz život časno i s ljubavlju</a:t>
            </a:r>
            <a:br>
              <a:rPr lang="sr-Latn-RS" sz="3700" b="1" dirty="0">
                <a:latin typeface="Bahnschrift Condensed" panose="020B0502040204020203" pitchFamily="34" charset="0"/>
              </a:rPr>
            </a:br>
            <a:r>
              <a:rPr lang="sr-Latn-RS" sz="2800" b="1" dirty="0">
                <a:latin typeface="Bahnschrift Condensed" panose="020B0502040204020203" pitchFamily="34" charset="0"/>
              </a:rPr>
              <a:t>(Banjaluka, 1908 – Beograd, 1986</a:t>
            </a:r>
            <a:r>
              <a:rPr lang="sr-Latn-RS" b="1" dirty="0">
                <a:latin typeface="Bahnschrift Condensed" panose="020B0502040204020203" pitchFamily="34" charset="0"/>
              </a:rPr>
              <a:t>)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EAAA4-DB01-407F-6B2C-2B3D3637B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4288" y="2357438"/>
            <a:ext cx="6883400" cy="381158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Rođen je u porodici rabina Menahema Romano i Rašele, devojačko Kamhi.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U Zagrebu je 1932. završio veterinarski fakultet, a dve godine kasnije i doktorirao.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CS" sz="2100" b="1" dirty="0">
                <a:latin typeface="Bahnschrift Condensed" panose="020B0502040204020203" pitchFamily="34" charset="0"/>
                <a:ea typeface="+mj-ea"/>
                <a:cs typeface="+mj-cs"/>
              </a:rPr>
              <a:t>Rat ga je zatekao u Loznici Po dolasku Nemaca odmah se priključio oslobodilačkom pokretu.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Nakon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rata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ostao je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sastavu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JNA</a:t>
            </a:r>
            <a:r>
              <a:rPr lang="sr-Latn-BA" sz="2100" b="1" dirty="0">
                <a:latin typeface="Bahnschrift Condensed" panose="020B0502040204020203" pitchFamily="34" charset="0"/>
                <a:ea typeface="+mj-ea"/>
                <a:cs typeface="+mj-cs"/>
              </a:rPr>
              <a:t>,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gde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je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obavljao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visoke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odgovorne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dužnosti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. Bio je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načelnik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vojno-veterinarske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službe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SFR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Jugoslavije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i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predavač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na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V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eterinarskom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fakultetu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 u Beogradu.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P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enzionisan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je u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činu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Bahnschrift Condensed" panose="020B0502040204020203" pitchFamily="34" charset="0"/>
                <a:ea typeface="+mj-ea"/>
                <a:cs typeface="+mj-cs"/>
              </a:rPr>
              <a:t>pukovnika</a:t>
            </a:r>
            <a:r>
              <a:rPr lang="en-US" sz="2100" b="1" dirty="0">
                <a:latin typeface="Bahnschrift Condensed" panose="020B0502040204020203" pitchFamily="34" charset="0"/>
                <a:ea typeface="+mj-ea"/>
                <a:cs typeface="+mj-cs"/>
              </a:rPr>
              <a:t> JNA</a:t>
            </a:r>
            <a:r>
              <a:rPr lang="sr-Latn-RS" sz="2100" b="1" dirty="0"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  <a:endParaRPr lang="sr-Latn-CS" sz="2100" b="1" dirty="0"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B458BD36-3B60-B923-10CF-326CEC6E1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4838"/>
            <a:ext cx="419417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1531</TotalTime>
  <Words>3283</Words>
  <Application>Microsoft Office PowerPoint</Application>
  <PresentationFormat>Widescreen</PresentationFormat>
  <Paragraphs>182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Bahnschrift Condensed</vt:lpstr>
      <vt:lpstr>Calibri</vt:lpstr>
      <vt:lpstr>Calibri Light</vt:lpstr>
      <vt:lpstr>Office Theme</vt:lpstr>
      <vt:lpstr>  Jevrejski istorijski muzej Saveza jevrejskih opština Srbije    WE SURVIVED ... 4 Yugoslav Jews on the Holocaust  Mi smo preživeli ... 4 Jugoslovenski Jevreji o Holokaustu    </vt:lpstr>
      <vt:lpstr> U PARTIZANIMA</vt:lpstr>
      <vt:lpstr>CADIK DANON – Životni put jednog rabina (Sarajevo, 1918 – Beograd, 2005)</vt:lpstr>
      <vt:lpstr>BJANKA AUSLENDER – Dijete sreće (Sarajevo, 1929)</vt:lpstr>
      <vt:lpstr>DRAGO AUSLENDER – Nismo znali šta se sprema (Vinkovci, 1929 – Zagreb, 2016)</vt:lpstr>
      <vt:lpstr>JOSIP ELAZAR – Sa puškom i gitarom kroz ratni vihor (Doboj, 1916 – Beograd, 1994)</vt:lpstr>
      <vt:lpstr>LIVIJA BABIĆ – Jedan život između jevrejstva i socijalizma (Kečkemet, 1920 – Beograd, 2001)</vt:lpstr>
      <vt:lpstr>OLIVERA ĐURIĆ – Moje sećanje jedini je spomenik mojima (Užice, 1927 – Beograd, 2007)</vt:lpstr>
      <vt:lpstr>JAŠA ROMANO – Kroz život časno i s ljubavlju (Banjaluka, 1908 – Beograd, 1986)</vt:lpstr>
      <vt:lpstr>ELIEZER KATAN – Po šumama i gorama (Rogatica, 1920 – Beograd, 2007)</vt:lpstr>
      <vt:lpstr>REGINA KAMHI– Pelene sam sušila na prsima (Sarajevo, 1915 – Zagreb, 2011)</vt:lpstr>
      <vt:lpstr>LEA STRAHINJIĆ– Bežite, kupe nas! (Tuzla, 1925 –Niš, 2018)</vt:lpstr>
      <vt:lpstr> U LOGORIMA</vt:lpstr>
      <vt:lpstr>LEA ŠRAJER – Zašto sam pustila maminu ruku?! (Subotica, 1927)</vt:lpstr>
      <vt:lpstr>EVA ARSENIĆ – Ukradena vekna spasla mi život (Budimpešta, 1922 – Beograd, 2010)</vt:lpstr>
      <vt:lpstr>DINA REMER – Spasio me transport koji nisam uspela da izbegnem (Sombor, 1929)</vt:lpstr>
      <vt:lpstr>VERA ESTERA ŠTAJN – Hvala Nemici Hildi Miler (Novi Sad, 1926)</vt:lpstr>
      <vt:lpstr>JEŠUA ABINUN – Slučajno sam ostao živ (Sarajevo, 1920 – Split, 2016)</vt:lpstr>
      <vt:lpstr>JONAS FIŠBAH– Ljubo Miloš „Hoću da pucam direktno u srpsko srce“ (Falken, 1901 – Beograd, 1996)</vt:lpstr>
      <vt:lpstr>EVA ĐORĐEVIĆ– Ožiljci u ranjenoj duši (Mako, 1927 – Pančevo, 2015)</vt:lpstr>
      <vt:lpstr>JELENA VICULIN– Povratak sa puta bez nade (Budimpešta, 1922 – Zagreb, 2013)</vt:lpstr>
      <vt:lpstr>JAKOB ATIJAS – Održala me vedrina (Sarajevo, 1920 – Zagreb, 2008)</vt:lpstr>
      <vt:lpstr> ITALIJA, ŠVAJCARSKA</vt:lpstr>
      <vt:lpstr>SAMUILO ALKALAJ – Dnevnik pisan za vreme II svetskog rata (Smederevo, 1887 – ?)</vt:lpstr>
      <vt:lpstr> SKRIVANJE NA TERITORIJI JUGOSLAVIJE</vt:lpstr>
      <vt:lpstr>ESTERA MRČARICA – Susedi nas nisu odali (Sarajevo, 1933 – Niš, 2023)</vt:lpstr>
      <vt:lpstr>NATALIJA KOVAČEVIĆ – Duga trka sa smrću (Kruševac, 1911 – Beograd, 2002)</vt:lpstr>
      <vt:lpstr> ZAŠTIĆENI MEŠOVITIM BRAKOM</vt:lpstr>
      <vt:lpstr>BERTA POSTRUŽNIK – Halid Muftić spasilac jevrejske porodice (Sokoliki, 1909 – Zagreb, 2007)</vt:lpstr>
      <vt:lpstr>LUCIJA RAJNER – Zbog onih kojih odavno više nema (Beograd, 1934)</vt:lpstr>
      <vt:lpstr>IVAN NINIĆ – Nestanak najdražih (Beograd, 1932)</vt:lpstr>
      <vt:lpstr> ODLAZAK U PALESTINU</vt:lpstr>
      <vt:lpstr>ESTERA STELA ŠVARC – Dugo putovanje do luke spasa (Beograd, 1925)</vt:lpstr>
      <vt:lpstr>CVI RAAM – Dug put do spasenja u Izraelu (Vinkovci, 1928 – ?)</vt:lpstr>
      <vt:lpstr> NA RADU U AUSTRIJI</vt:lpstr>
      <vt:lpstr>RUŽA LIHTNER KRNDIĆ – Negotinci, hvala što ste mi spasli život (Osijek, 1920 – Beograd, 2022)</vt:lpstr>
      <vt:lpstr> NA PRINUDNOM RADU </vt:lpstr>
      <vt:lpstr>ĐORĐE BOŠAN– Iz reda za gubilište majka me gurnula u život (Senta, 1926 – Niš, 2010)</vt:lpstr>
      <vt:lpstr> KASTNEROVA GRUPA</vt:lpstr>
      <vt:lpstr>MARTA FLATO LADANJ – Spasena iz Racije kao šestomesečna beba (Novi Sad, 1941)</vt:lpstr>
      <vt:lpstr> ROĐENI U LOGORU</vt:lpstr>
      <vt:lpstr>DRITA TUTUNOVIĆ – Rođena u logoru (Beč, 1944)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SURVIVED ... 4 Yugoslav Jews on the Holocaust</dc:title>
  <dc:creator>user</dc:creator>
  <cp:lastModifiedBy>Raka Levi</cp:lastModifiedBy>
  <cp:revision>224</cp:revision>
  <dcterms:created xsi:type="dcterms:W3CDTF">2024-01-16T09:47:15Z</dcterms:created>
  <dcterms:modified xsi:type="dcterms:W3CDTF">2024-01-24T15:00:44Z</dcterms:modified>
</cp:coreProperties>
</file>