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1" r:id="rId2"/>
    <p:sldId id="281" r:id="rId3"/>
    <p:sldId id="266" r:id="rId4"/>
    <p:sldId id="282" r:id="rId5"/>
    <p:sldId id="283" r:id="rId6"/>
    <p:sldId id="292" r:id="rId7"/>
    <p:sldId id="284" r:id="rId8"/>
    <p:sldId id="286" r:id="rId9"/>
    <p:sldId id="274" r:id="rId10"/>
    <p:sldId id="293" r:id="rId11"/>
    <p:sldId id="287" r:id="rId12"/>
    <p:sldId id="288" r:id="rId13"/>
    <p:sldId id="289" r:id="rId14"/>
    <p:sldId id="304" r:id="rId15"/>
    <p:sldId id="257" r:id="rId16"/>
    <p:sldId id="258" r:id="rId17"/>
    <p:sldId id="259" r:id="rId18"/>
    <p:sldId id="267" r:id="rId19"/>
    <p:sldId id="264" r:id="rId20"/>
    <p:sldId id="291" r:id="rId21"/>
    <p:sldId id="268" r:id="rId22"/>
    <p:sldId id="269" r:id="rId23"/>
    <p:sldId id="272" r:id="rId24"/>
    <p:sldId id="270" r:id="rId25"/>
    <p:sldId id="271" r:id="rId26"/>
    <p:sldId id="279" r:id="rId27"/>
    <p:sldId id="295" r:id="rId28"/>
    <p:sldId id="294" r:id="rId29"/>
    <p:sldId id="275" r:id="rId30"/>
    <p:sldId id="276" r:id="rId31"/>
    <p:sldId id="285" r:id="rId32"/>
    <p:sldId id="290" r:id="rId33"/>
    <p:sldId id="296" r:id="rId34"/>
    <p:sldId id="277" r:id="rId35"/>
    <p:sldId id="273" r:id="rId36"/>
    <p:sldId id="278"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C0A6D-33E0-4BB8-8C23-4F4118055A95}"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05607-3DE0-4531-9035-C62D82B492E1}" type="slidenum">
              <a:rPr lang="en-US" smtClean="0"/>
              <a:t>‹#›</a:t>
            </a:fld>
            <a:endParaRPr lang="en-US"/>
          </a:p>
        </p:txBody>
      </p:sp>
    </p:spTree>
    <p:extLst>
      <p:ext uri="{BB962C8B-B14F-4D97-AF65-F5344CB8AC3E}">
        <p14:creationId xmlns:p14="http://schemas.microsoft.com/office/powerpoint/2010/main" val="114260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61DE-CF11-02E2-A5C8-8061F1836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9D0F10-B85B-60EA-DB9C-9482F9D8DC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5E046-4C42-A58A-80D3-A341E904D8A6}"/>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CF5BBC7D-3FBC-429B-BEB0-1B27BE3A0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2A49C-C4BC-FC09-2420-82F4CBC62F1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50438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152F-C0CC-DD24-7592-7B949E225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D20CD-47C1-F4B2-2213-F3C2C4D89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0962-ED01-62FF-0626-03CBE4629E61}"/>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95DC92D9-3F0B-69C0-2847-712B332A7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129EC-7608-57CC-ADC6-CF1ADE978FC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426791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E63A7-5486-9B6D-8225-2487255594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CF26CB-63D5-8AC1-BA52-5864B8A1AF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28A02-AFCC-6190-5B6C-46CB5C5526FB}"/>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93626EA1-94A8-B426-9BFE-0BD558260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92D08-668D-1301-7964-F8B5B16DADB3}"/>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73008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ACEE-17F0-5D95-2E3B-8C58DE007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2650-ECC3-0400-5611-01DAD58FB7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CD233-D0DB-D1BA-410B-52E4BD5D635B}"/>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37515E25-1E20-526F-2163-7603E7594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94B88-9231-2AE0-8F04-19ADDE30764C}"/>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42210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E809-5042-929F-69F3-75E7ACDAE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EA81AE-4569-0CA0-F5CE-C3E487AE1C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3A767-38D9-C68E-E75C-5B175402E2D7}"/>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194A0A91-4E8D-2091-FB94-07DBDCAA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9E421-C6F0-68A0-9F6C-076B4527DA8E}"/>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21860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F54D-8980-63EA-48D0-068A33B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EBA6C-78D3-CA77-0F2D-B0BA2AE72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1E052-221D-2D96-C520-A17E41657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EBC58E-E584-970A-AFF5-9CE66C8F5627}"/>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6" name="Footer Placeholder 5">
            <a:extLst>
              <a:ext uri="{FF2B5EF4-FFF2-40B4-BE49-F238E27FC236}">
                <a16:creationId xmlns:a16="http://schemas.microsoft.com/office/drawing/2014/main" id="{CD161D75-C0C8-4D5E-8E53-4B7450122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5ADF-D44F-D50D-3969-D69DB9C4E314}"/>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10404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B2AE-AFCD-D046-7E99-4ACC5D0FD7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114695-C05F-0E7B-C5C2-32141472E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62746-574B-3F48-BEAA-B294BB57A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923671-E85A-3D3D-9498-B8870D386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E066B-DA43-9D8B-A818-6DFA3E582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9E439-7731-B123-6927-EC9C7E59DF36}"/>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8" name="Footer Placeholder 7">
            <a:extLst>
              <a:ext uri="{FF2B5EF4-FFF2-40B4-BE49-F238E27FC236}">
                <a16:creationId xmlns:a16="http://schemas.microsoft.com/office/drawing/2014/main" id="{333122DC-F534-CA9D-8B88-F6D49361BC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EFC4E1-3D55-338C-0D41-B8710B52AB11}"/>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30359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033D-9225-BD22-1A1A-72A8C5F35E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CA3AB-B62D-79C2-2FCB-6FAB1DF06F94}"/>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4" name="Footer Placeholder 3">
            <a:extLst>
              <a:ext uri="{FF2B5EF4-FFF2-40B4-BE49-F238E27FC236}">
                <a16:creationId xmlns:a16="http://schemas.microsoft.com/office/drawing/2014/main" id="{22606667-D88D-291F-A914-CD06981C9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8C77F-F09D-DA00-C98D-F4710520A92B}"/>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25700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77F68-8353-F85D-6937-B1A6F299419F}"/>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3" name="Footer Placeholder 2">
            <a:extLst>
              <a:ext uri="{FF2B5EF4-FFF2-40B4-BE49-F238E27FC236}">
                <a16:creationId xmlns:a16="http://schemas.microsoft.com/office/drawing/2014/main" id="{803797FA-4B0D-8ACE-1E70-E87C62EEF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F130B-A6BE-FC7A-7CF0-E9F671411085}"/>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102145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AB71-39E4-0C01-2E60-9755E9AE7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EF321-62DD-32AA-DBAC-F2991949E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0D578-E5CC-903C-4C68-C0108A696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32E93-BBFC-5230-7A75-543A79BEAAB5}"/>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6" name="Footer Placeholder 5">
            <a:extLst>
              <a:ext uri="{FF2B5EF4-FFF2-40B4-BE49-F238E27FC236}">
                <a16:creationId xmlns:a16="http://schemas.microsoft.com/office/drawing/2014/main" id="{C29EFCD4-286E-0A70-D21C-6AF783B37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61198-A214-2C82-C497-DCDEDD401E37}"/>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97137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819A-033D-1EB4-FFB8-FEAAED469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637613-0972-9B88-79E2-80DBD7568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2088A-5CE4-1B73-F7A5-E096579D9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81529-CA83-3AB1-21BA-1D6A96D34CDE}"/>
              </a:ext>
            </a:extLst>
          </p:cNvPr>
          <p:cNvSpPr>
            <a:spLocks noGrp="1"/>
          </p:cNvSpPr>
          <p:nvPr>
            <p:ph type="dt" sz="half" idx="10"/>
          </p:nvPr>
        </p:nvSpPr>
        <p:spPr/>
        <p:txBody>
          <a:bodyPr/>
          <a:lstStyle/>
          <a:p>
            <a:fld id="{63F9FF4A-3877-4B51-9706-7AE3AB283D9B}" type="datetimeFigureOut">
              <a:rPr lang="en-US" smtClean="0"/>
              <a:t>12/7/2025</a:t>
            </a:fld>
            <a:endParaRPr lang="en-US"/>
          </a:p>
        </p:txBody>
      </p:sp>
      <p:sp>
        <p:nvSpPr>
          <p:cNvPr id="6" name="Footer Placeholder 5">
            <a:extLst>
              <a:ext uri="{FF2B5EF4-FFF2-40B4-BE49-F238E27FC236}">
                <a16:creationId xmlns:a16="http://schemas.microsoft.com/office/drawing/2014/main" id="{B7257BEE-1F9E-A26F-0AF6-CFE56FBED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D2A62-F6C4-E42C-B046-756D9F238EE3}"/>
              </a:ext>
            </a:extLst>
          </p:cNvPr>
          <p:cNvSpPr>
            <a:spLocks noGrp="1"/>
          </p:cNvSpPr>
          <p:nvPr>
            <p:ph type="sldNum" sz="quarter" idx="12"/>
          </p:nvPr>
        </p:nvSpPr>
        <p:spPr/>
        <p:txBody>
          <a:bodyPr/>
          <a:lstStyle/>
          <a:p>
            <a:fld id="{522B57A3-5CB1-4A71-8EF8-B78DA2E872CE}" type="slidenum">
              <a:rPr lang="en-US" smtClean="0"/>
              <a:t>‹#›</a:t>
            </a:fld>
            <a:endParaRPr lang="en-US"/>
          </a:p>
        </p:txBody>
      </p:sp>
    </p:spTree>
    <p:extLst>
      <p:ext uri="{BB962C8B-B14F-4D97-AF65-F5344CB8AC3E}">
        <p14:creationId xmlns:p14="http://schemas.microsoft.com/office/powerpoint/2010/main" val="329531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8EC9B-053E-70DB-4380-C0F290DD8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56F53-1D6D-43F8-08F0-4FE6DEB0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96B74-9DC6-53DF-6EC4-54F8B95C35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F9FF4A-3877-4B51-9706-7AE3AB283D9B}" type="datetimeFigureOut">
              <a:rPr lang="en-US" smtClean="0"/>
              <a:t>12/7/2025</a:t>
            </a:fld>
            <a:endParaRPr lang="en-US"/>
          </a:p>
        </p:txBody>
      </p:sp>
      <p:sp>
        <p:nvSpPr>
          <p:cNvPr id="5" name="Footer Placeholder 4">
            <a:extLst>
              <a:ext uri="{FF2B5EF4-FFF2-40B4-BE49-F238E27FC236}">
                <a16:creationId xmlns:a16="http://schemas.microsoft.com/office/drawing/2014/main" id="{2E4661FC-D4E6-AF58-8AB2-21BBC4724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9309BA-E06B-35F8-1C5F-0CFAC75DD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B57A3-5CB1-4A71-8EF8-B78DA2E872CE}" type="slidenum">
              <a:rPr lang="en-US" smtClean="0"/>
              <a:t>‹#›</a:t>
            </a:fld>
            <a:endParaRPr lang="en-US"/>
          </a:p>
        </p:txBody>
      </p:sp>
    </p:spTree>
    <p:extLst>
      <p:ext uri="{BB962C8B-B14F-4D97-AF65-F5344CB8AC3E}">
        <p14:creationId xmlns:p14="http://schemas.microsoft.com/office/powerpoint/2010/main" val="3525774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C8D127FD-4766-4D1B-8F79-B2423469D3B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C03E74-0F1B-9C77-A87E-D46D7EE52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12D483B-BA86-8AC9-562A-4C0DB067DBE8}"/>
              </a:ext>
            </a:extLst>
          </p:cNvPr>
          <p:cNvSpPr>
            <a:spLocks noGrp="1"/>
          </p:cNvSpPr>
          <p:nvPr>
            <p:ph type="ctrTitle"/>
          </p:nvPr>
        </p:nvSpPr>
        <p:spPr>
          <a:xfrm>
            <a:off x="96684" y="2247510"/>
            <a:ext cx="8355338" cy="2101644"/>
          </a:xfrm>
        </p:spPr>
        <p:txBody>
          <a:bodyPr>
            <a:normAutofit fontScale="90000"/>
          </a:bodyPr>
          <a:lstStyle/>
          <a:p>
            <a:pPr algn="l"/>
            <a:r>
              <a:rPr lang="en-US" b="1" dirty="0"/>
              <a:t>PORTRETI </a:t>
            </a:r>
            <a:r>
              <a:rPr lang="en-US" b="1" dirty="0" err="1"/>
              <a:t>jednog</a:t>
            </a:r>
            <a:r>
              <a:rPr lang="en-US" b="1" dirty="0"/>
              <a:t> GOJE</a:t>
            </a:r>
            <a:br>
              <a:rPr lang="en-US" b="1" dirty="0"/>
            </a:br>
            <a:r>
              <a:rPr lang="en-US" b="1" dirty="0"/>
              <a:t>(</a:t>
            </a:r>
            <a:r>
              <a:rPr lang="en-US" b="1" dirty="0" err="1"/>
              <a:t>iliti</a:t>
            </a:r>
            <a:r>
              <a:rPr lang="en-US" b="1" dirty="0"/>
              <a:t>:  Klimt) </a:t>
            </a:r>
            <a:br>
              <a:rPr lang="en-US" b="1" dirty="0"/>
            </a:br>
            <a:endParaRPr lang="en-US" b="1" dirty="0"/>
          </a:p>
        </p:txBody>
      </p:sp>
      <p:pic>
        <p:nvPicPr>
          <p:cNvPr id="4" name="Picture 3">
            <a:extLst>
              <a:ext uri="{FF2B5EF4-FFF2-40B4-BE49-F238E27FC236}">
                <a16:creationId xmlns:a16="http://schemas.microsoft.com/office/drawing/2014/main" id="{948527AA-D48E-051D-4F29-10259A5AEDFB}"/>
              </a:ext>
            </a:extLst>
          </p:cNvPr>
          <p:cNvPicPr>
            <a:picLocks noChangeAspect="1"/>
          </p:cNvPicPr>
          <p:nvPr/>
        </p:nvPicPr>
        <p:blipFill>
          <a:blip r:embed="rId2"/>
          <a:srcRect r="-2" b="252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13424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269D017F-DB87-2004-011C-10D89ADCAE7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E00BC2-515D-6A6D-3A81-5B7C3F7FD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486E6BEB-9F28-7997-A315-D8D0115ACC72}"/>
              </a:ext>
            </a:extLst>
          </p:cNvPr>
          <p:cNvSpPr txBox="1">
            <a:spLocks/>
          </p:cNvSpPr>
          <p:nvPr/>
        </p:nvSpPr>
        <p:spPr>
          <a:xfrm>
            <a:off x="522514" y="551537"/>
            <a:ext cx="7336493"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ROZE ROSTORN FRIDMAN, 1900/01.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Roza je bila udata za bogatog industrijalca Luja Fridmana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Prikazana je kao sofisticirana i elegantno obučena žena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Gornji deo tela je snažno uvijen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Uska, crna, večernja haljina izgleda kao da je izvezena šljokicama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Sjaj haljine ponavlja se i u nakitu</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Preko ramena nosi krzneni bolero </a:t>
            </a: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527829C-8A48-91C4-62F2-9BB40806CE94}"/>
              </a:ext>
            </a:extLst>
          </p:cNvPr>
          <p:cNvSpPr txBox="1"/>
          <p:nvPr/>
        </p:nvSpPr>
        <p:spPr>
          <a:xfrm>
            <a:off x="8563428" y="5989350"/>
            <a:ext cx="3442231" cy="584775"/>
          </a:xfrm>
          <a:prstGeom prst="rect">
            <a:avLst/>
          </a:prstGeom>
          <a:noFill/>
        </p:spPr>
        <p:txBody>
          <a:bodyPr wrap="square" rtlCol="0">
            <a:spAutoFit/>
          </a:bodyPr>
          <a:lstStyle/>
          <a:p>
            <a:pPr lvl="0" algn="r"/>
            <a:r>
              <a:rPr lang="en-US" sz="1600" b="1" dirty="0" err="1">
                <a:solidFill>
                  <a:prstClr val="black"/>
                </a:solidFill>
              </a:rPr>
              <a:t>Österreichische</a:t>
            </a:r>
            <a:r>
              <a:rPr lang="en-US" sz="1600" b="1" dirty="0">
                <a:solidFill>
                  <a:prstClr val="black"/>
                </a:solidFill>
              </a:rPr>
              <a:t> Galerie Belvedere</a:t>
            </a:r>
            <a:r>
              <a:rPr lang="sr-Latn-RS" sz="1600" b="1" dirty="0">
                <a:solidFill>
                  <a:prstClr val="black"/>
                </a:solidFill>
              </a:rPr>
              <a:t>,</a:t>
            </a:r>
          </a:p>
          <a:p>
            <a:pPr lvl="0" algn="r"/>
            <a:r>
              <a:rPr lang="en-US" sz="1600" b="1" dirty="0">
                <a:solidFill>
                  <a:prstClr val="black"/>
                </a:solidFill>
              </a:rPr>
              <a:t>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1600" b="1" i="0" u="none" strike="noStrike" kern="1200" cap="none" spc="0" normalizeH="0" baseline="0" noProof="0" dirty="0">
                <a:ln>
                  <a:noFill/>
                </a:ln>
                <a:solidFill>
                  <a:prstClr val="black"/>
                </a:solidFill>
                <a:effectLst/>
                <a:uLnTx/>
                <a:uFillTx/>
                <a:latin typeface="Aptos" panose="02110004020202020204"/>
                <a:ea typeface="+mn-ea"/>
                <a:cs typeface="+mn-cs"/>
              </a:rPr>
              <a:t>ulje na platnu 140X 80 cm</a:t>
            </a:r>
          </a:p>
        </p:txBody>
      </p:sp>
      <p:pic>
        <p:nvPicPr>
          <p:cNvPr id="4" name="Picture 3">
            <a:extLst>
              <a:ext uri="{FF2B5EF4-FFF2-40B4-BE49-F238E27FC236}">
                <a16:creationId xmlns:a16="http://schemas.microsoft.com/office/drawing/2014/main" id="{0173D132-5D94-8AB5-E778-36E0002D58F0}"/>
              </a:ext>
            </a:extLst>
          </p:cNvPr>
          <p:cNvPicPr>
            <a:picLocks noChangeAspect="1"/>
          </p:cNvPicPr>
          <p:nvPr/>
        </p:nvPicPr>
        <p:blipFill>
          <a:blip r:embed="rId2"/>
          <a:stretch>
            <a:fillRect/>
          </a:stretch>
        </p:blipFill>
        <p:spPr>
          <a:xfrm>
            <a:off x="9045702" y="0"/>
            <a:ext cx="3143250" cy="5705475"/>
          </a:xfrm>
          <a:prstGeom prst="rect">
            <a:avLst/>
          </a:prstGeom>
        </p:spPr>
      </p:pic>
    </p:spTree>
    <p:extLst>
      <p:ext uri="{BB962C8B-B14F-4D97-AF65-F5344CB8AC3E}">
        <p14:creationId xmlns:p14="http://schemas.microsoft.com/office/powerpoint/2010/main" val="210795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4567A95-9722-076A-1502-E10FF05F567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284273-0103-F4AD-8BCD-83C37C345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574C147-AE90-34A5-B01E-EC8B6B3D491A}"/>
              </a:ext>
            </a:extLst>
          </p:cNvPr>
          <p:cNvSpPr txBox="1"/>
          <p:nvPr/>
        </p:nvSpPr>
        <p:spPr>
          <a:xfrm>
            <a:off x="8742717" y="6182738"/>
            <a:ext cx="3342973" cy="523220"/>
          </a:xfrm>
          <a:prstGeom prst="rect">
            <a:avLst/>
          </a:prstGeom>
          <a:noFill/>
        </p:spPr>
        <p:txBody>
          <a:bodyPr wrap="square" rtlCol="0">
            <a:spAutoFit/>
          </a:bodyPr>
          <a:lstStyle/>
          <a:p>
            <a:pPr lvl="0" algn="r"/>
            <a:r>
              <a:rPr lang="sr-Latn-RS" sz="1400" b="1" dirty="0">
                <a:solidFill>
                  <a:prstClr val="black"/>
                </a:solidFill>
              </a:rPr>
              <a:t>Privatno vlasništvo</a:t>
            </a:r>
          </a:p>
          <a:p>
            <a:pPr lvl="0" algn="r"/>
            <a:r>
              <a:rPr lang="sr-Latn-RS" sz="1400" b="1" dirty="0">
                <a:solidFill>
                  <a:prstClr val="black"/>
                </a:solidFill>
              </a:rPr>
              <a:t>ulje na platnu, 149x45 cm</a:t>
            </a:r>
          </a:p>
        </p:txBody>
      </p:sp>
      <p:pic>
        <p:nvPicPr>
          <p:cNvPr id="3" name="Picture 2">
            <a:extLst>
              <a:ext uri="{FF2B5EF4-FFF2-40B4-BE49-F238E27FC236}">
                <a16:creationId xmlns:a16="http://schemas.microsoft.com/office/drawing/2014/main" id="{298052F8-6072-88E1-53F8-61BDD8B63985}"/>
              </a:ext>
            </a:extLst>
          </p:cNvPr>
          <p:cNvPicPr>
            <a:picLocks noChangeAspect="1"/>
          </p:cNvPicPr>
          <p:nvPr/>
        </p:nvPicPr>
        <p:blipFill>
          <a:blip r:embed="rId2"/>
          <a:stretch>
            <a:fillRect/>
          </a:stretch>
        </p:blipFill>
        <p:spPr>
          <a:xfrm>
            <a:off x="10414204" y="0"/>
            <a:ext cx="1774748" cy="6030696"/>
          </a:xfrm>
          <a:prstGeom prst="rect">
            <a:avLst/>
          </a:prstGeom>
        </p:spPr>
      </p:pic>
      <p:sp>
        <p:nvSpPr>
          <p:cNvPr id="2" name="TextBox 1">
            <a:extLst>
              <a:ext uri="{FF2B5EF4-FFF2-40B4-BE49-F238E27FC236}">
                <a16:creationId xmlns:a16="http://schemas.microsoft.com/office/drawing/2014/main" id="{137D4FFC-6D61-1D89-89C0-7451EA201916}"/>
              </a:ext>
            </a:extLst>
          </p:cNvPr>
          <p:cNvSpPr txBox="1"/>
          <p:nvPr/>
        </p:nvSpPr>
        <p:spPr>
          <a:xfrm>
            <a:off x="529303" y="194688"/>
            <a:ext cx="7259487" cy="6511270"/>
          </a:xfrm>
          <a:prstGeom prst="rect">
            <a:avLst/>
          </a:prstGeom>
          <a:noFill/>
        </p:spPr>
        <p:txBody>
          <a:bodyPr wrap="square" rtlCol="0">
            <a:spAutoFit/>
          </a:bodyPr>
          <a:lstStyle/>
          <a:p>
            <a:pPr algn="ctr">
              <a:lnSpc>
                <a:spcPct val="90000"/>
              </a:lnSpc>
              <a:spcBef>
                <a:spcPts val="1000"/>
              </a:spcBef>
              <a:buFont typeface="Arial" panose="020B0604020202020204" pitchFamily="34" charset="0"/>
              <a:defRPr/>
            </a:pPr>
            <a:r>
              <a:rPr lang="sr-Latn-RS" sz="2000" b="1" dirty="0">
                <a:solidFill>
                  <a:prstClr val="black"/>
                </a:solidFill>
                <a:latin typeface="Aptos" panose="02110004020202020204"/>
              </a:rPr>
              <a:t>PORTRET GERTRUDE LEV, 1902.</a:t>
            </a:r>
          </a:p>
          <a:p>
            <a:pPr algn="ctr">
              <a:lnSpc>
                <a:spcPct val="90000"/>
              </a:lnSpc>
              <a:spcBef>
                <a:spcPts val="1000"/>
              </a:spcBef>
              <a:buFont typeface="Arial" panose="020B0604020202020204" pitchFamily="34" charset="0"/>
              <a:defRPr/>
            </a:pPr>
            <a:endParaRPr lang="sr-Latn-RS" sz="2000" b="1" dirty="0">
              <a:solidFill>
                <a:prstClr val="black"/>
              </a:solidFill>
              <a:latin typeface="Aptos" panose="02110004020202020204"/>
            </a:endParaRPr>
          </a:p>
          <a:p>
            <a:pPr marL="342900" indent="-342900">
              <a:lnSpc>
                <a:spcPct val="90000"/>
              </a:lnSpc>
              <a:spcBef>
                <a:spcPts val="1000"/>
              </a:spcBef>
              <a:buFont typeface="Arial" panose="020B0604020202020204" pitchFamily="34" charset="0"/>
              <a:buChar char="•"/>
              <a:defRPr/>
            </a:pPr>
            <a:r>
              <a:rPr lang="sr-Latn-RS" sz="2000" b="1" dirty="0">
                <a:solidFill>
                  <a:prstClr val="black"/>
                </a:solidFill>
                <a:latin typeface="Aptos" panose="02110004020202020204"/>
              </a:rPr>
              <a:t>Bila je ćerka dr Antona Leva, osnivača poznate bečke privatne bolnice Sanatorijum Lev i Klimtov lekar, koji je naručio portret njegove tada devetnaestogodišnje ćerke</a:t>
            </a:r>
          </a:p>
          <a:p>
            <a:pPr marL="342900" indent="-342900">
              <a:lnSpc>
                <a:spcPct val="90000"/>
              </a:lnSpc>
              <a:spcBef>
                <a:spcPts val="1000"/>
              </a:spcBef>
              <a:buFont typeface="Arial" panose="020B0604020202020204" pitchFamily="34" charset="0"/>
              <a:buChar char="•"/>
              <a:defRPr/>
            </a:pPr>
            <a:r>
              <a:rPr lang="en-US" sz="2000" b="1" dirty="0">
                <a:solidFill>
                  <a:prstClr val="black"/>
                </a:solidFill>
              </a:rPr>
              <a:t>Kada je </a:t>
            </a:r>
            <a:r>
              <a:rPr lang="en-US" sz="2000" b="1" dirty="0" err="1">
                <a:solidFill>
                  <a:prstClr val="black"/>
                </a:solidFill>
              </a:rPr>
              <a:t>prvi</a:t>
            </a:r>
            <a:r>
              <a:rPr lang="en-US" sz="2000" b="1" dirty="0">
                <a:solidFill>
                  <a:prstClr val="black"/>
                </a:solidFill>
              </a:rPr>
              <a:t> put </a:t>
            </a:r>
            <a:r>
              <a:rPr lang="en-US" sz="2000" b="1" dirty="0" err="1">
                <a:solidFill>
                  <a:prstClr val="black"/>
                </a:solidFill>
              </a:rPr>
              <a:t>izložen</a:t>
            </a:r>
            <a:r>
              <a:rPr lang="en-US" sz="2000" b="1" dirty="0">
                <a:solidFill>
                  <a:prstClr val="black"/>
                </a:solidFill>
              </a:rPr>
              <a:t> 1903. </a:t>
            </a:r>
            <a:r>
              <a:rPr lang="en-US" sz="2000" b="1" dirty="0" err="1">
                <a:solidFill>
                  <a:prstClr val="black"/>
                </a:solidFill>
              </a:rPr>
              <a:t>godine</a:t>
            </a:r>
            <a:r>
              <a:rPr lang="en-US" sz="2000" b="1" dirty="0">
                <a:solidFill>
                  <a:prstClr val="black"/>
                </a:solidFill>
              </a:rPr>
              <a:t>, </a:t>
            </a:r>
            <a:r>
              <a:rPr lang="en-US" sz="2000" b="1" dirty="0" err="1">
                <a:solidFill>
                  <a:prstClr val="black"/>
                </a:solidFill>
              </a:rPr>
              <a:t>jedan</a:t>
            </a:r>
            <a:r>
              <a:rPr lang="en-US" sz="2000" b="1" dirty="0">
                <a:solidFill>
                  <a:prstClr val="black"/>
                </a:solidFill>
              </a:rPr>
              <a:t> </a:t>
            </a:r>
            <a:r>
              <a:rPr lang="en-US" sz="2000" b="1" dirty="0" err="1">
                <a:solidFill>
                  <a:prstClr val="black"/>
                </a:solidFill>
              </a:rPr>
              <a:t>kritičar</a:t>
            </a:r>
            <a:r>
              <a:rPr lang="en-US" sz="2000" b="1" dirty="0">
                <a:solidFill>
                  <a:prstClr val="black"/>
                </a:solidFill>
              </a:rPr>
              <a:t> je</a:t>
            </a:r>
            <a:r>
              <a:rPr lang="sr-Latn-RS" sz="2000" b="1" dirty="0">
                <a:solidFill>
                  <a:prstClr val="black"/>
                </a:solidFill>
              </a:rPr>
              <a:t> delo opisao kao</a:t>
            </a:r>
            <a:r>
              <a:rPr lang="en-US" sz="2000" b="1" dirty="0">
                <a:solidFill>
                  <a:prstClr val="black"/>
                </a:solidFill>
              </a:rPr>
              <a:t> „</a:t>
            </a:r>
            <a:r>
              <a:rPr lang="en-US" sz="2000" b="1" dirty="0" err="1">
                <a:solidFill>
                  <a:prstClr val="black"/>
                </a:solidFill>
              </a:rPr>
              <a:t>najslađu</a:t>
            </a:r>
            <a:r>
              <a:rPr lang="en-US" sz="2000" b="1" dirty="0">
                <a:solidFill>
                  <a:prstClr val="black"/>
                </a:solidFill>
              </a:rPr>
              <a:t> </a:t>
            </a:r>
            <a:r>
              <a:rPr lang="en-US" sz="2000" b="1" dirty="0" err="1">
                <a:solidFill>
                  <a:prstClr val="black"/>
                </a:solidFill>
              </a:rPr>
              <a:t>mirisnu</a:t>
            </a:r>
            <a:r>
              <a:rPr lang="en-US" sz="2000" b="1" dirty="0">
                <a:solidFill>
                  <a:prstClr val="black"/>
                </a:solidFill>
              </a:rPr>
              <a:t> </a:t>
            </a:r>
            <a:r>
              <a:rPr lang="en-US" sz="2000" b="1" dirty="0" err="1">
                <a:solidFill>
                  <a:prstClr val="black"/>
                </a:solidFill>
              </a:rPr>
              <a:t>poeziju</a:t>
            </a:r>
            <a:r>
              <a:rPr lang="en-US" sz="2000" b="1" dirty="0">
                <a:solidFill>
                  <a:prstClr val="black"/>
                </a:solidFill>
              </a:rPr>
              <a:t> </a:t>
            </a:r>
            <a:r>
              <a:rPr lang="en-US" sz="2000" b="1" dirty="0" err="1">
                <a:solidFill>
                  <a:prstClr val="black"/>
                </a:solidFill>
              </a:rPr>
              <a:t>koju</a:t>
            </a:r>
            <a:r>
              <a:rPr lang="en-US" sz="2000" b="1" dirty="0">
                <a:solidFill>
                  <a:prstClr val="black"/>
                </a:solidFill>
              </a:rPr>
              <a:t> paleta </a:t>
            </a:r>
            <a:r>
              <a:rPr lang="en-US" sz="2000" b="1" dirty="0" err="1">
                <a:solidFill>
                  <a:prstClr val="black"/>
                </a:solidFill>
              </a:rPr>
              <a:t>može</a:t>
            </a:r>
            <a:r>
              <a:rPr lang="en-US" sz="2000" b="1" dirty="0">
                <a:solidFill>
                  <a:prstClr val="black"/>
                </a:solidFill>
              </a:rPr>
              <a:t> da </a:t>
            </a:r>
            <a:r>
              <a:rPr lang="en-US" sz="2000" b="1" dirty="0" err="1">
                <a:solidFill>
                  <a:prstClr val="black"/>
                </a:solidFill>
              </a:rPr>
              <a:t>stvori</a:t>
            </a:r>
            <a:r>
              <a:rPr lang="en-US" sz="2000" b="1" dirty="0">
                <a:solidFill>
                  <a:prstClr val="black"/>
                </a:solidFill>
              </a:rPr>
              <a:t>“</a:t>
            </a:r>
            <a:endParaRPr lang="sr-Latn-RS" sz="2000" b="1" dirty="0">
              <a:solidFill>
                <a:prstClr val="black"/>
              </a:solidFill>
            </a:endParaRP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Portret je stilski i koloritno sličan portretu Serene Lederer i Trude Štajner, s tim što model sada zauzima ceo prostor</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Gertruda je 1939. napustila Beč, zaputila se za Njujork, gde joj je živeo sin Etoni, međutim viza joj je odbijena i zahvaljujući Eleonorti Ruzvelt dobila je samo dnevnu propusnicu da provede Božić sa sinom</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Nakon toga je otišla u Kolumbiju gde je radila kao nastavnica francuskog jezika</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1940. uspela je da se useli u Ameriku </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Umrla je u Kaliforniji 1964. </a:t>
            </a:r>
          </a:p>
          <a:p>
            <a:pPr marL="342900" indent="-342900">
              <a:lnSpc>
                <a:spcPct val="90000"/>
              </a:lnSpc>
              <a:spcBef>
                <a:spcPts val="1000"/>
              </a:spcBef>
              <a:buFont typeface="Arial" panose="020B0604020202020204" pitchFamily="34" charset="0"/>
              <a:buChar char="•"/>
              <a:defRPr/>
            </a:pPr>
            <a:r>
              <a:rPr lang="sr-Latn-RS" sz="2000" b="1" dirty="0">
                <a:solidFill>
                  <a:prstClr val="black"/>
                </a:solidFill>
              </a:rPr>
              <a:t>U umetničkoj kolekciji njenog oca nalazila se i slika Judita I</a:t>
            </a:r>
          </a:p>
        </p:txBody>
      </p:sp>
      <p:pic>
        <p:nvPicPr>
          <p:cNvPr id="5" name="Picture 4">
            <a:extLst>
              <a:ext uri="{FF2B5EF4-FFF2-40B4-BE49-F238E27FC236}">
                <a16:creationId xmlns:a16="http://schemas.microsoft.com/office/drawing/2014/main" id="{98821525-8596-8EAB-55A1-86E5EAD32F42}"/>
              </a:ext>
            </a:extLst>
          </p:cNvPr>
          <p:cNvPicPr>
            <a:picLocks noChangeAspect="1"/>
          </p:cNvPicPr>
          <p:nvPr/>
        </p:nvPicPr>
        <p:blipFill>
          <a:blip r:embed="rId3"/>
          <a:stretch>
            <a:fillRect/>
          </a:stretch>
        </p:blipFill>
        <p:spPr>
          <a:xfrm>
            <a:off x="8032954" y="1467535"/>
            <a:ext cx="2381250" cy="3095625"/>
          </a:xfrm>
          <a:prstGeom prst="rect">
            <a:avLst/>
          </a:prstGeom>
        </p:spPr>
      </p:pic>
    </p:spTree>
    <p:extLst>
      <p:ext uri="{BB962C8B-B14F-4D97-AF65-F5344CB8AC3E}">
        <p14:creationId xmlns:p14="http://schemas.microsoft.com/office/powerpoint/2010/main" val="242608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912AE55-29EC-F3DB-D7D0-D1FAED75522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47F59A-F45E-1885-C0DE-DA3ABC9D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0DE9762-4024-F734-C2F1-9D2A8B59F3C4}"/>
              </a:ext>
            </a:extLst>
          </p:cNvPr>
          <p:cNvSpPr txBox="1"/>
          <p:nvPr/>
        </p:nvSpPr>
        <p:spPr>
          <a:xfrm>
            <a:off x="8852501" y="6182738"/>
            <a:ext cx="3273697" cy="584775"/>
          </a:xfrm>
          <a:prstGeom prst="rect">
            <a:avLst/>
          </a:prstGeom>
          <a:noFill/>
        </p:spPr>
        <p:txBody>
          <a:bodyPr wrap="square" rtlCol="0">
            <a:spAutoFit/>
          </a:bodyPr>
          <a:lstStyle/>
          <a:p>
            <a:pPr lvl="0" algn="r"/>
            <a:r>
              <a:rPr lang="sr-Latn-RS" sz="1600" b="1" dirty="0">
                <a:solidFill>
                  <a:prstClr val="black"/>
                </a:solidFill>
                <a:latin typeface="Aptos" panose="02110004020202020204"/>
              </a:rPr>
              <a:t>National Gallery London</a:t>
            </a:r>
          </a:p>
          <a:p>
            <a:pPr lvl="0" algn="r"/>
            <a:r>
              <a:rPr lang="sr-Latn-RS" sz="1600" b="1" dirty="0">
                <a:solidFill>
                  <a:prstClr val="black"/>
                </a:solidFill>
                <a:latin typeface="Aptos" panose="02110004020202020204"/>
              </a:rPr>
              <a:t>ulje na platnu, 170.5x96.5 cm</a:t>
            </a:r>
          </a:p>
        </p:txBody>
      </p:sp>
      <p:pic>
        <p:nvPicPr>
          <p:cNvPr id="2" name="Picture 1">
            <a:extLst>
              <a:ext uri="{FF2B5EF4-FFF2-40B4-BE49-F238E27FC236}">
                <a16:creationId xmlns:a16="http://schemas.microsoft.com/office/drawing/2014/main" id="{912E65EF-0C00-9DCB-C7C0-227FFD3EAC5B}"/>
              </a:ext>
            </a:extLst>
          </p:cNvPr>
          <p:cNvPicPr>
            <a:picLocks noChangeAspect="1"/>
          </p:cNvPicPr>
          <p:nvPr/>
        </p:nvPicPr>
        <p:blipFill>
          <a:blip r:embed="rId2"/>
          <a:stretch>
            <a:fillRect/>
          </a:stretch>
        </p:blipFill>
        <p:spPr>
          <a:xfrm>
            <a:off x="8826656" y="0"/>
            <a:ext cx="3365344" cy="6030696"/>
          </a:xfrm>
          <a:prstGeom prst="rect">
            <a:avLst/>
          </a:prstGeom>
        </p:spPr>
      </p:pic>
      <p:sp>
        <p:nvSpPr>
          <p:cNvPr id="6" name="Content Placeholder 2">
            <a:extLst>
              <a:ext uri="{FF2B5EF4-FFF2-40B4-BE49-F238E27FC236}">
                <a16:creationId xmlns:a16="http://schemas.microsoft.com/office/drawing/2014/main" id="{72DA965D-7C2D-46AD-B175-0E46A2E145C1}"/>
              </a:ext>
            </a:extLst>
          </p:cNvPr>
          <p:cNvSpPr txBox="1">
            <a:spLocks/>
          </p:cNvSpPr>
          <p:nvPr/>
        </p:nvSpPr>
        <p:spPr>
          <a:xfrm>
            <a:off x="630092" y="689423"/>
            <a:ext cx="6111368"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HERMINE GALIJA, 1903/04.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Hermina je bila supruga Morica Galije (takođe mu je bila nećaka) koji je bio direktor gasne kompanije, ali i veliki pokrovitelj umetnosti, naročito Bečke secesije</a:t>
            </a:r>
          </a:p>
          <a:p>
            <a:pPr marL="342900" indent="-342900" algn="l">
              <a:buFont typeface="Arial" panose="020B0604020202020204" pitchFamily="34" charset="0"/>
              <a:buChar char="•"/>
              <a:defRPr/>
            </a:pPr>
            <a:r>
              <a:rPr lang="sr-Latn-RS" b="1" dirty="0">
                <a:solidFill>
                  <a:prstClr val="black"/>
                </a:solidFill>
              </a:rPr>
              <a:t>Poza Hermine Galija je sasvim drugačija od poza do tada prikazanih portreta, ona se blago naginje napred, ka posmatraču</a:t>
            </a:r>
            <a:endParaRPr lang="sr-Latn-RS" sz="3200" b="1" dirty="0">
              <a:solidFill>
                <a:prstClr val="black"/>
              </a:solidFil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Ovo je prvi portret na kome Klimt koristi apstraktne, geometrijske motive na beloj, lepršavoj šifonskoj haljini i pozadini slike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Hermina umire 1936. </a:t>
            </a:r>
          </a:p>
        </p:txBody>
      </p:sp>
      <p:pic>
        <p:nvPicPr>
          <p:cNvPr id="5" name="Picture 4">
            <a:extLst>
              <a:ext uri="{FF2B5EF4-FFF2-40B4-BE49-F238E27FC236}">
                <a16:creationId xmlns:a16="http://schemas.microsoft.com/office/drawing/2014/main" id="{F12054C2-FE61-4A85-955E-82579C95B0D6}"/>
              </a:ext>
            </a:extLst>
          </p:cNvPr>
          <p:cNvPicPr>
            <a:picLocks noChangeAspect="1"/>
          </p:cNvPicPr>
          <p:nvPr/>
        </p:nvPicPr>
        <p:blipFill rotWithShape="1">
          <a:blip r:embed="rId3"/>
          <a:srcRect l="25995" r="47497"/>
          <a:stretch/>
        </p:blipFill>
        <p:spPr>
          <a:xfrm>
            <a:off x="6980932" y="1593365"/>
            <a:ext cx="1845724" cy="2843966"/>
          </a:xfrm>
          <a:prstGeom prst="rect">
            <a:avLst/>
          </a:prstGeom>
        </p:spPr>
      </p:pic>
    </p:spTree>
    <p:extLst>
      <p:ext uri="{BB962C8B-B14F-4D97-AF65-F5344CB8AC3E}">
        <p14:creationId xmlns:p14="http://schemas.microsoft.com/office/powerpoint/2010/main" val="1611886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BB785071-3281-1D99-85AD-D7CA5E708DC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4BD70D-5126-EE0E-7C40-FD2E37069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312CF43-4F26-6A8A-AF76-A61D1BA728D4}"/>
              </a:ext>
            </a:extLst>
          </p:cNvPr>
          <p:cNvSpPr txBox="1"/>
          <p:nvPr/>
        </p:nvSpPr>
        <p:spPr>
          <a:xfrm>
            <a:off x="8571543" y="6023205"/>
            <a:ext cx="3521123" cy="646331"/>
          </a:xfrm>
          <a:prstGeom prst="rect">
            <a:avLst/>
          </a:prstGeom>
          <a:noFill/>
        </p:spPr>
        <p:txBody>
          <a:bodyPr wrap="square" rtlCol="0">
            <a:spAutoFit/>
          </a:bodyPr>
          <a:lstStyle/>
          <a:p>
            <a:pPr lvl="0" algn="r"/>
            <a:r>
              <a:rPr lang="en-GB" b="1" i="0" dirty="0">
                <a:solidFill>
                  <a:srgbClr val="202122"/>
                </a:solidFill>
                <a:effectLst/>
                <a:latin typeface="Arial" panose="020B0604020202020204" pitchFamily="34" charset="0"/>
              </a:rPr>
              <a:t>Neue </a:t>
            </a:r>
            <a:r>
              <a:rPr lang="en-GB" b="1" i="0" dirty="0" err="1">
                <a:solidFill>
                  <a:srgbClr val="202122"/>
                </a:solidFill>
                <a:effectLst/>
                <a:latin typeface="Arial" panose="020B0604020202020204" pitchFamily="34" charset="0"/>
              </a:rPr>
              <a:t>Pinakothek</a:t>
            </a:r>
            <a:r>
              <a:rPr lang="sr-Latn-RS" b="1" i="0" dirty="0">
                <a:solidFill>
                  <a:srgbClr val="202122"/>
                </a:solidFill>
                <a:effectLst/>
                <a:latin typeface="Arial" panose="020B0604020202020204" pitchFamily="34" charset="0"/>
              </a:rPr>
              <a:t>,</a:t>
            </a:r>
          </a:p>
          <a:p>
            <a:pPr lvl="0" algn="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 179.8x90.5</a:t>
            </a:r>
            <a:r>
              <a:rPr lang="sr-Latn-RS" dirty="0"/>
              <a:t> cm</a:t>
            </a:r>
            <a:endPar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C46F13F9-A89A-DA60-80AD-900CA735C7DB}"/>
              </a:ext>
            </a:extLst>
          </p:cNvPr>
          <p:cNvPicPr>
            <a:picLocks noChangeAspect="1"/>
          </p:cNvPicPr>
          <p:nvPr/>
        </p:nvPicPr>
        <p:blipFill>
          <a:blip r:embed="rId2"/>
          <a:stretch>
            <a:fillRect/>
          </a:stretch>
        </p:blipFill>
        <p:spPr>
          <a:xfrm>
            <a:off x="9277971" y="0"/>
            <a:ext cx="2910981" cy="5868537"/>
          </a:xfrm>
          <a:prstGeom prst="rect">
            <a:avLst/>
          </a:prstGeom>
        </p:spPr>
      </p:pic>
      <p:sp>
        <p:nvSpPr>
          <p:cNvPr id="6" name="Content Placeholder 2">
            <a:extLst>
              <a:ext uri="{FF2B5EF4-FFF2-40B4-BE49-F238E27FC236}">
                <a16:creationId xmlns:a16="http://schemas.microsoft.com/office/drawing/2014/main" id="{30DA1DA1-03E7-4E27-9D3B-0EECD53EBB0D}"/>
              </a:ext>
            </a:extLst>
          </p:cNvPr>
          <p:cNvSpPr txBox="1">
            <a:spLocks/>
          </p:cNvSpPr>
          <p:nvPr/>
        </p:nvSpPr>
        <p:spPr>
          <a:xfrm>
            <a:off x="684680" y="401557"/>
            <a:ext cx="7790577" cy="61008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MARGARET STONBORO-VITGENŠTAJN, oko 1904.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Pretpostavlja se da su Karl Vitgenštajn, koji je stekao bogatstvo u industriji gvožđa i čelika, i njegova supruga Leopoldina, naručili oko 1904. portret svoje ćerke Margarete povodom udaje</a:t>
            </a:r>
          </a:p>
          <a:p>
            <a:pPr marL="342900" indent="-342900" algn="l">
              <a:buFont typeface="Arial" panose="020B0604020202020204" pitchFamily="34" charset="0"/>
              <a:buChar char="•"/>
              <a:defRPr/>
            </a:pPr>
            <a:r>
              <a:rPr lang="sr-Latn-RS" b="1" dirty="0">
                <a:solidFill>
                  <a:prstClr val="black"/>
                </a:solidFill>
              </a:rPr>
              <a:t>1905. godine udala se za bogatog američkog kolekcionara umetnina Džeroma Stonboroa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Karl Vitgenštajn je bio  jedan od pokrovitelja Klimtove umetnosti</a:t>
            </a:r>
          </a:p>
          <a:p>
            <a:pPr marL="342900" lvl="0" indent="-342900" algn="l">
              <a:buFont typeface="Arial" panose="020B0604020202020204" pitchFamily="34" charset="0"/>
              <a:buChar char="•"/>
              <a:defRPr/>
            </a:pPr>
            <a:r>
              <a:rPr lang="sr-Latn-RS" b="1" dirty="0">
                <a:solidFill>
                  <a:prstClr val="black"/>
                </a:solidFill>
                <a:latin typeface="Aptos" panose="02110004020202020204"/>
              </a:rPr>
              <a:t>Margareta, </a:t>
            </a:r>
            <a:r>
              <a:rPr lang="sr-Latn-RS" b="1" dirty="0">
                <a:solidFill>
                  <a:prstClr val="black"/>
                </a:solidFill>
              </a:rPr>
              <a:t>naturalistički predstavljena, </a:t>
            </a:r>
            <a:r>
              <a:rPr lang="sr-Latn-RS" b="1" dirty="0">
                <a:solidFill>
                  <a:prstClr val="black"/>
                </a:solidFill>
                <a:latin typeface="Aptos" panose="02110004020202020204"/>
              </a:rPr>
              <a:t>stoji uspravno u beloj smotskoj haljini, ornamentalno ukrašenoj, dok je pozadina rešena sa geometrijskim motivima</a:t>
            </a:r>
          </a:p>
          <a:p>
            <a:pPr marL="342900" lvl="0" indent="-342900" algn="l">
              <a:buFont typeface="Arial" panose="020B0604020202020204" pitchFamily="34" charset="0"/>
              <a:buChar char="•"/>
              <a:defRPr/>
            </a:pPr>
            <a:r>
              <a:rPr lang="sr-Latn-RS" b="1" dirty="0">
                <a:solidFill>
                  <a:prstClr val="black"/>
                </a:solidFill>
                <a:latin typeface="Aptos" panose="02110004020202020204"/>
              </a:rPr>
              <a:t>1940. emigrirala je u SAD, ali se vratila u Austriju posle rata i restitucijom uspela da dobije deo porodičnog bogatstva</a:t>
            </a:r>
          </a:p>
          <a:p>
            <a:pPr marL="342900" lvl="0" indent="-342900" algn="l">
              <a:buFont typeface="Arial" panose="020B0604020202020204" pitchFamily="34" charset="0"/>
              <a:buChar char="•"/>
              <a:defRPr/>
            </a:pPr>
            <a:r>
              <a:rPr lang="sr-Latn-RS" b="1" dirty="0">
                <a:solidFill>
                  <a:prstClr val="black"/>
                </a:solidFill>
                <a:latin typeface="Aptos" panose="02110004020202020204"/>
              </a:rPr>
              <a:t>Umrla je 1958. </a:t>
            </a:r>
          </a:p>
        </p:txBody>
      </p:sp>
    </p:spTree>
    <p:extLst>
      <p:ext uri="{BB962C8B-B14F-4D97-AF65-F5344CB8AC3E}">
        <p14:creationId xmlns:p14="http://schemas.microsoft.com/office/powerpoint/2010/main" val="221630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C08321A-66A2-3127-3522-15759CA36708}"/>
              </a:ext>
            </a:extLst>
          </p:cNvPr>
          <p:cNvSpPr>
            <a:spLocks noGrp="1"/>
          </p:cNvSpPr>
          <p:nvPr>
            <p:ph type="ctrTitle"/>
          </p:nvPr>
        </p:nvSpPr>
        <p:spPr>
          <a:xfrm>
            <a:off x="405603" y="789412"/>
            <a:ext cx="6301030" cy="2101644"/>
          </a:xfrm>
        </p:spPr>
        <p:txBody>
          <a:bodyPr>
            <a:normAutofit/>
          </a:bodyPr>
          <a:lstStyle/>
          <a:p>
            <a:pPr algn="l"/>
            <a:r>
              <a:rPr lang="en-US" b="1" dirty="0"/>
              <a:t>Adele Bloch-Bauer</a:t>
            </a:r>
          </a:p>
        </p:txBody>
      </p:sp>
      <p:sp>
        <p:nvSpPr>
          <p:cNvPr id="3" name="Subtitle 2">
            <a:extLst>
              <a:ext uri="{FF2B5EF4-FFF2-40B4-BE49-F238E27FC236}">
                <a16:creationId xmlns:a16="http://schemas.microsoft.com/office/drawing/2014/main" id="{46CF5F1D-CE9C-811E-9A4D-875DDA39EA27}"/>
              </a:ext>
            </a:extLst>
          </p:cNvPr>
          <p:cNvSpPr>
            <a:spLocks noGrp="1"/>
          </p:cNvSpPr>
          <p:nvPr>
            <p:ph type="subTitle" idx="1"/>
          </p:nvPr>
        </p:nvSpPr>
        <p:spPr>
          <a:xfrm>
            <a:off x="490557" y="3135837"/>
            <a:ext cx="6131121" cy="1089241"/>
          </a:xfrm>
        </p:spPr>
        <p:txBody>
          <a:bodyPr>
            <a:normAutofit fontScale="25000" lnSpcReduction="20000"/>
          </a:bodyPr>
          <a:lstStyle/>
          <a:p>
            <a:pPr algn="l"/>
            <a:endParaRPr lang="en-US" sz="1000" dirty="0"/>
          </a:p>
          <a:p>
            <a:pPr algn="l">
              <a:lnSpc>
                <a:spcPct val="170000"/>
              </a:lnSpc>
            </a:pPr>
            <a:r>
              <a:rPr lang="sr-Latn-BA" sz="9600" b="1" dirty="0">
                <a:latin typeface="+mj-lt"/>
                <a:ea typeface="+mj-ea"/>
                <a:cs typeface="+mj-cs"/>
              </a:rPr>
              <a:t>9. av</a:t>
            </a:r>
            <a:r>
              <a:rPr lang="en-US" sz="9600" b="1" dirty="0">
                <a:latin typeface="+mj-lt"/>
                <a:ea typeface="+mj-ea"/>
                <a:cs typeface="+mj-cs"/>
              </a:rPr>
              <a:t>gust 1881</a:t>
            </a:r>
            <a:r>
              <a:rPr lang="sr-Latn-BA" sz="9600" b="1" dirty="0">
                <a:latin typeface="+mj-lt"/>
                <a:ea typeface="+mj-ea"/>
                <a:cs typeface="+mj-cs"/>
              </a:rPr>
              <a:t>,</a:t>
            </a:r>
            <a:r>
              <a:rPr lang="en-US" sz="9600" b="1" dirty="0">
                <a:latin typeface="+mj-lt"/>
                <a:ea typeface="+mj-ea"/>
                <a:cs typeface="+mj-cs"/>
              </a:rPr>
              <a:t> B</a:t>
            </a:r>
            <a:r>
              <a:rPr lang="sr-Latn-BA" sz="9600" b="1" dirty="0">
                <a:latin typeface="+mj-lt"/>
                <a:ea typeface="+mj-ea"/>
                <a:cs typeface="+mj-cs"/>
              </a:rPr>
              <a:t>eč</a:t>
            </a:r>
            <a:r>
              <a:rPr lang="en-US" sz="9600" b="1" dirty="0">
                <a:latin typeface="+mj-lt"/>
                <a:ea typeface="+mj-ea"/>
                <a:cs typeface="+mj-cs"/>
              </a:rPr>
              <a:t> – </a:t>
            </a:r>
            <a:r>
              <a:rPr lang="sr-Latn-BA" sz="9600" b="1" dirty="0">
                <a:latin typeface="+mj-lt"/>
                <a:ea typeface="+mj-ea"/>
                <a:cs typeface="+mj-cs"/>
              </a:rPr>
              <a:t>24. j</a:t>
            </a:r>
            <a:r>
              <a:rPr lang="en-US" sz="9600" b="1" dirty="0" err="1">
                <a:latin typeface="+mj-lt"/>
                <a:ea typeface="+mj-ea"/>
                <a:cs typeface="+mj-cs"/>
              </a:rPr>
              <a:t>anuar</a:t>
            </a:r>
            <a:r>
              <a:rPr lang="en-US" sz="9600" b="1" dirty="0">
                <a:latin typeface="+mj-lt"/>
                <a:ea typeface="+mj-ea"/>
                <a:cs typeface="+mj-cs"/>
              </a:rPr>
              <a:t> 1925</a:t>
            </a:r>
            <a:r>
              <a:rPr lang="sr-Latn-BA" sz="9600" b="1" dirty="0">
                <a:latin typeface="+mj-lt"/>
                <a:ea typeface="+mj-ea"/>
                <a:cs typeface="+mj-cs"/>
              </a:rPr>
              <a:t>, Beč</a:t>
            </a:r>
            <a:endParaRPr lang="en-US" sz="9600" b="1" dirty="0">
              <a:latin typeface="+mj-lt"/>
              <a:ea typeface="+mj-ea"/>
              <a:cs typeface="+mj-cs"/>
            </a:endParaRPr>
          </a:p>
        </p:txBody>
      </p:sp>
      <p:pic>
        <p:nvPicPr>
          <p:cNvPr id="4" name="Picture 3">
            <a:extLst>
              <a:ext uri="{FF2B5EF4-FFF2-40B4-BE49-F238E27FC236}">
                <a16:creationId xmlns:a16="http://schemas.microsoft.com/office/drawing/2014/main" id="{170022F4-3DBE-7867-FDCC-9E477736F25D}"/>
              </a:ext>
            </a:extLst>
          </p:cNvPr>
          <p:cNvPicPr>
            <a:picLocks noChangeAspect="1"/>
          </p:cNvPicPr>
          <p:nvPr/>
        </p:nvPicPr>
        <p:blipFill>
          <a:blip r:embed="rId2"/>
          <a:srcRect r="-2" b="252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3314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EEB0998-9D6B-66C2-9F90-E4A3D126450B}"/>
              </a:ext>
            </a:extLst>
          </p:cNvPr>
          <p:cNvPicPr>
            <a:picLocks noChangeAspect="1"/>
          </p:cNvPicPr>
          <p:nvPr/>
        </p:nvPicPr>
        <p:blipFill>
          <a:blip r:embed="rId2"/>
          <a:srcRect r="21045" b="-3"/>
          <a:stretch>
            <a:fillRect/>
          </a:stretch>
        </p:blipFill>
        <p:spPr>
          <a:xfrm>
            <a:off x="192528" y="171716"/>
            <a:ext cx="3793268" cy="6514565"/>
          </a:xfrm>
          <a:prstGeom prst="rect">
            <a:avLst/>
          </a:prstGeom>
        </p:spPr>
      </p:pic>
      <p:pic>
        <p:nvPicPr>
          <p:cNvPr id="5" name="Picture 4">
            <a:extLst>
              <a:ext uri="{FF2B5EF4-FFF2-40B4-BE49-F238E27FC236}">
                <a16:creationId xmlns:a16="http://schemas.microsoft.com/office/drawing/2014/main" id="{00B60997-046C-318C-9691-8A7E84F8F0AD}"/>
              </a:ext>
            </a:extLst>
          </p:cNvPr>
          <p:cNvPicPr>
            <a:picLocks noChangeAspect="1"/>
          </p:cNvPicPr>
          <p:nvPr/>
        </p:nvPicPr>
        <p:blipFill>
          <a:blip r:embed="rId3"/>
          <a:srcRect l="55" r="4134" b="-3"/>
          <a:stretch>
            <a:fillRect/>
          </a:stretch>
        </p:blipFill>
        <p:spPr>
          <a:xfrm>
            <a:off x="4184538" y="171716"/>
            <a:ext cx="3822924" cy="6514565"/>
          </a:xfrm>
          <a:prstGeom prst="rect">
            <a:avLst/>
          </a:prstGeom>
        </p:spPr>
      </p:pic>
      <p:pic>
        <p:nvPicPr>
          <p:cNvPr id="7" name="Picture 6">
            <a:extLst>
              <a:ext uri="{FF2B5EF4-FFF2-40B4-BE49-F238E27FC236}">
                <a16:creationId xmlns:a16="http://schemas.microsoft.com/office/drawing/2014/main" id="{3DB7B893-84BB-D9CA-FE3F-5B681212D52C}"/>
              </a:ext>
            </a:extLst>
          </p:cNvPr>
          <p:cNvPicPr>
            <a:picLocks noChangeAspect="1"/>
          </p:cNvPicPr>
          <p:nvPr/>
        </p:nvPicPr>
        <p:blipFill>
          <a:blip r:embed="rId4"/>
          <a:srcRect l="13528" r="13927" b="-1"/>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63552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EC16E-493B-CFA5-1198-56F0406E7596}"/>
              </a:ext>
            </a:extLst>
          </p:cNvPr>
          <p:cNvSpPr>
            <a:spLocks noGrp="1"/>
          </p:cNvSpPr>
          <p:nvPr>
            <p:ph idx="1"/>
          </p:nvPr>
        </p:nvSpPr>
        <p:spPr>
          <a:xfrm>
            <a:off x="148281" y="441219"/>
            <a:ext cx="6354119" cy="6203422"/>
          </a:xfrm>
        </p:spPr>
        <p:txBody>
          <a:bodyPr>
            <a:normAutofit fontScale="62500" lnSpcReduction="20000"/>
          </a:bodyPr>
          <a:lstStyle/>
          <a:p>
            <a:pPr marL="0" indent="0" algn="ctr">
              <a:lnSpc>
                <a:spcPct val="120000"/>
              </a:lnSpc>
              <a:buNone/>
            </a:pPr>
            <a:r>
              <a:rPr lang="sr-Latn-BA" sz="3800" b="1" dirty="0"/>
              <a:t>PORTRET ADELE BLOH BAUER I, 1907.</a:t>
            </a:r>
          </a:p>
          <a:p>
            <a:pPr marL="0" indent="0" algn="ctr">
              <a:lnSpc>
                <a:spcPct val="120000"/>
              </a:lnSpc>
              <a:buNone/>
            </a:pPr>
            <a:endParaRPr lang="sr-Latn-BA" b="1" dirty="0"/>
          </a:p>
          <a:p>
            <a:pPr>
              <a:lnSpc>
                <a:spcPct val="120000"/>
              </a:lnSpc>
            </a:pPr>
            <a:r>
              <a:rPr lang="sr-Latn-BA" b="1" dirty="0"/>
              <a:t>Portret, poznat i kao Dama u zlatnom, naručen je 1903.</a:t>
            </a:r>
          </a:p>
          <a:p>
            <a:pPr>
              <a:lnSpc>
                <a:spcPct val="120000"/>
              </a:lnSpc>
            </a:pPr>
            <a:r>
              <a:rPr lang="sr-Latn-BA" b="1" dirty="0"/>
              <a:t>Nacrtao je preko 100 pripremnih skica</a:t>
            </a:r>
          </a:p>
          <a:p>
            <a:pPr>
              <a:lnSpc>
                <a:spcPct val="120000"/>
              </a:lnSpc>
            </a:pPr>
            <a:r>
              <a:rPr lang="sr-Latn-BA" b="1" dirty="0"/>
              <a:t>Veliki deo portreta je napravljen od zlatnih i srebrnih listića (pre početka rada na portretu Klimt je posetio vizantijsku baziliku Sv. Vitalija u Raveni ukrašenu zlatnim mozaicima)</a:t>
            </a:r>
          </a:p>
          <a:p>
            <a:pPr>
              <a:lnSpc>
                <a:spcPct val="120000"/>
              </a:lnSpc>
            </a:pPr>
            <a:r>
              <a:rPr lang="sr-Latn-BA" b="1" dirty="0"/>
              <a:t>Adel sedi uspravno na zlatnom tronu ispred zvezdano zlatne pozadine </a:t>
            </a:r>
          </a:p>
          <a:p>
            <a:pPr>
              <a:lnSpc>
                <a:spcPct val="120000"/>
              </a:lnSpc>
            </a:pPr>
            <a:r>
              <a:rPr lang="sr-Latn-BA" b="1" dirty="0"/>
              <a:t>Na sebi ima trouglastu haljinu ukrašenu geometrijskim oblicima, simbolima u obliku jajeta (plodnost), očiju, badema, njenim inicijalima</a:t>
            </a:r>
          </a:p>
          <a:p>
            <a:pPr>
              <a:lnSpc>
                <a:spcPct val="120000"/>
              </a:lnSpc>
            </a:pPr>
            <a:r>
              <a:rPr lang="sr-Latn-BA" b="1" dirty="0"/>
              <a:t>Ruke su ekspresivno sklopljene (možda je želeo da sakrije unakaženost srednjeg prsta </a:t>
            </a:r>
            <a:r>
              <a:rPr lang="sr-Latn-BA" sz="2900" b="1" dirty="0"/>
              <a:t>desne ruke, zbog čega se uvek osećala neprijatno)</a:t>
            </a:r>
          </a:p>
          <a:p>
            <a:pPr>
              <a:lnSpc>
                <a:spcPct val="120000"/>
              </a:lnSpc>
            </a:pPr>
            <a:r>
              <a:rPr lang="sr-Latn-BA" sz="2900" b="1" dirty="0"/>
              <a:t>Neki od kritičara smatraju da ovo delo više liči na versku ikonu nego na svetovni portret</a:t>
            </a:r>
          </a:p>
        </p:txBody>
      </p:sp>
      <p:pic>
        <p:nvPicPr>
          <p:cNvPr id="4" name="Picture 3">
            <a:extLst>
              <a:ext uri="{FF2B5EF4-FFF2-40B4-BE49-F238E27FC236}">
                <a16:creationId xmlns:a16="http://schemas.microsoft.com/office/drawing/2014/main" id="{FEE33FA3-C11C-2843-A3A1-FC59B27A0D3B}"/>
              </a:ext>
            </a:extLst>
          </p:cNvPr>
          <p:cNvPicPr>
            <a:picLocks noChangeAspect="1"/>
          </p:cNvPicPr>
          <p:nvPr/>
        </p:nvPicPr>
        <p:blipFill>
          <a:blip r:embed="rId2"/>
          <a:stretch>
            <a:fillRect/>
          </a:stretch>
        </p:blipFill>
        <p:spPr>
          <a:xfrm>
            <a:off x="6993169" y="18394"/>
            <a:ext cx="5187029" cy="5637339"/>
          </a:xfrm>
          <a:prstGeom prst="rect">
            <a:avLst/>
          </a:prstGeom>
        </p:spPr>
      </p:pic>
      <p:sp>
        <p:nvSpPr>
          <p:cNvPr id="2" name="TextBox 1">
            <a:extLst>
              <a:ext uri="{FF2B5EF4-FFF2-40B4-BE49-F238E27FC236}">
                <a16:creationId xmlns:a16="http://schemas.microsoft.com/office/drawing/2014/main" id="{D41902A1-2CF8-DC38-9B7F-C5638364F0A2}"/>
              </a:ext>
            </a:extLst>
          </p:cNvPr>
          <p:cNvSpPr txBox="1"/>
          <p:nvPr/>
        </p:nvSpPr>
        <p:spPr>
          <a:xfrm>
            <a:off x="8770022" y="5941333"/>
            <a:ext cx="3273697" cy="584775"/>
          </a:xfrm>
          <a:prstGeom prst="rect">
            <a:avLst/>
          </a:prstGeom>
          <a:noFill/>
        </p:spPr>
        <p:txBody>
          <a:bodyPr wrap="square" rtlCol="0">
            <a:spAutoFit/>
          </a:bodyPr>
          <a:lstStyle/>
          <a:p>
            <a:pPr lvl="0" algn="r"/>
            <a:r>
              <a:rPr lang="sr-Latn-RS" sz="1600" b="1" dirty="0">
                <a:solidFill>
                  <a:prstClr val="black"/>
                </a:solidFill>
                <a:latin typeface="Aptos" panose="02110004020202020204"/>
              </a:rPr>
              <a:t>Neue Galerie, Njujork</a:t>
            </a:r>
          </a:p>
          <a:p>
            <a:pPr lvl="0" algn="r"/>
            <a:r>
              <a:rPr lang="sr-Latn-RS" sz="1600" b="1" dirty="0">
                <a:solidFill>
                  <a:prstClr val="black"/>
                </a:solidFill>
                <a:latin typeface="Aptos" panose="02110004020202020204"/>
              </a:rPr>
              <a:t>ulje na platnu, 170.5x96.5 cm</a:t>
            </a:r>
          </a:p>
        </p:txBody>
      </p:sp>
    </p:spTree>
    <p:extLst>
      <p:ext uri="{BB962C8B-B14F-4D97-AF65-F5344CB8AC3E}">
        <p14:creationId xmlns:p14="http://schemas.microsoft.com/office/powerpoint/2010/main" val="178297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9C3F1B-1F51-F248-7288-A415F2A985AE}"/>
              </a:ext>
            </a:extLst>
          </p:cNvPr>
          <p:cNvSpPr>
            <a:spLocks noGrp="1"/>
          </p:cNvSpPr>
          <p:nvPr>
            <p:ph idx="1"/>
          </p:nvPr>
        </p:nvSpPr>
        <p:spPr>
          <a:xfrm>
            <a:off x="344177" y="276152"/>
            <a:ext cx="8235047" cy="6116760"/>
          </a:xfrm>
        </p:spPr>
        <p:txBody>
          <a:bodyPr>
            <a:noAutofit/>
          </a:bodyPr>
          <a:lstStyle/>
          <a:p>
            <a:pPr>
              <a:lnSpc>
                <a:spcPct val="100000"/>
              </a:lnSpc>
            </a:pPr>
            <a:r>
              <a:rPr lang="sr-Latn-BA" sz="2000" b="1" dirty="0"/>
              <a:t>Otac Adele, bio je Moric Bauer, direktor železnice i banke</a:t>
            </a:r>
          </a:p>
          <a:p>
            <a:pPr>
              <a:lnSpc>
                <a:spcPct val="100000"/>
              </a:lnSpc>
            </a:pPr>
            <a:r>
              <a:rPr lang="sr-Latn-BA" sz="2000" b="1" dirty="0"/>
              <a:t>Majka Žanet, rođ. Honig, domaćica</a:t>
            </a:r>
          </a:p>
          <a:p>
            <a:pPr>
              <a:lnSpc>
                <a:spcPct val="100000"/>
              </a:lnSpc>
            </a:pPr>
            <a:r>
              <a:rPr lang="sr-Latn-BA" sz="2000" b="1" dirty="0"/>
              <a:t>Adele je bila najmlađe od sedmoro dece</a:t>
            </a:r>
          </a:p>
          <a:p>
            <a:pPr>
              <a:lnSpc>
                <a:spcPct val="100000"/>
              </a:lnSpc>
            </a:pPr>
            <a:r>
              <a:rPr lang="sr-Latn-BA" sz="2000" b="1" dirty="0"/>
              <a:t>Muža Ferdinanda Bloha upoznala je 1898. na venčanju svoje sestre Tereze sa Ferdinandovim bratom Gustavom</a:t>
            </a:r>
          </a:p>
          <a:p>
            <a:pPr>
              <a:lnSpc>
                <a:spcPct val="100000"/>
              </a:lnSpc>
            </a:pPr>
            <a:r>
              <a:rPr lang="sr-Latn-BA" sz="2000" b="1" dirty="0"/>
              <a:t>Adel i Ferdinad su se venčali 1899, ona je tada imala 18, a on 32 godine</a:t>
            </a:r>
          </a:p>
          <a:p>
            <a:pPr>
              <a:lnSpc>
                <a:spcPct val="100000"/>
              </a:lnSpc>
            </a:pPr>
            <a:r>
              <a:rPr lang="sr-Latn-BA" sz="2000" b="1" dirty="0"/>
              <a:t>Ferdinad je bio dobrostojeći biznismen u čijem vlasništvu je bila šećerana u Bruku na Muri (Štajerska) </a:t>
            </a:r>
          </a:p>
          <a:p>
            <a:pPr>
              <a:lnSpc>
                <a:spcPct val="100000"/>
              </a:lnSpc>
            </a:pPr>
            <a:r>
              <a:rPr lang="sr-Latn-BA" sz="2000" b="1" dirty="0"/>
              <a:t>Naručio je portret svoje dvadesetšestogodišnje supruge kao poklon roditeljima za godišnjicu braka</a:t>
            </a:r>
          </a:p>
          <a:p>
            <a:pPr>
              <a:lnSpc>
                <a:spcPct val="100000"/>
              </a:lnSpc>
            </a:pPr>
            <a:r>
              <a:rPr lang="sr-Latn-BA" sz="2000" b="1" dirty="0"/>
              <a:t>Kao dama koja je pripadala bečkoj aristokratiji, Adel se u svom salonu redovno družlila sa brojnim poznatim umetnicima toga doba </a:t>
            </a:r>
          </a:p>
          <a:p>
            <a:pPr>
              <a:lnSpc>
                <a:spcPct val="100000"/>
              </a:lnSpc>
            </a:pPr>
            <a:r>
              <a:rPr lang="en-US" sz="2000" b="1" dirty="0" err="1"/>
              <a:t>Takođe</a:t>
            </a:r>
            <a:r>
              <a:rPr lang="en-US" sz="2000" b="1" dirty="0"/>
              <a:t> se </a:t>
            </a:r>
            <a:r>
              <a:rPr lang="en-US" sz="2000" b="1" dirty="0" err="1"/>
              <a:t>družila</a:t>
            </a:r>
            <a:r>
              <a:rPr lang="en-US" sz="2000" b="1" dirty="0"/>
              <a:t> s </a:t>
            </a:r>
            <a:r>
              <a:rPr lang="en-US" sz="2000" b="1" dirty="0" err="1"/>
              <a:t>kraljevskom</a:t>
            </a:r>
            <a:r>
              <a:rPr lang="en-US" sz="2000" b="1" dirty="0"/>
              <a:t> </a:t>
            </a:r>
            <a:r>
              <a:rPr lang="en-US" sz="2000" b="1" dirty="0" err="1"/>
              <a:t>porodicom</a:t>
            </a:r>
            <a:r>
              <a:rPr lang="en-US" sz="2000" b="1" dirty="0"/>
              <a:t> </a:t>
            </a:r>
            <a:r>
              <a:rPr lang="en-US" sz="2000" b="1" dirty="0" err="1"/>
              <a:t>i</a:t>
            </a:r>
            <a:r>
              <a:rPr lang="en-US" sz="2000" b="1" dirty="0"/>
              <a:t> </a:t>
            </a:r>
            <a:r>
              <a:rPr lang="en-US" sz="2000" b="1" dirty="0" err="1"/>
              <a:t>visokim</a:t>
            </a:r>
            <a:r>
              <a:rPr lang="en-US" sz="2000" b="1" dirty="0"/>
              <a:t> </a:t>
            </a:r>
            <a:r>
              <a:rPr lang="en-US" sz="2000" b="1" dirty="0" err="1"/>
              <a:t>plemstvom</a:t>
            </a:r>
            <a:r>
              <a:rPr lang="en-US" sz="2000" b="1" dirty="0"/>
              <a:t>, </a:t>
            </a:r>
            <a:r>
              <a:rPr lang="en-US" sz="2000" b="1" dirty="0" err="1"/>
              <a:t>uključujući</a:t>
            </a:r>
            <a:r>
              <a:rPr lang="en-US" sz="2000" b="1" dirty="0"/>
              <a:t> </a:t>
            </a:r>
            <a:r>
              <a:rPr lang="en-US" sz="2000" b="1" dirty="0" err="1"/>
              <a:t>princa</a:t>
            </a:r>
            <a:r>
              <a:rPr lang="en-US" sz="2000" b="1" dirty="0"/>
              <a:t> </a:t>
            </a:r>
            <a:r>
              <a:rPr lang="sr-Latn-BA" sz="2000" b="1" dirty="0"/>
              <a:t>Adolfa Švarcenberga (pošto je bio otvoreni protivnik nacističkog režima, njegovu imovinu su zaplenili Nemci)</a:t>
            </a:r>
            <a:endParaRPr lang="en-US" sz="2000" b="1" dirty="0"/>
          </a:p>
        </p:txBody>
      </p:sp>
      <p:pic>
        <p:nvPicPr>
          <p:cNvPr id="6" name="Picture 5">
            <a:extLst>
              <a:ext uri="{FF2B5EF4-FFF2-40B4-BE49-F238E27FC236}">
                <a16:creationId xmlns:a16="http://schemas.microsoft.com/office/drawing/2014/main" id="{0D9469ED-F6C2-6318-ABF7-02A6137A2143}"/>
              </a:ext>
            </a:extLst>
          </p:cNvPr>
          <p:cNvPicPr>
            <a:picLocks noChangeAspect="1"/>
          </p:cNvPicPr>
          <p:nvPr/>
        </p:nvPicPr>
        <p:blipFill>
          <a:blip r:embed="rId2"/>
          <a:stretch>
            <a:fillRect/>
          </a:stretch>
        </p:blipFill>
        <p:spPr>
          <a:xfrm>
            <a:off x="9314570" y="0"/>
            <a:ext cx="2877429" cy="5621867"/>
          </a:xfrm>
          <a:prstGeom prst="rect">
            <a:avLst/>
          </a:prstGeom>
        </p:spPr>
      </p:pic>
      <p:sp>
        <p:nvSpPr>
          <p:cNvPr id="2" name="TextBox 1">
            <a:extLst>
              <a:ext uri="{FF2B5EF4-FFF2-40B4-BE49-F238E27FC236}">
                <a16:creationId xmlns:a16="http://schemas.microsoft.com/office/drawing/2014/main" id="{A5346A1F-7054-3588-547E-C8F6B856BA60}"/>
              </a:ext>
            </a:extLst>
          </p:cNvPr>
          <p:cNvSpPr txBox="1"/>
          <p:nvPr/>
        </p:nvSpPr>
        <p:spPr>
          <a:xfrm>
            <a:off x="9127067" y="5892801"/>
            <a:ext cx="2877429" cy="369332"/>
          </a:xfrm>
          <a:prstGeom prst="rect">
            <a:avLst/>
          </a:prstGeom>
          <a:noFill/>
        </p:spPr>
        <p:txBody>
          <a:bodyPr wrap="square" rtlCol="0">
            <a:spAutoFit/>
          </a:bodyPr>
          <a:lstStyle/>
          <a:p>
            <a:pPr algn="r"/>
            <a:r>
              <a:rPr lang="sr-Latn-RS" b="1" dirty="0"/>
              <a:t>Ferdinand Bloh Bauer</a:t>
            </a:r>
          </a:p>
        </p:txBody>
      </p:sp>
    </p:spTree>
    <p:extLst>
      <p:ext uri="{BB962C8B-B14F-4D97-AF65-F5344CB8AC3E}">
        <p14:creationId xmlns:p14="http://schemas.microsoft.com/office/powerpoint/2010/main" val="333349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77F499B5-1372-EA15-1AC7-1909074A3B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F1E81-C08E-48F5-337A-A9391AED4F9A}"/>
              </a:ext>
            </a:extLst>
          </p:cNvPr>
          <p:cNvSpPr>
            <a:spLocks noGrp="1"/>
          </p:cNvSpPr>
          <p:nvPr>
            <p:ph idx="1"/>
          </p:nvPr>
        </p:nvSpPr>
        <p:spPr>
          <a:xfrm>
            <a:off x="148280" y="568410"/>
            <a:ext cx="5832390" cy="6289590"/>
          </a:xfrm>
        </p:spPr>
        <p:txBody>
          <a:bodyPr>
            <a:normAutofit/>
          </a:bodyPr>
          <a:lstStyle/>
          <a:p>
            <a:r>
              <a:rPr lang="sr-Latn-BA" b="1" dirty="0"/>
              <a:t>Slika „otelotvoruje ženstvenost“</a:t>
            </a:r>
          </a:p>
          <a:p>
            <a:r>
              <a:rPr lang="sr-Latn-BA" sz="2900" b="1" dirty="0"/>
              <a:t>Adel je „melanholična i ranjiva, nepristupačno povučena, a opet zanesena“</a:t>
            </a:r>
          </a:p>
          <a:p>
            <a:r>
              <a:rPr lang="sr-Latn-BA" sz="2900" b="1" dirty="0"/>
              <a:t>Oko vrata nosi ogrlicu sa draguljima koju je Ferdinand 1937. poklonio njihovoj nećakinji Mariji na dan njenog venčanja sa operskim pevačem Fricom Altmanom</a:t>
            </a:r>
          </a:p>
          <a:p>
            <a:r>
              <a:rPr lang="sr-Latn-BA" sz="2900" b="1" dirty="0"/>
              <a:t>nakon konfikacije imovine Bloh Bauerovih Herman Gering je ogrlicu poklonio svojoj ženi Emi</a:t>
            </a:r>
          </a:p>
        </p:txBody>
      </p:sp>
      <p:pic>
        <p:nvPicPr>
          <p:cNvPr id="2" name="Picture 1">
            <a:extLst>
              <a:ext uri="{FF2B5EF4-FFF2-40B4-BE49-F238E27FC236}">
                <a16:creationId xmlns:a16="http://schemas.microsoft.com/office/drawing/2014/main" id="{DA5D5CFC-38D4-54A4-3360-7B79F8272B1A}"/>
              </a:ext>
            </a:extLst>
          </p:cNvPr>
          <p:cNvPicPr>
            <a:picLocks noChangeAspect="1"/>
          </p:cNvPicPr>
          <p:nvPr/>
        </p:nvPicPr>
        <p:blipFill>
          <a:blip r:embed="rId2"/>
          <a:stretch>
            <a:fillRect/>
          </a:stretch>
        </p:blipFill>
        <p:spPr>
          <a:xfrm>
            <a:off x="6096000" y="0"/>
            <a:ext cx="6095999" cy="6858000"/>
          </a:xfrm>
          <a:prstGeom prst="rect">
            <a:avLst/>
          </a:prstGeom>
        </p:spPr>
      </p:pic>
    </p:spTree>
    <p:extLst>
      <p:ext uri="{BB962C8B-B14F-4D97-AF65-F5344CB8AC3E}">
        <p14:creationId xmlns:p14="http://schemas.microsoft.com/office/powerpoint/2010/main" val="18771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C856AC1-7AE5-54FA-5F7A-FF5E6EF814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2E00B-022E-05E5-5EC4-51C8FC5AE5DC}"/>
              </a:ext>
            </a:extLst>
          </p:cNvPr>
          <p:cNvSpPr>
            <a:spLocks noGrp="1"/>
          </p:cNvSpPr>
          <p:nvPr>
            <p:ph idx="1"/>
          </p:nvPr>
        </p:nvSpPr>
        <p:spPr>
          <a:xfrm>
            <a:off x="582598" y="563093"/>
            <a:ext cx="6783402" cy="4648080"/>
          </a:xfrm>
        </p:spPr>
        <p:txBody>
          <a:bodyPr>
            <a:normAutofit/>
          </a:bodyPr>
          <a:lstStyle/>
          <a:p>
            <a:r>
              <a:rPr lang="en-US" b="1" dirty="0"/>
              <a:t>Maria Altman, </a:t>
            </a:r>
            <a:r>
              <a:rPr lang="en-US" b="1" dirty="0" err="1"/>
              <a:t>nećakinja</a:t>
            </a:r>
            <a:r>
              <a:rPr lang="en-US" b="1" dirty="0"/>
              <a:t> </a:t>
            </a:r>
            <a:r>
              <a:rPr lang="sr-Latn-BA" b="1" dirty="0"/>
              <a:t>Adele </a:t>
            </a:r>
            <a:r>
              <a:rPr lang="en-US" b="1" dirty="0"/>
              <a:t>Bloh-Bauer</a:t>
            </a:r>
            <a:r>
              <a:rPr lang="sr-Latn-BA" b="1" dirty="0"/>
              <a:t> (ćerka Tereze i Gustava)</a:t>
            </a:r>
            <a:r>
              <a:rPr lang="en-US" b="1" dirty="0"/>
              <a:t>, </a:t>
            </a:r>
            <a:r>
              <a:rPr lang="en-US" b="1" dirty="0" err="1"/>
              <a:t>izjavila</a:t>
            </a:r>
            <a:r>
              <a:rPr lang="en-US" b="1" dirty="0"/>
              <a:t> je:</a:t>
            </a:r>
            <a:endParaRPr lang="sr-Latn-RS" b="1" dirty="0"/>
          </a:p>
          <a:p>
            <a:pPr marL="0" indent="0">
              <a:buNone/>
            </a:pPr>
            <a:r>
              <a:rPr lang="sr-Latn-RS" b="1" dirty="0"/>
              <a:t>„</a:t>
            </a:r>
            <a:r>
              <a:rPr lang="en-US" b="1" dirty="0"/>
              <a:t>[Bloh-Bauer je </a:t>
            </a:r>
            <a:r>
              <a:rPr lang="en-US" b="1" dirty="0" err="1"/>
              <a:t>bila</a:t>
            </a:r>
            <a:r>
              <a:rPr lang="en-US" b="1" dirty="0"/>
              <a:t>] </a:t>
            </a:r>
            <a:r>
              <a:rPr lang="en-US" b="1" dirty="0" err="1"/>
              <a:t>prilično</a:t>
            </a:r>
            <a:r>
              <a:rPr lang="en-US" b="1" dirty="0"/>
              <a:t> </a:t>
            </a:r>
            <a:r>
              <a:rPr lang="en-US" b="1" dirty="0" err="1"/>
              <a:t>hladna</a:t>
            </a:r>
            <a:r>
              <a:rPr lang="en-US" b="1" dirty="0"/>
              <a:t>, </a:t>
            </a:r>
            <a:r>
              <a:rPr lang="en-US" b="1" dirty="0" err="1"/>
              <a:t>intelektualka</a:t>
            </a:r>
            <a:r>
              <a:rPr lang="en-US" b="1" dirty="0"/>
              <a:t> </a:t>
            </a:r>
            <a:r>
              <a:rPr lang="en-US" b="1" dirty="0" err="1"/>
              <a:t>koja</a:t>
            </a:r>
            <a:r>
              <a:rPr lang="en-US" b="1" dirty="0"/>
              <a:t> je </a:t>
            </a:r>
            <a:r>
              <a:rPr lang="en-US" b="1" dirty="0" err="1"/>
              <a:t>bila</a:t>
            </a:r>
            <a:r>
              <a:rPr lang="en-US" b="1" dirty="0"/>
              <a:t> </a:t>
            </a:r>
            <a:r>
              <a:rPr lang="en-US" b="1" dirty="0" err="1"/>
              <a:t>vrlo</a:t>
            </a:r>
            <a:r>
              <a:rPr lang="en-US" b="1" dirty="0"/>
              <a:t> </a:t>
            </a:r>
            <a:r>
              <a:rPr lang="en-US" b="1" dirty="0" err="1"/>
              <a:t>politički</a:t>
            </a:r>
            <a:r>
              <a:rPr lang="en-US" b="1" dirty="0"/>
              <a:t> </a:t>
            </a:r>
            <a:r>
              <a:rPr lang="en-US" b="1" dirty="0" err="1"/>
              <a:t>osveštena</a:t>
            </a:r>
            <a:r>
              <a:rPr lang="en-US" b="1" dirty="0"/>
              <a:t> </a:t>
            </a:r>
            <a:r>
              <a:rPr lang="en-US" b="1" dirty="0" err="1"/>
              <a:t>i</a:t>
            </a:r>
            <a:r>
              <a:rPr lang="en-US" b="1" dirty="0"/>
              <a:t> </a:t>
            </a:r>
            <a:r>
              <a:rPr lang="en-US" b="1" dirty="0" err="1"/>
              <a:t>postala</a:t>
            </a:r>
            <a:r>
              <a:rPr lang="en-US" b="1" dirty="0"/>
              <a:t> je </a:t>
            </a:r>
            <a:r>
              <a:rPr lang="en-US" b="1" dirty="0" err="1"/>
              <a:t>socijali</a:t>
            </a:r>
            <a:r>
              <a:rPr lang="sr-Latn-BA" b="1" dirty="0"/>
              <a:t>sta</a:t>
            </a:r>
            <a:r>
              <a:rPr lang="en-US" b="1" dirty="0"/>
              <a:t>. </a:t>
            </a:r>
            <a:r>
              <a:rPr lang="en-US" b="1" dirty="0" err="1"/>
              <a:t>Nije</a:t>
            </a:r>
            <a:r>
              <a:rPr lang="en-US" b="1" dirty="0"/>
              <a:t> </a:t>
            </a:r>
            <a:r>
              <a:rPr lang="en-US" b="1" dirty="0" err="1"/>
              <a:t>bila</a:t>
            </a:r>
            <a:r>
              <a:rPr lang="en-US" b="1" dirty="0"/>
              <a:t> </a:t>
            </a:r>
            <a:r>
              <a:rPr lang="en-US" b="1" dirty="0" err="1"/>
              <a:t>sretna</a:t>
            </a:r>
            <a:r>
              <a:rPr lang="en-US" b="1" dirty="0"/>
              <a:t>. Bio je to </a:t>
            </a:r>
            <a:r>
              <a:rPr lang="en-US" b="1" dirty="0" err="1"/>
              <a:t>dogovoreni</a:t>
            </a:r>
            <a:r>
              <a:rPr lang="en-US" b="1" dirty="0"/>
              <a:t> </a:t>
            </a:r>
            <a:r>
              <a:rPr lang="en-US" b="1" dirty="0" err="1"/>
              <a:t>brak</a:t>
            </a:r>
            <a:r>
              <a:rPr lang="sr-Latn-BA" b="1" dirty="0"/>
              <a:t> bez dece</a:t>
            </a:r>
            <a:r>
              <a:rPr lang="en-US" b="1" dirty="0"/>
              <a:t>. </a:t>
            </a:r>
            <a:r>
              <a:rPr lang="en-US" b="1" dirty="0" err="1"/>
              <a:t>Sećam</a:t>
            </a:r>
            <a:r>
              <a:rPr lang="en-US" b="1" dirty="0"/>
              <a:t> je se </a:t>
            </a:r>
            <a:r>
              <a:rPr lang="en-US" b="1" dirty="0" err="1"/>
              <a:t>kao</a:t>
            </a:r>
            <a:r>
              <a:rPr lang="en-US" b="1" dirty="0"/>
              <a:t> </a:t>
            </a:r>
            <a:r>
              <a:rPr lang="en-US" b="1" dirty="0" err="1"/>
              <a:t>izuzetno</a:t>
            </a:r>
            <a:r>
              <a:rPr lang="en-US" b="1" dirty="0"/>
              <a:t> </a:t>
            </a:r>
            <a:r>
              <a:rPr lang="en-US" b="1" dirty="0" err="1"/>
              <a:t>elegantne</a:t>
            </a:r>
            <a:r>
              <a:rPr lang="en-US" b="1" dirty="0"/>
              <a:t>, </a:t>
            </a:r>
            <a:r>
              <a:rPr lang="en-US" b="1" dirty="0" err="1"/>
              <a:t>visoke</a:t>
            </a:r>
            <a:r>
              <a:rPr lang="en-US" b="1" dirty="0"/>
              <a:t>, </a:t>
            </a:r>
            <a:r>
              <a:rPr lang="en-US" b="1" dirty="0" err="1"/>
              <a:t>tamne</a:t>
            </a:r>
            <a:r>
              <a:rPr lang="en-US" b="1" dirty="0"/>
              <a:t> </a:t>
            </a:r>
            <a:r>
              <a:rPr lang="en-US" b="1" dirty="0" err="1"/>
              <a:t>i</a:t>
            </a:r>
            <a:r>
              <a:rPr lang="en-US" b="1" dirty="0"/>
              <a:t> </a:t>
            </a:r>
            <a:r>
              <a:rPr lang="en-US" b="1" dirty="0" err="1"/>
              <a:t>mršave</a:t>
            </a:r>
            <a:r>
              <a:rPr lang="en-US" b="1" dirty="0"/>
              <a:t>. </a:t>
            </a:r>
            <a:r>
              <a:rPr lang="en-US" b="1" dirty="0" err="1"/>
              <a:t>Uvek</a:t>
            </a:r>
            <a:r>
              <a:rPr lang="en-US" b="1" dirty="0"/>
              <a:t> je </a:t>
            </a:r>
            <a:r>
              <a:rPr lang="en-US" b="1" dirty="0" err="1"/>
              <a:t>nosila</a:t>
            </a:r>
            <a:r>
              <a:rPr lang="en-US" b="1" dirty="0"/>
              <a:t> </a:t>
            </a:r>
            <a:r>
              <a:rPr lang="en-US" b="1" dirty="0" err="1"/>
              <a:t>usku</a:t>
            </a:r>
            <a:r>
              <a:rPr lang="en-US" b="1" dirty="0"/>
              <a:t> </a:t>
            </a:r>
            <a:r>
              <a:rPr lang="en-US" b="1" dirty="0" err="1"/>
              <a:t>belu</a:t>
            </a:r>
            <a:r>
              <a:rPr lang="en-US" b="1" dirty="0"/>
              <a:t> </a:t>
            </a:r>
            <a:r>
              <a:rPr lang="en-US" b="1" dirty="0" err="1"/>
              <a:t>haljinu</a:t>
            </a:r>
            <a:r>
              <a:rPr lang="en-US" b="1" dirty="0"/>
              <a:t> </a:t>
            </a:r>
            <a:r>
              <a:rPr lang="en-US" b="1" dirty="0" err="1"/>
              <a:t>i</a:t>
            </a:r>
            <a:r>
              <a:rPr lang="en-US" b="1" dirty="0"/>
              <a:t> </a:t>
            </a:r>
            <a:r>
              <a:rPr lang="en-US" b="1" dirty="0" err="1"/>
              <a:t>koristila</a:t>
            </a:r>
            <a:r>
              <a:rPr lang="en-US" b="1" dirty="0"/>
              <a:t> </a:t>
            </a:r>
            <a:r>
              <a:rPr lang="en-US" b="1" dirty="0" err="1"/>
              <a:t>dugi</a:t>
            </a:r>
            <a:r>
              <a:rPr lang="en-US" b="1" dirty="0"/>
              <a:t>, </a:t>
            </a:r>
            <a:r>
              <a:rPr lang="en-US" b="1" dirty="0" err="1"/>
              <a:t>zlatni</a:t>
            </a:r>
            <a:r>
              <a:rPr lang="en-US" b="1" dirty="0"/>
              <a:t> </a:t>
            </a:r>
            <a:r>
              <a:rPr lang="en-US" b="1" dirty="0" err="1"/>
              <a:t>držač</a:t>
            </a:r>
            <a:r>
              <a:rPr lang="en-US" b="1" dirty="0"/>
              <a:t> za </a:t>
            </a:r>
            <a:r>
              <a:rPr lang="en-US" b="1" dirty="0" err="1"/>
              <a:t>cigarete</a:t>
            </a:r>
            <a:r>
              <a:rPr lang="en-US" b="1" dirty="0"/>
              <a:t>.</a:t>
            </a:r>
            <a:r>
              <a:rPr lang="sr-Latn-RS" b="1" dirty="0"/>
              <a:t>“</a:t>
            </a:r>
            <a:r>
              <a:rPr lang="en-US" b="1" dirty="0"/>
              <a:t> </a:t>
            </a:r>
          </a:p>
        </p:txBody>
      </p:sp>
      <p:pic>
        <p:nvPicPr>
          <p:cNvPr id="4" name="Picture 3">
            <a:extLst>
              <a:ext uri="{FF2B5EF4-FFF2-40B4-BE49-F238E27FC236}">
                <a16:creationId xmlns:a16="http://schemas.microsoft.com/office/drawing/2014/main" id="{347FDA11-A6E5-C319-44B3-FCCD34AFB40B}"/>
              </a:ext>
            </a:extLst>
          </p:cNvPr>
          <p:cNvPicPr>
            <a:picLocks noChangeAspect="1"/>
          </p:cNvPicPr>
          <p:nvPr/>
        </p:nvPicPr>
        <p:blipFill>
          <a:blip r:embed="rId2"/>
          <a:stretch>
            <a:fillRect/>
          </a:stretch>
        </p:blipFill>
        <p:spPr>
          <a:xfrm>
            <a:off x="7877579" y="0"/>
            <a:ext cx="4314421" cy="5977467"/>
          </a:xfrm>
          <a:prstGeom prst="rect">
            <a:avLst/>
          </a:prstGeom>
        </p:spPr>
      </p:pic>
      <p:sp>
        <p:nvSpPr>
          <p:cNvPr id="5" name="TextBox 4">
            <a:extLst>
              <a:ext uri="{FF2B5EF4-FFF2-40B4-BE49-F238E27FC236}">
                <a16:creationId xmlns:a16="http://schemas.microsoft.com/office/drawing/2014/main" id="{FA819050-62BC-D9B1-2B1F-7AAF52C1BE33}"/>
              </a:ext>
            </a:extLst>
          </p:cNvPr>
          <p:cNvSpPr txBox="1"/>
          <p:nvPr/>
        </p:nvSpPr>
        <p:spPr>
          <a:xfrm>
            <a:off x="7670800" y="6129867"/>
            <a:ext cx="4402667" cy="400110"/>
          </a:xfrm>
          <a:prstGeom prst="rect">
            <a:avLst/>
          </a:prstGeom>
          <a:noFill/>
        </p:spPr>
        <p:txBody>
          <a:bodyPr wrap="square" rtlCol="0">
            <a:spAutoFit/>
          </a:bodyPr>
          <a:lstStyle/>
          <a:p>
            <a:pPr algn="r"/>
            <a:r>
              <a:rPr lang="sr-Latn-RS" sz="2000" b="1" dirty="0"/>
              <a:t>Adela Bauer i Maria Bloh Bauer</a:t>
            </a:r>
          </a:p>
        </p:txBody>
      </p:sp>
    </p:spTree>
    <p:extLst>
      <p:ext uri="{BB962C8B-B14F-4D97-AF65-F5344CB8AC3E}">
        <p14:creationId xmlns:p14="http://schemas.microsoft.com/office/powerpoint/2010/main" val="3084073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6C93CF2C-6223-FAF1-3A08-FADA73E32DF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ABB46B4-DD10-C5D4-3A65-3FBDE4B06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B5DD5647-514F-5053-81E9-6C10004E1321}"/>
              </a:ext>
            </a:extLst>
          </p:cNvPr>
          <p:cNvSpPr txBox="1">
            <a:spLocks/>
          </p:cNvSpPr>
          <p:nvPr/>
        </p:nvSpPr>
        <p:spPr>
          <a:xfrm>
            <a:off x="282146" y="429312"/>
            <a:ext cx="6514070" cy="619391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en-US" sz="14400" b="1" dirty="0"/>
              <a:t>Gustav Klimt </a:t>
            </a:r>
          </a:p>
          <a:p>
            <a:pPr marL="342900" indent="-342900" algn="l">
              <a:lnSpc>
                <a:spcPct val="120000"/>
              </a:lnSpc>
              <a:buFont typeface="Arial" panose="020B0604020202020204" pitchFamily="34" charset="0"/>
              <a:buChar char="•"/>
            </a:pPr>
            <a:r>
              <a:rPr lang="en-US" sz="8000" b="1" dirty="0" err="1"/>
              <a:t>ro</a:t>
            </a:r>
            <a:r>
              <a:rPr lang="sr-Latn-BA" sz="8000" b="1" dirty="0"/>
              <a:t>đ</a:t>
            </a:r>
            <a:r>
              <a:rPr lang="en-US" sz="8000" b="1" dirty="0" err="1"/>
              <a:t>en</a:t>
            </a:r>
            <a:r>
              <a:rPr lang="en-US" sz="8000" b="1" dirty="0"/>
              <a:t> je 1862. </a:t>
            </a:r>
            <a:r>
              <a:rPr lang="en-US" sz="8000" b="1" dirty="0" err="1"/>
              <a:t>Baumgartenu</a:t>
            </a:r>
            <a:r>
              <a:rPr lang="en-US" sz="8000" b="1" dirty="0"/>
              <a:t>, u</a:t>
            </a:r>
            <a:r>
              <a:rPr lang="sr-Latn-RS" sz="8000" b="1" dirty="0"/>
              <a:t> </a:t>
            </a:r>
            <a:r>
              <a:rPr lang="sr-Latn-BA" sz="8000" b="1" dirty="0"/>
              <a:t>predgrađu</a:t>
            </a:r>
            <a:r>
              <a:rPr lang="en-US" sz="8000" b="1" dirty="0"/>
              <a:t> </a:t>
            </a:r>
            <a:r>
              <a:rPr lang="sr-Latn-BA" sz="8000" b="1" dirty="0"/>
              <a:t>B</a:t>
            </a:r>
            <a:r>
              <a:rPr lang="en-US" sz="8000" b="1" dirty="0" err="1"/>
              <a:t>eča</a:t>
            </a:r>
            <a:endParaRPr lang="sr-Latn-BA" sz="8000" b="1" dirty="0"/>
          </a:p>
          <a:p>
            <a:pPr marL="342900" indent="-342900" algn="l">
              <a:lnSpc>
                <a:spcPct val="120000"/>
              </a:lnSpc>
              <a:buFont typeface="Arial" panose="020B0604020202020204" pitchFamily="34" charset="0"/>
              <a:buChar char="•"/>
            </a:pPr>
            <a:r>
              <a:rPr lang="sr-Latn-BA" sz="8000" b="1" dirty="0"/>
              <a:t>Otac Ernst,</a:t>
            </a:r>
            <a:r>
              <a:rPr lang="en-US" sz="8000" b="1" dirty="0"/>
              <a:t> </a:t>
            </a:r>
            <a:r>
              <a:rPr lang="en-US" sz="8000" b="1" dirty="0" err="1"/>
              <a:t>poznati</a:t>
            </a:r>
            <a:r>
              <a:rPr lang="en-US" sz="8000" b="1" dirty="0"/>
              <a:t> </a:t>
            </a:r>
            <a:r>
              <a:rPr lang="en-US" sz="8000" b="1" dirty="0" err="1"/>
              <a:t>juvelir</a:t>
            </a:r>
            <a:r>
              <a:rPr lang="en-US" sz="8000" b="1" dirty="0"/>
              <a:t> </a:t>
            </a:r>
            <a:r>
              <a:rPr lang="en-US" sz="8000" b="1" dirty="0" err="1"/>
              <a:t>i</a:t>
            </a:r>
            <a:r>
              <a:rPr lang="en-US" sz="8000" b="1" dirty="0"/>
              <a:t> </a:t>
            </a:r>
            <a:r>
              <a:rPr lang="en-US" sz="8000" b="1" dirty="0" err="1"/>
              <a:t>umetnički</a:t>
            </a:r>
            <a:r>
              <a:rPr lang="en-US" sz="8000" b="1" dirty="0"/>
              <a:t> graver</a:t>
            </a:r>
            <a:r>
              <a:rPr lang="sr-Latn-BA" sz="8000" b="1" dirty="0"/>
              <a:t>, bio je poreklom iz Češke</a:t>
            </a:r>
          </a:p>
          <a:p>
            <a:pPr marL="342900" indent="-342900" algn="l">
              <a:lnSpc>
                <a:spcPct val="120000"/>
              </a:lnSpc>
              <a:buFont typeface="Arial" panose="020B0604020202020204" pitchFamily="34" charset="0"/>
              <a:buChar char="•"/>
            </a:pPr>
            <a:r>
              <a:rPr lang="sr-Latn-BA" sz="8000" b="1" dirty="0"/>
              <a:t>Majka Ana, Bečlijka, maštala je da postane operska pevačica, ali je život provela kao domaćica, brinući o sedmoro dece</a:t>
            </a:r>
          </a:p>
          <a:p>
            <a:pPr marL="342900" indent="-342900" algn="l">
              <a:lnSpc>
                <a:spcPct val="120000"/>
              </a:lnSpc>
              <a:buFont typeface="Arial" panose="020B0604020202020204" pitchFamily="34" charset="0"/>
              <a:buChar char="•"/>
            </a:pPr>
            <a:r>
              <a:rPr lang="en-US" sz="8000" b="1" dirty="0"/>
              <a:t>Gustav Klimt, </a:t>
            </a:r>
            <a:r>
              <a:rPr lang="en-US" sz="8000" b="1" dirty="0" err="1"/>
              <a:t>sa</a:t>
            </a:r>
            <a:r>
              <a:rPr lang="en-US" sz="8000" b="1" dirty="0"/>
              <a:t> </a:t>
            </a:r>
            <a:r>
              <a:rPr lang="en-US" sz="8000" b="1" dirty="0" err="1"/>
              <a:t>četrnaest</a:t>
            </a:r>
            <a:r>
              <a:rPr lang="en-US" sz="8000" b="1" dirty="0"/>
              <a:t> </a:t>
            </a:r>
            <a:r>
              <a:rPr lang="en-US" sz="8000" b="1" dirty="0" err="1"/>
              <a:t>godina</a:t>
            </a:r>
            <a:r>
              <a:rPr lang="en-US" sz="8000" b="1" dirty="0"/>
              <a:t> </a:t>
            </a:r>
            <a:r>
              <a:rPr lang="en-US" sz="8000" b="1" dirty="0" err="1"/>
              <a:t>i</a:t>
            </a:r>
            <a:r>
              <a:rPr lang="en-US" sz="8000" b="1" dirty="0"/>
              <a:t> </a:t>
            </a:r>
            <a:r>
              <a:rPr lang="en-US" sz="8000" b="1" dirty="0" err="1"/>
              <a:t>najvišom</a:t>
            </a:r>
            <a:r>
              <a:rPr lang="en-US" sz="8000" b="1" dirty="0"/>
              <a:t> </a:t>
            </a:r>
            <a:r>
              <a:rPr lang="en-US" sz="8000" b="1" dirty="0" err="1"/>
              <a:t>ocenom</a:t>
            </a:r>
            <a:r>
              <a:rPr lang="en-US" sz="8000" b="1" dirty="0"/>
              <a:t>, </a:t>
            </a:r>
            <a:r>
              <a:rPr lang="en-US" sz="8000" b="1" dirty="0" err="1"/>
              <a:t>polaže</a:t>
            </a:r>
            <a:r>
              <a:rPr lang="en-US" sz="8000" b="1" dirty="0"/>
              <a:t> </a:t>
            </a:r>
            <a:r>
              <a:rPr lang="en-US" sz="8000" b="1" dirty="0" err="1"/>
              <a:t>prijemni</a:t>
            </a:r>
            <a:r>
              <a:rPr lang="en-US" sz="8000" b="1" dirty="0"/>
              <a:t> </a:t>
            </a:r>
            <a:r>
              <a:rPr lang="en-US" sz="8000" b="1" dirty="0" err="1"/>
              <a:t>ispit</a:t>
            </a:r>
            <a:r>
              <a:rPr lang="en-US" sz="8000" b="1" dirty="0"/>
              <a:t> </a:t>
            </a:r>
            <a:r>
              <a:rPr lang="en-US" sz="8000" b="1" dirty="0" err="1"/>
              <a:t>i</a:t>
            </a:r>
            <a:r>
              <a:rPr lang="en-US" sz="8000" b="1" dirty="0"/>
              <a:t> </a:t>
            </a:r>
            <a:r>
              <a:rPr lang="en-US" sz="8000" b="1" dirty="0" err="1"/>
              <a:t>postaje</a:t>
            </a:r>
            <a:r>
              <a:rPr lang="en-US" sz="8000" b="1" dirty="0"/>
              <a:t> </a:t>
            </a:r>
            <a:r>
              <a:rPr lang="en-US" sz="8000" b="1" dirty="0" err="1"/>
              <a:t>učenik</a:t>
            </a:r>
            <a:r>
              <a:rPr lang="en-US" sz="8000" b="1" dirty="0"/>
              <a:t> </a:t>
            </a:r>
            <a:r>
              <a:rPr lang="en-US" sz="8000" b="1" dirty="0" err="1"/>
              <a:t>Bečke</a:t>
            </a:r>
            <a:r>
              <a:rPr lang="en-US" sz="8000" b="1" dirty="0"/>
              <a:t> </a:t>
            </a:r>
            <a:r>
              <a:rPr lang="en-US" sz="8000" b="1" dirty="0" err="1"/>
              <a:t>umetničko-zanatske</a:t>
            </a:r>
            <a:r>
              <a:rPr lang="en-US" sz="8000" b="1" dirty="0"/>
              <a:t> </a:t>
            </a:r>
            <a:r>
              <a:rPr lang="en-US" sz="8000" b="1" dirty="0" err="1"/>
              <a:t>visoke</a:t>
            </a:r>
            <a:r>
              <a:rPr lang="en-US" sz="8000" b="1" dirty="0"/>
              <a:t> </a:t>
            </a:r>
            <a:r>
              <a:rPr lang="en-US" sz="8000" b="1" dirty="0" err="1"/>
              <a:t>škole</a:t>
            </a:r>
            <a:endParaRPr lang="sr-Latn-BA" sz="8000" b="1" dirty="0"/>
          </a:p>
          <a:p>
            <a:pPr marL="342900" indent="-342900" algn="l">
              <a:lnSpc>
                <a:spcPct val="120000"/>
              </a:lnSpc>
              <a:buFont typeface="Arial" panose="020B0604020202020204" pitchFamily="34" charset="0"/>
              <a:buChar char="•"/>
            </a:pPr>
            <a:r>
              <a:rPr lang="sr-Latn-BA" sz="8000" b="1" dirty="0"/>
              <a:t>Sa bratom Ernstom i prijateljem Francom Mačem otvara umetničku radionicu kako bi usavršavali svoj rad</a:t>
            </a:r>
          </a:p>
          <a:p>
            <a:pPr marL="342900" indent="-342900" algn="l">
              <a:lnSpc>
                <a:spcPct val="120000"/>
              </a:lnSpc>
              <a:buFont typeface="Arial" panose="020B0604020202020204" pitchFamily="34" charset="0"/>
              <a:buChar char="•"/>
            </a:pPr>
            <a:r>
              <a:rPr lang="sr-Latn-BA" sz="8000" b="1" dirty="0"/>
              <a:t>R</a:t>
            </a:r>
            <a:r>
              <a:rPr lang="en-US" sz="8000" b="1" dirty="0" err="1"/>
              <a:t>adionica</a:t>
            </a:r>
            <a:r>
              <a:rPr lang="en-US" sz="8000" b="1" dirty="0"/>
              <a:t> 1883. </a:t>
            </a:r>
            <a:r>
              <a:rPr lang="en-US" sz="8000" b="1" dirty="0" err="1"/>
              <a:t>postaje</a:t>
            </a:r>
            <a:r>
              <a:rPr lang="en-US" sz="8000" b="1" dirty="0"/>
              <a:t> </a:t>
            </a:r>
            <a:r>
              <a:rPr lang="sr-Latn-BA" sz="8000" b="1" dirty="0"/>
              <a:t>toliko </a:t>
            </a:r>
            <a:r>
              <a:rPr lang="en-US" sz="8000" b="1" dirty="0" err="1"/>
              <a:t>poznata</a:t>
            </a:r>
            <a:r>
              <a:rPr lang="sr-Latn-RS" sz="8000" b="1" dirty="0"/>
              <a:t> da</a:t>
            </a:r>
            <a:r>
              <a:rPr lang="en-US" sz="8000" b="1" dirty="0"/>
              <a:t> </a:t>
            </a:r>
            <a:r>
              <a:rPr lang="sr-Latn-BA" sz="8000" b="1" dirty="0"/>
              <a:t>oni</a:t>
            </a:r>
            <a:r>
              <a:rPr lang="en-US" sz="8000" b="1" dirty="0"/>
              <a:t> </a:t>
            </a:r>
            <a:r>
              <a:rPr lang="en-US" sz="8000" b="1" dirty="0" err="1"/>
              <a:t>napuštaju</a:t>
            </a:r>
            <a:r>
              <a:rPr lang="en-US" sz="8000" b="1" dirty="0"/>
              <a:t> </a:t>
            </a:r>
            <a:r>
              <a:rPr lang="en-US" sz="8000" b="1" dirty="0" err="1"/>
              <a:t>školu</a:t>
            </a:r>
            <a:r>
              <a:rPr lang="en-US" sz="8000" b="1" dirty="0"/>
              <a:t> </a:t>
            </a:r>
            <a:r>
              <a:rPr lang="en-US" sz="8000" b="1" dirty="0" err="1"/>
              <a:t>kako</a:t>
            </a:r>
            <a:r>
              <a:rPr lang="en-US" sz="8000" b="1" dirty="0"/>
              <a:t> bi </a:t>
            </a:r>
            <a:r>
              <a:rPr lang="en-US" sz="8000" b="1" dirty="0" err="1"/>
              <a:t>stigli</a:t>
            </a:r>
            <a:r>
              <a:rPr lang="en-US" sz="8000" b="1" dirty="0"/>
              <a:t> da </a:t>
            </a:r>
            <a:r>
              <a:rPr lang="en-US" sz="8000" b="1" dirty="0" err="1"/>
              <a:t>isporuče</a:t>
            </a:r>
            <a:r>
              <a:rPr lang="en-US" sz="8000" b="1" dirty="0"/>
              <a:t> </a:t>
            </a:r>
            <a:r>
              <a:rPr lang="en-US" sz="8000" b="1" dirty="0" err="1"/>
              <a:t>sve</a:t>
            </a:r>
            <a:r>
              <a:rPr lang="en-US" sz="8000" b="1" dirty="0"/>
              <a:t> </a:t>
            </a:r>
            <a:r>
              <a:rPr lang="en-US" sz="8000" b="1" dirty="0" err="1"/>
              <a:t>narudžbine</a:t>
            </a:r>
            <a:r>
              <a:rPr lang="en-US" sz="8000" b="1" dirty="0"/>
              <a:t> </a:t>
            </a:r>
            <a:r>
              <a:rPr lang="en-US" sz="8000" b="1" dirty="0" err="1"/>
              <a:t>iz</a:t>
            </a:r>
            <a:r>
              <a:rPr lang="en-US" sz="8000" b="1" dirty="0"/>
              <a:t> </a:t>
            </a:r>
            <a:r>
              <a:rPr lang="en-US" sz="8000" b="1" dirty="0" err="1"/>
              <a:t>Austrije</a:t>
            </a:r>
            <a:r>
              <a:rPr lang="en-US" sz="8000" b="1" dirty="0"/>
              <a:t> </a:t>
            </a:r>
            <a:r>
              <a:rPr lang="en-US" sz="8000" b="1" dirty="0" err="1"/>
              <a:t>i</a:t>
            </a:r>
            <a:r>
              <a:rPr lang="en-US" sz="8000" b="1" dirty="0"/>
              <a:t> </a:t>
            </a:r>
            <a:r>
              <a:rPr lang="en-US" sz="8000" b="1" dirty="0" err="1"/>
              <a:t>inostranstva</a:t>
            </a:r>
            <a:br>
              <a:rPr lang="en-US" sz="5000" b="1" dirty="0"/>
            </a:br>
            <a:endParaRPr lang="sr-Latn-BA" sz="2500" b="1" dirty="0"/>
          </a:p>
        </p:txBody>
      </p:sp>
      <p:pic>
        <p:nvPicPr>
          <p:cNvPr id="9" name="Picture 8">
            <a:extLst>
              <a:ext uri="{FF2B5EF4-FFF2-40B4-BE49-F238E27FC236}">
                <a16:creationId xmlns:a16="http://schemas.microsoft.com/office/drawing/2014/main" id="{95CFCBFA-2452-F6D6-E9E8-7EC5EC2AFC2C}"/>
              </a:ext>
            </a:extLst>
          </p:cNvPr>
          <p:cNvPicPr>
            <a:picLocks noChangeAspect="1"/>
          </p:cNvPicPr>
          <p:nvPr/>
        </p:nvPicPr>
        <p:blipFill>
          <a:blip r:embed="rId2"/>
          <a:srcRect t="297"/>
          <a:stretch>
            <a:fillRect/>
          </a:stretch>
        </p:blipFill>
        <p:spPr>
          <a:xfrm>
            <a:off x="7105093" y="1356814"/>
            <a:ext cx="5086907" cy="4144372"/>
          </a:xfrm>
          <a:prstGeom prst="rect">
            <a:avLst/>
          </a:prstGeom>
        </p:spPr>
      </p:pic>
    </p:spTree>
    <p:extLst>
      <p:ext uri="{BB962C8B-B14F-4D97-AF65-F5344CB8AC3E}">
        <p14:creationId xmlns:p14="http://schemas.microsoft.com/office/powerpoint/2010/main" val="85448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3D8C26-E984-B56E-0197-1E085A8A61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B0C502-FC36-474C-7CF9-E56475547B18}"/>
              </a:ext>
            </a:extLst>
          </p:cNvPr>
          <p:cNvSpPr txBox="1"/>
          <p:nvPr/>
        </p:nvSpPr>
        <p:spPr>
          <a:xfrm>
            <a:off x="8381999" y="5708964"/>
            <a:ext cx="3691393" cy="923330"/>
          </a:xfrm>
          <a:prstGeom prst="rect">
            <a:avLst/>
          </a:prstGeom>
          <a:noFill/>
        </p:spPr>
        <p:txBody>
          <a:bodyPr wrap="square" rtlCol="0">
            <a:spAutoFit/>
          </a:bodyPr>
          <a:lstStyle/>
          <a:p>
            <a:pPr lvl="0" algn="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Galerija moderne umetnosti</a:t>
            </a:r>
            <a:r>
              <a:rPr lang="en-US" b="1" dirty="0"/>
              <a:t> </a:t>
            </a:r>
            <a:endParaRPr lang="sr-Latn-RS" b="1" dirty="0"/>
          </a:p>
          <a:p>
            <a:pPr lvl="0" algn="r"/>
            <a:r>
              <a:rPr lang="en-US" b="1" dirty="0"/>
              <a:t>Ca' Pesaro</a:t>
            </a:r>
            <a:r>
              <a:rPr lang="sr-Latn-RS" b="1" dirty="0"/>
              <a:t>, Venecija</a:t>
            </a: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lvl="0" algn="r"/>
            <a:r>
              <a:rPr lang="sr-Latn-RS" b="1" dirty="0">
                <a:solidFill>
                  <a:prstClr val="black"/>
                </a:solidFill>
                <a:latin typeface="Aptos" panose="02110004020202020204"/>
              </a:rPr>
              <a:t>ulje na platnu 1.78 x 46 cm</a:t>
            </a:r>
          </a:p>
        </p:txBody>
      </p:sp>
      <p:pic>
        <p:nvPicPr>
          <p:cNvPr id="5" name="Picture 4">
            <a:extLst>
              <a:ext uri="{FF2B5EF4-FFF2-40B4-BE49-F238E27FC236}">
                <a16:creationId xmlns:a16="http://schemas.microsoft.com/office/drawing/2014/main" id="{E046CCFC-6A0D-7D1B-B11D-042013D40369}"/>
              </a:ext>
            </a:extLst>
          </p:cNvPr>
          <p:cNvPicPr>
            <a:picLocks noChangeAspect="1"/>
          </p:cNvPicPr>
          <p:nvPr/>
        </p:nvPicPr>
        <p:blipFill>
          <a:blip r:embed="rId2"/>
          <a:stretch>
            <a:fillRect/>
          </a:stretch>
        </p:blipFill>
        <p:spPr>
          <a:xfrm>
            <a:off x="9507394" y="0"/>
            <a:ext cx="2684606" cy="5604933"/>
          </a:xfrm>
          <a:prstGeom prst="rect">
            <a:avLst/>
          </a:prstGeom>
        </p:spPr>
      </p:pic>
      <p:sp>
        <p:nvSpPr>
          <p:cNvPr id="2" name="Content Placeholder 2">
            <a:extLst>
              <a:ext uri="{FF2B5EF4-FFF2-40B4-BE49-F238E27FC236}">
                <a16:creationId xmlns:a16="http://schemas.microsoft.com/office/drawing/2014/main" id="{CE00DBA6-B5B4-6A2B-4EC4-A9766E328FDF}"/>
              </a:ext>
            </a:extLst>
          </p:cNvPr>
          <p:cNvSpPr txBox="1">
            <a:spLocks/>
          </p:cNvSpPr>
          <p:nvPr/>
        </p:nvSpPr>
        <p:spPr>
          <a:xfrm>
            <a:off x="582598" y="563093"/>
            <a:ext cx="7799402" cy="590544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r-Latn-RS" b="1" dirty="0"/>
              <a:t>JUDITA II, 1909.</a:t>
            </a:r>
          </a:p>
          <a:p>
            <a:pPr marL="0" indent="0" algn="ctr">
              <a:buNone/>
            </a:pPr>
            <a:endParaRPr lang="sr-Latn-RS" b="1" dirty="0"/>
          </a:p>
          <a:p>
            <a:r>
              <a:rPr lang="sr-Latn-RS" b="1" dirty="0"/>
              <a:t>Isto kao Judite I, Judita II je zavodnica koja se dopada gledaocu, ali istovremeno šalje upozorenje kroz odsečenu mušku glavu, ona je svirepi predator</a:t>
            </a:r>
          </a:p>
          <a:p>
            <a:r>
              <a:rPr lang="sr-Latn-RS" b="1" dirty="0"/>
              <a:t>Glava Holoferna je ponovo skrajnuta, preuzimajući podređenu ulogu</a:t>
            </a:r>
          </a:p>
          <a:p>
            <a:r>
              <a:rPr lang="sr-Latn-RS" b="1" dirty="0"/>
              <a:t>Novina je interesovanje za kretanje figure</a:t>
            </a:r>
          </a:p>
          <a:p>
            <a:r>
              <a:rPr lang="sr-Latn-RS" b="1" dirty="0"/>
              <a:t>Motiv plesa (što opet dovodi u pomisao da se radi o Salome) omogućava da koristi apstrakni položaj tela i šarenu odeću</a:t>
            </a:r>
          </a:p>
          <a:p>
            <a:r>
              <a:rPr lang="sr-Latn-RS" b="1" dirty="0"/>
              <a:t>Takođe je novo i to što pozadina više nije zlatna, već narandžasto-crvena čime se postiže dekorativnost</a:t>
            </a:r>
          </a:p>
          <a:p>
            <a:r>
              <a:rPr lang="sr-Latn-RS" b="1" dirty="0"/>
              <a:t>Iako se ne može sa sigurnošću potvrditi, neki od istoričara umetnosti smatraju da je i u ovoj slici koriščćen lik Adele Bloh Bauer</a:t>
            </a:r>
          </a:p>
          <a:p>
            <a:endParaRPr lang="en-US" b="1" dirty="0"/>
          </a:p>
        </p:txBody>
      </p:sp>
    </p:spTree>
    <p:extLst>
      <p:ext uri="{BB962C8B-B14F-4D97-AF65-F5344CB8AC3E}">
        <p14:creationId xmlns:p14="http://schemas.microsoft.com/office/powerpoint/2010/main" val="3812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54BC568-F6D1-0A88-A963-795664454B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FA51-AF61-8F51-375E-073A83F265FA}"/>
              </a:ext>
            </a:extLst>
          </p:cNvPr>
          <p:cNvSpPr>
            <a:spLocks noGrp="1"/>
          </p:cNvSpPr>
          <p:nvPr>
            <p:ph idx="1"/>
          </p:nvPr>
        </p:nvSpPr>
        <p:spPr>
          <a:xfrm>
            <a:off x="481914" y="432486"/>
            <a:ext cx="7519086" cy="6178379"/>
          </a:xfrm>
        </p:spPr>
        <p:txBody>
          <a:bodyPr>
            <a:normAutofit fontScale="92500" lnSpcReduction="20000"/>
          </a:bodyPr>
          <a:lstStyle/>
          <a:p>
            <a:pPr marL="0" indent="0" algn="ctr">
              <a:buNone/>
            </a:pPr>
            <a:r>
              <a:rPr lang="sr-Latn-BA" b="1" dirty="0"/>
              <a:t>PORTRET ADELE BLOH BAUER II, 1912.</a:t>
            </a:r>
          </a:p>
          <a:p>
            <a:pPr marL="0" indent="0" algn="ctr">
              <a:buNone/>
            </a:pPr>
            <a:endParaRPr lang="sr-Latn-BA" b="1" dirty="0"/>
          </a:p>
          <a:p>
            <a:r>
              <a:rPr lang="sr-Latn-BA" b="1" dirty="0"/>
              <a:t>Ferdinand 1912. naručuje još jedan portret svoje supruge</a:t>
            </a:r>
          </a:p>
          <a:p>
            <a:r>
              <a:rPr lang="sr-Latn-BA" b="1" dirty="0"/>
              <a:t>Slika je poznata po svojoj živopisnoj, šarenoj pozadini koja je u kontrastu sa njenim ozbiljnijim izrazom lica predstavljajući odstupanje od njegove „zlatne faze“</a:t>
            </a:r>
          </a:p>
          <a:p>
            <a:r>
              <a:rPr lang="sr-Latn-BA" b="1" dirty="0"/>
              <a:t>1909. Klimt je otputovao u Francusku i Španiju i upoznao se sa delima impresionista i fovista, te su njegovi zlatni listići nestajali u korist svetlih, ekspresivnih boja</a:t>
            </a:r>
          </a:p>
          <a:p>
            <a:r>
              <a:rPr lang="sr-Latn-BA" b="1" dirty="0"/>
              <a:t>gornji deo pozadine slike prikazuje scenu inspirisanu orijentalnim stilom sa jahačima (Klimt je bio zaokupljen estetikom Dalekog istoka i posedovao je kolekciju azijskih umetničkih predmeta)</a:t>
            </a:r>
          </a:p>
          <a:p>
            <a:r>
              <a:rPr lang="sr-Latn-BA" b="1" dirty="0"/>
              <a:t>Figura izgleda kao da lebdi, gotovo bestežinski na obojenoj pozadini</a:t>
            </a:r>
          </a:p>
        </p:txBody>
      </p:sp>
      <p:pic>
        <p:nvPicPr>
          <p:cNvPr id="4" name="Picture 3">
            <a:extLst>
              <a:ext uri="{FF2B5EF4-FFF2-40B4-BE49-F238E27FC236}">
                <a16:creationId xmlns:a16="http://schemas.microsoft.com/office/drawing/2014/main" id="{D8BCE57A-6F14-E777-489E-F034C2B38243}"/>
              </a:ext>
            </a:extLst>
          </p:cNvPr>
          <p:cNvPicPr>
            <a:picLocks noChangeAspect="1"/>
          </p:cNvPicPr>
          <p:nvPr/>
        </p:nvPicPr>
        <p:blipFill>
          <a:blip r:embed="rId2"/>
          <a:stretch>
            <a:fillRect/>
          </a:stretch>
        </p:blipFill>
        <p:spPr>
          <a:xfrm>
            <a:off x="8658536" y="0"/>
            <a:ext cx="3533464" cy="5808133"/>
          </a:xfrm>
          <a:prstGeom prst="rect">
            <a:avLst/>
          </a:prstGeom>
        </p:spPr>
      </p:pic>
      <p:sp>
        <p:nvSpPr>
          <p:cNvPr id="2" name="TextBox 1">
            <a:extLst>
              <a:ext uri="{FF2B5EF4-FFF2-40B4-BE49-F238E27FC236}">
                <a16:creationId xmlns:a16="http://schemas.microsoft.com/office/drawing/2014/main" id="{B571EA60-FDE6-7DBF-6557-2F76531BAF4B}"/>
              </a:ext>
            </a:extLst>
          </p:cNvPr>
          <p:cNvSpPr txBox="1"/>
          <p:nvPr/>
        </p:nvSpPr>
        <p:spPr>
          <a:xfrm>
            <a:off x="8658536" y="5964534"/>
            <a:ext cx="3403600" cy="646331"/>
          </a:xfrm>
          <a:prstGeom prst="rect">
            <a:avLst/>
          </a:prstGeom>
          <a:noFill/>
        </p:spPr>
        <p:txBody>
          <a:bodyPr wrap="square" rtlCol="0">
            <a:spAutoFit/>
          </a:bodyPr>
          <a:lstStyle/>
          <a:p>
            <a:pPr algn="r"/>
            <a:r>
              <a:rPr lang="sr-Latn-RS" b="1" dirty="0"/>
              <a:t>Privatna kolekcija</a:t>
            </a:r>
          </a:p>
          <a:p>
            <a:pPr algn="r"/>
            <a:r>
              <a:rPr lang="sr-Latn-RS" b="1" dirty="0"/>
              <a:t>ulje na platnu, 190x120 cm </a:t>
            </a:r>
          </a:p>
        </p:txBody>
      </p:sp>
    </p:spTree>
    <p:extLst>
      <p:ext uri="{BB962C8B-B14F-4D97-AF65-F5344CB8AC3E}">
        <p14:creationId xmlns:p14="http://schemas.microsoft.com/office/powerpoint/2010/main" val="258398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25811CF-9CF9-6508-73BC-0E330F54B9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64924-CA81-69E6-5A51-D0A6C473140F}"/>
              </a:ext>
            </a:extLst>
          </p:cNvPr>
          <p:cNvSpPr>
            <a:spLocks noGrp="1"/>
          </p:cNvSpPr>
          <p:nvPr>
            <p:ph idx="1"/>
          </p:nvPr>
        </p:nvSpPr>
        <p:spPr>
          <a:xfrm>
            <a:off x="321275" y="210066"/>
            <a:ext cx="7105136" cy="6178379"/>
          </a:xfrm>
        </p:spPr>
        <p:txBody>
          <a:bodyPr>
            <a:noAutofit/>
          </a:bodyPr>
          <a:lstStyle/>
          <a:p>
            <a:r>
              <a:rPr lang="sr-Latn-BA" sz="2200" b="1" dirty="0"/>
              <a:t>Nakon Adeline smrti 1925. u njenom testamentu je pronađen zahtev da Ferdinand portret Adel Bloh-Bauer I pokloni palati Belvedere u Beču</a:t>
            </a:r>
          </a:p>
          <a:p>
            <a:r>
              <a:rPr lang="sr-Latn-BA" sz="2200" b="1" dirty="0"/>
              <a:t>U to vreme ona nije bila svesna predstojećeg užasa </a:t>
            </a:r>
          </a:p>
          <a:p>
            <a:r>
              <a:rPr lang="sr-Latn-BA" sz="2200" b="1" dirty="0"/>
              <a:t>1938, nakon aneksije Austrije, slike i celokupna umetnička kolekcija Bloh Bauerovih je arijanizovana (njihova imovina je opljačkana i preneta ili prodata u „arijevsko“ vlasništvo)</a:t>
            </a:r>
          </a:p>
          <a:p>
            <a:r>
              <a:rPr lang="sr-Latn-BA" sz="2200" b="1" dirty="0"/>
              <a:t>Ferdinand je pobegao u Čehoslovačku, a kasnije je nastavio putovanje u Cirih, gde je umro ubrzo nakon završetka rata (sahranjen je pored svoje supruge u Beču)</a:t>
            </a:r>
          </a:p>
          <a:p>
            <a:r>
              <a:rPr lang="sr-Latn-BA" sz="2200" b="1" dirty="0"/>
              <a:t>U decembru 1941. Hitler je, nakon pljačke Ferdinandove imovine, Klimtove slike Portret Adele I i Jabuke preneo u Galeriju Belvedere  u zamenu za Zamak Kamer na jezeru Aterze III</a:t>
            </a:r>
          </a:p>
          <a:p>
            <a:r>
              <a:rPr lang="sr-Latn-BA" sz="2200" b="1" dirty="0"/>
              <a:t>Galerija je portret preimenovala u Dama u zlatnom, kako bi otklonila svaku vezu sa jevrejskim vlasnicima</a:t>
            </a:r>
          </a:p>
        </p:txBody>
      </p:sp>
      <p:pic>
        <p:nvPicPr>
          <p:cNvPr id="5" name="Picture 4">
            <a:extLst>
              <a:ext uri="{FF2B5EF4-FFF2-40B4-BE49-F238E27FC236}">
                <a16:creationId xmlns:a16="http://schemas.microsoft.com/office/drawing/2014/main" id="{B7B9A390-79EC-7B00-A1CD-25898891DE06}"/>
              </a:ext>
            </a:extLst>
          </p:cNvPr>
          <p:cNvPicPr>
            <a:picLocks noChangeAspect="1"/>
          </p:cNvPicPr>
          <p:nvPr/>
        </p:nvPicPr>
        <p:blipFill>
          <a:blip r:embed="rId2"/>
          <a:stretch>
            <a:fillRect/>
          </a:stretch>
        </p:blipFill>
        <p:spPr>
          <a:xfrm>
            <a:off x="8243554" y="210066"/>
            <a:ext cx="3089683" cy="3113902"/>
          </a:xfrm>
          <a:prstGeom prst="rect">
            <a:avLst/>
          </a:prstGeom>
        </p:spPr>
      </p:pic>
      <p:pic>
        <p:nvPicPr>
          <p:cNvPr id="7" name="Picture 6">
            <a:extLst>
              <a:ext uri="{FF2B5EF4-FFF2-40B4-BE49-F238E27FC236}">
                <a16:creationId xmlns:a16="http://schemas.microsoft.com/office/drawing/2014/main" id="{3D6D6910-FB04-B9A8-7E8E-E7F3E3678BC2}"/>
              </a:ext>
            </a:extLst>
          </p:cNvPr>
          <p:cNvPicPr>
            <a:picLocks noChangeAspect="1"/>
          </p:cNvPicPr>
          <p:nvPr/>
        </p:nvPicPr>
        <p:blipFill>
          <a:blip r:embed="rId3"/>
          <a:stretch>
            <a:fillRect/>
          </a:stretch>
        </p:blipFill>
        <p:spPr>
          <a:xfrm>
            <a:off x="8243553" y="3534033"/>
            <a:ext cx="3089683" cy="3089683"/>
          </a:xfrm>
          <a:prstGeom prst="rect">
            <a:avLst/>
          </a:prstGeom>
        </p:spPr>
      </p:pic>
    </p:spTree>
    <p:extLst>
      <p:ext uri="{BB962C8B-B14F-4D97-AF65-F5344CB8AC3E}">
        <p14:creationId xmlns:p14="http://schemas.microsoft.com/office/powerpoint/2010/main" val="1334258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74D4EC2A-12D8-3451-D0E1-024717C021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7CB2F-E94D-12AA-D8DA-1E6C64430DF1}"/>
              </a:ext>
            </a:extLst>
          </p:cNvPr>
          <p:cNvSpPr>
            <a:spLocks noGrp="1"/>
          </p:cNvSpPr>
          <p:nvPr>
            <p:ph idx="1"/>
          </p:nvPr>
        </p:nvSpPr>
        <p:spPr>
          <a:xfrm>
            <a:off x="570472" y="327454"/>
            <a:ext cx="7006282" cy="5717746"/>
          </a:xfrm>
        </p:spPr>
        <p:txBody>
          <a:bodyPr>
            <a:noAutofit/>
          </a:bodyPr>
          <a:lstStyle/>
          <a:p>
            <a:r>
              <a:rPr lang="sr-Latn-BA" sz="2400" b="1" dirty="0"/>
              <a:t>1946. Austrija je izdala zakon po kojem su Jevreji, koji su želeli da uklone svoja umetnička dela iz Austrije, morali da deo umetničke kolekcije ostave austrijskim muzejima kako bi dobili dozvolu za izvoz</a:t>
            </a:r>
          </a:p>
          <a:p>
            <a:r>
              <a:rPr lang="sr-Latn-BA" sz="2400" b="1" dirty="0"/>
              <a:t>Bloh Bauerovi su angažovali advokata Gustava Rineša da povrati u njihovo ime ukradena dela</a:t>
            </a:r>
          </a:p>
          <a:p>
            <a:r>
              <a:rPr lang="sr-Latn-BA" sz="2400" b="1" dirty="0"/>
              <a:t>Da bi dobila neophodne izvozne dozvole porodica je ostavila Austriji Klimtove Kuće u Unterahu, Adelu I, Adelu II i Jabuke I, ali je morala i da se odrekne potraživanja na slike Bukova šuma Buhenvald I i Zamak Kamer na jezeru Aterze III</a:t>
            </a:r>
          </a:p>
          <a:p>
            <a:r>
              <a:rPr lang="sr-Latn-BA" sz="2400" b="1" dirty="0"/>
              <a:t>1998. Austrija je ponovo otvorila razmatranje pitanja opljačkanih jevrejskih umetnina</a:t>
            </a:r>
          </a:p>
        </p:txBody>
      </p:sp>
      <p:pic>
        <p:nvPicPr>
          <p:cNvPr id="2" name="Picture 1">
            <a:extLst>
              <a:ext uri="{FF2B5EF4-FFF2-40B4-BE49-F238E27FC236}">
                <a16:creationId xmlns:a16="http://schemas.microsoft.com/office/drawing/2014/main" id="{4CC83934-7CD5-9A0F-BFC7-EA81A31BD893}"/>
              </a:ext>
            </a:extLst>
          </p:cNvPr>
          <p:cNvPicPr>
            <a:picLocks noChangeAspect="1"/>
          </p:cNvPicPr>
          <p:nvPr/>
        </p:nvPicPr>
        <p:blipFill>
          <a:blip r:embed="rId2"/>
          <a:srcRect l="10120" t="9550" r="9700" b="9729"/>
          <a:stretch>
            <a:fillRect/>
          </a:stretch>
        </p:blipFill>
        <p:spPr>
          <a:xfrm>
            <a:off x="8118388" y="172995"/>
            <a:ext cx="3142146" cy="3163329"/>
          </a:xfrm>
          <a:prstGeom prst="rect">
            <a:avLst/>
          </a:prstGeom>
        </p:spPr>
      </p:pic>
      <p:pic>
        <p:nvPicPr>
          <p:cNvPr id="5" name="Picture 4">
            <a:extLst>
              <a:ext uri="{FF2B5EF4-FFF2-40B4-BE49-F238E27FC236}">
                <a16:creationId xmlns:a16="http://schemas.microsoft.com/office/drawing/2014/main" id="{BF0B2897-4E2B-1849-16E4-FC7A815FD8EA}"/>
              </a:ext>
            </a:extLst>
          </p:cNvPr>
          <p:cNvPicPr>
            <a:picLocks noChangeAspect="1"/>
          </p:cNvPicPr>
          <p:nvPr/>
        </p:nvPicPr>
        <p:blipFill>
          <a:blip r:embed="rId3"/>
          <a:srcRect l="10480" t="9550" r="10060" b="9729"/>
          <a:stretch>
            <a:fillRect/>
          </a:stretch>
        </p:blipFill>
        <p:spPr>
          <a:xfrm>
            <a:off x="8109559" y="3521675"/>
            <a:ext cx="3113903" cy="3163330"/>
          </a:xfrm>
          <a:prstGeom prst="rect">
            <a:avLst/>
          </a:prstGeom>
        </p:spPr>
      </p:pic>
    </p:spTree>
    <p:extLst>
      <p:ext uri="{BB962C8B-B14F-4D97-AF65-F5344CB8AC3E}">
        <p14:creationId xmlns:p14="http://schemas.microsoft.com/office/powerpoint/2010/main" val="2221594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3ABFB1D-C094-1BEA-05D6-46627C6BD2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9657C-EDCC-BCDB-F17F-7934C1E1EDA0}"/>
              </a:ext>
            </a:extLst>
          </p:cNvPr>
          <p:cNvSpPr>
            <a:spLocks noGrp="1"/>
          </p:cNvSpPr>
          <p:nvPr>
            <p:ph idx="1"/>
          </p:nvPr>
        </p:nvSpPr>
        <p:spPr>
          <a:xfrm>
            <a:off x="432486" y="494270"/>
            <a:ext cx="7006282" cy="6203092"/>
          </a:xfrm>
        </p:spPr>
        <p:txBody>
          <a:bodyPr>
            <a:noAutofit/>
          </a:bodyPr>
          <a:lstStyle/>
          <a:p>
            <a:r>
              <a:rPr lang="sr-Latn-BA" sz="2400" b="1" dirty="0"/>
              <a:t>Austrijskom istraživačkom novinaru Hubertusu Černinu (1956-2006) dozvoljen je pristup zapisima u Austrijskoj galeriji u Beču i počeo je da objavljuje članke o „sumnjivom“ vlasništvu Klimtova dela koja su bila vlasništvo Bloh Bauerovih</a:t>
            </a:r>
          </a:p>
          <a:p>
            <a:r>
              <a:rPr lang="sr-Latn-BA" sz="2400" b="1" dirty="0"/>
              <a:t>Jedan od njegovih nalaza bio je testament Ferdinanda u kojem se navodi da njegovi naslednici, uključujući i njegovu nećaku Mariju Altman, treba da dobiju sve slike</a:t>
            </a:r>
          </a:p>
          <a:p>
            <a:r>
              <a:rPr lang="sr-Latn-BA" sz="2400" b="1" dirty="0"/>
              <a:t>Černinovi članci i njegovo zapanjujuće otkriće otvorili su put Mariji Altman i njenom advokatu Randolu Šenbergu da pokrenu skoro deceniju dugu pravnu bitku kako bi stekli pravo vlasništvo nad imovinom Bloh-Bauer</a:t>
            </a:r>
          </a:p>
        </p:txBody>
      </p:sp>
      <p:pic>
        <p:nvPicPr>
          <p:cNvPr id="4" name="Picture 3">
            <a:extLst>
              <a:ext uri="{FF2B5EF4-FFF2-40B4-BE49-F238E27FC236}">
                <a16:creationId xmlns:a16="http://schemas.microsoft.com/office/drawing/2014/main" id="{A8BEDE27-1B26-201E-D942-60829D2E9D02}"/>
              </a:ext>
            </a:extLst>
          </p:cNvPr>
          <p:cNvPicPr>
            <a:picLocks noChangeAspect="1"/>
          </p:cNvPicPr>
          <p:nvPr/>
        </p:nvPicPr>
        <p:blipFill>
          <a:blip r:embed="rId2"/>
          <a:stretch>
            <a:fillRect/>
          </a:stretch>
        </p:blipFill>
        <p:spPr>
          <a:xfrm>
            <a:off x="8019020" y="876643"/>
            <a:ext cx="3855823" cy="5141097"/>
          </a:xfrm>
          <a:prstGeom prst="rect">
            <a:avLst/>
          </a:prstGeom>
        </p:spPr>
      </p:pic>
    </p:spTree>
    <p:extLst>
      <p:ext uri="{BB962C8B-B14F-4D97-AF65-F5344CB8AC3E}">
        <p14:creationId xmlns:p14="http://schemas.microsoft.com/office/powerpoint/2010/main" val="353090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312F102B-CBD3-5187-71BA-3A07B271B0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BA828-EAD7-9B2C-5C4A-23B0EA8B296B}"/>
              </a:ext>
            </a:extLst>
          </p:cNvPr>
          <p:cNvSpPr>
            <a:spLocks noGrp="1"/>
          </p:cNvSpPr>
          <p:nvPr>
            <p:ph idx="1"/>
          </p:nvPr>
        </p:nvSpPr>
        <p:spPr>
          <a:xfrm>
            <a:off x="292742" y="247135"/>
            <a:ext cx="7669228" cy="6363730"/>
          </a:xfrm>
        </p:spPr>
        <p:txBody>
          <a:bodyPr>
            <a:noAutofit/>
          </a:bodyPr>
          <a:lstStyle/>
          <a:p>
            <a:r>
              <a:rPr lang="sr-Latn-BA" sz="2200" b="1" dirty="0"/>
              <a:t>Sudski proces oko povrata slike Adele Bloh Bauer I okončan je 2006. u korist Marije Altman i još dvoje naslednika</a:t>
            </a:r>
          </a:p>
          <a:p>
            <a:r>
              <a:rPr lang="sr-Latn-BA" sz="2200" b="1" dirty="0"/>
              <a:t>U junu iste godine sliku je otkupio Ronald Lauder za svoju galeriju Neue Galerie (Menhetn) za 135 miliona dolara</a:t>
            </a:r>
          </a:p>
          <a:p>
            <a:r>
              <a:rPr lang="sr-Latn-BA" sz="2200" b="1" dirty="0"/>
              <a:t>U novembru 2006. godine, aukcijska kuća Kristi je prodala Portret Adele Bloh-Bauer II  za skoro 88 miliona dolara, što je četvrto najskuplje umetničko delo na aukciji u to vreme</a:t>
            </a:r>
          </a:p>
          <a:p>
            <a:r>
              <a:rPr lang="sr-Latn-BA" sz="2200" b="1" dirty="0"/>
              <a:t>Kupac je bila Opra Vinfri</a:t>
            </a:r>
          </a:p>
          <a:p>
            <a:r>
              <a:rPr lang="sr-Latn-BA" sz="2200" b="1" dirty="0"/>
              <a:t>Slika je privremeno pozajmljena Neue Galerie za izložbu „Klimt i žene zlatnog doba Beča, 1900–1918“</a:t>
            </a:r>
          </a:p>
          <a:p>
            <a:r>
              <a:rPr lang="sr-Latn-BA" sz="2200" b="1" dirty="0"/>
              <a:t>U jesen 2014. Adel Bloh-Bauer II je data kao poseban dugoročni zajam Muzeju moderne umetnosti u Njujorku</a:t>
            </a:r>
          </a:p>
          <a:p>
            <a:r>
              <a:rPr lang="sr-Latn-BA" sz="2200" b="1" dirty="0"/>
              <a:t> Tokom leta 2016. Vinfri ju je prodala kineskom kupcu, čiji je indentitet ostao tajna, za 150 miliona dolara i time je Adela II po ceni nadmašila Adelu I</a:t>
            </a:r>
          </a:p>
        </p:txBody>
      </p:sp>
      <p:pic>
        <p:nvPicPr>
          <p:cNvPr id="2" name="Picture 1">
            <a:extLst>
              <a:ext uri="{FF2B5EF4-FFF2-40B4-BE49-F238E27FC236}">
                <a16:creationId xmlns:a16="http://schemas.microsoft.com/office/drawing/2014/main" id="{3792630C-7093-1007-E78D-6A1806C80B85}"/>
              </a:ext>
            </a:extLst>
          </p:cNvPr>
          <p:cNvPicPr>
            <a:picLocks noChangeAspect="1"/>
          </p:cNvPicPr>
          <p:nvPr/>
        </p:nvPicPr>
        <p:blipFill>
          <a:blip r:embed="rId2"/>
          <a:stretch>
            <a:fillRect/>
          </a:stretch>
        </p:blipFill>
        <p:spPr>
          <a:xfrm>
            <a:off x="8064645" y="0"/>
            <a:ext cx="4127355" cy="6858000"/>
          </a:xfrm>
          <a:prstGeom prst="rect">
            <a:avLst/>
          </a:prstGeom>
        </p:spPr>
      </p:pic>
    </p:spTree>
    <p:extLst>
      <p:ext uri="{BB962C8B-B14F-4D97-AF65-F5344CB8AC3E}">
        <p14:creationId xmlns:p14="http://schemas.microsoft.com/office/powerpoint/2010/main" val="2959375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3845C4C5-84D3-F79F-6E0B-2E3B148B46A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57C0A52-927B-BADB-238F-D6FFBFC2CCAA}"/>
              </a:ext>
            </a:extLst>
          </p:cNvPr>
          <p:cNvSpPr txBox="1"/>
          <p:nvPr/>
        </p:nvSpPr>
        <p:spPr>
          <a:xfrm>
            <a:off x="11423904" y="1028343"/>
            <a:ext cx="768096" cy="4801314"/>
          </a:xfrm>
          <a:prstGeom prst="rect">
            <a:avLst/>
          </a:prstGeom>
          <a:noFill/>
        </p:spPr>
        <p:txBody>
          <a:bodyPr wrap="square" rtlCol="0">
            <a:spAutoFit/>
          </a:bodyPr>
          <a:lstStyle/>
          <a:p>
            <a:r>
              <a:rPr lang="en-US"/>
              <a:t>https://www.youtube.com/watch?v=OsCa1g4ZekM&amp;list=RDOsCa1g4ZekM&amp;start_radio=1</a:t>
            </a:r>
            <a:endParaRPr lang="en-US" dirty="0"/>
          </a:p>
        </p:txBody>
      </p:sp>
      <p:pic>
        <p:nvPicPr>
          <p:cNvPr id="2" name="Woman in Gold- Final scene (music by JPmúsica_)">
            <a:hlinkClick r:id="" action="ppaction://media"/>
            <a:extLst>
              <a:ext uri="{FF2B5EF4-FFF2-40B4-BE49-F238E27FC236}">
                <a16:creationId xmlns:a16="http://schemas.microsoft.com/office/drawing/2014/main" id="{03C2D262-BFD6-F012-83FC-5144277F37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1331390" cy="6373907"/>
          </a:xfrm>
          <a:prstGeom prst="rect">
            <a:avLst/>
          </a:prstGeom>
        </p:spPr>
      </p:pic>
    </p:spTree>
    <p:extLst>
      <p:ext uri="{BB962C8B-B14F-4D97-AF65-F5344CB8AC3E}">
        <p14:creationId xmlns:p14="http://schemas.microsoft.com/office/powerpoint/2010/main" val="42025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9931BEC-D1BD-9B9E-6586-1166094469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53786-E3A3-F7E1-94D6-231C825B9857}"/>
              </a:ext>
            </a:extLst>
          </p:cNvPr>
          <p:cNvSpPr>
            <a:spLocks noGrp="1"/>
          </p:cNvSpPr>
          <p:nvPr>
            <p:ph idx="1"/>
          </p:nvPr>
        </p:nvSpPr>
        <p:spPr>
          <a:xfrm>
            <a:off x="481914" y="432486"/>
            <a:ext cx="5945780" cy="6178379"/>
          </a:xfrm>
        </p:spPr>
        <p:txBody>
          <a:bodyPr>
            <a:normAutofit fontScale="77500" lnSpcReduction="20000"/>
          </a:bodyPr>
          <a:lstStyle/>
          <a:p>
            <a:pPr marL="0" indent="0" algn="ctr">
              <a:buNone/>
            </a:pPr>
            <a:r>
              <a:rPr lang="sr-Latn-BA" b="1" dirty="0"/>
              <a:t>PORTRET MARIJE RIE MUNK I, 1912.</a:t>
            </a:r>
          </a:p>
          <a:p>
            <a:pPr marL="0" indent="0" algn="ctr">
              <a:buNone/>
            </a:pPr>
            <a:endParaRPr lang="sr-Latn-BA" b="1" dirty="0"/>
          </a:p>
          <a:p>
            <a:r>
              <a:rPr lang="sr-Latn-BA" b="1" dirty="0"/>
              <a:t>Ria je bila ćerka industrijalca Aleksandra Munka i Aranke Munk, rođene Pulicer (rođena sestra Serene Lederer)</a:t>
            </a:r>
          </a:p>
          <a:p>
            <a:r>
              <a:rPr lang="sr-Latn-BA" b="1" dirty="0"/>
              <a:t>Ria je izvršila samoubistvo 1911. u 24-toj godini života nakon što je njen verenik, pisac Hans Evers, otkazao veridbu</a:t>
            </a:r>
          </a:p>
          <a:p>
            <a:r>
              <a:rPr lang="sr-Latn-BA" b="1" dirty="0"/>
              <a:t>Posle tragedije, njeni roditelji su pozvali Klimta da počne da radi na posmrtnom portret</a:t>
            </a:r>
          </a:p>
          <a:p>
            <a:r>
              <a:rPr lang="sr-Latn-BA" b="1" dirty="0"/>
              <a:t>Prikazana je na postelji, sa glavom na belom jastuku, sa zatvorenim očima i blago otvorenim ustima</a:t>
            </a:r>
          </a:p>
          <a:p>
            <a:r>
              <a:rPr lang="sr-Latn-BA" b="1" dirty="0"/>
              <a:t>Duga raspuštena kosa i ruže okružuju njeno telo</a:t>
            </a:r>
          </a:p>
          <a:p>
            <a:r>
              <a:rPr lang="sr-Latn-BA" b="1" dirty="0"/>
              <a:t>Roditelji su odbili ovu sliku i zatražili od Klimta da je naslika kao živu, veselu devojku</a:t>
            </a:r>
          </a:p>
        </p:txBody>
      </p:sp>
      <p:sp>
        <p:nvSpPr>
          <p:cNvPr id="5" name="TextBox 4">
            <a:extLst>
              <a:ext uri="{FF2B5EF4-FFF2-40B4-BE49-F238E27FC236}">
                <a16:creationId xmlns:a16="http://schemas.microsoft.com/office/drawing/2014/main" id="{FE0B9036-CCA9-4B5F-FD14-D803CB11F6E8}"/>
              </a:ext>
            </a:extLst>
          </p:cNvPr>
          <p:cNvSpPr txBox="1"/>
          <p:nvPr/>
        </p:nvSpPr>
        <p:spPr>
          <a:xfrm>
            <a:off x="8655915" y="5821789"/>
            <a:ext cx="33528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Privatno vlasništvo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a:t>
            </a:r>
          </a:p>
        </p:txBody>
      </p:sp>
      <p:pic>
        <p:nvPicPr>
          <p:cNvPr id="4" name="Picture 3">
            <a:extLst>
              <a:ext uri="{FF2B5EF4-FFF2-40B4-BE49-F238E27FC236}">
                <a16:creationId xmlns:a16="http://schemas.microsoft.com/office/drawing/2014/main" id="{B09921C3-6D2E-8AF4-DD66-3F2BACF0D21F}"/>
              </a:ext>
            </a:extLst>
          </p:cNvPr>
          <p:cNvPicPr>
            <a:picLocks noChangeAspect="1"/>
          </p:cNvPicPr>
          <p:nvPr/>
        </p:nvPicPr>
        <p:blipFill>
          <a:blip r:embed="rId2"/>
          <a:stretch>
            <a:fillRect/>
          </a:stretch>
        </p:blipFill>
        <p:spPr>
          <a:xfrm>
            <a:off x="6584575" y="-1"/>
            <a:ext cx="5607425" cy="5607425"/>
          </a:xfrm>
          <a:prstGeom prst="rect">
            <a:avLst/>
          </a:prstGeom>
        </p:spPr>
      </p:pic>
    </p:spTree>
    <p:extLst>
      <p:ext uri="{BB962C8B-B14F-4D97-AF65-F5344CB8AC3E}">
        <p14:creationId xmlns:p14="http://schemas.microsoft.com/office/powerpoint/2010/main" val="331044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1FB94F1-42A0-0202-4901-5FA96F04EF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43127-F4EF-2042-B1CF-3D0F7F37B4FE}"/>
              </a:ext>
            </a:extLst>
          </p:cNvPr>
          <p:cNvSpPr>
            <a:spLocks noGrp="1"/>
          </p:cNvSpPr>
          <p:nvPr>
            <p:ph idx="1"/>
          </p:nvPr>
        </p:nvSpPr>
        <p:spPr>
          <a:xfrm>
            <a:off x="481914" y="432486"/>
            <a:ext cx="5945780" cy="6178379"/>
          </a:xfrm>
        </p:spPr>
        <p:txBody>
          <a:bodyPr>
            <a:normAutofit fontScale="92500" lnSpcReduction="10000"/>
          </a:bodyPr>
          <a:lstStyle/>
          <a:p>
            <a:pPr marL="0" indent="0" algn="ctr">
              <a:buNone/>
            </a:pPr>
            <a:r>
              <a:rPr lang="sr-Latn-BA" b="1" dirty="0"/>
              <a:t>PORTRET PAULE ZUKERKANDL, 1912.</a:t>
            </a:r>
          </a:p>
          <a:p>
            <a:pPr marL="0" indent="0" algn="ctr">
              <a:buNone/>
            </a:pPr>
            <a:endParaRPr lang="sr-Latn-BA" b="1" dirty="0"/>
          </a:p>
          <a:p>
            <a:r>
              <a:rPr lang="sr-Latn-BA" b="1" dirty="0"/>
              <a:t>Porodica Zukerkandl je pripadala eliti kolekcionara u krugovima jevrejske više klase</a:t>
            </a:r>
          </a:p>
          <a:p>
            <a:r>
              <a:rPr lang="sr-Latn-BA" b="1" dirty="0"/>
              <a:t>Viktor Zukerkandl je bio bogati preduzetnik, držao je sanatorijum i banjski kompleks u kojem je živeo sa suprugom Paulom</a:t>
            </a:r>
          </a:p>
          <a:p>
            <a:r>
              <a:rPr lang="sr-Latn-BA" b="1" dirty="0"/>
              <a:t>u svojoj kolekciji su imali brojna Klimtova dela, uglavnom pejzaže</a:t>
            </a:r>
          </a:p>
          <a:p>
            <a:r>
              <a:rPr lang="sr-Latn-BA" b="1" dirty="0"/>
              <a:t>portret je stilski sličan Adeli Bloh Bauer II</a:t>
            </a:r>
          </a:p>
          <a:p>
            <a:r>
              <a:rPr lang="sr-Latn-BA" b="1" dirty="0"/>
              <a:t>sačuvana je samo fotografija</a:t>
            </a:r>
          </a:p>
          <a:p>
            <a:r>
              <a:rPr lang="sr-Latn-BA" b="1" dirty="0"/>
              <a:t>portret je bio postavljen u dnevnoj sobi, iznad kamina, u posebnoj niši</a:t>
            </a:r>
          </a:p>
          <a:p>
            <a:endParaRPr lang="sr-Latn-BA" b="1" dirty="0"/>
          </a:p>
          <a:p>
            <a:endParaRPr lang="sr-Latn-BA" b="1" dirty="0"/>
          </a:p>
        </p:txBody>
      </p:sp>
      <p:pic>
        <p:nvPicPr>
          <p:cNvPr id="2" name="Picture 1">
            <a:extLst>
              <a:ext uri="{FF2B5EF4-FFF2-40B4-BE49-F238E27FC236}">
                <a16:creationId xmlns:a16="http://schemas.microsoft.com/office/drawing/2014/main" id="{2088A054-8C45-EA91-04E9-3F8A142FB50A}"/>
              </a:ext>
            </a:extLst>
          </p:cNvPr>
          <p:cNvPicPr>
            <a:picLocks noChangeAspect="1"/>
          </p:cNvPicPr>
          <p:nvPr/>
        </p:nvPicPr>
        <p:blipFill>
          <a:blip r:embed="rId2"/>
          <a:stretch>
            <a:fillRect/>
          </a:stretch>
        </p:blipFill>
        <p:spPr>
          <a:xfrm>
            <a:off x="8472629" y="0"/>
            <a:ext cx="3719372" cy="5960533"/>
          </a:xfrm>
          <a:prstGeom prst="rect">
            <a:avLst/>
          </a:prstGeom>
        </p:spPr>
      </p:pic>
      <p:sp>
        <p:nvSpPr>
          <p:cNvPr id="5" name="TextBox 4">
            <a:extLst>
              <a:ext uri="{FF2B5EF4-FFF2-40B4-BE49-F238E27FC236}">
                <a16:creationId xmlns:a16="http://schemas.microsoft.com/office/drawing/2014/main" id="{E8C989FC-9494-9F7D-5E67-0E7268E98D1D}"/>
              </a:ext>
            </a:extLst>
          </p:cNvPr>
          <p:cNvSpPr txBox="1"/>
          <p:nvPr/>
        </p:nvSpPr>
        <p:spPr>
          <a:xfrm>
            <a:off x="8655915" y="6077283"/>
            <a:ext cx="3352800" cy="646331"/>
          </a:xfrm>
          <a:prstGeom prst="rect">
            <a:avLst/>
          </a:prstGeom>
          <a:noFill/>
        </p:spPr>
        <p:txBody>
          <a:bodyPr wrap="square" rtlCol="0">
            <a:spAutoFit/>
          </a:bodyPr>
          <a:lstStyle/>
          <a:p>
            <a:pPr algn="r"/>
            <a:r>
              <a:rPr lang="sr-Latn-RS" b="1" dirty="0"/>
              <a:t>Nepoznato mesto</a:t>
            </a:r>
          </a:p>
          <a:p>
            <a:pPr algn="r"/>
            <a:r>
              <a:rPr lang="sr-Latn-RS" b="1" dirty="0"/>
              <a:t>ulje na platnu</a:t>
            </a:r>
          </a:p>
        </p:txBody>
      </p:sp>
      <p:pic>
        <p:nvPicPr>
          <p:cNvPr id="7" name="Picture 6">
            <a:extLst>
              <a:ext uri="{FF2B5EF4-FFF2-40B4-BE49-F238E27FC236}">
                <a16:creationId xmlns:a16="http://schemas.microsoft.com/office/drawing/2014/main" id="{7855D948-4A71-0A66-1B33-77F9B57655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27694" y="2103621"/>
            <a:ext cx="2659573" cy="2625693"/>
          </a:xfrm>
          <a:prstGeom prst="rect">
            <a:avLst/>
          </a:prstGeom>
        </p:spPr>
      </p:pic>
    </p:spTree>
    <p:extLst>
      <p:ext uri="{BB962C8B-B14F-4D97-AF65-F5344CB8AC3E}">
        <p14:creationId xmlns:p14="http://schemas.microsoft.com/office/powerpoint/2010/main" val="337610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EA28F357-263A-0366-5638-EA934D6CC2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D2B1D-5859-9D41-73B2-FA5372EC5A26}"/>
              </a:ext>
            </a:extLst>
          </p:cNvPr>
          <p:cNvSpPr>
            <a:spLocks noGrp="1"/>
          </p:cNvSpPr>
          <p:nvPr>
            <p:ph idx="1"/>
          </p:nvPr>
        </p:nvSpPr>
        <p:spPr>
          <a:xfrm>
            <a:off x="410696" y="429025"/>
            <a:ext cx="6460752" cy="5795681"/>
          </a:xfrm>
        </p:spPr>
        <p:txBody>
          <a:bodyPr>
            <a:noAutofit/>
          </a:bodyPr>
          <a:lstStyle/>
          <a:p>
            <a:pPr marL="0" indent="0" algn="ctr">
              <a:buNone/>
            </a:pPr>
            <a:r>
              <a:rPr lang="sr-Latn-BA" sz="2400" b="1" dirty="0"/>
              <a:t>PORTRET ELIZABET LEDERER, 1914-1916.</a:t>
            </a:r>
          </a:p>
          <a:p>
            <a:pPr marL="0" indent="0" algn="ctr">
              <a:buNone/>
            </a:pPr>
            <a:r>
              <a:rPr lang="sr-Latn-BA" sz="2400" b="1" dirty="0"/>
              <a:t> </a:t>
            </a:r>
          </a:p>
          <a:p>
            <a:r>
              <a:rPr lang="sr-Latn-BA" sz="2400" b="1" dirty="0"/>
              <a:t>Ona je bila ćerka Augusta i Serene Lederer</a:t>
            </a:r>
          </a:p>
          <a:p>
            <a:r>
              <a:rPr lang="sr-Latn-BA" sz="2400" b="1" dirty="0"/>
              <a:t>Prikazana je u svilenoj beloj haljini (sličnoj na Klimtovom portretu njene majke), preko koje je šal sa cvetnim dezenima (simbolično prikazujući carki plašt – bogatstvo porodice) </a:t>
            </a:r>
          </a:p>
          <a:p>
            <a:r>
              <a:rPr lang="sr-Latn-BA" sz="2400" b="1" dirty="0"/>
              <a:t>Izraz lica je miran, pomalo mističan</a:t>
            </a:r>
          </a:p>
          <a:p>
            <a:r>
              <a:rPr lang="sr-Latn-BA" sz="2400" b="1" dirty="0"/>
              <a:t>Pozadinu čini tapiserija sa azijskim motivima</a:t>
            </a:r>
          </a:p>
          <a:p>
            <a:r>
              <a:rPr lang="sr-Latn-BA" sz="2400" b="1" dirty="0"/>
              <a:t>Odnos između Elizabete i Klimta je bio toliko blizak da ga je na zvala „ujak“</a:t>
            </a:r>
          </a:p>
          <a:p>
            <a:r>
              <a:rPr lang="sr-Latn-BA" sz="2400" b="1" dirty="0"/>
              <a:t>Ponovo su prisutni dekorativni elementi, geometrijski oblici, istočnjački motivi</a:t>
            </a:r>
          </a:p>
          <a:p>
            <a:endParaRPr lang="sr-Latn-BA" sz="2300" b="1" dirty="0"/>
          </a:p>
        </p:txBody>
      </p:sp>
      <p:pic>
        <p:nvPicPr>
          <p:cNvPr id="4" name="Picture 3">
            <a:extLst>
              <a:ext uri="{FF2B5EF4-FFF2-40B4-BE49-F238E27FC236}">
                <a16:creationId xmlns:a16="http://schemas.microsoft.com/office/drawing/2014/main" id="{E6A163B5-1B09-A356-EA33-DB3F92E515E4}"/>
              </a:ext>
            </a:extLst>
          </p:cNvPr>
          <p:cNvPicPr>
            <a:picLocks noChangeAspect="1"/>
          </p:cNvPicPr>
          <p:nvPr/>
        </p:nvPicPr>
        <p:blipFill>
          <a:blip r:embed="rId2"/>
          <a:stretch>
            <a:fillRect/>
          </a:stretch>
        </p:blipFill>
        <p:spPr>
          <a:xfrm>
            <a:off x="8057501" y="0"/>
            <a:ext cx="4134499" cy="5795682"/>
          </a:xfrm>
          <a:prstGeom prst="rect">
            <a:avLst/>
          </a:prstGeom>
        </p:spPr>
      </p:pic>
      <p:pic>
        <p:nvPicPr>
          <p:cNvPr id="5" name="Picture 4">
            <a:extLst>
              <a:ext uri="{FF2B5EF4-FFF2-40B4-BE49-F238E27FC236}">
                <a16:creationId xmlns:a16="http://schemas.microsoft.com/office/drawing/2014/main" id="{4CB28C81-7BA9-71D5-BF9B-9EE19DCBCA86}"/>
              </a:ext>
            </a:extLst>
          </p:cNvPr>
          <p:cNvPicPr>
            <a:picLocks noChangeAspect="1"/>
          </p:cNvPicPr>
          <p:nvPr/>
        </p:nvPicPr>
        <p:blipFill>
          <a:blip r:embed="rId3"/>
          <a:stretch>
            <a:fillRect/>
          </a:stretch>
        </p:blipFill>
        <p:spPr>
          <a:xfrm>
            <a:off x="7465854" y="2944683"/>
            <a:ext cx="1183294" cy="2541717"/>
          </a:xfrm>
          <a:prstGeom prst="rect">
            <a:avLst/>
          </a:prstGeom>
        </p:spPr>
      </p:pic>
      <p:sp>
        <p:nvSpPr>
          <p:cNvPr id="2" name="TextBox 1">
            <a:extLst>
              <a:ext uri="{FF2B5EF4-FFF2-40B4-BE49-F238E27FC236}">
                <a16:creationId xmlns:a16="http://schemas.microsoft.com/office/drawing/2014/main" id="{D969F28C-5854-0D08-1F99-5483510C400E}"/>
              </a:ext>
            </a:extLst>
          </p:cNvPr>
          <p:cNvSpPr txBox="1"/>
          <p:nvPr/>
        </p:nvSpPr>
        <p:spPr>
          <a:xfrm>
            <a:off x="8278135" y="5957047"/>
            <a:ext cx="3716641" cy="646331"/>
          </a:xfrm>
          <a:prstGeom prst="rect">
            <a:avLst/>
          </a:prstGeom>
          <a:noFill/>
        </p:spPr>
        <p:txBody>
          <a:bodyPr wrap="square" rtlCol="0">
            <a:spAutoFit/>
          </a:bodyPr>
          <a:lstStyle/>
          <a:p>
            <a:pPr algn="r"/>
            <a:r>
              <a:rPr lang="sr-Latn-RS" b="1" dirty="0"/>
              <a:t>Privatna kolekcija,</a:t>
            </a:r>
          </a:p>
          <a:p>
            <a:pPr algn="r"/>
            <a:r>
              <a:rPr lang="sr-Latn-RS" b="1" dirty="0"/>
              <a:t>ulje na platnu 1804x130.5</a:t>
            </a:r>
          </a:p>
        </p:txBody>
      </p:sp>
    </p:spTree>
    <p:extLst>
      <p:ext uri="{BB962C8B-B14F-4D97-AF65-F5344CB8AC3E}">
        <p14:creationId xmlns:p14="http://schemas.microsoft.com/office/powerpoint/2010/main" val="396591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88EB404-F2DF-5278-4CD9-2F5B5D1C1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DEFEC-EEF3-651B-5ADA-A3A009A4CA1E}"/>
              </a:ext>
            </a:extLst>
          </p:cNvPr>
          <p:cNvSpPr>
            <a:spLocks noGrp="1"/>
          </p:cNvSpPr>
          <p:nvPr>
            <p:ph idx="1"/>
          </p:nvPr>
        </p:nvSpPr>
        <p:spPr>
          <a:xfrm>
            <a:off x="202344" y="259492"/>
            <a:ext cx="6763232" cy="6326659"/>
          </a:xfrm>
        </p:spPr>
        <p:txBody>
          <a:bodyPr>
            <a:noAutofit/>
          </a:bodyPr>
          <a:lstStyle/>
          <a:p>
            <a:pPr marL="342900" lvl="0" indent="-342900">
              <a:lnSpc>
                <a:spcPct val="100000"/>
              </a:lnSpc>
            </a:pPr>
            <a:r>
              <a:rPr lang="en-US" sz="1800" b="1" dirty="0" err="1">
                <a:solidFill>
                  <a:prstClr val="black"/>
                </a:solidFill>
              </a:rPr>
              <a:t>Kli</a:t>
            </a:r>
            <a:r>
              <a:rPr lang="sr-Latn-BA" sz="1800" b="1" dirty="0">
                <a:solidFill>
                  <a:prstClr val="black"/>
                </a:solidFill>
              </a:rPr>
              <a:t>m</a:t>
            </a:r>
            <a:r>
              <a:rPr lang="en-US" sz="1800" b="1" dirty="0">
                <a:solidFill>
                  <a:prstClr val="black"/>
                </a:solidFill>
              </a:rPr>
              <a:t>t je bio </a:t>
            </a:r>
            <a:r>
              <a:rPr lang="en-US" sz="1800" b="1" dirty="0" err="1">
                <a:solidFill>
                  <a:prstClr val="black"/>
                </a:solidFill>
              </a:rPr>
              <a:t>član</a:t>
            </a:r>
            <a:r>
              <a:rPr lang="en-US" sz="1800" b="1" dirty="0">
                <a:solidFill>
                  <a:prstClr val="black"/>
                </a:solidFill>
              </a:rPr>
              <a:t> </a:t>
            </a:r>
            <a:r>
              <a:rPr lang="en-US" sz="1800" b="1" dirty="0" err="1">
                <a:solidFill>
                  <a:prstClr val="black"/>
                </a:solidFill>
              </a:rPr>
              <a:t>Bečkog</a:t>
            </a:r>
            <a:r>
              <a:rPr lang="en-US" sz="1800" b="1" dirty="0">
                <a:solidFill>
                  <a:prstClr val="black"/>
                </a:solidFill>
              </a:rPr>
              <a:t> </a:t>
            </a:r>
            <a:r>
              <a:rPr lang="sr-Latn-RS" sz="1800" b="1" dirty="0">
                <a:solidFill>
                  <a:prstClr val="black"/>
                </a:solidFill>
              </a:rPr>
              <a:t>udruženja</a:t>
            </a:r>
            <a:r>
              <a:rPr lang="en-US" sz="1800" b="1" dirty="0">
                <a:solidFill>
                  <a:prstClr val="black"/>
                </a:solidFill>
              </a:rPr>
              <a:t> </a:t>
            </a:r>
            <a:r>
              <a:rPr lang="en-US" sz="1800" b="1" dirty="0" err="1">
                <a:solidFill>
                  <a:prstClr val="black"/>
                </a:solidFill>
              </a:rPr>
              <a:t>slikara</a:t>
            </a:r>
            <a:r>
              <a:rPr lang="en-US" sz="1800" b="1" dirty="0">
                <a:solidFill>
                  <a:prstClr val="black"/>
                </a:solidFill>
              </a:rPr>
              <a:t> od 1891. do 1897. </a:t>
            </a:r>
            <a:r>
              <a:rPr lang="sr-Latn-BA" sz="1800" b="1" dirty="0">
                <a:solidFill>
                  <a:prstClr val="black"/>
                </a:solidFill>
              </a:rPr>
              <a:t> </a:t>
            </a:r>
          </a:p>
          <a:p>
            <a:pPr marL="342900" indent="-342900">
              <a:lnSpc>
                <a:spcPct val="100000"/>
              </a:lnSpc>
            </a:pPr>
            <a:r>
              <a:rPr lang="sr-Latn-BA" sz="1800" b="1" dirty="0">
                <a:solidFill>
                  <a:prstClr val="black"/>
                </a:solidFill>
              </a:rPr>
              <a:t>Zbog konzervativnih akademskih ideja koje je zastupalo Bečko udruženje slikara, Klimt </a:t>
            </a:r>
            <a:r>
              <a:rPr lang="en-US" sz="1800" b="1" dirty="0" err="1">
                <a:solidFill>
                  <a:prstClr val="black"/>
                </a:solidFill>
              </a:rPr>
              <a:t>sa</a:t>
            </a:r>
            <a:r>
              <a:rPr lang="en-US" sz="1800" b="1" dirty="0">
                <a:solidFill>
                  <a:prstClr val="black"/>
                </a:solidFill>
              </a:rPr>
              <a:t> </a:t>
            </a:r>
            <a:r>
              <a:rPr lang="sr-Latn-BA" sz="1800" b="1" dirty="0"/>
              <a:t>još 19 umetnika 1897. istupa iz ovog saveza i formiraju Sindikat austrijskih umetnika, odnosno novi umetnički pokret poznat kao Bečka secesija (što je bilo formalni početak moderne umetnosti u Austriji)</a:t>
            </a:r>
          </a:p>
          <a:p>
            <a:pPr marL="342900" indent="-342900">
              <a:lnSpc>
                <a:spcPct val="100000"/>
              </a:lnSpc>
            </a:pPr>
            <a:r>
              <a:rPr lang="en-US" sz="1800" b="1" dirty="0" err="1"/>
              <a:t>Secesija</a:t>
            </a:r>
            <a:r>
              <a:rPr lang="en-US" sz="1800" b="1" dirty="0"/>
              <a:t> je </a:t>
            </a:r>
            <a:r>
              <a:rPr lang="en-US" sz="1800" b="1" dirty="0" err="1"/>
              <a:t>nastala</a:t>
            </a:r>
            <a:r>
              <a:rPr lang="en-US" sz="1800" b="1" dirty="0"/>
              <a:t> od </a:t>
            </a:r>
            <a:r>
              <a:rPr lang="en-US" sz="1800" b="1" dirty="0" err="1"/>
              <a:t>latinske</a:t>
            </a:r>
            <a:r>
              <a:rPr lang="en-US" sz="1800" b="1" dirty="0"/>
              <a:t> </a:t>
            </a:r>
            <a:r>
              <a:rPr lang="en-US" sz="1800" b="1" dirty="0" err="1"/>
              <a:t>reči</a:t>
            </a:r>
            <a:r>
              <a:rPr lang="en-US" sz="1800" b="1" dirty="0"/>
              <a:t> </a:t>
            </a:r>
            <a:r>
              <a:rPr lang="en-US" sz="1800" b="1" dirty="0" err="1"/>
              <a:t>seced</a:t>
            </a:r>
            <a:r>
              <a:rPr lang="sr-Latn-RS" sz="1800" b="1" dirty="0"/>
              <a:t>re</a:t>
            </a:r>
            <a:r>
              <a:rPr lang="en-US" sz="1800" b="1" dirty="0"/>
              <a:t> </a:t>
            </a:r>
            <a:r>
              <a:rPr lang="en-US" sz="1800" b="1" dirty="0" err="1"/>
              <a:t>što</a:t>
            </a:r>
            <a:r>
              <a:rPr lang="en-US" sz="1800" b="1" dirty="0"/>
              <a:t> </a:t>
            </a:r>
            <a:r>
              <a:rPr lang="en-US" sz="1800" b="1" dirty="0" err="1"/>
              <a:t>znači</a:t>
            </a:r>
            <a:r>
              <a:rPr lang="en-US" sz="1800" b="1" dirty="0"/>
              <a:t>, </a:t>
            </a:r>
            <a:r>
              <a:rPr lang="sr-Latn-RS" sz="1800" b="1" dirty="0"/>
              <a:t>odvojeno ići,</a:t>
            </a:r>
            <a:r>
              <a:rPr lang="en-US" sz="1800" b="1" dirty="0"/>
              <a:t> </a:t>
            </a:r>
            <a:r>
              <a:rPr lang="en-US" sz="1800" b="1" dirty="0" err="1"/>
              <a:t>napustiti</a:t>
            </a:r>
            <a:endParaRPr lang="sr-Latn-BA" sz="1800" b="1" dirty="0"/>
          </a:p>
          <a:p>
            <a:pPr marL="342900" indent="-342900">
              <a:lnSpc>
                <a:spcPct val="100000"/>
              </a:lnSpc>
            </a:pPr>
            <a:r>
              <a:rPr lang="en-US" sz="1800" b="1" dirty="0"/>
              <a:t>Za </a:t>
            </a:r>
            <a:r>
              <a:rPr lang="en-US" sz="1800" b="1" dirty="0" err="1"/>
              <a:t>razliku</a:t>
            </a:r>
            <a:r>
              <a:rPr lang="en-US" sz="1800" b="1" dirty="0"/>
              <a:t> od </a:t>
            </a:r>
            <a:r>
              <a:rPr lang="en-US" sz="1800" b="1" dirty="0" err="1"/>
              <a:t>drugih</a:t>
            </a:r>
            <a:r>
              <a:rPr lang="en-US" sz="1800" b="1" dirty="0"/>
              <a:t> </a:t>
            </a:r>
            <a:r>
              <a:rPr lang="en-US" sz="1800" b="1" dirty="0" err="1"/>
              <a:t>umetničkih</a:t>
            </a:r>
            <a:r>
              <a:rPr lang="en-US" sz="1800" b="1" dirty="0"/>
              <a:t> </a:t>
            </a:r>
            <a:r>
              <a:rPr lang="en-US" sz="1800" b="1" dirty="0" err="1"/>
              <a:t>pokreta</a:t>
            </a:r>
            <a:r>
              <a:rPr lang="en-US" sz="1800" b="1" dirty="0"/>
              <a:t> ne </a:t>
            </a:r>
            <a:r>
              <a:rPr lang="en-US" sz="1800" b="1" dirty="0" err="1"/>
              <a:t>postoji</a:t>
            </a:r>
            <a:r>
              <a:rPr lang="en-US" sz="1800" b="1" dirty="0"/>
              <a:t> </a:t>
            </a:r>
            <a:r>
              <a:rPr lang="en-US" sz="1800" b="1" dirty="0" err="1"/>
              <a:t>određeni</a:t>
            </a:r>
            <a:r>
              <a:rPr lang="en-US" sz="1800" b="1" dirty="0"/>
              <a:t> </a:t>
            </a:r>
            <a:r>
              <a:rPr lang="en-US" sz="1800" b="1" dirty="0" err="1"/>
              <a:t>stil</a:t>
            </a:r>
            <a:r>
              <a:rPr lang="en-US" sz="1800" b="1" dirty="0"/>
              <a:t> koji </a:t>
            </a:r>
            <a:r>
              <a:rPr lang="sr-Latn-BA" sz="1800" b="1" dirty="0"/>
              <a:t>povezuje </a:t>
            </a:r>
            <a:r>
              <a:rPr lang="en-US" sz="1800" b="1" dirty="0" err="1"/>
              <a:t>umetnike</a:t>
            </a:r>
            <a:r>
              <a:rPr lang="en-US" sz="1800" b="1" dirty="0"/>
              <a:t> </a:t>
            </a:r>
            <a:r>
              <a:rPr lang="sr-Latn-BA" sz="1800" b="1" dirty="0"/>
              <a:t>B</a:t>
            </a:r>
            <a:r>
              <a:rPr lang="en-US" sz="1800" b="1" dirty="0" err="1"/>
              <a:t>ečke</a:t>
            </a:r>
            <a:r>
              <a:rPr lang="en-US" sz="1800" b="1" dirty="0"/>
              <a:t> </a:t>
            </a:r>
            <a:r>
              <a:rPr lang="en-US" sz="1800" b="1" dirty="0" err="1"/>
              <a:t>secesije</a:t>
            </a:r>
            <a:endParaRPr lang="sr-Latn-BA" sz="1800" b="1" dirty="0"/>
          </a:p>
          <a:p>
            <a:pPr marL="342900" indent="-342900">
              <a:lnSpc>
                <a:spcPct val="100000"/>
              </a:lnSpc>
            </a:pPr>
            <a:r>
              <a:rPr lang="sr-Latn-BA" sz="1800" b="1" dirty="0"/>
              <a:t>Oni su</a:t>
            </a:r>
            <a:r>
              <a:rPr lang="en-US" sz="1800" b="1" dirty="0"/>
              <a:t> </a:t>
            </a:r>
            <a:r>
              <a:rPr lang="en-US" sz="1800" b="1" dirty="0" err="1"/>
              <a:t>imali</a:t>
            </a:r>
            <a:r>
              <a:rPr lang="en-US" sz="1800" b="1" dirty="0"/>
              <a:t> </a:t>
            </a:r>
            <a:r>
              <a:rPr lang="en-US" sz="1800" b="1" dirty="0" err="1"/>
              <a:t>slobodu</a:t>
            </a:r>
            <a:r>
              <a:rPr lang="en-US" sz="1800" b="1" dirty="0"/>
              <a:t> da </a:t>
            </a:r>
            <a:r>
              <a:rPr lang="en-US" sz="1800" b="1" dirty="0" err="1"/>
              <a:t>isprobaju</a:t>
            </a:r>
            <a:r>
              <a:rPr lang="en-US" sz="1800" b="1" dirty="0"/>
              <a:t> </a:t>
            </a:r>
            <a:r>
              <a:rPr lang="en-US" sz="1800" b="1" dirty="0" err="1"/>
              <a:t>svaku</a:t>
            </a:r>
            <a:r>
              <a:rPr lang="en-US" sz="1800" b="1" dirty="0"/>
              <a:t> </a:t>
            </a:r>
            <a:r>
              <a:rPr lang="en-US" sz="1800" b="1" dirty="0" err="1"/>
              <a:t>vrstu</a:t>
            </a:r>
            <a:r>
              <a:rPr lang="en-US" sz="1800" b="1" dirty="0"/>
              <a:t> </a:t>
            </a:r>
            <a:r>
              <a:rPr lang="en-US" sz="1800" b="1" dirty="0" err="1"/>
              <a:t>umetnosti</a:t>
            </a:r>
            <a:r>
              <a:rPr lang="sr-Latn-BA" sz="1800" b="1" dirty="0"/>
              <a:t>, zalagali su se za slobodu umetničkog stvaralaštva u svakom smislu</a:t>
            </a:r>
          </a:p>
          <a:p>
            <a:pPr marL="342900" indent="-342900">
              <a:lnSpc>
                <a:spcPct val="100000"/>
              </a:lnSpc>
            </a:pPr>
            <a:r>
              <a:rPr lang="sr-Latn-BA" sz="1800" b="1" dirty="0"/>
              <a:t>To potvrđuje i natpis na njihovoj zgradi, izgrađenoj 1898, gde piše</a:t>
            </a:r>
          </a:p>
          <a:p>
            <a:pPr marL="0" indent="0" algn="ctr">
              <a:lnSpc>
                <a:spcPct val="100000"/>
              </a:lnSpc>
              <a:buNone/>
            </a:pPr>
            <a:r>
              <a:rPr lang="en-US" sz="1800" b="1" dirty="0"/>
              <a:t>SVAKOM VREMENU NJEGOVA</a:t>
            </a:r>
            <a:r>
              <a:rPr lang="sr-Latn-BA" sz="1800" b="1" dirty="0"/>
              <a:t> </a:t>
            </a:r>
            <a:r>
              <a:rPr lang="en-US" sz="1800" b="1" dirty="0"/>
              <a:t>UMETNOST, </a:t>
            </a:r>
            <a:endParaRPr lang="sr-Latn-BA" sz="1800" b="1" dirty="0"/>
          </a:p>
          <a:p>
            <a:pPr marL="0" indent="0" algn="ctr">
              <a:lnSpc>
                <a:spcPct val="100000"/>
              </a:lnSpc>
              <a:buNone/>
            </a:pPr>
            <a:r>
              <a:rPr lang="en-US" sz="1800" b="1" dirty="0"/>
              <a:t>UMETNOSTI NJENA SLOBODA</a:t>
            </a:r>
          </a:p>
        </p:txBody>
      </p:sp>
      <p:pic>
        <p:nvPicPr>
          <p:cNvPr id="5" name="Picture 4">
            <a:extLst>
              <a:ext uri="{FF2B5EF4-FFF2-40B4-BE49-F238E27FC236}">
                <a16:creationId xmlns:a16="http://schemas.microsoft.com/office/drawing/2014/main" id="{683F3FA8-2EB3-4A7E-1B35-6455BCDF157A}"/>
              </a:ext>
            </a:extLst>
          </p:cNvPr>
          <p:cNvPicPr>
            <a:picLocks noChangeAspect="1"/>
          </p:cNvPicPr>
          <p:nvPr/>
        </p:nvPicPr>
        <p:blipFill>
          <a:blip r:embed="rId2"/>
          <a:srcRect l="16050" r="19843"/>
          <a:stretch>
            <a:fillRect/>
          </a:stretch>
        </p:blipFill>
        <p:spPr>
          <a:xfrm>
            <a:off x="7149352" y="0"/>
            <a:ext cx="5042648" cy="4794818"/>
          </a:xfrm>
          <a:prstGeom prst="rect">
            <a:avLst/>
          </a:prstGeom>
        </p:spPr>
      </p:pic>
      <p:sp>
        <p:nvSpPr>
          <p:cNvPr id="2" name="TextBox 1">
            <a:extLst>
              <a:ext uri="{FF2B5EF4-FFF2-40B4-BE49-F238E27FC236}">
                <a16:creationId xmlns:a16="http://schemas.microsoft.com/office/drawing/2014/main" id="{B2509A76-AF96-7A87-A94B-D8E399E322C8}"/>
              </a:ext>
            </a:extLst>
          </p:cNvPr>
          <p:cNvSpPr txBox="1"/>
          <p:nvPr/>
        </p:nvSpPr>
        <p:spPr>
          <a:xfrm>
            <a:off x="8228717" y="5079592"/>
            <a:ext cx="3760938" cy="338554"/>
          </a:xfrm>
          <a:prstGeom prst="rect">
            <a:avLst/>
          </a:prstGeom>
          <a:noFill/>
        </p:spPr>
        <p:txBody>
          <a:bodyPr wrap="square" rtlCol="0">
            <a:spAutoFit/>
          </a:bodyPr>
          <a:lstStyle/>
          <a:p>
            <a:pPr algn="r"/>
            <a:r>
              <a:rPr lang="sr-Latn-RS" sz="1600" b="1" dirty="0"/>
              <a:t>Arhitekta Jozef Maria Olbrih</a:t>
            </a:r>
            <a:endParaRPr lang="en-US" sz="1600" b="1" dirty="0"/>
          </a:p>
        </p:txBody>
      </p:sp>
    </p:spTree>
    <p:extLst>
      <p:ext uri="{BB962C8B-B14F-4D97-AF65-F5344CB8AC3E}">
        <p14:creationId xmlns:p14="http://schemas.microsoft.com/office/powerpoint/2010/main" val="1693755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7C3EDBD-9A43-305A-EE60-A075FDB7D4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9C879-6A45-8725-035F-A9BE243C17A0}"/>
              </a:ext>
            </a:extLst>
          </p:cNvPr>
          <p:cNvSpPr>
            <a:spLocks noGrp="1"/>
          </p:cNvSpPr>
          <p:nvPr>
            <p:ph idx="1"/>
          </p:nvPr>
        </p:nvSpPr>
        <p:spPr>
          <a:xfrm>
            <a:off x="183674" y="338985"/>
            <a:ext cx="6631819" cy="5876463"/>
          </a:xfrm>
        </p:spPr>
        <p:txBody>
          <a:bodyPr>
            <a:noAutofit/>
          </a:bodyPr>
          <a:lstStyle/>
          <a:p>
            <a:r>
              <a:rPr lang="sr-Latn-BA" sz="2200" b="1" dirty="0"/>
              <a:t>Portret se nalazio u porodičnoj kući, sve do Anšlusa 1938.</a:t>
            </a:r>
          </a:p>
          <a:p>
            <a:r>
              <a:rPr lang="sr-Latn-BA" sz="2200" b="1" dirty="0"/>
              <a:t>Da bi izbegla progon, Elizabet je potpisala pod zakletvom dokument u kojem se navodi da joj je Klimt otac, a pomogao joj je bivši zet, visoki nacistički zvaničnik</a:t>
            </a:r>
          </a:p>
          <a:p>
            <a:r>
              <a:rPr lang="sr-Latn-BA" sz="2200" b="1" dirty="0"/>
              <a:t>To joj je omogućilo da ostane u Beču sve do smrti 19. oktobra 1944. (umrla je prirodnom smrću)</a:t>
            </a:r>
          </a:p>
          <a:p>
            <a:r>
              <a:rPr lang="sr-Latn-BA" sz="2200" b="1" dirty="0"/>
              <a:t>1948. slika je vraćena Erihu Ledereru, Elizabetinom bratu</a:t>
            </a:r>
          </a:p>
          <a:p>
            <a:r>
              <a:rPr lang="sr-Latn-BA" sz="2200" b="1" dirty="0"/>
              <a:t>Ostala je u njegovom posedu do 1983. kada ju je prodao trgovcu umetninama Seržu Sabarskom</a:t>
            </a:r>
          </a:p>
          <a:p>
            <a:r>
              <a:rPr lang="sr-Latn-BA" sz="2200" b="1" dirty="0"/>
              <a:t>1985. sliku je kupio Leonard Lauder</a:t>
            </a:r>
          </a:p>
          <a:p>
            <a:r>
              <a:rPr lang="sr-Latn-BA" sz="2200" b="1" dirty="0"/>
              <a:t>Nakon Lauderove smrti portret je prodat na aukciji u Sotbiju za 236,4 miliona dolara i time je slika postala drugo najskuplje umetničko delo ikada prodato na aukciji, posle Davinčijevog Salvator Mundi</a:t>
            </a:r>
          </a:p>
        </p:txBody>
      </p:sp>
      <p:pic>
        <p:nvPicPr>
          <p:cNvPr id="2" name="Picture 1">
            <a:extLst>
              <a:ext uri="{FF2B5EF4-FFF2-40B4-BE49-F238E27FC236}">
                <a16:creationId xmlns:a16="http://schemas.microsoft.com/office/drawing/2014/main" id="{68A1DC54-ADD7-3A54-9A91-816E3AF8CFFE}"/>
              </a:ext>
            </a:extLst>
          </p:cNvPr>
          <p:cNvPicPr>
            <a:picLocks noChangeAspect="1"/>
          </p:cNvPicPr>
          <p:nvPr/>
        </p:nvPicPr>
        <p:blipFill>
          <a:blip r:embed="rId2"/>
          <a:stretch>
            <a:fillRect/>
          </a:stretch>
        </p:blipFill>
        <p:spPr>
          <a:xfrm>
            <a:off x="7055197" y="0"/>
            <a:ext cx="5136803" cy="6858000"/>
          </a:xfrm>
          <a:prstGeom prst="rect">
            <a:avLst/>
          </a:prstGeom>
        </p:spPr>
      </p:pic>
    </p:spTree>
    <p:extLst>
      <p:ext uri="{BB962C8B-B14F-4D97-AF65-F5344CB8AC3E}">
        <p14:creationId xmlns:p14="http://schemas.microsoft.com/office/powerpoint/2010/main" val="1591871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0CA599C-0823-2C0F-5BBD-4000F5A0AEC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82FAFD-EFBF-6464-1997-4DED3362E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379EC1B5-D9F2-D129-53CA-5138F84116EE}"/>
              </a:ext>
            </a:extLst>
          </p:cNvPr>
          <p:cNvSpPr txBox="1">
            <a:spLocks/>
          </p:cNvSpPr>
          <p:nvPr/>
        </p:nvSpPr>
        <p:spPr>
          <a:xfrm>
            <a:off x="186342" y="827304"/>
            <a:ext cx="6145464" cy="52033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ŠARLOTE PULICER, 1915.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je naručila njena ćerka Serena Lederer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Prikazana je frontalno u sedećem položaju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Pozadina je monohromatska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r-Latn-RS" b="1" dirty="0">
                <a:solidFill>
                  <a:prstClr val="black"/>
                </a:solidFill>
                <a:latin typeface="Aptos" panose="02110004020202020204"/>
              </a:rPr>
              <a:t>S</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ačuvana je samo fotografija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Naturalizam je očit u prikazu lica i ruku</a:t>
            </a:r>
          </a:p>
        </p:txBody>
      </p:sp>
      <p:sp>
        <p:nvSpPr>
          <p:cNvPr id="4" name="TextBox 3">
            <a:extLst>
              <a:ext uri="{FF2B5EF4-FFF2-40B4-BE49-F238E27FC236}">
                <a16:creationId xmlns:a16="http://schemas.microsoft.com/office/drawing/2014/main" id="{639F7A13-57E1-D735-B97B-C0CAB0350B62}"/>
              </a:ext>
            </a:extLst>
          </p:cNvPr>
          <p:cNvSpPr txBox="1"/>
          <p:nvPr/>
        </p:nvSpPr>
        <p:spPr>
          <a:xfrm>
            <a:off x="8377518" y="6030696"/>
            <a:ext cx="36281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Slika je izgubljena,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a:t>
            </a:r>
            <a:r>
              <a:rPr lang="sr-Latn-RS" b="1" dirty="0">
                <a:solidFill>
                  <a:prstClr val="black"/>
                </a:solidFill>
                <a:latin typeface="Aptos" panose="02110004020202020204"/>
              </a:rPr>
              <a:t>na platnu</a:t>
            </a:r>
          </a:p>
        </p:txBody>
      </p:sp>
      <p:pic>
        <p:nvPicPr>
          <p:cNvPr id="2" name="Picture 1">
            <a:extLst>
              <a:ext uri="{FF2B5EF4-FFF2-40B4-BE49-F238E27FC236}">
                <a16:creationId xmlns:a16="http://schemas.microsoft.com/office/drawing/2014/main" id="{4B11B334-D7CF-E826-A44C-07B7CCEFEDE7}"/>
              </a:ext>
            </a:extLst>
          </p:cNvPr>
          <p:cNvPicPr>
            <a:picLocks noChangeAspect="1"/>
          </p:cNvPicPr>
          <p:nvPr/>
        </p:nvPicPr>
        <p:blipFill>
          <a:blip r:embed="rId2"/>
          <a:stretch>
            <a:fillRect/>
          </a:stretch>
        </p:blipFill>
        <p:spPr>
          <a:xfrm>
            <a:off x="6515100" y="47781"/>
            <a:ext cx="5676900" cy="5715000"/>
          </a:xfrm>
          <a:prstGeom prst="rect">
            <a:avLst/>
          </a:prstGeom>
        </p:spPr>
      </p:pic>
    </p:spTree>
    <p:extLst>
      <p:ext uri="{BB962C8B-B14F-4D97-AF65-F5344CB8AC3E}">
        <p14:creationId xmlns:p14="http://schemas.microsoft.com/office/powerpoint/2010/main" val="3083258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BEABD34-08C0-52D2-9903-4BD4D8BEE0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6491B4-AC7A-BDDF-6B41-038EE20FE0BD}"/>
              </a:ext>
            </a:extLst>
          </p:cNvPr>
          <p:cNvPicPr>
            <a:picLocks noChangeAspect="1"/>
          </p:cNvPicPr>
          <p:nvPr/>
        </p:nvPicPr>
        <p:blipFill>
          <a:blip r:embed="rId2"/>
          <a:stretch>
            <a:fillRect/>
          </a:stretch>
        </p:blipFill>
        <p:spPr>
          <a:xfrm>
            <a:off x="7961798" y="-4376"/>
            <a:ext cx="4230202" cy="5524644"/>
          </a:xfrm>
          <a:prstGeom prst="rect">
            <a:avLst/>
          </a:prstGeom>
        </p:spPr>
      </p:pic>
      <p:sp>
        <p:nvSpPr>
          <p:cNvPr id="5" name="TextBox 4">
            <a:extLst>
              <a:ext uri="{FF2B5EF4-FFF2-40B4-BE49-F238E27FC236}">
                <a16:creationId xmlns:a16="http://schemas.microsoft.com/office/drawing/2014/main" id="{4EB049E2-25ED-C565-C90B-0B617868DECA}"/>
              </a:ext>
            </a:extLst>
          </p:cNvPr>
          <p:cNvSpPr txBox="1"/>
          <p:nvPr/>
        </p:nvSpPr>
        <p:spPr>
          <a:xfrm>
            <a:off x="8128269" y="5906699"/>
            <a:ext cx="3897259" cy="646331"/>
          </a:xfrm>
          <a:prstGeom prst="rect">
            <a:avLst/>
          </a:prstGeom>
          <a:noFill/>
        </p:spPr>
        <p:txBody>
          <a:bodyPr wrap="square" rtlCol="0">
            <a:spAutoFit/>
          </a:bodyPr>
          <a:lstStyle/>
          <a:p>
            <a:pPr algn="r"/>
            <a:r>
              <a:rPr lang="sr-Latn-RS" b="1" dirty="0"/>
              <a:t>Muzej umetnosti, Tel Aviv,</a:t>
            </a:r>
          </a:p>
          <a:p>
            <a:pPr algn="r"/>
            <a:r>
              <a:rPr lang="sr-Latn-RS" b="1" dirty="0"/>
              <a:t>ulje na platnu, 168 x 130 cm</a:t>
            </a:r>
          </a:p>
        </p:txBody>
      </p:sp>
      <p:sp>
        <p:nvSpPr>
          <p:cNvPr id="6" name="Content Placeholder 2">
            <a:extLst>
              <a:ext uri="{FF2B5EF4-FFF2-40B4-BE49-F238E27FC236}">
                <a16:creationId xmlns:a16="http://schemas.microsoft.com/office/drawing/2014/main" id="{8B549CA8-C146-25BA-3D09-6D0B12F51CF9}"/>
              </a:ext>
            </a:extLst>
          </p:cNvPr>
          <p:cNvSpPr txBox="1">
            <a:spLocks/>
          </p:cNvSpPr>
          <p:nvPr/>
        </p:nvSpPr>
        <p:spPr>
          <a:xfrm>
            <a:off x="481913" y="432486"/>
            <a:ext cx="6900521" cy="617837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r-Latn-BA" b="1" dirty="0"/>
              <a:t>PORTRET FREDERIKE MARIJE BER, 1916.</a:t>
            </a:r>
          </a:p>
          <a:p>
            <a:pPr marL="0" indent="0" algn="ctr">
              <a:buFont typeface="Arial" panose="020B0604020202020204" pitchFamily="34" charset="0"/>
              <a:buNone/>
            </a:pPr>
            <a:endParaRPr lang="sr-Latn-BA" b="1" dirty="0"/>
          </a:p>
          <a:p>
            <a:r>
              <a:rPr lang="sr-Latn-BA" b="1" dirty="0"/>
              <a:t>Rođena je u porodici jevrejskog trgovca Emila Bera i njegove supruge Izabele</a:t>
            </a:r>
          </a:p>
          <a:p>
            <a:r>
              <a:rPr lang="sr-Latn-BA" b="1" dirty="0"/>
              <a:t>Nakon prerane očeve smrti majka Izabela je postala vlasnica Kajzerbara, mesta gde se sastajao svet iz pozorišta i umetnosti</a:t>
            </a:r>
          </a:p>
          <a:p>
            <a:r>
              <a:rPr lang="sr-Latn-BA" b="1" dirty="0"/>
              <a:t>Frederike je bila u dugoj vezi sa austrijskim slikarom Hansom Buhlerom preko koga je ušla u umetnički krug tadašnjeg Beča</a:t>
            </a:r>
          </a:p>
          <a:p>
            <a:r>
              <a:rPr lang="sr-Latn-BA" b="1" dirty="0"/>
              <a:t>Klimt je odlučio da je prikaže u haljini koja je dizajnirana u secesionističkoj Bečkoj radionici (Wiener Werkstätte) i koja se danas čuva u Metropoliten muzeju</a:t>
            </a:r>
          </a:p>
          <a:p>
            <a:r>
              <a:rPr lang="sr-Latn-BA" b="1" dirty="0"/>
              <a:t>Klimt je, za razliku od prethodnih slika, na pozadini uvećao figure inspirisane Azijom, integrišući ih u veliku tapiseriju šara i ornamenata </a:t>
            </a:r>
          </a:p>
          <a:p>
            <a:r>
              <a:rPr lang="sr-Latn-BA" b="1" dirty="0"/>
              <a:t>Frederike se 1934. preselila u Njujork gde je otvorila Umetničku galeriju</a:t>
            </a:r>
          </a:p>
          <a:p>
            <a:r>
              <a:rPr lang="sr-Latn-BA" b="1" dirty="0"/>
              <a:t>1962. je prodala sve galerijske slike i preselila se na Havaje gde je 1980. u 90-toj godini života izvršila samoubistvo</a:t>
            </a:r>
          </a:p>
          <a:p>
            <a:endParaRPr lang="sr-Latn-BA" b="1" dirty="0"/>
          </a:p>
        </p:txBody>
      </p:sp>
    </p:spTree>
    <p:extLst>
      <p:ext uri="{BB962C8B-B14F-4D97-AF65-F5344CB8AC3E}">
        <p14:creationId xmlns:p14="http://schemas.microsoft.com/office/powerpoint/2010/main" val="71963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2524E9-0F4A-8C83-C7F8-1369C017B1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8439F6-FCE7-D35E-C8F9-DE275487A0B9}"/>
              </a:ext>
            </a:extLst>
          </p:cNvPr>
          <p:cNvSpPr>
            <a:spLocks noGrp="1"/>
          </p:cNvSpPr>
          <p:nvPr>
            <p:ph idx="1"/>
          </p:nvPr>
        </p:nvSpPr>
        <p:spPr>
          <a:xfrm>
            <a:off x="481914" y="432486"/>
            <a:ext cx="7344274" cy="6178379"/>
          </a:xfrm>
        </p:spPr>
        <p:txBody>
          <a:bodyPr>
            <a:normAutofit lnSpcReduction="10000"/>
          </a:bodyPr>
          <a:lstStyle/>
          <a:p>
            <a:pPr marL="0" indent="0" algn="ctr">
              <a:buNone/>
            </a:pPr>
            <a:r>
              <a:rPr lang="sr-Latn-BA" b="1" dirty="0"/>
              <a:t>PORTRET RIE MUNK II, 1916/17.</a:t>
            </a:r>
          </a:p>
          <a:p>
            <a:pPr marL="0" indent="0" algn="ctr">
              <a:buNone/>
            </a:pPr>
            <a:endParaRPr lang="sr-Latn-BA" b="1" dirty="0"/>
          </a:p>
          <a:p>
            <a:r>
              <a:rPr lang="sr-Latn-BA" b="1" dirty="0"/>
              <a:t>Druga verzija je poznata pod nazivom Plesačica</a:t>
            </a:r>
          </a:p>
          <a:p>
            <a:r>
              <a:rPr lang="sr-Latn-BA" b="1" dirty="0"/>
              <a:t>Majka Rie Munk, Aranka, dala je Klimtu brojne fotorafije ćerke kako bi je ponovo oslikao, ali punu života, a ne na samrtničkoj postelji</a:t>
            </a:r>
          </a:p>
          <a:p>
            <a:r>
              <a:rPr lang="sr-Latn-BA" b="1" dirty="0"/>
              <a:t>I ova slika se nije našla u porodici</a:t>
            </a:r>
          </a:p>
          <a:p>
            <a:r>
              <a:rPr lang="sr-Latn-BA" b="1" dirty="0"/>
              <a:t>Pitanje je da li je Klimt uopšte i predao sliku, s obzirom na predstavu umrle ćerke obnaženih grudi</a:t>
            </a:r>
          </a:p>
          <a:p>
            <a:r>
              <a:rPr lang="sr-Latn-BA" b="1" dirty="0"/>
              <a:t>Klimt je zatim uneo izmene i može biti da je prikazao plesačicu Johanu Jusl (jedna od Klimtovih modela)</a:t>
            </a:r>
          </a:p>
          <a:p>
            <a:endParaRPr lang="sr-Latn-BA" b="1" dirty="0"/>
          </a:p>
          <a:p>
            <a:endParaRPr lang="sr-Latn-BA" b="1" dirty="0"/>
          </a:p>
        </p:txBody>
      </p:sp>
      <p:sp>
        <p:nvSpPr>
          <p:cNvPr id="5" name="TextBox 4">
            <a:extLst>
              <a:ext uri="{FF2B5EF4-FFF2-40B4-BE49-F238E27FC236}">
                <a16:creationId xmlns:a16="http://schemas.microsoft.com/office/drawing/2014/main" id="{22DF4BB6-2BD1-E4DB-A4E7-1960C2159F4A}"/>
              </a:ext>
            </a:extLst>
          </p:cNvPr>
          <p:cNvSpPr txBox="1"/>
          <p:nvPr/>
        </p:nvSpPr>
        <p:spPr>
          <a:xfrm>
            <a:off x="8655915" y="6077283"/>
            <a:ext cx="33528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Neue Galerie, Njujork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800" b="1" i="0" u="none" strike="noStrike" kern="1200" cap="none" spc="0" normalizeH="0" baseline="0" noProof="0" dirty="0">
                <a:ln>
                  <a:noFill/>
                </a:ln>
                <a:solidFill>
                  <a:prstClr val="black"/>
                </a:solidFill>
                <a:effectLst/>
                <a:uLnTx/>
                <a:uFillTx/>
                <a:latin typeface="Aptos" panose="02110004020202020204"/>
                <a:ea typeface="+mn-ea"/>
                <a:cs typeface="+mn-cs"/>
              </a:rPr>
              <a:t>ulje na platnu 180x90 cm</a:t>
            </a:r>
          </a:p>
        </p:txBody>
      </p:sp>
      <p:pic>
        <p:nvPicPr>
          <p:cNvPr id="2" name="Picture 1">
            <a:extLst>
              <a:ext uri="{FF2B5EF4-FFF2-40B4-BE49-F238E27FC236}">
                <a16:creationId xmlns:a16="http://schemas.microsoft.com/office/drawing/2014/main" id="{74CFED5D-E49A-D128-F9D2-9E045D6576B2}"/>
              </a:ext>
            </a:extLst>
          </p:cNvPr>
          <p:cNvPicPr>
            <a:picLocks noChangeAspect="1"/>
          </p:cNvPicPr>
          <p:nvPr/>
        </p:nvPicPr>
        <p:blipFill>
          <a:blip r:embed="rId2"/>
          <a:stretch>
            <a:fillRect/>
          </a:stretch>
        </p:blipFill>
        <p:spPr>
          <a:xfrm>
            <a:off x="9428395" y="-1"/>
            <a:ext cx="2763606" cy="5889813"/>
          </a:xfrm>
          <a:prstGeom prst="rect">
            <a:avLst/>
          </a:prstGeom>
        </p:spPr>
      </p:pic>
    </p:spTree>
    <p:extLst>
      <p:ext uri="{BB962C8B-B14F-4D97-AF65-F5344CB8AC3E}">
        <p14:creationId xmlns:p14="http://schemas.microsoft.com/office/powerpoint/2010/main" val="3621894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A5D981EB-09FE-1023-852D-AD870F8B0B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713B-5A93-D10C-4CCD-198290A00D8F}"/>
              </a:ext>
            </a:extLst>
          </p:cNvPr>
          <p:cNvSpPr>
            <a:spLocks noGrp="1"/>
          </p:cNvSpPr>
          <p:nvPr>
            <p:ph idx="1"/>
          </p:nvPr>
        </p:nvSpPr>
        <p:spPr>
          <a:xfrm>
            <a:off x="371933" y="471083"/>
            <a:ext cx="8166950" cy="5715000"/>
          </a:xfrm>
        </p:spPr>
        <p:txBody>
          <a:bodyPr>
            <a:noAutofit/>
          </a:bodyPr>
          <a:lstStyle/>
          <a:p>
            <a:pPr marL="0" indent="0" algn="ctr">
              <a:buNone/>
            </a:pPr>
            <a:r>
              <a:rPr lang="sr-Latn-BA" sz="2400" b="1" dirty="0"/>
              <a:t>PORTRET RIE MUNK III, 1917/18. </a:t>
            </a:r>
          </a:p>
          <a:p>
            <a:endParaRPr lang="sr-Latn-BA" sz="2400" b="1" dirty="0"/>
          </a:p>
          <a:p>
            <a:r>
              <a:rPr lang="sr-Latn-BA" sz="2400" b="1" dirty="0"/>
              <a:t> Klimt nije uspeo da dovrši posmrtni portret</a:t>
            </a:r>
          </a:p>
          <a:p>
            <a:r>
              <a:rPr lang="sr-Latn-BA" sz="2400" b="1" dirty="0"/>
              <a:t>Nakon njegove smrti ono je pripalo Riinoj majki Aranki, koja ga je držala u svojoj vili</a:t>
            </a:r>
          </a:p>
          <a:p>
            <a:r>
              <a:rPr lang="sr-Latn-BA" sz="2400" b="1" dirty="0"/>
              <a:t>Portert je tu ostao do 1941. </a:t>
            </a:r>
          </a:p>
          <a:p>
            <a:r>
              <a:rPr lang="sr-Latn-BA" sz="2400" b="1" dirty="0"/>
              <a:t>Aranka, kao Jevrejka, bila je primorana da proda deo imovine komšijama </a:t>
            </a:r>
          </a:p>
          <a:p>
            <a:r>
              <a:rPr lang="sr-Latn-BA" sz="2400" b="1" dirty="0"/>
              <a:t>Gestapo joj je 1942. godine zaplenio preostalu imovinu i stan u Beču</a:t>
            </a:r>
          </a:p>
          <a:p>
            <a:r>
              <a:rPr lang="sr-Latn-BA" sz="2400" b="1" dirty="0"/>
              <a:t>Deportovana je u Lođ gde je pogubljena</a:t>
            </a:r>
          </a:p>
          <a:p>
            <a:r>
              <a:rPr lang="sr-Latn-BA" sz="2400" b="1" dirty="0"/>
              <a:t>Slika je, od trenutka pljačke imovine, više puta menjala vlasnika da bi 2009. bila vraćena potomcima</a:t>
            </a:r>
          </a:p>
          <a:p>
            <a:r>
              <a:rPr lang="sr-Latn-BA" sz="2400" b="1" dirty="0"/>
              <a:t>2010. na Kristi aukciji u Londonu prodata je za 18.8 miliona funti</a:t>
            </a:r>
          </a:p>
          <a:p>
            <a:endParaRPr lang="sr-Latn-BA" sz="2200" b="1" dirty="0"/>
          </a:p>
        </p:txBody>
      </p:sp>
      <p:pic>
        <p:nvPicPr>
          <p:cNvPr id="4" name="Picture 3">
            <a:extLst>
              <a:ext uri="{FF2B5EF4-FFF2-40B4-BE49-F238E27FC236}">
                <a16:creationId xmlns:a16="http://schemas.microsoft.com/office/drawing/2014/main" id="{417198D4-DDDB-FB7C-11CB-5F6718A5BA93}"/>
              </a:ext>
            </a:extLst>
          </p:cNvPr>
          <p:cNvPicPr>
            <a:picLocks noChangeAspect="1"/>
          </p:cNvPicPr>
          <p:nvPr/>
        </p:nvPicPr>
        <p:blipFill>
          <a:blip r:embed="rId2"/>
          <a:stretch>
            <a:fillRect/>
          </a:stretch>
        </p:blipFill>
        <p:spPr>
          <a:xfrm>
            <a:off x="9368383" y="0"/>
            <a:ext cx="2823617" cy="5715000"/>
          </a:xfrm>
          <a:prstGeom prst="rect">
            <a:avLst/>
          </a:prstGeom>
        </p:spPr>
      </p:pic>
      <p:sp>
        <p:nvSpPr>
          <p:cNvPr id="2" name="TextBox 1">
            <a:extLst>
              <a:ext uri="{FF2B5EF4-FFF2-40B4-BE49-F238E27FC236}">
                <a16:creationId xmlns:a16="http://schemas.microsoft.com/office/drawing/2014/main" id="{AA49C749-C3FD-5576-68F4-C0EF3554302F}"/>
              </a:ext>
            </a:extLst>
          </p:cNvPr>
          <p:cNvSpPr txBox="1"/>
          <p:nvPr/>
        </p:nvSpPr>
        <p:spPr>
          <a:xfrm>
            <a:off x="8736107" y="5862918"/>
            <a:ext cx="3455893" cy="646331"/>
          </a:xfrm>
          <a:prstGeom prst="rect">
            <a:avLst/>
          </a:prstGeom>
          <a:noFill/>
        </p:spPr>
        <p:txBody>
          <a:bodyPr wrap="square" rtlCol="0">
            <a:spAutoFit/>
          </a:bodyPr>
          <a:lstStyle/>
          <a:p>
            <a:pPr algn="r"/>
            <a:r>
              <a:rPr lang="sr-Latn-RS" b="1" dirty="0"/>
              <a:t>Privatno vlasništvo,</a:t>
            </a:r>
          </a:p>
          <a:p>
            <a:pPr algn="r"/>
            <a:r>
              <a:rPr lang="sr-Latn-RS" b="1" dirty="0"/>
              <a:t>ulje na platnu 180.7x89.9 cm</a:t>
            </a:r>
          </a:p>
        </p:txBody>
      </p:sp>
    </p:spTree>
    <p:extLst>
      <p:ext uri="{BB962C8B-B14F-4D97-AF65-F5344CB8AC3E}">
        <p14:creationId xmlns:p14="http://schemas.microsoft.com/office/powerpoint/2010/main" val="1478507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B61FE0A-BBC1-FFF8-7E85-489F1C5CE5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333D9B-C2C7-D686-071B-380CA9C5D34F}"/>
              </a:ext>
            </a:extLst>
          </p:cNvPr>
          <p:cNvSpPr>
            <a:spLocks noGrp="1"/>
          </p:cNvSpPr>
          <p:nvPr>
            <p:ph idx="1"/>
          </p:nvPr>
        </p:nvSpPr>
        <p:spPr>
          <a:xfrm>
            <a:off x="280385" y="883507"/>
            <a:ext cx="6295227" cy="5315588"/>
          </a:xfrm>
        </p:spPr>
        <p:txBody>
          <a:bodyPr>
            <a:noAutofit/>
          </a:bodyPr>
          <a:lstStyle/>
          <a:p>
            <a:pPr marL="0" indent="0" algn="ctr">
              <a:buNone/>
            </a:pPr>
            <a:r>
              <a:rPr lang="sr-Latn-BA" sz="2300" b="1" dirty="0"/>
              <a:t>PORTRET AMALI ZUKERKANDL, 1917/18.</a:t>
            </a:r>
          </a:p>
          <a:p>
            <a:endParaRPr lang="sr-Latn-BA" sz="2300" b="1" dirty="0"/>
          </a:p>
          <a:p>
            <a:r>
              <a:rPr lang="sr-Latn-BA" sz="2300" b="1" dirty="0"/>
              <a:t>Među već pomenutim Klimtovim slikama (Adela I, Adela II, Jabuke, Zamak Kamer na jezeru Aterze III, </a:t>
            </a:r>
            <a:r>
              <a:rPr lang="sr-Latn-BA" sz="2400" b="1" dirty="0"/>
              <a:t>Bukova šuma Buhenvald) naslednici su potraživali i sliku Amali Zukerkandl, još jedno Klimtovo nedovršeno delo</a:t>
            </a:r>
          </a:p>
          <a:p>
            <a:r>
              <a:rPr lang="sr-Latn-BA" sz="2400" b="1" dirty="0"/>
              <a:t>Amali je bila ćerka bečkog pisca i dramskog pisca Zigmunda Šlezingera</a:t>
            </a:r>
          </a:p>
          <a:p>
            <a:r>
              <a:rPr lang="sr-Latn-BA" sz="2400" b="1" dirty="0"/>
              <a:t>Bila je udata za urologa Ota Zukerkandla</a:t>
            </a:r>
          </a:p>
          <a:p>
            <a:r>
              <a:rPr lang="sr-Latn-BA" sz="2400" b="1" dirty="0"/>
              <a:t>Stradala je sa ćerkom u logoru Belzec 1942. u sedamdeset i trećoj godini života</a:t>
            </a:r>
            <a:endParaRPr lang="sr-Latn-BA" sz="2300" b="1" dirty="0"/>
          </a:p>
        </p:txBody>
      </p:sp>
      <p:pic>
        <p:nvPicPr>
          <p:cNvPr id="6" name="Picture 5">
            <a:extLst>
              <a:ext uri="{FF2B5EF4-FFF2-40B4-BE49-F238E27FC236}">
                <a16:creationId xmlns:a16="http://schemas.microsoft.com/office/drawing/2014/main" id="{8F3AD16C-3CA1-DC29-831F-6C72FE6965E6}"/>
              </a:ext>
            </a:extLst>
          </p:cNvPr>
          <p:cNvPicPr>
            <a:picLocks noChangeAspect="1"/>
          </p:cNvPicPr>
          <p:nvPr/>
        </p:nvPicPr>
        <p:blipFill>
          <a:blip r:embed="rId2"/>
          <a:stretch>
            <a:fillRect/>
          </a:stretch>
        </p:blipFill>
        <p:spPr>
          <a:xfrm>
            <a:off x="6730038" y="0"/>
            <a:ext cx="5461962" cy="5486400"/>
          </a:xfrm>
          <a:prstGeom prst="rect">
            <a:avLst/>
          </a:prstGeom>
        </p:spPr>
      </p:pic>
      <p:sp>
        <p:nvSpPr>
          <p:cNvPr id="2" name="TextBox 1">
            <a:extLst>
              <a:ext uri="{FF2B5EF4-FFF2-40B4-BE49-F238E27FC236}">
                <a16:creationId xmlns:a16="http://schemas.microsoft.com/office/drawing/2014/main" id="{7DE937A1-398F-F4C8-9655-EF9637B29FD8}"/>
              </a:ext>
            </a:extLst>
          </p:cNvPr>
          <p:cNvSpPr txBox="1"/>
          <p:nvPr/>
        </p:nvSpPr>
        <p:spPr>
          <a:xfrm>
            <a:off x="7368987" y="5728447"/>
            <a:ext cx="4679577" cy="646331"/>
          </a:xfrm>
          <a:prstGeom prst="rect">
            <a:avLst/>
          </a:prstGeom>
          <a:noFill/>
        </p:spPr>
        <p:txBody>
          <a:bodyPr wrap="square" rtlCol="0">
            <a:spAutoFit/>
          </a:bodyPr>
          <a:lstStyle/>
          <a:p>
            <a:pPr algn="r"/>
            <a:r>
              <a:rPr lang="en-US" b="1" dirty="0" err="1">
                <a:solidFill>
                  <a:prstClr val="black"/>
                </a:solidFill>
              </a:rPr>
              <a:t>Österreichische</a:t>
            </a:r>
            <a:r>
              <a:rPr lang="en-US" b="1" dirty="0">
                <a:solidFill>
                  <a:prstClr val="black"/>
                </a:solidFill>
              </a:rPr>
              <a:t> Galerie Belvedere </a:t>
            </a:r>
            <a:endParaRPr lang="sr-Latn-RS" b="1" dirty="0">
              <a:solidFill>
                <a:prstClr val="black"/>
              </a:solidFill>
            </a:endParaRPr>
          </a:p>
          <a:p>
            <a:pPr algn="r"/>
            <a:r>
              <a:rPr lang="sr-Latn-RS" b="1" dirty="0"/>
              <a:t>ulje na platnu 128x128 cm</a:t>
            </a:r>
          </a:p>
        </p:txBody>
      </p:sp>
    </p:spTree>
    <p:extLst>
      <p:ext uri="{BB962C8B-B14F-4D97-AF65-F5344CB8AC3E}">
        <p14:creationId xmlns:p14="http://schemas.microsoft.com/office/powerpoint/2010/main" val="196996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D3230D83-FEDA-637E-9E0F-02B76C1226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A02E4-8653-8988-9139-832E4E442923}"/>
              </a:ext>
            </a:extLst>
          </p:cNvPr>
          <p:cNvSpPr>
            <a:spLocks noGrp="1"/>
          </p:cNvSpPr>
          <p:nvPr>
            <p:ph idx="1"/>
          </p:nvPr>
        </p:nvSpPr>
        <p:spPr>
          <a:xfrm>
            <a:off x="258904" y="390460"/>
            <a:ext cx="6303261" cy="4974420"/>
          </a:xfrm>
        </p:spPr>
        <p:txBody>
          <a:bodyPr>
            <a:noAutofit/>
          </a:bodyPr>
          <a:lstStyle/>
          <a:p>
            <a:pPr marL="0" indent="0" algn="ctr">
              <a:buNone/>
            </a:pPr>
            <a:r>
              <a:rPr lang="sr-Latn-BA" sz="2400" b="1" dirty="0"/>
              <a:t>POBLJUBAC, 1907/08. </a:t>
            </a:r>
          </a:p>
          <a:p>
            <a:pPr marL="0" indent="0" algn="ctr">
              <a:buNone/>
            </a:pPr>
            <a:endParaRPr lang="sr-Latn-BA" sz="2400" b="1" dirty="0"/>
          </a:p>
          <a:p>
            <a:r>
              <a:rPr lang="sr-Latn-BA" sz="2400" b="1" dirty="0"/>
              <a:t>Slika je najpoznatije Klimtovo delo</a:t>
            </a:r>
          </a:p>
          <a:p>
            <a:r>
              <a:rPr lang="sr-Latn-BA" sz="2400" b="1" dirty="0"/>
              <a:t>Pripada zlatnoj fazi i prikazuje par koji se grli i smatra se da su Klimt i njegova saputnica Emili Flege pozirali za delo</a:t>
            </a:r>
          </a:p>
          <a:p>
            <a:r>
              <a:rPr lang="sr-Latn-BA" sz="2400" b="1" dirty="0"/>
              <a:t>Ima spekulacije da je ženska figura austrijska kompozitorka Alma Male</a:t>
            </a:r>
          </a:p>
          <a:p>
            <a:r>
              <a:rPr lang="sr-Latn-RS" sz="2400" b="1" dirty="0"/>
              <a:t>procenjuje se da kada bi se slika prodavala bila bi ikada najskuplje prodato delo</a:t>
            </a:r>
          </a:p>
          <a:p>
            <a:r>
              <a:rPr lang="sr-Latn-RS" sz="2400" b="1" dirty="0"/>
              <a:t>slika je kupljena 1908. i u to vreme nedovršena za tek otvorenu Belvedere za</a:t>
            </a:r>
            <a:r>
              <a:rPr lang="en-US" sz="2400" b="1" dirty="0"/>
              <a:t> 25.000 </a:t>
            </a:r>
            <a:r>
              <a:rPr lang="en-US" sz="2400" b="1" dirty="0" err="1"/>
              <a:t>kruna</a:t>
            </a:r>
            <a:r>
              <a:rPr lang="en-US" sz="2400" b="1" dirty="0"/>
              <a:t> (</a:t>
            </a:r>
            <a:r>
              <a:rPr lang="en-US" sz="2400" b="1" dirty="0" err="1"/>
              <a:t>ili</a:t>
            </a:r>
            <a:r>
              <a:rPr lang="en-US" sz="2400" b="1" dirty="0"/>
              <a:t> </a:t>
            </a:r>
            <a:r>
              <a:rPr lang="en-US" sz="2400" b="1" dirty="0" err="1"/>
              <a:t>oko</a:t>
            </a:r>
            <a:r>
              <a:rPr lang="en-US" sz="2400" b="1" dirty="0"/>
              <a:t> 240.000 </a:t>
            </a:r>
            <a:r>
              <a:rPr lang="en-US" sz="2400" b="1" dirty="0" err="1"/>
              <a:t>dolara</a:t>
            </a:r>
            <a:r>
              <a:rPr lang="en-US" sz="2400" b="1" dirty="0"/>
              <a:t> </a:t>
            </a:r>
            <a:r>
              <a:rPr lang="en-US" sz="2400" b="1" dirty="0" err="1"/>
              <a:t>danas</a:t>
            </a:r>
            <a:r>
              <a:rPr lang="en-US" sz="2400" b="1" dirty="0"/>
              <a:t>) </a:t>
            </a:r>
            <a:endParaRPr lang="sr-Latn-RS" sz="2400" b="1" dirty="0"/>
          </a:p>
          <a:p>
            <a:r>
              <a:rPr lang="sr-Latn-RS" sz="2400" b="1" dirty="0"/>
              <a:t>P</a:t>
            </a:r>
            <a:r>
              <a:rPr lang="en-US" sz="2400" b="1" dirty="0"/>
              <a:t>re </a:t>
            </a:r>
            <a:r>
              <a:rPr lang="en-US" sz="2400" b="1" dirty="0" err="1"/>
              <a:t>ove</a:t>
            </a:r>
            <a:r>
              <a:rPr lang="en-US" sz="2400" b="1" dirty="0"/>
              <a:t> </a:t>
            </a:r>
            <a:r>
              <a:rPr lang="en-US" sz="2400" b="1" dirty="0" err="1"/>
              <a:t>prodaje</a:t>
            </a:r>
            <a:r>
              <a:rPr lang="en-US" sz="2400" b="1" dirty="0"/>
              <a:t>, </a:t>
            </a:r>
            <a:r>
              <a:rPr lang="en-US" sz="2400" b="1" dirty="0" err="1"/>
              <a:t>najviša</a:t>
            </a:r>
            <a:r>
              <a:rPr lang="en-US" sz="2400" b="1" dirty="0"/>
              <a:t> </a:t>
            </a:r>
            <a:r>
              <a:rPr lang="en-US" sz="2400" b="1" dirty="0" err="1"/>
              <a:t>cena</a:t>
            </a:r>
            <a:r>
              <a:rPr lang="en-US" sz="2400" b="1" dirty="0"/>
              <a:t> za </a:t>
            </a:r>
            <a:r>
              <a:rPr lang="en-US" sz="2400" b="1" dirty="0" err="1"/>
              <a:t>sliku</a:t>
            </a:r>
            <a:r>
              <a:rPr lang="en-US" sz="2400" b="1" dirty="0"/>
              <a:t> u </a:t>
            </a:r>
            <a:r>
              <a:rPr lang="en-US" sz="2400" b="1" dirty="0" err="1"/>
              <a:t>Austriji</a:t>
            </a:r>
            <a:r>
              <a:rPr lang="en-US" sz="2400" b="1" dirty="0"/>
              <a:t> </a:t>
            </a:r>
            <a:r>
              <a:rPr lang="en-US" sz="2400" b="1" dirty="0" err="1"/>
              <a:t>bila</a:t>
            </a:r>
            <a:r>
              <a:rPr lang="en-US" sz="2400" b="1" dirty="0"/>
              <a:t> je </a:t>
            </a:r>
            <a:r>
              <a:rPr lang="en-US" sz="2400" b="1" dirty="0" err="1"/>
              <a:t>mizernih</a:t>
            </a:r>
            <a:r>
              <a:rPr lang="en-US" sz="2400" b="1" dirty="0"/>
              <a:t> 500 </a:t>
            </a:r>
            <a:r>
              <a:rPr lang="en-US" sz="2400" b="1" dirty="0" err="1"/>
              <a:t>kruna</a:t>
            </a:r>
            <a:r>
              <a:rPr lang="en-US" sz="2400" b="1" dirty="0"/>
              <a:t>!</a:t>
            </a:r>
          </a:p>
          <a:p>
            <a:endParaRPr lang="sr-Latn-BA" sz="2200" b="1" dirty="0"/>
          </a:p>
        </p:txBody>
      </p:sp>
      <p:pic>
        <p:nvPicPr>
          <p:cNvPr id="2" name="Picture 1">
            <a:extLst>
              <a:ext uri="{FF2B5EF4-FFF2-40B4-BE49-F238E27FC236}">
                <a16:creationId xmlns:a16="http://schemas.microsoft.com/office/drawing/2014/main" id="{3EBB8450-92C0-70CA-CBE2-8FF2C66FE611}"/>
              </a:ext>
            </a:extLst>
          </p:cNvPr>
          <p:cNvPicPr>
            <a:picLocks noChangeAspect="1"/>
          </p:cNvPicPr>
          <p:nvPr/>
        </p:nvPicPr>
        <p:blipFill>
          <a:blip r:embed="rId2"/>
          <a:stretch>
            <a:fillRect/>
          </a:stretch>
        </p:blipFill>
        <p:spPr>
          <a:xfrm>
            <a:off x="7068922" y="1"/>
            <a:ext cx="5123078" cy="5136776"/>
          </a:xfrm>
          <a:prstGeom prst="rect">
            <a:avLst/>
          </a:prstGeom>
        </p:spPr>
      </p:pic>
      <p:sp>
        <p:nvSpPr>
          <p:cNvPr id="4" name="TextBox 3">
            <a:extLst>
              <a:ext uri="{FF2B5EF4-FFF2-40B4-BE49-F238E27FC236}">
                <a16:creationId xmlns:a16="http://schemas.microsoft.com/office/drawing/2014/main" id="{79C7E46B-237B-9941-8340-69F319E4F7C1}"/>
              </a:ext>
            </a:extLst>
          </p:cNvPr>
          <p:cNvSpPr txBox="1"/>
          <p:nvPr/>
        </p:nvSpPr>
        <p:spPr>
          <a:xfrm>
            <a:off x="7463118" y="5580529"/>
            <a:ext cx="4483425" cy="646331"/>
          </a:xfrm>
          <a:prstGeom prst="rect">
            <a:avLst/>
          </a:prstGeom>
          <a:noFill/>
        </p:spPr>
        <p:txBody>
          <a:bodyPr wrap="square" rtlCol="0">
            <a:spAutoFit/>
          </a:bodyPr>
          <a:lstStyle/>
          <a:p>
            <a:pPr algn="r"/>
            <a:r>
              <a:rPr lang="en-US" b="1" dirty="0" err="1">
                <a:solidFill>
                  <a:prstClr val="black"/>
                </a:solidFill>
              </a:rPr>
              <a:t>Österreichische</a:t>
            </a:r>
            <a:r>
              <a:rPr lang="en-US" b="1" dirty="0">
                <a:solidFill>
                  <a:prstClr val="black"/>
                </a:solidFill>
              </a:rPr>
              <a:t> Galerie Belvedere </a:t>
            </a:r>
            <a:endParaRPr lang="sr-Latn-RS" b="1" dirty="0">
              <a:solidFill>
                <a:prstClr val="black"/>
              </a:solidFill>
            </a:endParaRPr>
          </a:p>
          <a:p>
            <a:pPr algn="r"/>
            <a:r>
              <a:rPr lang="sr-Latn-RS" b="1" dirty="0"/>
              <a:t>ulje na platnu 108x108 cm</a:t>
            </a:r>
          </a:p>
        </p:txBody>
      </p:sp>
    </p:spTree>
    <p:extLst>
      <p:ext uri="{BB962C8B-B14F-4D97-AF65-F5344CB8AC3E}">
        <p14:creationId xmlns:p14="http://schemas.microsoft.com/office/powerpoint/2010/main" val="229236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195DF-7A5E-4E19-8F3E-B06C6456990C}"/>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all of gold squares&#10;&#10;AI-generated content may be incorrect.">
            <a:extLst>
              <a:ext uri="{FF2B5EF4-FFF2-40B4-BE49-F238E27FC236}">
                <a16:creationId xmlns:a16="http://schemas.microsoft.com/office/drawing/2014/main" id="{149EAA8A-7C16-55AF-DC15-A0445DB0DFF9}"/>
              </a:ext>
            </a:extLst>
          </p:cNvPr>
          <p:cNvPicPr>
            <a:picLocks noChangeAspect="1"/>
          </p:cNvPicPr>
          <p:nvPr/>
        </p:nvPicPr>
        <p:blipFill>
          <a:blip r:embed="rId2"/>
          <a:srcRect t="17374" r="7746" b="20771"/>
          <a:stretch>
            <a:fillRect/>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9BBCD8-CAE5-4624-ACF4-364DF44F8FBE}"/>
              </a:ext>
            </a:extLst>
          </p:cNvPr>
          <p:cNvSpPr>
            <a:spLocks noGrp="1"/>
          </p:cNvSpPr>
          <p:nvPr>
            <p:ph type="ctrTitle"/>
          </p:nvPr>
        </p:nvSpPr>
        <p:spPr>
          <a:xfrm>
            <a:off x="477981" y="1122363"/>
            <a:ext cx="4023360" cy="3204134"/>
          </a:xfrm>
        </p:spPr>
        <p:txBody>
          <a:bodyPr anchor="b">
            <a:normAutofit/>
          </a:bodyPr>
          <a:lstStyle/>
          <a:p>
            <a:pPr algn="l"/>
            <a:r>
              <a:rPr lang="en-US" sz="4800" b="1">
                <a:solidFill>
                  <a:schemeClr val="bg1"/>
                </a:solidFill>
              </a:rPr>
              <a:t>KRAJ</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8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881D1E07-23DB-B962-DEED-FEDF95B4D8D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4B9C6E-16AD-F6BC-CD99-27F8E5DB3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E10CADA-DA04-29AA-3281-03B383E0642B}"/>
              </a:ext>
            </a:extLst>
          </p:cNvPr>
          <p:cNvPicPr>
            <a:picLocks noChangeAspect="1"/>
          </p:cNvPicPr>
          <p:nvPr/>
        </p:nvPicPr>
        <p:blipFill>
          <a:blip r:embed="rId2"/>
          <a:stretch>
            <a:fillRect/>
          </a:stretch>
        </p:blipFill>
        <p:spPr>
          <a:xfrm>
            <a:off x="6954250" y="877603"/>
            <a:ext cx="4980864" cy="5102794"/>
          </a:xfrm>
          <a:prstGeom prst="rect">
            <a:avLst/>
          </a:prstGeom>
        </p:spPr>
      </p:pic>
      <p:sp>
        <p:nvSpPr>
          <p:cNvPr id="8" name="Content Placeholder 2">
            <a:extLst>
              <a:ext uri="{FF2B5EF4-FFF2-40B4-BE49-F238E27FC236}">
                <a16:creationId xmlns:a16="http://schemas.microsoft.com/office/drawing/2014/main" id="{205602B7-65F8-2A54-37E7-936563A6270A}"/>
              </a:ext>
            </a:extLst>
          </p:cNvPr>
          <p:cNvSpPr txBox="1">
            <a:spLocks/>
          </p:cNvSpPr>
          <p:nvPr/>
        </p:nvSpPr>
        <p:spPr>
          <a:xfrm>
            <a:off x="220090" y="1612873"/>
            <a:ext cx="6514070" cy="36322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sr-Latn-RS" b="1" dirty="0"/>
              <a:t>Gustav Klimt </a:t>
            </a:r>
            <a:r>
              <a:rPr lang="en-US" b="1" dirty="0"/>
              <a:t>1917. </a:t>
            </a:r>
            <a:r>
              <a:rPr lang="en-US" b="1" dirty="0" err="1"/>
              <a:t>postaje</a:t>
            </a:r>
            <a:r>
              <a:rPr lang="en-US" b="1" dirty="0"/>
              <a:t> </a:t>
            </a:r>
            <a:r>
              <a:rPr lang="en-US" b="1" dirty="0" err="1"/>
              <a:t>počasni</a:t>
            </a:r>
            <a:r>
              <a:rPr lang="en-US" b="1" dirty="0"/>
              <a:t> </a:t>
            </a:r>
            <a:r>
              <a:rPr lang="en-US" b="1" dirty="0" err="1"/>
              <a:t>profesor</a:t>
            </a:r>
            <a:r>
              <a:rPr lang="en-US" b="1" dirty="0"/>
              <a:t> </a:t>
            </a:r>
            <a:r>
              <a:rPr lang="en-US" b="1" dirty="0" err="1"/>
              <a:t>bečke</a:t>
            </a:r>
            <a:r>
              <a:rPr lang="en-US" b="1" dirty="0"/>
              <a:t> </a:t>
            </a:r>
            <a:r>
              <a:rPr lang="en-US" b="1" dirty="0" err="1"/>
              <a:t>i</a:t>
            </a:r>
            <a:r>
              <a:rPr lang="en-US" b="1" dirty="0"/>
              <a:t> </a:t>
            </a:r>
            <a:r>
              <a:rPr lang="en-US" b="1" dirty="0" err="1"/>
              <a:t>minhenske</a:t>
            </a:r>
            <a:r>
              <a:rPr lang="en-US" b="1" dirty="0"/>
              <a:t> </a:t>
            </a:r>
            <a:r>
              <a:rPr lang="sr-Latn-RS" b="1" dirty="0"/>
              <a:t>A</a:t>
            </a:r>
            <a:r>
              <a:rPr lang="en-US" b="1" dirty="0" err="1"/>
              <a:t>kademije</a:t>
            </a:r>
            <a:endParaRPr lang="sr-Latn-BA" b="1" dirty="0"/>
          </a:p>
          <a:p>
            <a:pPr marL="342900" indent="-342900" algn="l">
              <a:lnSpc>
                <a:spcPct val="120000"/>
              </a:lnSpc>
              <a:buFont typeface="Arial" panose="020B0604020202020204" pitchFamily="34" charset="0"/>
              <a:buChar char="•"/>
            </a:pP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Njegov</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slikarski</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opus</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 između ostalog,</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čin</a:t>
            </a: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e</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ženski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portret</a:t>
            </a:r>
            <a:r>
              <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indent="-342900" algn="l">
              <a:lnSpc>
                <a:spcPct val="120000"/>
              </a:lnSpc>
              <a:buFont typeface="Arial" panose="020B0604020202020204" pitchFamily="34" charset="0"/>
              <a:buChar char="•"/>
            </a:pPr>
            <a:r>
              <a:rPr lang="sr-Latn-RS" b="1" dirty="0">
                <a:solidFill>
                  <a:prstClr val="black"/>
                </a:solidFill>
                <a:latin typeface="Aptos" panose="02110004020202020204"/>
              </a:rPr>
              <a:t>Mnoge od portretisanih da</a:t>
            </a:r>
            <a:r>
              <a:rPr lang="en-US" b="1" dirty="0">
                <a:solidFill>
                  <a:prstClr val="black"/>
                </a:solidFill>
                <a:latin typeface="Aptos" panose="02110004020202020204"/>
              </a:rPr>
              <a:t>m</a:t>
            </a:r>
            <a:r>
              <a:rPr lang="sr-Latn-RS" b="1" dirty="0">
                <a:solidFill>
                  <a:prstClr val="black"/>
                </a:solidFill>
                <a:latin typeface="Aptos" panose="02110004020202020204"/>
              </a:rPr>
              <a:t>a su poticale iz bogati</a:t>
            </a:r>
            <a:r>
              <a:rPr lang="en-US" b="1">
                <a:solidFill>
                  <a:prstClr val="black"/>
                </a:solidFill>
                <a:latin typeface="Aptos" panose="02110004020202020204"/>
              </a:rPr>
              <a:t>h</a:t>
            </a:r>
            <a:r>
              <a:rPr lang="sr-Latn-RS" b="1">
                <a:solidFill>
                  <a:prstClr val="black"/>
                </a:solidFill>
                <a:latin typeface="Aptos" panose="02110004020202020204"/>
              </a:rPr>
              <a:t> </a:t>
            </a:r>
            <a:r>
              <a:rPr lang="sr-Latn-RS" b="1" dirty="0">
                <a:solidFill>
                  <a:prstClr val="black"/>
                </a:solidFill>
                <a:latin typeface="Aptos" panose="02110004020202020204"/>
              </a:rPr>
              <a:t>jevrejskih bečkih porodica</a:t>
            </a:r>
            <a:endPar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indent="-342900" algn="l">
              <a:lnSpc>
                <a:spcPct val="120000"/>
              </a:lnSpc>
              <a:buFont typeface="Arial" panose="020B0604020202020204" pitchFamily="34" charset="0"/>
              <a:buChar char="•"/>
            </a:pPr>
            <a:r>
              <a:rPr lang="sr-Latn-BA" b="1" dirty="0">
                <a:solidFill>
                  <a:prstClr val="black"/>
                </a:solidFill>
                <a:latin typeface="Aptos" panose="02110004020202020204"/>
              </a:rPr>
              <a:t>Klimt umire 1918. u Beču</a:t>
            </a:r>
            <a:endParaRPr kumimoji="0" lang="sr-Latn-BA"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78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9F7217E2-C16F-C8EA-14C4-B43C51C5E37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1FB56A0-B6C4-6E0D-FE34-6C6D7202A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7FAE3709-D78D-4301-4FDF-8640C7B51130}"/>
              </a:ext>
            </a:extLst>
          </p:cNvPr>
          <p:cNvSpPr txBox="1">
            <a:spLocks/>
          </p:cNvSpPr>
          <p:nvPr/>
        </p:nvSpPr>
        <p:spPr>
          <a:xfrm>
            <a:off x="186342" y="315696"/>
            <a:ext cx="5646287" cy="644785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r-Latn-RS" b="1" dirty="0">
                <a:solidFill>
                  <a:prstClr val="black"/>
                </a:solidFill>
              </a:rPr>
              <a:t>PORTRET MATILDE TRAU, oko 1893.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lvl="0" indent="-342900" algn="l">
              <a:buFont typeface="Arial" panose="020B0604020202020204" pitchFamily="34" charset="0"/>
              <a:buChar char="•"/>
              <a:defRPr/>
            </a:pPr>
            <a:r>
              <a:rPr lang="sr-Latn-RS" b="1" dirty="0">
                <a:solidFill>
                  <a:prstClr val="black"/>
                </a:solidFill>
              </a:rPr>
              <a:t>Klimt  dobija porudžbinu da naslika branči par Trau, Matildu i Franca, trgovce čajem</a:t>
            </a:r>
          </a:p>
          <a:p>
            <a:pPr marL="342900" lvl="0" indent="-342900" algn="l">
              <a:buFont typeface="Arial" panose="020B0604020202020204" pitchFamily="34" charset="0"/>
              <a:buChar char="•"/>
              <a:defRPr/>
            </a:pPr>
            <a:r>
              <a:rPr lang="sr-Latn-RS" b="1" dirty="0">
                <a:solidFill>
                  <a:prstClr val="black"/>
                </a:solidFill>
              </a:rPr>
              <a:t>Portret Franca Trau je jedini poznati naručeni muški portret u ulju u slikarevom opusu</a:t>
            </a:r>
          </a:p>
          <a:p>
            <a:pPr marL="342900" lvl="0" indent="-342900" algn="l">
              <a:buFont typeface="Arial" panose="020B0604020202020204" pitchFamily="34" charset="0"/>
              <a:buChar char="•"/>
              <a:defRPr/>
            </a:pPr>
            <a:r>
              <a:rPr lang="sr-Latn-RS" b="1" dirty="0">
                <a:solidFill>
                  <a:prstClr val="black"/>
                </a:solidFill>
              </a:rPr>
              <a:t>Portreti su zamišljeni tako da Matilda gleda direktno u svog supruga</a:t>
            </a:r>
          </a:p>
          <a:p>
            <a:pPr marL="342900" lvl="0" indent="-342900" algn="l">
              <a:buFont typeface="Arial" panose="020B0604020202020204" pitchFamily="34" charset="0"/>
              <a:buChar char="•"/>
              <a:defRPr/>
            </a:pPr>
            <a:r>
              <a:rPr lang="sr-Latn-RS" b="1" dirty="0">
                <a:solidFill>
                  <a:prstClr val="black"/>
                </a:solidFill>
              </a:rPr>
              <a:t>Matilda i Franc su bili</a:t>
            </a:r>
            <a:r>
              <a:rPr lang="en-US" b="1" dirty="0">
                <a:solidFill>
                  <a:prstClr val="black"/>
                </a:solidFill>
              </a:rPr>
              <a:t> </a:t>
            </a:r>
            <a:r>
              <a:rPr lang="en-US" b="1" dirty="0" err="1">
                <a:solidFill>
                  <a:prstClr val="black"/>
                </a:solidFill>
              </a:rPr>
              <a:t>važni</a:t>
            </a:r>
            <a:r>
              <a:rPr lang="en-US" b="1" dirty="0">
                <a:solidFill>
                  <a:prstClr val="black"/>
                </a:solidFill>
              </a:rPr>
              <a:t> </a:t>
            </a:r>
            <a:r>
              <a:rPr lang="en-US" b="1" dirty="0" err="1">
                <a:solidFill>
                  <a:prstClr val="black"/>
                </a:solidFill>
              </a:rPr>
              <a:t>kolekcionari</a:t>
            </a:r>
            <a:r>
              <a:rPr lang="en-US" b="1" dirty="0">
                <a:solidFill>
                  <a:prstClr val="black"/>
                </a:solidFill>
              </a:rPr>
              <a:t> </a:t>
            </a:r>
            <a:r>
              <a:rPr lang="en-US" b="1" dirty="0" err="1">
                <a:solidFill>
                  <a:prstClr val="black"/>
                </a:solidFill>
              </a:rPr>
              <a:t>umetničkih</a:t>
            </a:r>
            <a:r>
              <a:rPr lang="en-US" b="1" dirty="0">
                <a:solidFill>
                  <a:prstClr val="black"/>
                </a:solidFill>
              </a:rPr>
              <a:t> dela u </a:t>
            </a:r>
            <a:r>
              <a:rPr lang="en-US" b="1" dirty="0" err="1">
                <a:solidFill>
                  <a:prstClr val="black"/>
                </a:solidFill>
              </a:rPr>
              <a:t>Beču</a:t>
            </a:r>
            <a:endParaRPr lang="sr-Latn-RS" b="1" dirty="0">
              <a:solidFill>
                <a:prstClr val="black"/>
              </a:solidFill>
            </a:endParaRPr>
          </a:p>
          <a:p>
            <a:pPr marL="342900" lvl="0" indent="-342900" algn="l">
              <a:buFont typeface="Arial" panose="020B0604020202020204" pitchFamily="34" charset="0"/>
              <a:buChar char="•"/>
              <a:defRPr/>
            </a:pPr>
            <a:r>
              <a:rPr lang="sr-Latn-RS" b="1" dirty="0">
                <a:solidFill>
                  <a:prstClr val="black"/>
                </a:solidFill>
              </a:rPr>
              <a:t>Stil je zasnovan na flamanskim portretima u pogledu tmurnog, tamnog kolorita</a:t>
            </a:r>
          </a:p>
          <a:p>
            <a:pPr marL="342900" lvl="0" indent="-342900" algn="l">
              <a:buFont typeface="Arial" panose="020B0604020202020204" pitchFamily="34" charset="0"/>
              <a:buChar char="•"/>
              <a:defRPr/>
            </a:pPr>
            <a:r>
              <a:rPr lang="sr-Latn-RS" b="1" dirty="0">
                <a:solidFill>
                  <a:prstClr val="black"/>
                </a:solidFill>
              </a:rPr>
              <a:t>Naturalizam je očit na oba portreta što ih svrstava u vrhunske primere akademskog slikarstva</a:t>
            </a:r>
          </a:p>
        </p:txBody>
      </p:sp>
      <p:pic>
        <p:nvPicPr>
          <p:cNvPr id="2" name="Picture 1">
            <a:extLst>
              <a:ext uri="{FF2B5EF4-FFF2-40B4-BE49-F238E27FC236}">
                <a16:creationId xmlns:a16="http://schemas.microsoft.com/office/drawing/2014/main" id="{C728A1AD-4CC5-8360-64AE-62536851C9F8}"/>
              </a:ext>
            </a:extLst>
          </p:cNvPr>
          <p:cNvPicPr>
            <a:picLocks noChangeAspect="1"/>
          </p:cNvPicPr>
          <p:nvPr/>
        </p:nvPicPr>
        <p:blipFill>
          <a:blip r:embed="rId2"/>
          <a:stretch>
            <a:fillRect/>
          </a:stretch>
        </p:blipFill>
        <p:spPr>
          <a:xfrm>
            <a:off x="6626352" y="0"/>
            <a:ext cx="5562600" cy="5715000"/>
          </a:xfrm>
          <a:prstGeom prst="rect">
            <a:avLst/>
          </a:prstGeom>
        </p:spPr>
      </p:pic>
      <p:sp>
        <p:nvSpPr>
          <p:cNvPr id="4" name="TextBox 3">
            <a:extLst>
              <a:ext uri="{FF2B5EF4-FFF2-40B4-BE49-F238E27FC236}">
                <a16:creationId xmlns:a16="http://schemas.microsoft.com/office/drawing/2014/main" id="{6D063CC0-0328-1737-1108-B3B0DC425455}"/>
              </a:ext>
            </a:extLst>
          </p:cNvPr>
          <p:cNvSpPr txBox="1"/>
          <p:nvPr/>
        </p:nvSpPr>
        <p:spPr>
          <a:xfrm>
            <a:off x="6626352" y="5871001"/>
            <a:ext cx="5379306" cy="830997"/>
          </a:xfrm>
          <a:prstGeom prst="rect">
            <a:avLst/>
          </a:prstGeom>
          <a:noFill/>
        </p:spPr>
        <p:txBody>
          <a:bodyPr wrap="square" rtlCol="0">
            <a:spAutoFit/>
          </a:bodyPr>
          <a:lstStyle/>
          <a:p>
            <a:pPr algn="r"/>
            <a:r>
              <a:rPr lang="sr-Latn-RS" sz="1600" b="1" dirty="0">
                <a:solidFill>
                  <a:prstClr val="black"/>
                </a:solidFill>
              </a:rPr>
              <a:t>Privatna kolekcija (izloženo od 2019. u </a:t>
            </a:r>
            <a:r>
              <a:rPr lang="en-US" sz="1600" b="1" dirty="0" err="1">
                <a:solidFill>
                  <a:prstClr val="black"/>
                </a:solidFill>
              </a:rPr>
              <a:t>Österreichische</a:t>
            </a:r>
            <a:r>
              <a:rPr lang="en-US" sz="1600" b="1" dirty="0">
                <a:solidFill>
                  <a:prstClr val="black"/>
                </a:solidFill>
              </a:rPr>
              <a:t> Galerie Belvedere</a:t>
            </a:r>
            <a:r>
              <a:rPr lang="sr-Latn-RS" sz="1600" b="1" dirty="0">
                <a:solidFill>
                  <a:prstClr val="black"/>
                </a:solidFill>
              </a:rPr>
              <a:t>)</a:t>
            </a:r>
            <a:br>
              <a:rPr lang="en-US" sz="1600" b="1" dirty="0">
                <a:solidFill>
                  <a:prstClr val="black"/>
                </a:solidFill>
              </a:rPr>
            </a:br>
            <a:r>
              <a:rPr lang="sr-Latn-RS" sz="1600" b="1" dirty="0">
                <a:solidFill>
                  <a:prstClr val="black"/>
                </a:solidFill>
              </a:rPr>
              <a:t>ulje na platnu 79x58.5 cm</a:t>
            </a:r>
          </a:p>
        </p:txBody>
      </p:sp>
      <p:pic>
        <p:nvPicPr>
          <p:cNvPr id="5" name="Picture 4">
            <a:extLst>
              <a:ext uri="{FF2B5EF4-FFF2-40B4-BE49-F238E27FC236}">
                <a16:creationId xmlns:a16="http://schemas.microsoft.com/office/drawing/2014/main" id="{EB3E2115-710B-06D6-EEDD-654FC47AF9C6}"/>
              </a:ext>
            </a:extLst>
          </p:cNvPr>
          <p:cNvPicPr>
            <a:picLocks noChangeAspect="1"/>
          </p:cNvPicPr>
          <p:nvPr/>
        </p:nvPicPr>
        <p:blipFill>
          <a:blip r:embed="rId3"/>
          <a:stretch>
            <a:fillRect/>
          </a:stretch>
        </p:blipFill>
        <p:spPr>
          <a:xfrm>
            <a:off x="5937024" y="626816"/>
            <a:ext cx="2147866" cy="2802184"/>
          </a:xfrm>
          <a:prstGeom prst="rect">
            <a:avLst/>
          </a:prstGeom>
        </p:spPr>
      </p:pic>
    </p:spTree>
    <p:extLst>
      <p:ext uri="{BB962C8B-B14F-4D97-AF65-F5344CB8AC3E}">
        <p14:creationId xmlns:p14="http://schemas.microsoft.com/office/powerpoint/2010/main" val="322033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ED5304CE-EA7C-869B-04E2-BE8F7748751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B67D23-B965-2FCA-6D59-11B1D3392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54402B74-1DC1-8267-E14F-279DD6676583}"/>
              </a:ext>
            </a:extLst>
          </p:cNvPr>
          <p:cNvSpPr txBox="1"/>
          <p:nvPr/>
        </p:nvSpPr>
        <p:spPr>
          <a:xfrm>
            <a:off x="130629" y="5890828"/>
            <a:ext cx="1118722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r-Latn-RS" sz="2000" b="1" dirty="0">
                <a:solidFill>
                  <a:prstClr val="black"/>
                </a:solidFill>
              </a:rPr>
              <a:t>Na slici Auditorijum Starog Burgteatra (1888/89) Klim je smestio bračni par Trau kao na portretima i ova dva modela su jedina dva prepoznatljiva lica</a:t>
            </a:r>
          </a:p>
        </p:txBody>
      </p:sp>
      <p:pic>
        <p:nvPicPr>
          <p:cNvPr id="6" name="Picture 5">
            <a:extLst>
              <a:ext uri="{FF2B5EF4-FFF2-40B4-BE49-F238E27FC236}">
                <a16:creationId xmlns:a16="http://schemas.microsoft.com/office/drawing/2014/main" id="{76AAC7D9-E9B1-094F-D98A-30C1A7096E91}"/>
              </a:ext>
            </a:extLst>
          </p:cNvPr>
          <p:cNvPicPr>
            <a:picLocks noChangeAspect="1"/>
          </p:cNvPicPr>
          <p:nvPr/>
        </p:nvPicPr>
        <p:blipFill>
          <a:blip r:embed="rId2"/>
          <a:stretch>
            <a:fillRect/>
          </a:stretch>
        </p:blipFill>
        <p:spPr>
          <a:xfrm>
            <a:off x="0" y="0"/>
            <a:ext cx="11317851" cy="5631543"/>
          </a:xfrm>
          <a:prstGeom prst="rect">
            <a:avLst/>
          </a:prstGeom>
        </p:spPr>
      </p:pic>
    </p:spTree>
    <p:extLst>
      <p:ext uri="{BB962C8B-B14F-4D97-AF65-F5344CB8AC3E}">
        <p14:creationId xmlns:p14="http://schemas.microsoft.com/office/powerpoint/2010/main" val="92912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9FAD1D9-8FFC-4750-FF95-2F206CA7FE5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BBEFE7-F171-98DC-B0AF-02D4B3F1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36505578-F198-C3C1-9062-6FE64FBF3434}"/>
              </a:ext>
            </a:extLst>
          </p:cNvPr>
          <p:cNvSpPr txBox="1">
            <a:spLocks/>
          </p:cNvSpPr>
          <p:nvPr/>
        </p:nvSpPr>
        <p:spPr>
          <a:xfrm>
            <a:off x="186342" y="304800"/>
            <a:ext cx="8812504" cy="6386286"/>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r-Latn-RS" b="1" dirty="0">
                <a:solidFill>
                  <a:prstClr val="black"/>
                </a:solidFill>
              </a:rPr>
              <a:t>PORTRET SERENE  LEDERER, 1899.</a:t>
            </a:r>
          </a:p>
          <a:p>
            <a:pPr marL="342900" lvl="0" indent="-342900" algn="l">
              <a:buFont typeface="Arial" panose="020B0604020202020204" pitchFamily="34" charset="0"/>
              <a:buChar char="•"/>
              <a:defRPr/>
            </a:pP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Lederer je bila žena bogatog industrijalca Augusta Lederera (držao je fabrike za proizvodnju pića) koji je i naručio portret svoje supruge</a:t>
            </a:r>
          </a:p>
          <a:p>
            <a:pPr marL="342900" lvl="0" indent="-342900" algn="l">
              <a:lnSpc>
                <a:spcPct val="120000"/>
              </a:lnSpc>
              <a:buFont typeface="Arial" panose="020B0604020202020204" pitchFamily="34" charset="0"/>
              <a:buChar char="•"/>
              <a:defRPr/>
            </a:pPr>
            <a:r>
              <a:rPr lang="sr-Latn-BA" b="1" dirty="0"/>
              <a:t>Porodica je, posle Rotšildovih, bila najbogatija jevrejska porodica u Beču</a:t>
            </a: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je poticala iz čuvene porodice Pulicer, a njen deda ujak je bio Jozef Pulicer i osnivač Pulicerove nagrade</a:t>
            </a:r>
          </a:p>
          <a:p>
            <a:pPr marL="342900" lvl="0" indent="-342900" algn="l">
              <a:lnSpc>
                <a:spcPct val="120000"/>
              </a:lnSpc>
              <a:buFont typeface="Arial" panose="020B0604020202020204" pitchFamily="34" charset="0"/>
              <a:buChar char="•"/>
              <a:defRPr/>
            </a:pPr>
            <a:r>
              <a:rPr lang="sr-Latn-RS" b="1" dirty="0">
                <a:solidFill>
                  <a:prstClr val="black"/>
                </a:solidFill>
              </a:rPr>
              <a:t>Serena je prikazana kao uspravna, stojeća figura u beloj haljini na beloj pozadini, a njena tamna kosa i crne oči daju živopisan kontrast</a:t>
            </a:r>
          </a:p>
          <a:p>
            <a:pPr marL="342900" lvl="0" indent="-342900" algn="l">
              <a:lnSpc>
                <a:spcPct val="120000"/>
              </a:lnSpc>
              <a:buFont typeface="Arial" panose="020B0604020202020204" pitchFamily="34" charset="0"/>
              <a:buChar char="•"/>
              <a:defRPr/>
            </a:pPr>
            <a:r>
              <a:rPr lang="sr-Latn-RS" b="1" dirty="0">
                <a:solidFill>
                  <a:prstClr val="black"/>
                </a:solidFill>
              </a:rPr>
              <a:t>Haljina, poput ogrtača, obuhvata telo devojke, a da ono ne postaje vidljivo</a:t>
            </a:r>
          </a:p>
          <a:p>
            <a:pPr marL="342900" lvl="0" indent="-342900" algn="l">
              <a:lnSpc>
                <a:spcPct val="120000"/>
              </a:lnSpc>
              <a:buFont typeface="Arial" panose="020B0604020202020204" pitchFamily="34" charset="0"/>
              <a:buChar char="•"/>
              <a:defRPr/>
            </a:pPr>
            <a:r>
              <a:rPr lang="sr-Latn-RS" b="1" dirty="0">
                <a:solidFill>
                  <a:prstClr val="black"/>
                </a:solidFill>
              </a:rPr>
              <a:t>Slika je izložena 1901. na Desetoj izložbi Bečke secesije, međutim komentari su bili podrugljivi na račun njenih „našminkanih obraza“</a:t>
            </a:r>
          </a:p>
          <a:p>
            <a:pPr marL="342900" lvl="0" indent="-342900" algn="l">
              <a:lnSpc>
                <a:spcPct val="120000"/>
              </a:lnSpc>
              <a:buFont typeface="Arial" panose="020B0604020202020204" pitchFamily="34" charset="0"/>
              <a:buChar char="•"/>
              <a:defRPr/>
            </a:pPr>
            <a:r>
              <a:rPr lang="sr-Latn-RS" b="1" dirty="0">
                <a:solidFill>
                  <a:prstClr val="black"/>
                </a:solidFill>
              </a:rPr>
              <a:t>Nakon toga je Avgust Lederer odbio svako dalje izlaganje portreta članove njegove porodice</a:t>
            </a:r>
          </a:p>
          <a:p>
            <a:pPr marL="342900" lvl="0" indent="-342900" algn="l">
              <a:lnSpc>
                <a:spcPct val="120000"/>
              </a:lnSpc>
              <a:buFont typeface="Arial" panose="020B0604020202020204" pitchFamily="34" charset="0"/>
              <a:buChar char="•"/>
              <a:defRPr/>
            </a:pPr>
            <a:r>
              <a:rPr lang="sr-Latn-RS" b="1" dirty="0">
                <a:solidFill>
                  <a:prstClr val="black"/>
                </a:solidFill>
              </a:rPr>
              <a:t>Tokom godina Ledererovi su stvorili najbroniju kolekciju Klimtovih dela koja je konfiskovana</a:t>
            </a:r>
            <a:r>
              <a:rPr lang="en-US" b="1" dirty="0">
                <a:solidFill>
                  <a:prstClr val="black"/>
                </a:solidFill>
              </a:rPr>
              <a:t> 1940. </a:t>
            </a:r>
            <a:endParaRPr lang="sr-Latn-RS" b="1" dirty="0">
              <a:solidFill>
                <a:prstClr val="black"/>
              </a:solidFill>
            </a:endParaRPr>
          </a:p>
          <a:p>
            <a:pPr marL="342900" lvl="0" indent="-342900" algn="l">
              <a:lnSpc>
                <a:spcPct val="120000"/>
              </a:lnSpc>
              <a:buFont typeface="Arial" panose="020B0604020202020204" pitchFamily="34" charset="0"/>
              <a:buChar char="•"/>
              <a:defRPr/>
            </a:pPr>
            <a:r>
              <a:rPr lang="sr-Latn-RS" b="1" dirty="0">
                <a:solidFill>
                  <a:prstClr val="black"/>
                </a:solidFill>
              </a:rPr>
              <a:t>Serena je</a:t>
            </a:r>
            <a:r>
              <a:rPr lang="en-US" b="1" dirty="0">
                <a:solidFill>
                  <a:prstClr val="black"/>
                </a:solidFill>
              </a:rPr>
              <a:t> </a:t>
            </a:r>
            <a:r>
              <a:rPr lang="en-US" b="1" dirty="0" err="1">
                <a:solidFill>
                  <a:prstClr val="black"/>
                </a:solidFill>
              </a:rPr>
              <a:t>pobegla</a:t>
            </a:r>
            <a:r>
              <a:rPr lang="en-US" b="1" dirty="0">
                <a:solidFill>
                  <a:prstClr val="black"/>
                </a:solidFill>
              </a:rPr>
              <a:t> u </a:t>
            </a:r>
            <a:r>
              <a:rPr lang="en-US" b="1" dirty="0" err="1">
                <a:solidFill>
                  <a:prstClr val="black"/>
                </a:solidFill>
              </a:rPr>
              <a:t>Budimpeštu</a:t>
            </a:r>
            <a:r>
              <a:rPr lang="en-US" b="1" dirty="0">
                <a:solidFill>
                  <a:prstClr val="black"/>
                </a:solidFill>
              </a:rPr>
              <a:t>, </a:t>
            </a:r>
            <a:r>
              <a:rPr lang="en-US" b="1" dirty="0" err="1">
                <a:solidFill>
                  <a:prstClr val="black"/>
                </a:solidFill>
              </a:rPr>
              <a:t>gde</a:t>
            </a:r>
            <a:r>
              <a:rPr lang="en-US" b="1" dirty="0">
                <a:solidFill>
                  <a:prstClr val="black"/>
                </a:solidFill>
              </a:rPr>
              <a:t> je </a:t>
            </a:r>
            <a:r>
              <a:rPr lang="en-US" b="1" dirty="0" err="1">
                <a:solidFill>
                  <a:prstClr val="black"/>
                </a:solidFill>
              </a:rPr>
              <a:t>umrla</a:t>
            </a:r>
            <a:r>
              <a:rPr lang="sr-Latn-RS" b="1" dirty="0">
                <a:solidFill>
                  <a:prstClr val="black"/>
                </a:solidFill>
              </a:rPr>
              <a:t> 1943.</a:t>
            </a:r>
          </a:p>
          <a:p>
            <a:pPr marL="342900" lvl="0" indent="-342900" algn="l">
              <a:lnSpc>
                <a:spcPct val="120000"/>
              </a:lnSpc>
              <a:buFont typeface="Arial" panose="020B0604020202020204" pitchFamily="34" charset="0"/>
              <a:buChar char="•"/>
              <a:defRPr/>
            </a:pPr>
            <a:r>
              <a:rPr lang="en-US" b="1" dirty="0">
                <a:solidFill>
                  <a:prstClr val="black"/>
                </a:solidFill>
              </a:rPr>
              <a:t>Gestapo je </a:t>
            </a:r>
            <a:r>
              <a:rPr lang="en-US" b="1" dirty="0" err="1">
                <a:solidFill>
                  <a:prstClr val="black"/>
                </a:solidFill>
              </a:rPr>
              <a:t>prebacio</a:t>
            </a:r>
            <a:r>
              <a:rPr lang="en-US" b="1" dirty="0">
                <a:solidFill>
                  <a:prstClr val="black"/>
                </a:solidFill>
              </a:rPr>
              <a:t> </a:t>
            </a:r>
            <a:r>
              <a:rPr lang="en-US" b="1" dirty="0" err="1">
                <a:solidFill>
                  <a:prstClr val="black"/>
                </a:solidFill>
              </a:rPr>
              <a:t>kolekciju</a:t>
            </a:r>
            <a:r>
              <a:rPr lang="en-US" b="1" dirty="0">
                <a:solidFill>
                  <a:prstClr val="black"/>
                </a:solidFill>
              </a:rPr>
              <a:t> u </a:t>
            </a:r>
            <a:r>
              <a:rPr lang="en-US" b="1" dirty="0" err="1">
                <a:solidFill>
                  <a:prstClr val="black"/>
                </a:solidFill>
              </a:rPr>
              <a:t>zamak</a:t>
            </a:r>
            <a:r>
              <a:rPr lang="en-US" b="1" dirty="0">
                <a:solidFill>
                  <a:prstClr val="black"/>
                </a:solidFill>
              </a:rPr>
              <a:t> </a:t>
            </a:r>
            <a:r>
              <a:rPr lang="en-US" b="1" dirty="0" err="1">
                <a:solidFill>
                  <a:prstClr val="black"/>
                </a:solidFill>
              </a:rPr>
              <a:t>Imendorf</a:t>
            </a:r>
            <a:r>
              <a:rPr lang="en-US" b="1" dirty="0">
                <a:solidFill>
                  <a:prstClr val="black"/>
                </a:solidFill>
              </a:rPr>
              <a:t>, </a:t>
            </a:r>
            <a:r>
              <a:rPr lang="en-US" b="1" dirty="0" err="1">
                <a:solidFill>
                  <a:prstClr val="black"/>
                </a:solidFill>
              </a:rPr>
              <a:t>ali</a:t>
            </a:r>
            <a:r>
              <a:rPr lang="en-US" b="1" dirty="0">
                <a:solidFill>
                  <a:prstClr val="black"/>
                </a:solidFill>
              </a:rPr>
              <a:t> je </a:t>
            </a:r>
            <a:r>
              <a:rPr lang="en-US" b="1" dirty="0" err="1">
                <a:solidFill>
                  <a:prstClr val="black"/>
                </a:solidFill>
              </a:rPr>
              <a:t>zamak</a:t>
            </a:r>
            <a:r>
              <a:rPr lang="en-US" b="1" dirty="0">
                <a:solidFill>
                  <a:prstClr val="black"/>
                </a:solidFill>
              </a:rPr>
              <a:t> </a:t>
            </a:r>
            <a:r>
              <a:rPr lang="en-US" b="1" dirty="0" err="1">
                <a:solidFill>
                  <a:prstClr val="black"/>
                </a:solidFill>
              </a:rPr>
              <a:t>zapaljen</a:t>
            </a:r>
            <a:r>
              <a:rPr lang="en-US" b="1" dirty="0">
                <a:solidFill>
                  <a:prstClr val="black"/>
                </a:solidFill>
              </a:rPr>
              <a:t> u </a:t>
            </a:r>
            <a:r>
              <a:rPr lang="en-US" b="1" dirty="0" err="1">
                <a:solidFill>
                  <a:prstClr val="black"/>
                </a:solidFill>
              </a:rPr>
              <a:t>maju</a:t>
            </a:r>
            <a:r>
              <a:rPr lang="en-US" b="1" dirty="0">
                <a:solidFill>
                  <a:prstClr val="black"/>
                </a:solidFill>
              </a:rPr>
              <a:t> 1945. </a:t>
            </a:r>
            <a:r>
              <a:rPr lang="en-US" b="1" dirty="0" err="1">
                <a:solidFill>
                  <a:prstClr val="black"/>
                </a:solidFill>
              </a:rPr>
              <a:t>kako</a:t>
            </a:r>
            <a:r>
              <a:rPr lang="en-US" b="1" dirty="0">
                <a:solidFill>
                  <a:prstClr val="black"/>
                </a:solidFill>
              </a:rPr>
              <a:t> ne bi pao u </a:t>
            </a:r>
            <a:r>
              <a:rPr lang="en-US" b="1" dirty="0" err="1">
                <a:solidFill>
                  <a:prstClr val="black"/>
                </a:solidFill>
              </a:rPr>
              <a:t>ruke</a:t>
            </a:r>
            <a:r>
              <a:rPr lang="en-US" b="1" dirty="0">
                <a:solidFill>
                  <a:prstClr val="black"/>
                </a:solidFill>
              </a:rPr>
              <a:t> </a:t>
            </a:r>
            <a:r>
              <a:rPr lang="sr-Latn-RS" b="1" dirty="0">
                <a:solidFill>
                  <a:prstClr val="black"/>
                </a:solidFill>
              </a:rPr>
              <a:t>S</a:t>
            </a:r>
            <a:r>
              <a:rPr lang="en-US" b="1" dirty="0" err="1">
                <a:solidFill>
                  <a:prstClr val="black"/>
                </a:solidFill>
              </a:rPr>
              <a:t>aveznika</a:t>
            </a:r>
            <a:r>
              <a:rPr lang="sr-Latn-RS" b="1" dirty="0">
                <a:solidFill>
                  <a:prstClr val="black"/>
                </a:solidFill>
              </a:rPr>
              <a:t> i neka od dela iz kolekcije su uništena</a:t>
            </a:r>
          </a:p>
          <a:p>
            <a:pPr marL="342900" lvl="0" indent="-342900" algn="l">
              <a:lnSpc>
                <a:spcPct val="120000"/>
              </a:lnSpc>
              <a:buFont typeface="Arial" panose="020B0604020202020204" pitchFamily="34" charset="0"/>
              <a:buChar char="•"/>
              <a:defRPr/>
            </a:pPr>
            <a:r>
              <a:rPr lang="sr-Latn-RS" b="1" dirty="0">
                <a:solidFill>
                  <a:prstClr val="black"/>
                </a:solidFill>
              </a:rPr>
              <a:t>Nakon sopstvenog portreta Serena je od Klimta naručila i portrete svoje majke Šarlote Pulicer i ćerke Elizabete Lederer</a:t>
            </a:r>
          </a:p>
        </p:txBody>
      </p:sp>
      <p:sp>
        <p:nvSpPr>
          <p:cNvPr id="4" name="TextBox 3">
            <a:extLst>
              <a:ext uri="{FF2B5EF4-FFF2-40B4-BE49-F238E27FC236}">
                <a16:creationId xmlns:a16="http://schemas.microsoft.com/office/drawing/2014/main" id="{FFECA0AB-1BD2-E78C-EAA2-A4164110F7AD}"/>
              </a:ext>
            </a:extLst>
          </p:cNvPr>
          <p:cNvSpPr txBox="1"/>
          <p:nvPr/>
        </p:nvSpPr>
        <p:spPr>
          <a:xfrm>
            <a:off x="9001894" y="5949486"/>
            <a:ext cx="3187058" cy="615553"/>
          </a:xfrm>
          <a:prstGeom prst="rect">
            <a:avLst/>
          </a:prstGeom>
          <a:noFill/>
        </p:spPr>
        <p:txBody>
          <a:bodyPr wrap="square" rtlCol="0">
            <a:spAutoFit/>
          </a:bodyPr>
          <a:lstStyle/>
          <a:p>
            <a:pPr lvl="0" algn="r"/>
            <a:r>
              <a:rPr lang="en-US" dirty="0"/>
              <a:t> </a:t>
            </a:r>
            <a:r>
              <a:rPr lang="en-US" sz="1600" b="1" dirty="0">
                <a:solidFill>
                  <a:prstClr val="black"/>
                </a:solidFill>
              </a:rPr>
              <a:t>Metropolitan Museum of Art</a:t>
            </a:r>
            <a:r>
              <a:rPr lang="sr-Latn-RS" sz="1600" b="1" dirty="0">
                <a:solidFill>
                  <a:prstClr val="black"/>
                </a:solidFill>
              </a:rPr>
              <a:t>,</a:t>
            </a:r>
          </a:p>
          <a:p>
            <a:pPr lvl="0" algn="r"/>
            <a:r>
              <a:rPr lang="sr-Latn-RS" sz="1600" b="1" dirty="0">
                <a:solidFill>
                  <a:prstClr val="black"/>
                </a:solidFill>
              </a:rPr>
              <a:t>ulje na platnu 190.8x 85.4 cm</a:t>
            </a:r>
          </a:p>
        </p:txBody>
      </p:sp>
      <p:pic>
        <p:nvPicPr>
          <p:cNvPr id="3" name="Picture 2">
            <a:extLst>
              <a:ext uri="{FF2B5EF4-FFF2-40B4-BE49-F238E27FC236}">
                <a16:creationId xmlns:a16="http://schemas.microsoft.com/office/drawing/2014/main" id="{CD0A8667-15CB-D27A-5149-3F84180896AD}"/>
              </a:ext>
            </a:extLst>
          </p:cNvPr>
          <p:cNvPicPr>
            <a:picLocks noChangeAspect="1"/>
          </p:cNvPicPr>
          <p:nvPr/>
        </p:nvPicPr>
        <p:blipFill>
          <a:blip r:embed="rId2"/>
          <a:srcRect t="953"/>
          <a:stretch>
            <a:fillRect/>
          </a:stretch>
        </p:blipFill>
        <p:spPr>
          <a:xfrm>
            <a:off x="9369410" y="-1"/>
            <a:ext cx="2822590" cy="5820230"/>
          </a:xfrm>
          <a:prstGeom prst="rect">
            <a:avLst/>
          </a:prstGeom>
        </p:spPr>
      </p:pic>
    </p:spTree>
    <p:extLst>
      <p:ext uri="{BB962C8B-B14F-4D97-AF65-F5344CB8AC3E}">
        <p14:creationId xmlns:p14="http://schemas.microsoft.com/office/powerpoint/2010/main" val="346394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04384A97-69D1-CB0F-3E01-AD47B5062ED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EF9F037-8282-2533-C23C-C5C8CA7E1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4C7A6CCC-0EB7-E066-3CF3-7A2CE512C70A}"/>
              </a:ext>
            </a:extLst>
          </p:cNvPr>
          <p:cNvSpPr txBox="1">
            <a:spLocks/>
          </p:cNvSpPr>
          <p:nvPr/>
        </p:nvSpPr>
        <p:spPr>
          <a:xfrm>
            <a:off x="186341" y="275771"/>
            <a:ext cx="7636859" cy="575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rPr>
              <a:t>PORTRET  TRUDE ŠTAJNER, 1900/01.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r-Latn-R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lvl="0" indent="-342900" algn="l">
              <a:buFont typeface="Arial" panose="020B0604020202020204" pitchFamily="34" charset="0"/>
              <a:buChar char="•"/>
              <a:defRPr/>
            </a:pPr>
            <a:r>
              <a:rPr lang="sr-Latn-RS" b="1" dirty="0">
                <a:solidFill>
                  <a:prstClr val="black"/>
                </a:solidFill>
                <a:latin typeface="Aptos" panose="02110004020202020204"/>
              </a:rPr>
              <a:t>Gertrude Trude Štajner je bila ćerka Vilhelma Štajnera, suvlasnika fabrike svile, i Dž</a:t>
            </a:r>
            <a:r>
              <a:rPr lang="en-US" b="1" dirty="0" err="1">
                <a:solidFill>
                  <a:prstClr val="black"/>
                </a:solidFill>
                <a:latin typeface="Aptos" panose="02110004020202020204"/>
              </a:rPr>
              <a:t>eni</a:t>
            </a:r>
            <a:r>
              <a:rPr lang="en-US" b="1" dirty="0">
                <a:solidFill>
                  <a:prstClr val="black"/>
                </a:solidFill>
                <a:latin typeface="Aptos" panose="02110004020202020204"/>
              </a:rPr>
              <a:t> </a:t>
            </a:r>
            <a:r>
              <a:rPr lang="en-US" b="1" dirty="0" err="1">
                <a:solidFill>
                  <a:prstClr val="black"/>
                </a:solidFill>
                <a:latin typeface="Aptos" panose="02110004020202020204"/>
              </a:rPr>
              <a:t>Štajner</a:t>
            </a:r>
            <a:r>
              <a:rPr lang="sr-Latn-RS" b="1" dirty="0">
                <a:solidFill>
                  <a:prstClr val="black"/>
                </a:solidFill>
                <a:latin typeface="Aptos" panose="02110004020202020204"/>
              </a:rPr>
              <a:t> (</a:t>
            </a:r>
            <a:r>
              <a:rPr lang="en-US" b="1" dirty="0" err="1">
                <a:solidFill>
                  <a:prstClr val="black"/>
                </a:solidFill>
                <a:latin typeface="Aptos" panose="02110004020202020204"/>
              </a:rPr>
              <a:t>rođena</a:t>
            </a:r>
            <a:r>
              <a:rPr lang="en-US" b="1" dirty="0">
                <a:solidFill>
                  <a:prstClr val="black"/>
                </a:solidFill>
                <a:latin typeface="Aptos" panose="02110004020202020204"/>
              </a:rPr>
              <a:t> </a:t>
            </a:r>
            <a:r>
              <a:rPr lang="en-US" b="1" dirty="0" err="1">
                <a:solidFill>
                  <a:prstClr val="black"/>
                </a:solidFill>
                <a:latin typeface="Aptos" panose="02110004020202020204"/>
              </a:rPr>
              <a:t>Pulicer</a:t>
            </a:r>
            <a:r>
              <a:rPr lang="sr-Latn-RS" b="1" dirty="0">
                <a:solidFill>
                  <a:prstClr val="black"/>
                </a:solidFill>
                <a:latin typeface="Aptos" panose="02110004020202020204"/>
              </a:rPr>
              <a:t> i sestra Serene Lederer)</a:t>
            </a:r>
          </a:p>
          <a:p>
            <a:pPr marL="342900" lvl="0" indent="-342900" algn="l">
              <a:buFont typeface="Arial" panose="020B0604020202020204" pitchFamily="34" charset="0"/>
              <a:buChar char="•"/>
              <a:defRPr/>
            </a:pPr>
            <a:r>
              <a:rPr lang="sr-Latn-RS" b="1" dirty="0">
                <a:solidFill>
                  <a:prstClr val="black"/>
                </a:solidFill>
                <a:latin typeface="Aptos" panose="02110004020202020204"/>
              </a:rPr>
              <a:t>Trude je umrla 1900. sa trinaest godina od meningitisa</a:t>
            </a:r>
          </a:p>
          <a:p>
            <a:pPr marL="342900" lvl="0" indent="-342900" algn="l">
              <a:buFont typeface="Arial" panose="020B0604020202020204" pitchFamily="34" charset="0"/>
              <a:buChar char="•"/>
              <a:defRPr/>
            </a:pPr>
            <a:r>
              <a:rPr lang="sr-Latn-RS" b="1" dirty="0">
                <a:solidFill>
                  <a:prstClr val="black"/>
                </a:solidFill>
                <a:latin typeface="Aptos" panose="02110004020202020204"/>
              </a:rPr>
              <a:t>Klimt je unajmljen da posthumno uradi njen portret</a:t>
            </a:r>
          </a:p>
          <a:p>
            <a:pPr marL="342900" lvl="0" indent="-342900" algn="l">
              <a:buFont typeface="Arial" panose="020B0604020202020204" pitchFamily="34" charset="0"/>
              <a:buChar char="•"/>
              <a:defRPr/>
            </a:pPr>
            <a:r>
              <a:rPr lang="sr-Latn-RS" b="1" dirty="0">
                <a:solidFill>
                  <a:prstClr val="black"/>
                </a:solidFill>
                <a:latin typeface="Aptos" panose="02110004020202020204"/>
              </a:rPr>
              <a:t>Portret je urađen u tri četvrtine visine i sličan je portretu Serene Lederer</a:t>
            </a:r>
            <a:r>
              <a:rPr lang="en-US" b="1" dirty="0">
                <a:solidFill>
                  <a:prstClr val="black"/>
                </a:solidFill>
                <a:latin typeface="Aptos" panose="02110004020202020204"/>
              </a:rPr>
              <a:t> </a:t>
            </a:r>
            <a:endParaRPr lang="sr-Latn-RS" b="1" dirty="0">
              <a:solidFill>
                <a:prstClr val="black"/>
              </a:solidFill>
              <a:latin typeface="Aptos" panose="02110004020202020204"/>
            </a:endParaRPr>
          </a:p>
          <a:p>
            <a:pPr marL="342900" lvl="0" indent="-342900" algn="l">
              <a:buFont typeface="Arial" panose="020B0604020202020204" pitchFamily="34" charset="0"/>
              <a:buChar char="•"/>
              <a:defRPr/>
            </a:pPr>
            <a:r>
              <a:rPr lang="sr-Latn-RS" b="1" dirty="0">
                <a:solidFill>
                  <a:prstClr val="black"/>
                </a:solidFill>
                <a:latin typeface="Aptos" panose="02110004020202020204"/>
              </a:rPr>
              <a:t>Trude je prikazana kako stoji u svetloj haljini na svetloj pozadini, a kontras daje njena tamna kosa i oči</a:t>
            </a:r>
          </a:p>
          <a:p>
            <a:pPr marL="342900" lvl="0" indent="-342900" algn="l">
              <a:buFont typeface="Arial" panose="020B0604020202020204" pitchFamily="34" charset="0"/>
              <a:buChar char="•"/>
              <a:defRPr/>
            </a:pPr>
            <a:r>
              <a:rPr lang="sr-Latn-RS" b="1" dirty="0">
                <a:solidFill>
                  <a:prstClr val="black"/>
                </a:solidFill>
                <a:latin typeface="Aptos" panose="02110004020202020204"/>
              </a:rPr>
              <a:t>Portert su opljačkali nacisti i smatra se izgubljenim</a:t>
            </a:r>
          </a:p>
        </p:txBody>
      </p:sp>
      <p:pic>
        <p:nvPicPr>
          <p:cNvPr id="2" name="Picture 1">
            <a:extLst>
              <a:ext uri="{FF2B5EF4-FFF2-40B4-BE49-F238E27FC236}">
                <a16:creationId xmlns:a16="http://schemas.microsoft.com/office/drawing/2014/main" id="{D8A518EE-E15E-95FA-525D-9A3A4FBD130F}"/>
              </a:ext>
            </a:extLst>
          </p:cNvPr>
          <p:cNvPicPr>
            <a:picLocks noChangeAspect="1"/>
          </p:cNvPicPr>
          <p:nvPr/>
        </p:nvPicPr>
        <p:blipFill>
          <a:blip r:embed="rId2"/>
          <a:stretch>
            <a:fillRect/>
          </a:stretch>
        </p:blipFill>
        <p:spPr>
          <a:xfrm>
            <a:off x="8519886" y="0"/>
            <a:ext cx="3669066" cy="6125320"/>
          </a:xfrm>
          <a:prstGeom prst="rect">
            <a:avLst/>
          </a:prstGeom>
        </p:spPr>
      </p:pic>
      <p:sp>
        <p:nvSpPr>
          <p:cNvPr id="3" name="TextBox 2">
            <a:extLst>
              <a:ext uri="{FF2B5EF4-FFF2-40B4-BE49-F238E27FC236}">
                <a16:creationId xmlns:a16="http://schemas.microsoft.com/office/drawing/2014/main" id="{8B9C046C-D1DB-9EA9-AA41-9344ECEC59C3}"/>
              </a:ext>
            </a:extLst>
          </p:cNvPr>
          <p:cNvSpPr txBox="1"/>
          <p:nvPr/>
        </p:nvSpPr>
        <p:spPr>
          <a:xfrm>
            <a:off x="8519886" y="6305431"/>
            <a:ext cx="3512457" cy="342112"/>
          </a:xfrm>
          <a:prstGeom prst="rect">
            <a:avLst/>
          </a:prstGeom>
          <a:noFill/>
        </p:spPr>
        <p:txBody>
          <a:bodyPr wrap="square" rtlCol="0">
            <a:spAutoFit/>
          </a:bodyPr>
          <a:lstStyle/>
          <a:p>
            <a:pPr lvl="0" algn="r"/>
            <a:r>
              <a:rPr lang="en-US" sz="1600" b="1" dirty="0">
                <a:solidFill>
                  <a:prstClr val="black"/>
                </a:solidFill>
              </a:rPr>
              <a:t> </a:t>
            </a:r>
            <a:r>
              <a:rPr lang="sr-Latn-RS" sz="1600" b="1" dirty="0">
                <a:solidFill>
                  <a:prstClr val="black"/>
                </a:solidFill>
              </a:rPr>
              <a:t>ulje na platnu</a:t>
            </a:r>
          </a:p>
        </p:txBody>
      </p:sp>
    </p:spTree>
    <p:extLst>
      <p:ext uri="{BB962C8B-B14F-4D97-AF65-F5344CB8AC3E}">
        <p14:creationId xmlns:p14="http://schemas.microsoft.com/office/powerpoint/2010/main" val="53877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AF00"/>
        </a:solidFill>
        <a:effectLst/>
      </p:bgPr>
    </p:bg>
    <p:spTree>
      <p:nvGrpSpPr>
        <p:cNvPr id="1" name="">
          <a:extLst>
            <a:ext uri="{FF2B5EF4-FFF2-40B4-BE49-F238E27FC236}">
              <a16:creationId xmlns:a16="http://schemas.microsoft.com/office/drawing/2014/main" id="{1E0CE59C-F64C-E428-868F-ED7EB68B99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2A0EF-9789-2DAD-FF8C-C93C6F08F384}"/>
              </a:ext>
            </a:extLst>
          </p:cNvPr>
          <p:cNvSpPr>
            <a:spLocks noGrp="1"/>
          </p:cNvSpPr>
          <p:nvPr>
            <p:ph idx="1"/>
          </p:nvPr>
        </p:nvSpPr>
        <p:spPr>
          <a:xfrm>
            <a:off x="518498" y="267238"/>
            <a:ext cx="7507901" cy="6278705"/>
          </a:xfrm>
        </p:spPr>
        <p:txBody>
          <a:bodyPr>
            <a:noAutofit/>
          </a:bodyPr>
          <a:lstStyle/>
          <a:p>
            <a:pPr marL="0" indent="0" algn="ctr">
              <a:buFont typeface="Arial" panose="020B0604020202020204" pitchFamily="34" charset="0"/>
              <a:buNone/>
              <a:defRPr/>
            </a:pPr>
            <a:r>
              <a:rPr lang="en-US" sz="1600" b="1" dirty="0">
                <a:solidFill>
                  <a:prstClr val="black"/>
                </a:solidFill>
              </a:rPr>
              <a:t>JUDIT</a:t>
            </a:r>
            <a:r>
              <a:rPr lang="sr-Latn-RS" sz="1600" b="1" dirty="0">
                <a:solidFill>
                  <a:prstClr val="black"/>
                </a:solidFill>
              </a:rPr>
              <a:t>A</a:t>
            </a:r>
            <a:r>
              <a:rPr lang="en-US" sz="1600" b="1" dirty="0">
                <a:solidFill>
                  <a:prstClr val="black"/>
                </a:solidFill>
              </a:rPr>
              <a:t> I</a:t>
            </a:r>
            <a:r>
              <a:rPr lang="sr-Latn-RS" sz="1600" b="1" dirty="0">
                <a:solidFill>
                  <a:prstClr val="black"/>
                </a:solidFill>
              </a:rPr>
              <a:t>,</a:t>
            </a:r>
            <a:r>
              <a:rPr lang="en-US" sz="1600" b="1" dirty="0">
                <a:solidFill>
                  <a:prstClr val="black"/>
                </a:solidFill>
              </a:rPr>
              <a:t> 1901.</a:t>
            </a:r>
            <a:endParaRPr lang="sr-Latn-RS" sz="1600" b="1" dirty="0">
              <a:solidFill>
                <a:prstClr val="black"/>
              </a:solidFill>
            </a:endParaRPr>
          </a:p>
          <a:p>
            <a:pPr marL="0" indent="0" algn="ctr">
              <a:buFont typeface="Arial" panose="020B0604020202020204" pitchFamily="34" charset="0"/>
              <a:buNone/>
              <a:defRPr/>
            </a:pPr>
            <a:endParaRPr lang="sr-Latn-RS" sz="1600" b="1" dirty="0">
              <a:solidFill>
                <a:prstClr val="black"/>
              </a:solidFill>
            </a:endParaRPr>
          </a:p>
          <a:p>
            <a:pPr>
              <a:defRPr/>
            </a:pPr>
            <a:r>
              <a:rPr lang="sr-Latn-RS" sz="1700" b="1" dirty="0">
                <a:solidFill>
                  <a:prstClr val="black"/>
                </a:solidFill>
              </a:rPr>
              <a:t>Slike Judita I i Judita II označavaju početak i kraj Klimtovog čuvenog zlatnog perioda</a:t>
            </a:r>
          </a:p>
          <a:p>
            <a:pPr>
              <a:defRPr/>
            </a:pPr>
            <a:r>
              <a:rPr lang="en-US" sz="1700" b="1" dirty="0">
                <a:solidFill>
                  <a:prstClr val="black"/>
                </a:solidFill>
              </a:rPr>
              <a:t> </a:t>
            </a:r>
            <a:r>
              <a:rPr lang="sr-Latn-RS" sz="1700" b="1" dirty="0">
                <a:solidFill>
                  <a:prstClr val="black"/>
                </a:solidFill>
              </a:rPr>
              <a:t>P</a:t>
            </a:r>
            <a:r>
              <a:rPr lang="en-US" sz="1700" b="1" dirty="0" err="1">
                <a:solidFill>
                  <a:prstClr val="black"/>
                </a:solidFill>
              </a:rPr>
              <a:t>rika</a:t>
            </a:r>
            <a:r>
              <a:rPr lang="sr-Latn-BA" sz="1700" b="1" dirty="0">
                <a:solidFill>
                  <a:prstClr val="black"/>
                </a:solidFill>
              </a:rPr>
              <a:t>zuje biblijsku figuru koja drži glavu asirskog vojskovođe Holoferna nakon odrubljivanja</a:t>
            </a:r>
          </a:p>
          <a:p>
            <a:pPr>
              <a:defRPr/>
            </a:pPr>
            <a:r>
              <a:rPr lang="sr-Latn-RS" sz="1700" b="1" dirty="0">
                <a:solidFill>
                  <a:prstClr val="black"/>
                </a:solidFill>
              </a:rPr>
              <a:t>P</a:t>
            </a:r>
            <a:r>
              <a:rPr lang="en-US" sz="1700" b="1" dirty="0" err="1">
                <a:solidFill>
                  <a:prstClr val="black"/>
                </a:solidFill>
              </a:rPr>
              <a:t>riča</a:t>
            </a:r>
            <a:r>
              <a:rPr lang="en-US" sz="1700" b="1" dirty="0">
                <a:solidFill>
                  <a:prstClr val="black"/>
                </a:solidFill>
              </a:rPr>
              <a:t> </a:t>
            </a:r>
            <a:r>
              <a:rPr lang="en-US" sz="1700" b="1" dirty="0" err="1">
                <a:solidFill>
                  <a:prstClr val="black"/>
                </a:solidFill>
              </a:rPr>
              <a:t>kaže</a:t>
            </a:r>
            <a:r>
              <a:rPr lang="en-US" sz="1700" b="1" dirty="0">
                <a:solidFill>
                  <a:prstClr val="black"/>
                </a:solidFill>
              </a:rPr>
              <a:t> da je Judita </a:t>
            </a:r>
            <a:r>
              <a:rPr lang="en-US" sz="1700" b="1" dirty="0" err="1">
                <a:solidFill>
                  <a:prstClr val="black"/>
                </a:solidFill>
              </a:rPr>
              <a:t>živela</a:t>
            </a:r>
            <a:r>
              <a:rPr lang="en-US" sz="1700" b="1" dirty="0">
                <a:solidFill>
                  <a:prstClr val="black"/>
                </a:solidFill>
              </a:rPr>
              <a:t> u </a:t>
            </a:r>
            <a:r>
              <a:rPr lang="en-US" sz="1700" b="1" dirty="0" err="1">
                <a:solidFill>
                  <a:prstClr val="black"/>
                </a:solidFill>
              </a:rPr>
              <a:t>judejskom</a:t>
            </a:r>
            <a:r>
              <a:rPr lang="en-US" sz="1700" b="1" dirty="0">
                <a:solidFill>
                  <a:prstClr val="black"/>
                </a:solidFill>
              </a:rPr>
              <a:t> </a:t>
            </a:r>
            <a:r>
              <a:rPr lang="en-US" sz="1700" b="1" dirty="0" err="1">
                <a:solidFill>
                  <a:prstClr val="black"/>
                </a:solidFill>
              </a:rPr>
              <a:t>gradu</a:t>
            </a:r>
            <a:r>
              <a:rPr lang="en-US" sz="1700" b="1" dirty="0">
                <a:solidFill>
                  <a:prstClr val="black"/>
                </a:solidFill>
              </a:rPr>
              <a:t> </a:t>
            </a:r>
            <a:r>
              <a:rPr lang="en-US" sz="1700" b="1" dirty="0" err="1">
                <a:solidFill>
                  <a:prstClr val="black"/>
                </a:solidFill>
              </a:rPr>
              <a:t>Betuliji</a:t>
            </a:r>
            <a:r>
              <a:rPr lang="en-US" sz="1700" b="1" dirty="0">
                <a:solidFill>
                  <a:prstClr val="black"/>
                </a:solidFill>
              </a:rPr>
              <a:t>, koji je </a:t>
            </a:r>
            <a:r>
              <a:rPr lang="en-US" sz="1700" b="1" dirty="0" err="1">
                <a:solidFill>
                  <a:prstClr val="black"/>
                </a:solidFill>
              </a:rPr>
              <a:t>napao</a:t>
            </a:r>
            <a:r>
              <a:rPr lang="en-US" sz="1700" b="1" dirty="0">
                <a:solidFill>
                  <a:prstClr val="black"/>
                </a:solidFill>
              </a:rPr>
              <a:t> </a:t>
            </a:r>
            <a:r>
              <a:rPr lang="en-US" sz="1700" b="1" dirty="0" err="1">
                <a:solidFill>
                  <a:prstClr val="black"/>
                </a:solidFill>
              </a:rPr>
              <a:t>vojskovođa</a:t>
            </a:r>
            <a:r>
              <a:rPr lang="en-US" sz="1700" b="1" dirty="0">
                <a:solidFill>
                  <a:prstClr val="black"/>
                </a:solidFill>
              </a:rPr>
              <a:t> </a:t>
            </a:r>
            <a:r>
              <a:rPr lang="en-US" sz="1700" b="1" dirty="0" err="1">
                <a:solidFill>
                  <a:prstClr val="black"/>
                </a:solidFill>
              </a:rPr>
              <a:t>vavilonske</a:t>
            </a:r>
            <a:r>
              <a:rPr lang="en-US" sz="1700" b="1" dirty="0">
                <a:solidFill>
                  <a:prstClr val="black"/>
                </a:solidFill>
              </a:rPr>
              <a:t> </a:t>
            </a:r>
            <a:r>
              <a:rPr lang="en-US" sz="1700" b="1" dirty="0" err="1">
                <a:solidFill>
                  <a:prstClr val="black"/>
                </a:solidFill>
              </a:rPr>
              <a:t>vojske</a:t>
            </a:r>
            <a:r>
              <a:rPr lang="en-US" sz="1700" b="1" dirty="0">
                <a:solidFill>
                  <a:prstClr val="black"/>
                </a:solidFill>
              </a:rPr>
              <a:t> </a:t>
            </a:r>
            <a:r>
              <a:rPr lang="en-US" sz="1700" b="1" dirty="0" err="1">
                <a:solidFill>
                  <a:prstClr val="black"/>
                </a:solidFill>
              </a:rPr>
              <a:t>Holofern</a:t>
            </a:r>
            <a:r>
              <a:rPr lang="sr-Latn-RS" sz="1700" b="1" dirty="0">
                <a:solidFill>
                  <a:prstClr val="black"/>
                </a:solidFill>
              </a:rPr>
              <a:t>, g</a:t>
            </a:r>
            <a:r>
              <a:rPr lang="en-US" sz="1700" b="1" dirty="0">
                <a:solidFill>
                  <a:prstClr val="black"/>
                </a:solidFill>
              </a:rPr>
              <a:t>rad je bio u </a:t>
            </a:r>
            <a:r>
              <a:rPr lang="en-US" sz="1700" b="1" dirty="0" err="1">
                <a:solidFill>
                  <a:prstClr val="black"/>
                </a:solidFill>
              </a:rPr>
              <a:t>bedi</a:t>
            </a:r>
            <a:r>
              <a:rPr lang="en-US" sz="1700" b="1" dirty="0">
                <a:solidFill>
                  <a:prstClr val="black"/>
                </a:solidFill>
              </a:rPr>
              <a:t> </a:t>
            </a:r>
            <a:r>
              <a:rPr lang="en-US" sz="1700" b="1" dirty="0" err="1">
                <a:solidFill>
                  <a:prstClr val="black"/>
                </a:solidFill>
              </a:rPr>
              <a:t>i</a:t>
            </a:r>
            <a:r>
              <a:rPr lang="en-US" sz="1700" b="1" dirty="0">
                <a:solidFill>
                  <a:prstClr val="black"/>
                </a:solidFill>
              </a:rPr>
              <a:t> </a:t>
            </a:r>
            <a:r>
              <a:rPr lang="en-US" sz="1700" b="1" dirty="0" err="1">
                <a:solidFill>
                  <a:prstClr val="black"/>
                </a:solidFill>
              </a:rPr>
              <a:t>nemaštini</a:t>
            </a:r>
            <a:r>
              <a:rPr lang="en-US" sz="1700" b="1" dirty="0">
                <a:solidFill>
                  <a:prstClr val="black"/>
                </a:solidFill>
              </a:rPr>
              <a:t>, a Judita se </a:t>
            </a:r>
            <a:r>
              <a:rPr lang="en-US" sz="1700" b="1" dirty="0" err="1">
                <a:solidFill>
                  <a:prstClr val="black"/>
                </a:solidFill>
              </a:rPr>
              <a:t>ponudila</a:t>
            </a:r>
            <a:r>
              <a:rPr lang="en-US" sz="1700" b="1" dirty="0">
                <a:solidFill>
                  <a:prstClr val="black"/>
                </a:solidFill>
              </a:rPr>
              <a:t> da </a:t>
            </a:r>
            <a:r>
              <a:rPr lang="en-US" sz="1700" b="1" dirty="0" err="1">
                <a:solidFill>
                  <a:prstClr val="black"/>
                </a:solidFill>
              </a:rPr>
              <a:t>spase</a:t>
            </a:r>
            <a:r>
              <a:rPr lang="en-US" sz="1700" b="1" dirty="0">
                <a:solidFill>
                  <a:prstClr val="black"/>
                </a:solidFill>
              </a:rPr>
              <a:t> </a:t>
            </a:r>
            <a:r>
              <a:rPr lang="en-US" sz="1700" b="1" dirty="0" err="1">
                <a:solidFill>
                  <a:prstClr val="black"/>
                </a:solidFill>
              </a:rPr>
              <a:t>svoje</a:t>
            </a:r>
            <a:r>
              <a:rPr lang="en-US" sz="1700" b="1" dirty="0">
                <a:solidFill>
                  <a:prstClr val="black"/>
                </a:solidFill>
              </a:rPr>
              <a:t> </a:t>
            </a:r>
            <a:r>
              <a:rPr lang="en-US" sz="1700" b="1" dirty="0" err="1">
                <a:solidFill>
                  <a:prstClr val="black"/>
                </a:solidFill>
              </a:rPr>
              <a:t>sunarodnike</a:t>
            </a:r>
            <a:r>
              <a:rPr lang="sr-Latn-RS" sz="1700" b="1" dirty="0">
                <a:solidFill>
                  <a:prstClr val="black"/>
                </a:solidFill>
              </a:rPr>
              <a:t>, te je</a:t>
            </a:r>
            <a:r>
              <a:rPr lang="en-US" sz="1700" b="1" dirty="0">
                <a:solidFill>
                  <a:prstClr val="black"/>
                </a:solidFill>
              </a:rPr>
              <a:t> </a:t>
            </a:r>
            <a:r>
              <a:rPr lang="en-US" sz="1700" b="1" dirty="0" err="1">
                <a:solidFill>
                  <a:prstClr val="black"/>
                </a:solidFill>
              </a:rPr>
              <a:t>zavela</a:t>
            </a:r>
            <a:r>
              <a:rPr lang="en-US" sz="1700" b="1" dirty="0">
                <a:solidFill>
                  <a:prstClr val="black"/>
                </a:solidFill>
              </a:rPr>
              <a:t> </a:t>
            </a:r>
            <a:r>
              <a:rPr lang="en-US" sz="1700" b="1" dirty="0" err="1">
                <a:solidFill>
                  <a:prstClr val="black"/>
                </a:solidFill>
              </a:rPr>
              <a:t>velikog</a:t>
            </a:r>
            <a:r>
              <a:rPr lang="en-US" sz="1700" b="1" dirty="0">
                <a:solidFill>
                  <a:prstClr val="black"/>
                </a:solidFill>
              </a:rPr>
              <a:t> </a:t>
            </a:r>
            <a:r>
              <a:rPr lang="en-US" sz="1700" b="1" dirty="0" err="1">
                <a:solidFill>
                  <a:prstClr val="black"/>
                </a:solidFill>
              </a:rPr>
              <a:t>vojskovođu</a:t>
            </a:r>
            <a:r>
              <a:rPr lang="en-US" sz="1700" b="1" dirty="0">
                <a:solidFill>
                  <a:prstClr val="black"/>
                </a:solidFill>
              </a:rPr>
              <a:t> </a:t>
            </a:r>
            <a:r>
              <a:rPr lang="sr-Latn-RS" sz="1700" b="1" dirty="0">
                <a:solidFill>
                  <a:prstClr val="black"/>
                </a:solidFill>
              </a:rPr>
              <a:t>koji je poklekao</a:t>
            </a:r>
            <a:r>
              <a:rPr lang="en-US" sz="1700" b="1" dirty="0">
                <a:solidFill>
                  <a:prstClr val="black"/>
                </a:solidFill>
              </a:rPr>
              <a:t> pod </a:t>
            </a:r>
            <a:r>
              <a:rPr lang="en-US" sz="1700" b="1" dirty="0" err="1">
                <a:solidFill>
                  <a:prstClr val="black"/>
                </a:solidFill>
              </a:rPr>
              <a:t>njenom</a:t>
            </a:r>
            <a:r>
              <a:rPr lang="en-US" sz="1700" b="1" dirty="0">
                <a:solidFill>
                  <a:prstClr val="black"/>
                </a:solidFill>
              </a:rPr>
              <a:t> </a:t>
            </a:r>
            <a:r>
              <a:rPr lang="en-US" sz="1700" b="1" dirty="0" err="1">
                <a:solidFill>
                  <a:prstClr val="black"/>
                </a:solidFill>
              </a:rPr>
              <a:t>lepotom</a:t>
            </a:r>
            <a:r>
              <a:rPr lang="en-US" sz="1700" b="1" dirty="0">
                <a:solidFill>
                  <a:prstClr val="black"/>
                </a:solidFill>
              </a:rPr>
              <a:t>, </a:t>
            </a:r>
            <a:r>
              <a:rPr lang="sr-Latn-RS" sz="1700" b="1" dirty="0">
                <a:solidFill>
                  <a:prstClr val="black"/>
                </a:solidFill>
              </a:rPr>
              <a:t>te ga</a:t>
            </a:r>
            <a:r>
              <a:rPr lang="en-US" sz="1700" b="1" dirty="0">
                <a:solidFill>
                  <a:prstClr val="black"/>
                </a:solidFill>
              </a:rPr>
              <a:t> je </a:t>
            </a:r>
            <a:r>
              <a:rPr lang="en-US" sz="1700" b="1" dirty="0" err="1">
                <a:solidFill>
                  <a:prstClr val="black"/>
                </a:solidFill>
              </a:rPr>
              <a:t>ubila</a:t>
            </a:r>
            <a:endParaRPr lang="sr-Latn-RS" sz="1700" b="1" dirty="0">
              <a:solidFill>
                <a:prstClr val="black"/>
              </a:solidFill>
            </a:endParaRPr>
          </a:p>
          <a:p>
            <a:pPr>
              <a:defRPr/>
            </a:pPr>
            <a:r>
              <a:rPr lang="sr-Latn-BA" sz="1700" b="1" dirty="0">
                <a:solidFill>
                  <a:prstClr val="black"/>
                </a:solidFill>
              </a:rPr>
              <a:t>Za razliku od drugih prikaza ove predstave u umetnosti, Klimt daje naglasak na liku Judite (glava Holoferna je skrajnuta) i to kao femme fatale (u</a:t>
            </a:r>
            <a:r>
              <a:rPr lang="en-US" sz="1700" b="1" dirty="0">
                <a:solidFill>
                  <a:prstClr val="black"/>
                </a:solidFill>
              </a:rPr>
              <a:t> </a:t>
            </a:r>
            <a:r>
              <a:rPr lang="en-US" sz="1700" b="1" dirty="0" err="1">
                <a:solidFill>
                  <a:prstClr val="black"/>
                </a:solidFill>
              </a:rPr>
              <a:t>germanskim</a:t>
            </a:r>
            <a:r>
              <a:rPr lang="en-US" sz="1700" b="1" dirty="0">
                <a:solidFill>
                  <a:prstClr val="black"/>
                </a:solidFill>
              </a:rPr>
              <a:t> </a:t>
            </a:r>
            <a:r>
              <a:rPr lang="en-US" sz="1700" b="1" dirty="0" err="1">
                <a:solidFill>
                  <a:prstClr val="black"/>
                </a:solidFill>
              </a:rPr>
              <a:t>kulturama</a:t>
            </a:r>
            <a:r>
              <a:rPr lang="en-US" sz="1700" b="1" dirty="0">
                <a:solidFill>
                  <a:prstClr val="black"/>
                </a:solidFill>
              </a:rPr>
              <a:t> </a:t>
            </a:r>
            <a:r>
              <a:rPr lang="sr-Latn-BA" sz="1700" b="1" dirty="0">
                <a:solidFill>
                  <a:prstClr val="black"/>
                </a:solidFill>
              </a:rPr>
              <a:t>19.</a:t>
            </a:r>
            <a:r>
              <a:rPr lang="en-US" sz="1700" b="1" dirty="0">
                <a:solidFill>
                  <a:prstClr val="black"/>
                </a:solidFill>
              </a:rPr>
              <a:t> </a:t>
            </a:r>
            <a:r>
              <a:rPr lang="en-US" sz="1700" b="1" dirty="0" err="1">
                <a:solidFill>
                  <a:prstClr val="black"/>
                </a:solidFill>
              </a:rPr>
              <a:t>veka</a:t>
            </a:r>
            <a:r>
              <a:rPr lang="sr-Latn-BA" sz="1700" b="1" dirty="0">
                <a:solidFill>
                  <a:prstClr val="black"/>
                </a:solidFill>
              </a:rPr>
              <a:t>, p</a:t>
            </a:r>
            <a:r>
              <a:rPr lang="en-US" sz="1700" b="1" dirty="0">
                <a:solidFill>
                  <a:prstClr val="black"/>
                </a:solidFill>
              </a:rPr>
              <a:t>od </a:t>
            </a:r>
            <a:r>
              <a:rPr lang="en-US" sz="1700" b="1" dirty="0" err="1">
                <a:solidFill>
                  <a:prstClr val="black"/>
                </a:solidFill>
              </a:rPr>
              <a:t>uticajem</a:t>
            </a:r>
            <a:r>
              <a:rPr lang="en-US" sz="1700" b="1" dirty="0">
                <a:solidFill>
                  <a:prstClr val="black"/>
                </a:solidFill>
              </a:rPr>
              <a:t> </a:t>
            </a:r>
            <a:r>
              <a:rPr lang="en-US" sz="1700" b="1" dirty="0" err="1">
                <a:solidFill>
                  <a:prstClr val="black"/>
                </a:solidFill>
              </a:rPr>
              <a:t>jednog</a:t>
            </a:r>
            <a:r>
              <a:rPr lang="en-US" sz="1700" b="1" dirty="0">
                <a:solidFill>
                  <a:prstClr val="black"/>
                </a:solidFill>
              </a:rPr>
              <a:t> </a:t>
            </a:r>
            <a:r>
              <a:rPr lang="en-US" sz="1700" b="1" dirty="0" err="1">
                <a:solidFill>
                  <a:prstClr val="black"/>
                </a:solidFill>
              </a:rPr>
              <a:t>popularnog</a:t>
            </a:r>
            <a:r>
              <a:rPr lang="en-US" sz="1700" b="1" dirty="0">
                <a:solidFill>
                  <a:prstClr val="black"/>
                </a:solidFill>
              </a:rPr>
              <a:t> </a:t>
            </a:r>
            <a:r>
              <a:rPr lang="en-US" sz="1700" b="1" dirty="0" err="1">
                <a:solidFill>
                  <a:prstClr val="black"/>
                </a:solidFill>
              </a:rPr>
              <a:t>romana</a:t>
            </a:r>
            <a:r>
              <a:rPr lang="en-US" sz="1700" b="1" dirty="0">
                <a:solidFill>
                  <a:prstClr val="black"/>
                </a:solidFill>
              </a:rPr>
              <a:t>, Judita je </a:t>
            </a:r>
            <a:r>
              <a:rPr lang="en-US" sz="1700" b="1" dirty="0" err="1">
                <a:solidFill>
                  <a:prstClr val="black"/>
                </a:solidFill>
              </a:rPr>
              <a:t>predstavljana</a:t>
            </a:r>
            <a:r>
              <a:rPr lang="en-US" sz="1700" b="1" dirty="0">
                <a:solidFill>
                  <a:prstClr val="black"/>
                </a:solidFill>
              </a:rPr>
              <a:t> </a:t>
            </a:r>
            <a:r>
              <a:rPr lang="en-US" sz="1700" b="1" dirty="0" err="1">
                <a:solidFill>
                  <a:prstClr val="black"/>
                </a:solidFill>
              </a:rPr>
              <a:t>kao</a:t>
            </a:r>
            <a:r>
              <a:rPr lang="en-US" sz="1700" b="1" dirty="0">
                <a:solidFill>
                  <a:prstClr val="black"/>
                </a:solidFill>
              </a:rPr>
              <a:t> </a:t>
            </a:r>
            <a:r>
              <a:rPr lang="en-US" sz="1700" b="1" dirty="0" err="1">
                <a:solidFill>
                  <a:prstClr val="black"/>
                </a:solidFill>
              </a:rPr>
              <a:t>erotska</a:t>
            </a:r>
            <a:r>
              <a:rPr lang="en-US" sz="1700" b="1" dirty="0">
                <a:solidFill>
                  <a:prstClr val="black"/>
                </a:solidFill>
              </a:rPr>
              <a:t> </a:t>
            </a:r>
            <a:r>
              <a:rPr lang="en-US" sz="1700" b="1" dirty="0" err="1">
                <a:solidFill>
                  <a:prstClr val="black"/>
                </a:solidFill>
              </a:rPr>
              <a:t>figura</a:t>
            </a:r>
            <a:r>
              <a:rPr lang="en-US" sz="1700" b="1" dirty="0">
                <a:solidFill>
                  <a:prstClr val="black"/>
                </a:solidFill>
              </a:rPr>
              <a:t>, </a:t>
            </a:r>
            <a:r>
              <a:rPr lang="en-US" sz="1700" b="1" dirty="0" err="1">
                <a:solidFill>
                  <a:prstClr val="black"/>
                </a:solidFill>
              </a:rPr>
              <a:t>koja</a:t>
            </a:r>
            <a:r>
              <a:rPr lang="en-US" sz="1700" b="1" dirty="0">
                <a:solidFill>
                  <a:prstClr val="black"/>
                </a:solidFill>
              </a:rPr>
              <a:t> </a:t>
            </a:r>
            <a:r>
              <a:rPr lang="en-US" sz="1700" b="1" dirty="0" err="1">
                <a:solidFill>
                  <a:prstClr val="black"/>
                </a:solidFill>
              </a:rPr>
              <a:t>nasilnog</a:t>
            </a:r>
            <a:r>
              <a:rPr lang="en-US" sz="1700" b="1" dirty="0">
                <a:solidFill>
                  <a:prstClr val="black"/>
                </a:solidFill>
              </a:rPr>
              <a:t> </a:t>
            </a:r>
            <a:r>
              <a:rPr lang="en-US" sz="1700" b="1" dirty="0" err="1">
                <a:solidFill>
                  <a:prstClr val="black"/>
                </a:solidFill>
              </a:rPr>
              <a:t>muškarca</a:t>
            </a:r>
            <a:r>
              <a:rPr lang="en-US" sz="1700" b="1" dirty="0">
                <a:solidFill>
                  <a:prstClr val="black"/>
                </a:solidFill>
              </a:rPr>
              <a:t> ne </a:t>
            </a:r>
            <a:r>
              <a:rPr lang="en-US" sz="1700" b="1" dirty="0" err="1">
                <a:solidFill>
                  <a:prstClr val="black"/>
                </a:solidFill>
              </a:rPr>
              <a:t>ubija</a:t>
            </a:r>
            <a:r>
              <a:rPr lang="en-US" sz="1700" b="1" dirty="0">
                <a:solidFill>
                  <a:prstClr val="black"/>
                </a:solidFill>
              </a:rPr>
              <a:t> pre </a:t>
            </a:r>
            <a:r>
              <a:rPr lang="en-US" sz="1700" b="1" dirty="0" err="1">
                <a:solidFill>
                  <a:prstClr val="black"/>
                </a:solidFill>
              </a:rPr>
              <a:t>nego</a:t>
            </a:r>
            <a:r>
              <a:rPr lang="en-US" sz="1700" b="1" dirty="0">
                <a:solidFill>
                  <a:prstClr val="black"/>
                </a:solidFill>
              </a:rPr>
              <a:t> </a:t>
            </a:r>
            <a:r>
              <a:rPr lang="en-US" sz="1700" b="1" dirty="0" err="1">
                <a:solidFill>
                  <a:prstClr val="black"/>
                </a:solidFill>
              </a:rPr>
              <a:t>što</a:t>
            </a:r>
            <a:r>
              <a:rPr lang="en-US" sz="1700" b="1" dirty="0">
                <a:solidFill>
                  <a:prstClr val="black"/>
                </a:solidFill>
              </a:rPr>
              <a:t> </a:t>
            </a:r>
            <a:r>
              <a:rPr lang="sr-Latn-BA" sz="1700" b="1" dirty="0">
                <a:solidFill>
                  <a:prstClr val="black"/>
                </a:solidFill>
              </a:rPr>
              <a:t>biva intimna sa njim)</a:t>
            </a:r>
          </a:p>
          <a:p>
            <a:pPr>
              <a:defRPr/>
            </a:pPr>
            <a:r>
              <a:rPr lang="sr-Latn-BA" sz="1700" b="1" dirty="0">
                <a:solidFill>
                  <a:prstClr val="black"/>
                </a:solidFill>
              </a:rPr>
              <a:t>Juditino lice odiše nabojem sladostrasnosti i perverzije i oslikava Adelu Bloh Bauer za koju se sumnja se da je bila Klimtova ljubavnica</a:t>
            </a:r>
          </a:p>
          <a:p>
            <a:pPr>
              <a:defRPr/>
            </a:pPr>
            <a:r>
              <a:rPr lang="sr-Latn-RS" sz="1700" b="1" dirty="0">
                <a:solidFill>
                  <a:prstClr val="black"/>
                </a:solidFill>
              </a:rPr>
              <a:t>Judita je prikazana </a:t>
            </a:r>
            <a:r>
              <a:rPr lang="en-US" sz="1700" b="1" dirty="0">
                <a:solidFill>
                  <a:prstClr val="black"/>
                </a:solidFill>
              </a:rPr>
              <a:t>u </a:t>
            </a:r>
            <a:r>
              <a:rPr lang="en-US" sz="1700" b="1" dirty="0" err="1">
                <a:solidFill>
                  <a:prstClr val="black"/>
                </a:solidFill>
              </a:rPr>
              <a:t>lascivnoj</a:t>
            </a:r>
            <a:r>
              <a:rPr lang="en-US" sz="1700" b="1" dirty="0">
                <a:solidFill>
                  <a:prstClr val="black"/>
                </a:solidFill>
              </a:rPr>
              <a:t> </a:t>
            </a:r>
            <a:r>
              <a:rPr lang="en-US" sz="1700" b="1" dirty="0" err="1">
                <a:solidFill>
                  <a:prstClr val="black"/>
                </a:solidFill>
              </a:rPr>
              <a:t>pozi</a:t>
            </a:r>
            <a:r>
              <a:rPr lang="en-US" sz="1700" b="1" dirty="0">
                <a:solidFill>
                  <a:prstClr val="black"/>
                </a:solidFill>
              </a:rPr>
              <a:t>, </a:t>
            </a:r>
            <a:r>
              <a:rPr lang="sr-Latn-BA" sz="1700" b="1" dirty="0">
                <a:solidFill>
                  <a:prstClr val="black"/>
                </a:solidFill>
              </a:rPr>
              <a:t>senzualno otvorenih</a:t>
            </a:r>
            <a:r>
              <a:rPr lang="en-US" sz="1700" b="1" dirty="0">
                <a:solidFill>
                  <a:prstClr val="black"/>
                </a:solidFill>
              </a:rPr>
              <a:t> pin-ap </a:t>
            </a:r>
            <a:r>
              <a:rPr lang="en-US" sz="1700" b="1" dirty="0" err="1">
                <a:solidFill>
                  <a:prstClr val="black"/>
                </a:solidFill>
              </a:rPr>
              <a:t>usana</a:t>
            </a:r>
            <a:r>
              <a:rPr lang="en-US" sz="1700" b="1" dirty="0">
                <a:solidFill>
                  <a:prstClr val="black"/>
                </a:solidFill>
              </a:rPr>
              <a:t>, </a:t>
            </a:r>
            <a:r>
              <a:rPr lang="en-US" sz="1700" b="1" dirty="0" err="1">
                <a:solidFill>
                  <a:prstClr val="black"/>
                </a:solidFill>
              </a:rPr>
              <a:t>zadovoljnu</a:t>
            </a:r>
            <a:r>
              <a:rPr lang="en-US" sz="1700" b="1" dirty="0">
                <a:solidFill>
                  <a:prstClr val="black"/>
                </a:solidFill>
              </a:rPr>
              <a:t> </a:t>
            </a:r>
            <a:r>
              <a:rPr lang="en-US" sz="1700" b="1" dirty="0" err="1">
                <a:solidFill>
                  <a:prstClr val="black"/>
                </a:solidFill>
              </a:rPr>
              <a:t>posle</a:t>
            </a:r>
            <a:r>
              <a:rPr lang="en-US" sz="1700" b="1" dirty="0">
                <a:solidFill>
                  <a:prstClr val="black"/>
                </a:solidFill>
              </a:rPr>
              <a:t> dobro </a:t>
            </a:r>
            <a:r>
              <a:rPr lang="en-US" sz="1700" b="1" dirty="0" err="1">
                <a:solidFill>
                  <a:prstClr val="black"/>
                </a:solidFill>
              </a:rPr>
              <a:t>obavljenog</a:t>
            </a:r>
            <a:r>
              <a:rPr lang="en-US" sz="1700" b="1" dirty="0">
                <a:solidFill>
                  <a:prstClr val="black"/>
                </a:solidFill>
              </a:rPr>
              <a:t> </a:t>
            </a:r>
            <a:r>
              <a:rPr lang="en-US" sz="1700" b="1" dirty="0" err="1">
                <a:solidFill>
                  <a:prstClr val="black"/>
                </a:solidFill>
              </a:rPr>
              <a:t>posla</a:t>
            </a:r>
            <a:r>
              <a:rPr lang="en-US" sz="1700" b="1" dirty="0">
                <a:solidFill>
                  <a:prstClr val="black"/>
                </a:solidFill>
              </a:rPr>
              <a:t> po </a:t>
            </a:r>
            <a:r>
              <a:rPr lang="en-US" sz="1700" b="1" dirty="0" err="1">
                <a:solidFill>
                  <a:prstClr val="black"/>
                </a:solidFill>
              </a:rPr>
              <a:t>obe</a:t>
            </a:r>
            <a:r>
              <a:rPr lang="en-US" sz="1700" b="1" dirty="0">
                <a:solidFill>
                  <a:prstClr val="black"/>
                </a:solidFill>
              </a:rPr>
              <a:t> </a:t>
            </a:r>
            <a:r>
              <a:rPr lang="en-US" sz="1700" b="1" dirty="0" err="1">
                <a:solidFill>
                  <a:prstClr val="black"/>
                </a:solidFill>
              </a:rPr>
              <a:t>tačke</a:t>
            </a:r>
            <a:endParaRPr lang="sr-Latn-BA" sz="1700" b="1" dirty="0">
              <a:solidFill>
                <a:prstClr val="black"/>
              </a:solidFill>
            </a:endParaRPr>
          </a:p>
          <a:p>
            <a:pPr>
              <a:defRPr/>
            </a:pPr>
            <a:r>
              <a:rPr lang="sr-Latn-BA" sz="1700" b="1" dirty="0">
                <a:solidFill>
                  <a:prstClr val="black"/>
                </a:solidFill>
              </a:rPr>
              <a:t>Pošto su mnogi u slici pre prepoznavali Salome sa glavom Jovana Krstitelja nego Juditu, Klimt je dao svom bratu Georgu da napravi metalni okvir na kojem piše Judit i Holofernes</a:t>
            </a:r>
          </a:p>
          <a:p>
            <a:pPr marL="0" indent="0">
              <a:buNone/>
            </a:pPr>
            <a:endParaRPr lang="sr-Latn-BA" sz="2400" b="1" dirty="0"/>
          </a:p>
          <a:p>
            <a:pPr marL="0" indent="0">
              <a:buNone/>
            </a:pPr>
            <a:endParaRPr lang="sr-Latn-BA" sz="2300" b="1" dirty="0"/>
          </a:p>
          <a:p>
            <a:endParaRPr lang="sr-Latn-BA" sz="2300" b="1" dirty="0"/>
          </a:p>
        </p:txBody>
      </p:sp>
      <p:pic>
        <p:nvPicPr>
          <p:cNvPr id="2" name="Picture 1">
            <a:extLst>
              <a:ext uri="{FF2B5EF4-FFF2-40B4-BE49-F238E27FC236}">
                <a16:creationId xmlns:a16="http://schemas.microsoft.com/office/drawing/2014/main" id="{CB295B14-C81B-6116-483A-13B8C9E5BAD9}"/>
              </a:ext>
            </a:extLst>
          </p:cNvPr>
          <p:cNvPicPr>
            <a:picLocks noChangeAspect="1"/>
          </p:cNvPicPr>
          <p:nvPr/>
        </p:nvPicPr>
        <p:blipFill>
          <a:blip r:embed="rId2"/>
          <a:stretch>
            <a:fillRect/>
          </a:stretch>
        </p:blipFill>
        <p:spPr>
          <a:xfrm>
            <a:off x="9314332" y="0"/>
            <a:ext cx="2877668" cy="5858933"/>
          </a:xfrm>
          <a:prstGeom prst="rect">
            <a:avLst/>
          </a:prstGeom>
        </p:spPr>
      </p:pic>
      <p:sp>
        <p:nvSpPr>
          <p:cNvPr id="4" name="TextBox 3">
            <a:extLst>
              <a:ext uri="{FF2B5EF4-FFF2-40B4-BE49-F238E27FC236}">
                <a16:creationId xmlns:a16="http://schemas.microsoft.com/office/drawing/2014/main" id="{A3486C92-94A0-9245-77A0-BD0607D675D8}"/>
              </a:ext>
            </a:extLst>
          </p:cNvPr>
          <p:cNvSpPr txBox="1"/>
          <p:nvPr/>
        </p:nvSpPr>
        <p:spPr>
          <a:xfrm>
            <a:off x="8128000" y="6030696"/>
            <a:ext cx="3962400" cy="553998"/>
          </a:xfrm>
          <a:prstGeom prst="rect">
            <a:avLst/>
          </a:prstGeom>
          <a:noFill/>
        </p:spPr>
        <p:txBody>
          <a:bodyPr wrap="square" rtlCol="0">
            <a:spAutoFit/>
          </a:bodyPr>
          <a:lstStyle/>
          <a:p>
            <a:pPr lvl="0" algn="r"/>
            <a:r>
              <a:rPr lang="en-US" sz="1500" b="1" dirty="0" err="1">
                <a:solidFill>
                  <a:prstClr val="black"/>
                </a:solidFill>
              </a:rPr>
              <a:t>Österreichische</a:t>
            </a:r>
            <a:r>
              <a:rPr lang="en-US" sz="1500" b="1" dirty="0">
                <a:solidFill>
                  <a:prstClr val="black"/>
                </a:solidFill>
              </a:rPr>
              <a:t> Galerie Belvedere</a:t>
            </a:r>
            <a:r>
              <a:rPr lang="sr-Latn-RS" sz="1500" b="1" dirty="0">
                <a:solidFill>
                  <a:prstClr val="black"/>
                </a:solidFill>
              </a:rPr>
              <a:t>,</a:t>
            </a:r>
          </a:p>
          <a:p>
            <a:pPr lvl="0" algn="r"/>
            <a:r>
              <a:rPr lang="en-US" sz="1500" b="1" dirty="0">
                <a:solidFill>
                  <a:prstClr val="black"/>
                </a:solidFill>
              </a:rPr>
              <a:t> </a:t>
            </a:r>
            <a:r>
              <a:rPr lang="sr-Latn-RS" sz="1500" b="1" dirty="0">
                <a:solidFill>
                  <a:prstClr val="black"/>
                </a:solidFill>
              </a:rPr>
              <a:t>ulje na platnu 84x42 cm</a:t>
            </a:r>
          </a:p>
        </p:txBody>
      </p:sp>
    </p:spTree>
    <p:extLst>
      <p:ext uri="{BB962C8B-B14F-4D97-AF65-F5344CB8AC3E}">
        <p14:creationId xmlns:p14="http://schemas.microsoft.com/office/powerpoint/2010/main" val="1606045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2274</TotalTime>
  <Words>3626</Words>
  <Application>Microsoft Office PowerPoint</Application>
  <PresentationFormat>Widescreen</PresentationFormat>
  <Paragraphs>276</Paragraphs>
  <Slides>37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Aptos Display</vt:lpstr>
      <vt:lpstr>Arial</vt:lpstr>
      <vt:lpstr>Calibri</vt:lpstr>
      <vt:lpstr>Office Theme</vt:lpstr>
      <vt:lpstr>PORTRETI jednog GOJE (iliti:  Klimt)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Adele Bloch-Bauer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KRAJ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PORTRETI GOJE (iliti Klimt)  </dc:title>
  <dc:creator>Barbi Barbi</dc:creator>
  <cp:lastModifiedBy>Barbi Barbi</cp:lastModifiedBy>
  <cp:revision>197</cp:revision>
  <dcterms:created xsi:type="dcterms:W3CDTF">2025-11-19T07:23:32Z</dcterms:created>
  <dcterms:modified xsi:type="dcterms:W3CDTF">2025-12-07T17:45:49Z</dcterms:modified>
</cp:coreProperties>
</file>