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61" r:id="rId4"/>
    <p:sldId id="262" r:id="rId5"/>
    <p:sldId id="266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>
      <p:cViewPr varScale="1">
        <p:scale>
          <a:sx n="74" d="100"/>
          <a:sy n="74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5839763-448C-4FE1-9457-51B0C161E730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92435E8-275E-439D-AAC7-31F8DB75ED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668" y="838200"/>
            <a:ext cx="4495800" cy="996849"/>
          </a:xfrm>
        </p:spPr>
        <p:txBody>
          <a:bodyPr/>
          <a:lstStyle/>
          <a:p>
            <a:r>
              <a:rPr lang="en-US" dirty="0" smtClean="0"/>
              <a:t>Bar i Bat </a:t>
            </a:r>
            <a:r>
              <a:rPr lang="en-US" dirty="0" err="1" smtClean="0"/>
              <a:t>micva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268" y="1981200"/>
            <a:ext cx="5562600" cy="429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52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762000"/>
          </a:xfrm>
        </p:spPr>
        <p:txBody>
          <a:bodyPr/>
          <a:lstStyle/>
          <a:p>
            <a:r>
              <a:rPr lang="en-US" dirty="0" err="1" smtClean="0"/>
              <a:t>Priprema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7772400" cy="4556760"/>
          </a:xfrm>
        </p:spPr>
        <p:txBody>
          <a:bodyPr/>
          <a:lstStyle/>
          <a:p>
            <a:r>
              <a:rPr lang="en-US" dirty="0" err="1" smtClean="0"/>
              <a:t>Versko</a:t>
            </a:r>
            <a:r>
              <a:rPr lang="en-US" dirty="0" smtClean="0"/>
              <a:t> </a:t>
            </a:r>
            <a:r>
              <a:rPr lang="en-US" dirty="0" err="1" smtClean="0"/>
              <a:t>obra</a:t>
            </a:r>
            <a:r>
              <a:rPr lang="sr-Latn-RS" dirty="0" smtClean="0"/>
              <a:t>z</a:t>
            </a:r>
            <a:r>
              <a:rPr lang="en-US" dirty="0" err="1" smtClean="0"/>
              <a:t>ovanje</a:t>
            </a:r>
            <a:r>
              <a:rPr lang="en-US" dirty="0" smtClean="0"/>
              <a:t> </a:t>
            </a:r>
            <a:r>
              <a:rPr lang="en-US" dirty="0" err="1" smtClean="0"/>
              <a:t>deteta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r-Latn-RS" dirty="0" smtClean="0"/>
              <a:t>činje vrlo rano, od trenutka kad dečak progovori otac ga uči</a:t>
            </a:r>
          </a:p>
          <a:p>
            <a:endParaRPr lang="sr-Latn-RS" dirty="0" smtClean="0"/>
          </a:p>
          <a:p>
            <a:r>
              <a:rPr lang="sr-Latn-RS" dirty="0" smtClean="0"/>
              <a:t>Od treće godine dete počinje da uči slova Tore</a:t>
            </a:r>
          </a:p>
          <a:p>
            <a:endParaRPr lang="sr-Latn-RS" dirty="0" smtClean="0"/>
          </a:p>
          <a:p>
            <a:r>
              <a:rPr lang="sr-Latn-RS" dirty="0" smtClean="0"/>
              <a:t>Sa 6 ili 7 godina ide kod ’dečijeg učitelja’</a:t>
            </a:r>
          </a:p>
          <a:p>
            <a:endParaRPr lang="sr-Latn-RS" dirty="0" smtClean="0"/>
          </a:p>
          <a:p>
            <a:r>
              <a:rPr lang="sr-Latn-RS" dirty="0" smtClean="0"/>
              <a:t>Pre bar/bat micve - očevi podučavaju decu</a:t>
            </a:r>
          </a:p>
          <a:p>
            <a:endParaRPr lang="sr-Latn-RS" dirty="0" smtClean="0"/>
          </a:p>
          <a:p>
            <a:r>
              <a:rPr lang="sr-Latn-RS" dirty="0" smtClean="0"/>
              <a:t>Posle bar/bat micve - mladi sami uče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743200" cy="317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795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761999"/>
          </a:xfrm>
        </p:spPr>
        <p:txBody>
          <a:bodyPr/>
          <a:lstStyle/>
          <a:p>
            <a:r>
              <a:rPr lang="en-US" dirty="0" err="1" smtClean="0"/>
              <a:t>Promena</a:t>
            </a:r>
            <a:r>
              <a:rPr lang="en-US" dirty="0" smtClean="0"/>
              <a:t> </a:t>
            </a:r>
            <a:r>
              <a:rPr lang="en-US" dirty="0" err="1" smtClean="0"/>
              <a:t>statusa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315200" cy="4556760"/>
          </a:xfrm>
        </p:spPr>
        <p:txBody>
          <a:bodyPr/>
          <a:lstStyle/>
          <a:p>
            <a:r>
              <a:rPr lang="sr-Latn-RS" dirty="0" smtClean="0"/>
              <a:t>Po jevrejskom zakonu dečak prelazi u svet odraslih kad napuni 13 godina i jedan dan, a devojčica 12 godina i jedan dan</a:t>
            </a:r>
          </a:p>
          <a:p>
            <a:endParaRPr lang="sr-Latn-RS" dirty="0"/>
          </a:p>
          <a:p>
            <a:r>
              <a:rPr lang="sr-Latn-RS" dirty="0" smtClean="0"/>
              <a:t>U tom uzrastu mlad čovek je u stanju da kontroliše svoje želje, razmišlja zrelo, tumači, odgovara za svoje postupke </a:t>
            </a:r>
          </a:p>
          <a:p>
            <a:endParaRPr lang="sr-Latn-RS" dirty="0"/>
          </a:p>
          <a:p>
            <a:r>
              <a:rPr lang="sr-Latn-RS" dirty="0" smtClean="0"/>
              <a:t>Promene kod biblijskih ličnosti takođe nastale u pubertetu</a:t>
            </a:r>
          </a:p>
          <a:p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8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838200"/>
          </a:xfrm>
        </p:spPr>
        <p:txBody>
          <a:bodyPr/>
          <a:lstStyle/>
          <a:p>
            <a:r>
              <a:rPr lang="sr-Latn-RS" dirty="0" smtClean="0"/>
              <a:t>Ceremonija bar micva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1"/>
            <a:ext cx="7315200" cy="4632960"/>
          </a:xfrm>
        </p:spPr>
        <p:txBody>
          <a:bodyPr/>
          <a:lstStyle/>
          <a:p>
            <a:r>
              <a:rPr lang="sr-Latn-RS" dirty="0" smtClean="0"/>
              <a:t>Slavi se kada dečak napuni 13 godina</a:t>
            </a:r>
          </a:p>
          <a:p>
            <a:endParaRPr lang="sr-Latn-RS" dirty="0" smtClean="0"/>
          </a:p>
          <a:p>
            <a:r>
              <a:rPr lang="sr-Latn-RS" dirty="0" smtClean="0"/>
              <a:t>Prvi put se javlja u 15. veku</a:t>
            </a:r>
          </a:p>
          <a:p>
            <a:endParaRPr lang="sr-Latn-RS" dirty="0"/>
          </a:p>
          <a:p>
            <a:r>
              <a:rPr lang="sr-Latn-RS" dirty="0" smtClean="0"/>
              <a:t>Javno čitanje Tore</a:t>
            </a:r>
          </a:p>
          <a:p>
            <a:endParaRPr lang="sr-Latn-RS" dirty="0"/>
          </a:p>
          <a:p>
            <a:r>
              <a:rPr lang="sr-Latn-RS" dirty="0" smtClean="0"/>
              <a:t>Talmudska beseda</a:t>
            </a:r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Ritualna novina -</a:t>
            </a:r>
            <a:br>
              <a:rPr lang="sr-Latn-RS" dirty="0" smtClean="0"/>
            </a:br>
            <a:r>
              <a:rPr lang="sr-Latn-RS" dirty="0" smtClean="0"/>
              <a:t>nošenje tefilina tokom </a:t>
            </a:r>
            <a:br>
              <a:rPr lang="sr-Latn-RS" dirty="0" smtClean="0"/>
            </a:br>
            <a:r>
              <a:rPr lang="sr-Latn-RS" dirty="0" smtClean="0"/>
              <a:t>jutarnje molitve </a:t>
            </a:r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574859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99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81066"/>
            <a:ext cx="4648200" cy="309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Free Jewish Tefillin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Free Jewish Tefillin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307975" y="-6397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Free Jewish Tefillin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460375" y="-4873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3" descr="Free Jewish Tefillin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612775" y="-3349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7" descr="How to Don Tefillin: 13 Steps (with Pictures) - wikiHow"/>
          <p:cNvSpPr>
            <a:spLocks noChangeAspect="1" noChangeArrowheads="1"/>
          </p:cNvSpPr>
          <p:nvPr/>
        </p:nvSpPr>
        <p:spPr bwMode="auto">
          <a:xfrm>
            <a:off x="155575" y="-822325"/>
            <a:ext cx="22955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9" descr="How to Don Tefillin: 13 Steps (with Pictures) - wikiHow"/>
          <p:cNvSpPr>
            <a:spLocks noChangeAspect="1" noChangeArrowheads="1"/>
          </p:cNvSpPr>
          <p:nvPr/>
        </p:nvSpPr>
        <p:spPr bwMode="auto">
          <a:xfrm>
            <a:off x="307975" y="-669925"/>
            <a:ext cx="229552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11" y="335946"/>
            <a:ext cx="4956895" cy="278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9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838200"/>
          </a:xfrm>
        </p:spPr>
        <p:txBody>
          <a:bodyPr/>
          <a:lstStyle/>
          <a:p>
            <a:r>
              <a:rPr lang="sr-Latn-RS" dirty="0" smtClean="0"/>
              <a:t>Ceremonija bat micva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658100" cy="2499102"/>
          </a:xfrm>
        </p:spPr>
        <p:txBody>
          <a:bodyPr>
            <a:normAutofit fontScale="92500" lnSpcReduction="20000"/>
          </a:bodyPr>
          <a:lstStyle/>
          <a:p>
            <a:r>
              <a:rPr lang="sr-Latn-RS" sz="2200" dirty="0" smtClean="0"/>
              <a:t>Slavi se kada devojčica napuni 12 godina</a:t>
            </a:r>
          </a:p>
          <a:p>
            <a:endParaRPr lang="sr-Latn-RS" sz="2200" dirty="0"/>
          </a:p>
          <a:p>
            <a:r>
              <a:rPr lang="sr-Latn-RS" sz="2200" dirty="0" smtClean="0"/>
              <a:t>Prvo uvedena u Francuskoj i Italiji, 19. vek</a:t>
            </a:r>
          </a:p>
          <a:p>
            <a:endParaRPr lang="sr-Latn-RS" sz="2200" dirty="0"/>
          </a:p>
          <a:p>
            <a:r>
              <a:rPr lang="sr-Latn-RS" sz="2200" dirty="0" smtClean="0"/>
              <a:t>Forme ceremonije se dosta ralikuju:</a:t>
            </a:r>
            <a:r>
              <a:rPr lang="sr-Latn-RS" sz="2200" dirty="0"/>
              <a:t> </a:t>
            </a:r>
            <a:r>
              <a:rPr lang="sr-Latn-RS" sz="2200" dirty="0" smtClean="0"/>
              <a:t/>
            </a:r>
            <a:br>
              <a:rPr lang="sr-Latn-RS" sz="2200" dirty="0" smtClean="0"/>
            </a:br>
            <a:r>
              <a:rPr lang="sr-Latn-RS" sz="2200" dirty="0" smtClean="0"/>
              <a:t>devojčica recituje odlomak iz Proroka i vodi molitve u Sinagogi; proslava se odvija samo kod</a:t>
            </a:r>
            <a:br>
              <a:rPr lang="sr-Latn-RS" sz="2200" dirty="0" smtClean="0"/>
            </a:br>
            <a:r>
              <a:rPr lang="sr-Latn-RS" sz="2200" dirty="0" smtClean="0"/>
              <a:t>kuće; otac i braća čitaju Toru...</a:t>
            </a:r>
          </a:p>
          <a:p>
            <a:endParaRPr lang="sr-Latn-R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08427"/>
            <a:ext cx="3922960" cy="26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4023102"/>
            <a:ext cx="3682285" cy="990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Danas se često ne slavi u formi verske ceremonije 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pPr marL="45720" indent="0">
              <a:buFont typeface="Wingdings" charset="2"/>
              <a:buNone/>
            </a:pPr>
            <a:endParaRPr lang="sr-Latn-RS" dirty="0" smtClean="0"/>
          </a:p>
          <a:p>
            <a:endParaRPr lang="sr-Latn-RS" dirty="0" smtClean="0"/>
          </a:p>
          <a:p>
            <a:pPr marL="4572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9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990600"/>
          </a:xfrm>
        </p:spPr>
        <p:txBody>
          <a:bodyPr/>
          <a:lstStyle/>
          <a:p>
            <a:r>
              <a:rPr lang="sr-Latn-RS" dirty="0" smtClean="0"/>
              <a:t>Potvrđivanje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315200" cy="4404360"/>
          </a:xfrm>
        </p:spPr>
        <p:txBody>
          <a:bodyPr/>
          <a:lstStyle/>
          <a:p>
            <a:r>
              <a:rPr lang="sr-Latn-RS" dirty="0" smtClean="0"/>
              <a:t>Ceremonija konfirmacije je zamena za bar micvu</a:t>
            </a:r>
          </a:p>
          <a:p>
            <a:endParaRPr lang="sr-Latn-RS" dirty="0"/>
          </a:p>
          <a:p>
            <a:r>
              <a:rPr lang="sr-Latn-RS" dirty="0" smtClean="0"/>
              <a:t>U reformističkim kongregacijama pri put uvedena u 19. veku među nemačkim reformistima</a:t>
            </a:r>
          </a:p>
          <a:p>
            <a:pPr marL="45720" indent="0">
              <a:buNone/>
            </a:pPr>
            <a:endParaRPr lang="sr-Latn-RS" dirty="0" smtClean="0"/>
          </a:p>
          <a:p>
            <a:r>
              <a:rPr lang="sr-Latn-RS" dirty="0" smtClean="0"/>
              <a:t>Kada dete napuni 16 ili 17 godina</a:t>
            </a:r>
          </a:p>
          <a:p>
            <a:endParaRPr lang="sr-Latn-RS" dirty="0" smtClean="0"/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98324"/>
            <a:ext cx="5653124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14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838200"/>
          </a:xfrm>
        </p:spPr>
        <p:txBody>
          <a:bodyPr/>
          <a:lstStyle/>
          <a:p>
            <a:r>
              <a:rPr lang="sr-Latn-RS" dirty="0" smtClean="0"/>
              <a:t>Pravni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399"/>
            <a:ext cx="7315200" cy="990601"/>
          </a:xfrm>
        </p:spPr>
        <p:txBody>
          <a:bodyPr>
            <a:normAutofit/>
          </a:bodyPr>
          <a:lstStyle/>
          <a:p>
            <a:r>
              <a:rPr lang="sr-Latn-RS" dirty="0" smtClean="0"/>
              <a:t>Posle bar/bat micve dete ima sva prava, privilegije i obaveze odrasle osobe, izuzetak </a:t>
            </a:r>
            <a:r>
              <a:rPr lang="sr-Latn-RS" dirty="0"/>
              <a:t>su poslovi koji se tiču </a:t>
            </a:r>
            <a:r>
              <a:rPr lang="sr-Latn-RS" dirty="0" smtClean="0"/>
              <a:t>nekretnina</a:t>
            </a:r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pPr marL="45720" indent="0">
              <a:buNone/>
            </a:pPr>
            <a:endParaRPr lang="sr-Latn-RS" dirty="0" smtClean="0"/>
          </a:p>
          <a:p>
            <a:endParaRPr lang="sr-Latn-R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675049"/>
            <a:ext cx="73152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dirty="0" smtClean="0"/>
              <a:t>Budućnost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3810000"/>
            <a:ext cx="7315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 smtClean="0"/>
              <a:t>Rođenje, obrezivanje i pidjon haben (otkop prvenca), učenje, bar micva</a:t>
            </a:r>
          </a:p>
          <a:p>
            <a:endParaRPr lang="sr-Latn-RS" dirty="0"/>
          </a:p>
          <a:p>
            <a:r>
              <a:rPr lang="sr-Latn-RS" dirty="0" smtClean="0"/>
              <a:t>Kontinuirano učenje, brak, sticanje mudrosti</a:t>
            </a:r>
          </a:p>
          <a:p>
            <a:endParaRPr lang="sr-Latn-RS" dirty="0" smtClean="0"/>
          </a:p>
          <a:p>
            <a:endParaRPr lang="sr-Latn-RS" dirty="0" smtClean="0"/>
          </a:p>
          <a:p>
            <a:pPr marL="45720" indent="0">
              <a:buFont typeface="Wingdings" charset="2"/>
              <a:buNone/>
            </a:pPr>
            <a:endParaRPr lang="sr-Latn-RS" dirty="0" smtClean="0"/>
          </a:p>
          <a:p>
            <a:pPr marL="4572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98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161</TotalTime>
  <Words>245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Perspective</vt:lpstr>
      <vt:lpstr>Bar i Bat micva </vt:lpstr>
      <vt:lpstr>Priprema</vt:lpstr>
      <vt:lpstr>Promena statusa</vt:lpstr>
      <vt:lpstr>Ceremonija bar micva</vt:lpstr>
      <vt:lpstr>PowerPoint Presentation</vt:lpstr>
      <vt:lpstr>Ceremonija bat micva</vt:lpstr>
      <vt:lpstr>Potvrđivanje</vt:lpstr>
      <vt:lpstr>Pravni status</vt:lpstr>
    </vt:vector>
  </TitlesOfParts>
  <Company>rg-adguard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 i Bat micva</dc:title>
  <dc:creator>Admin</dc:creator>
  <cp:lastModifiedBy>Admin</cp:lastModifiedBy>
  <cp:revision>24</cp:revision>
  <dcterms:created xsi:type="dcterms:W3CDTF">2020-12-11T16:10:49Z</dcterms:created>
  <dcterms:modified xsi:type="dcterms:W3CDTF">2020-12-11T20:11:05Z</dcterms:modified>
</cp:coreProperties>
</file>