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18288000" cy="10287000"/>
  <p:notesSz cx="6858000" cy="9144000"/>
  <p:embeddedFontLst>
    <p:embeddedFont>
      <p:font typeface="Open Sans Bold Italics" panose="020B0604020202020204" charset="0"/>
      <p:regular r:id="rId12"/>
    </p:embeddedFont>
    <p:embeddedFont>
      <p:font typeface="Gabriola" panose="04040605051002020D02" pitchFamily="82" charset="0"/>
      <p:regular r:id="rId13"/>
    </p:embeddedFont>
    <p:embeddedFont>
      <p:font typeface="Cheque Bold" panose="020B0604020202020204" charset="0"/>
      <p:regular r:id="rId14"/>
    </p:embeddedFont>
    <p:embeddedFont>
      <p:font typeface="Cardo Italics" panose="020B0604020202020204" charset="-79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60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68580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r"/>
            <a:r>
              <a:rPr lang="en-US" sz="1000" u="sng" smtClean="0">
                <a:solidFill>
                  <a:srgbClr val="00C000"/>
                </a:solidFill>
                <a:latin typeface="Arial" panose="020B0604020202020204" pitchFamily="34" charset="0"/>
              </a:rPr>
              <a:t>Javno</a:t>
            </a:r>
            <a:endParaRPr lang="en-US" sz="1000" u="sng">
              <a:solidFill>
                <a:srgbClr val="00C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B8039-9755-4D66-BF26-9C5F1F3159EC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8B286-AB59-482C-9596-2E3DC90E7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3424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68580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000" b="0" i="0" u="sng">
                <a:solidFill>
                  <a:srgbClr val="00C000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smtClean="0"/>
              <a:t>Javno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AFBB9-0237-4A5E-AF4A-AA701C6BA289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3FA-7EF4-4FC2-9414-FC3F49F4E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074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Javno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53FA-7EF4-4FC2-9414-FC3F49F4EF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00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Javno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53FA-7EF4-4FC2-9414-FC3F49F4EF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640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Javno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53FA-7EF4-4FC2-9414-FC3F49F4EF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72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Javno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53FA-7EF4-4FC2-9414-FC3F49F4EF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89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Javno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53FA-7EF4-4FC2-9414-FC3F49F4EF2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Javno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53FA-7EF4-4FC2-9414-FC3F49F4EF2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971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Javno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E53FA-7EF4-4FC2-9414-FC3F49F4EF2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25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6609" b="896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3911" y="2905863"/>
            <a:ext cx="10980179" cy="4359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0"/>
              </a:lnSpc>
            </a:pPr>
            <a:r>
              <a:rPr lang="en-US" sz="12500">
                <a:solidFill>
                  <a:srgbClr val="FEFCE6"/>
                </a:solidFill>
                <a:latin typeface="Cheque Bold"/>
              </a:rPr>
              <a:t>POSLE DANA VENČANJA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330137">
            <a:off x="642545" y="8847692"/>
            <a:ext cx="2785061" cy="28786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34053" y="-1840526"/>
            <a:ext cx="3317649" cy="47994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54400" y="7265138"/>
            <a:ext cx="2690048" cy="38915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72128" y="7265138"/>
            <a:ext cx="3943744" cy="744382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286453" y="-1688126"/>
            <a:ext cx="3317649" cy="4799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59029" y="1376687"/>
            <a:ext cx="550486" cy="8534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27414">
            <a:off x="14860371" y="3131562"/>
            <a:ext cx="352855" cy="5470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74327">
            <a:off x="13982861" y="2271147"/>
            <a:ext cx="352855" cy="5470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59389">
            <a:off x="15864928" y="7673072"/>
            <a:ext cx="4633187" cy="52278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16833" y="2659178"/>
            <a:ext cx="10840911" cy="754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749" lvl="1" indent="-496874" algn="ctr">
              <a:lnSpc>
                <a:spcPts val="7548"/>
              </a:lnSpc>
              <a:buFont typeface="Arial"/>
              <a:buChar char="•"/>
            </a:pP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Godinu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dana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nakon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ceremonije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-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supružnici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se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nazivaju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mlada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i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mladoženja</a:t>
            </a:r>
            <a:endParaRPr lang="en-US" sz="4602" dirty="0">
              <a:solidFill>
                <a:srgbClr val="000000"/>
              </a:solidFill>
              <a:latin typeface="Cardo Italics"/>
            </a:endParaRPr>
          </a:p>
          <a:p>
            <a:pPr marL="993749" lvl="1" indent="-496874" algn="ctr">
              <a:lnSpc>
                <a:spcPts val="7548"/>
              </a:lnSpc>
              <a:buFont typeface="Arial"/>
              <a:buChar char="•"/>
            </a:pP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Svadbeno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slavlje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za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mladu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traje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punih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nedelju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dana</a:t>
            </a:r>
          </a:p>
          <a:p>
            <a:pPr marL="993749" lvl="1" indent="-496874" algn="ctr">
              <a:lnSpc>
                <a:spcPts val="7548"/>
              </a:lnSpc>
              <a:buFont typeface="Arial"/>
              <a:buChar char="•"/>
            </a:pP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Mladoženja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ne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sme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napuštati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mladu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u tom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periodu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,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čak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ni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uz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njenu</a:t>
            </a:r>
            <a:r>
              <a:rPr lang="en-US" sz="4602" dirty="0">
                <a:solidFill>
                  <a:srgbClr val="000000"/>
                </a:solidFill>
                <a:latin typeface="Cardo Italics"/>
              </a:rPr>
              <a:t> </a:t>
            </a:r>
            <a:r>
              <a:rPr lang="en-US" sz="4602" dirty="0" err="1">
                <a:solidFill>
                  <a:srgbClr val="000000"/>
                </a:solidFill>
                <a:latin typeface="Cardo Italics"/>
              </a:rPr>
              <a:t>dozvolu</a:t>
            </a:r>
            <a:endParaRPr lang="en-US" sz="4602" dirty="0">
              <a:solidFill>
                <a:srgbClr val="000000"/>
              </a:solidFill>
              <a:latin typeface="Cardo Italics"/>
            </a:endParaRPr>
          </a:p>
          <a:p>
            <a:pPr algn="ctr">
              <a:lnSpc>
                <a:spcPts val="7548"/>
              </a:lnSpc>
            </a:pPr>
            <a:endParaRPr lang="en-US" sz="4602" dirty="0">
              <a:solidFill>
                <a:srgbClr val="000000"/>
              </a:solidFill>
              <a:latin typeface="Cardo Itali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7000"/>
          </a:blip>
          <a:srcRect b="8200"/>
          <a:stretch>
            <a:fillRect/>
          </a:stretch>
        </p:blipFill>
        <p:spPr>
          <a:xfrm>
            <a:off x="1028700" y="3222526"/>
            <a:ext cx="5888133" cy="583565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92151" y="677578"/>
            <a:ext cx="15303698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EFCE6"/>
                </a:solidFill>
                <a:latin typeface="Cheque Bold"/>
              </a:rPr>
              <a:t>Dani nakon ceremonije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1286" t="37190" r="243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400" r="3400"/>
          <a:stretch>
            <a:fillRect/>
          </a:stretch>
        </p:blipFill>
        <p:spPr>
          <a:xfrm rot="-1607575">
            <a:off x="14481726" y="7500919"/>
            <a:ext cx="6592081" cy="77160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373662">
            <a:off x="-1430336" y="-27877"/>
            <a:ext cx="3281858" cy="367715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985121">
            <a:off x="2046086" y="9173660"/>
            <a:ext cx="549829" cy="8524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552451" y="3645788"/>
            <a:ext cx="440040" cy="6822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77315">
            <a:off x="1100311" y="8473311"/>
            <a:ext cx="698811" cy="10834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26110" y="2717916"/>
            <a:ext cx="698811" cy="108342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02212" y="3645788"/>
            <a:ext cx="17443847" cy="5125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Solunu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-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kupovina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živih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riba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i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događaj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devetog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dana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posle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venčanja</a:t>
            </a:r>
            <a:endParaRPr lang="en-US" sz="4800" i="1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  <a:p>
            <a:pPr algn="ctr">
              <a:lnSpc>
                <a:spcPts val="6719"/>
              </a:lnSpc>
            </a:pP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Kurdistanu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-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dizanje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muškog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deteta</a:t>
            </a:r>
            <a:endParaRPr lang="en-US" sz="4800" i="1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  <a:p>
            <a:pPr algn="ctr">
              <a:lnSpc>
                <a:spcPts val="6719"/>
              </a:lnSpc>
            </a:pP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Persiji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-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zakopavanje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tri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štapa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u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dvorištu</a:t>
            </a:r>
            <a:endParaRPr lang="en-US" sz="4800" i="1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  <a:p>
            <a:pPr algn="ctr">
              <a:lnSpc>
                <a:spcPts val="6719"/>
              </a:lnSpc>
            </a:pPr>
            <a:endParaRPr lang="en-US" sz="4800" i="1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  <a:p>
            <a:pPr algn="ctr">
              <a:lnSpc>
                <a:spcPts val="6719"/>
              </a:lnSpc>
            </a:pP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slučaju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smrti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člana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porodice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,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dani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žalosti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su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nakon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svadbene</a:t>
            </a:r>
            <a:r>
              <a:rPr lang="en-US" sz="4800" i="1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i="1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ceremonije</a:t>
            </a:r>
            <a:endParaRPr lang="en-US" sz="4800" i="1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0233" y="604450"/>
            <a:ext cx="1726753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EFCE6"/>
                </a:solidFill>
                <a:latin typeface="Cheque Bold"/>
              </a:rPr>
              <a:t>dani nakon ceremonije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25605" b="3719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59801">
            <a:off x="13899926" y="8954433"/>
            <a:ext cx="2239217" cy="21160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98657">
            <a:off x="16152210" y="8954433"/>
            <a:ext cx="2239217" cy="2116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14300">
            <a:off x="16675627" y="867673"/>
            <a:ext cx="642604" cy="9962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92428">
            <a:off x="17371872" y="2167124"/>
            <a:ext cx="391204" cy="6065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26444">
            <a:off x="17634409" y="1250455"/>
            <a:ext cx="262515" cy="407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86835" y="3783200"/>
            <a:ext cx="9450554" cy="559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1808" lvl="1" indent="-430904" algn="ctr">
              <a:lnSpc>
                <a:spcPts val="6346"/>
              </a:lnSpc>
              <a:buFont typeface="Arial"/>
              <a:buChar char="•"/>
            </a:pPr>
            <a:r>
              <a:rPr lang="en-US" sz="3991">
                <a:solidFill>
                  <a:srgbClr val="000000"/>
                </a:solidFill>
                <a:latin typeface="Cardo Italics"/>
              </a:rPr>
              <a:t>Za trpezom: najmanje deset muškarca i jedan odnjih „novo lice“- kao na venčanju</a:t>
            </a:r>
          </a:p>
          <a:p>
            <a:pPr marL="861808" lvl="1" indent="-430904" algn="ctr">
              <a:lnSpc>
                <a:spcPts val="6346"/>
              </a:lnSpc>
              <a:buFont typeface="Arial"/>
              <a:buChar char="•"/>
            </a:pPr>
            <a:r>
              <a:rPr lang="en-US" sz="3991">
                <a:solidFill>
                  <a:srgbClr val="000000"/>
                </a:solidFill>
                <a:latin typeface="Cardo Italics"/>
              </a:rPr>
              <a:t>Za trpezom: trojica muškaraca- može se čitati samo zadnji od šest blagoslova</a:t>
            </a:r>
          </a:p>
          <a:p>
            <a:pPr marL="861808" lvl="1" indent="-430904" algn="ctr">
              <a:lnSpc>
                <a:spcPts val="6346"/>
              </a:lnSpc>
              <a:buFont typeface="Arial"/>
              <a:buChar char="•"/>
            </a:pPr>
            <a:r>
              <a:rPr lang="en-US" sz="3991">
                <a:solidFill>
                  <a:srgbClr val="000000"/>
                </a:solidFill>
                <a:latin typeface="Cardo Italics"/>
              </a:rPr>
              <a:t>Pravila važe ukoliko je to prvi brak barem jednom od supružnika</a:t>
            </a:r>
          </a:p>
          <a:p>
            <a:pPr algn="ctr">
              <a:lnSpc>
                <a:spcPts val="6346"/>
              </a:lnSpc>
            </a:pPr>
            <a:endParaRPr lang="en-US" sz="3991">
              <a:solidFill>
                <a:srgbClr val="000000"/>
              </a:solidFill>
              <a:latin typeface="Cardo Italics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57000"/>
          </a:blip>
          <a:srcRect b="8552"/>
          <a:stretch>
            <a:fillRect/>
          </a:stretch>
        </p:blipFill>
        <p:spPr>
          <a:xfrm>
            <a:off x="11340040" y="4256162"/>
            <a:ext cx="5953591" cy="340819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93912" y="595563"/>
            <a:ext cx="14500175" cy="1504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00"/>
              </a:lnSpc>
            </a:pPr>
            <a:r>
              <a:rPr lang="en-US" sz="8800" dirty="0" err="1">
                <a:solidFill>
                  <a:srgbClr val="FEFCE6"/>
                </a:solidFill>
                <a:latin typeface="Cheque Bold"/>
              </a:rPr>
              <a:t>Slavljenička</a:t>
            </a:r>
            <a:r>
              <a:rPr lang="en-US" sz="8800" dirty="0">
                <a:solidFill>
                  <a:srgbClr val="FEFCE6"/>
                </a:solidFill>
                <a:latin typeface="Cheque Bold"/>
              </a:rPr>
              <a:t> </a:t>
            </a:r>
            <a:r>
              <a:rPr lang="en-US" sz="8800" dirty="0" err="1">
                <a:solidFill>
                  <a:srgbClr val="FEFCE6"/>
                </a:solidFill>
                <a:latin typeface="Cheque Bold"/>
              </a:rPr>
              <a:t>nedelja</a:t>
            </a:r>
            <a:endParaRPr lang="en-US" sz="8800" dirty="0">
              <a:solidFill>
                <a:srgbClr val="FEFCE6"/>
              </a:solidFill>
              <a:latin typeface="Chequ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55823" y="2171393"/>
            <a:ext cx="1557635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poziv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na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molitvu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posle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jela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i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čitanje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sedam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blagoslova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na</a:t>
            </a:r>
            <a:r>
              <a:rPr lang="en-US" sz="3800" dirty="0">
                <a:solidFill>
                  <a:srgbClr val="E5C366"/>
                </a:solidFill>
                <a:latin typeface="Open Sans Bold Italics"/>
              </a:rPr>
              <a:t> </a:t>
            </a:r>
            <a:r>
              <a:rPr lang="en-US" sz="3800" dirty="0" err="1">
                <a:solidFill>
                  <a:srgbClr val="E5C366"/>
                </a:solidFill>
                <a:latin typeface="Open Sans Bold Italics"/>
              </a:rPr>
              <a:t>venčanju</a:t>
            </a:r>
            <a:endParaRPr lang="en-US" sz="3800" dirty="0">
              <a:solidFill>
                <a:srgbClr val="E5C366"/>
              </a:solidFill>
              <a:latin typeface="Open Sans Bold Italics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784907" y="-1954772"/>
            <a:ext cx="3317649" cy="4799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l="25534" t="37190" r="7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5156" t="1041" b="1041"/>
          <a:stretch>
            <a:fillRect/>
          </a:stretch>
        </p:blipFill>
        <p:spPr>
          <a:xfrm rot="3595294">
            <a:off x="14773869" y="278573"/>
            <a:ext cx="5521008" cy="28592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666520" y="9094564"/>
            <a:ext cx="3135216" cy="32405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0800000">
            <a:off x="1601604" y="8238903"/>
            <a:ext cx="2202116" cy="21635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-738457" y="-916433"/>
            <a:ext cx="3135216" cy="32405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57000"/>
          </a:blip>
          <a:srcRect l="1482"/>
          <a:stretch>
            <a:fillRect/>
          </a:stretch>
        </p:blipFill>
        <p:spPr>
          <a:xfrm>
            <a:off x="1601604" y="4213089"/>
            <a:ext cx="6175528" cy="370735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29883" y="841443"/>
            <a:ext cx="11650712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EFCE6"/>
                </a:solidFill>
                <a:latin typeface="Cheque Bold"/>
              </a:rPr>
              <a:t>ODLAZAK U VOJSKU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77131" y="3485492"/>
            <a:ext cx="9482169" cy="498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0" lvl="1" indent="-539750">
              <a:lnSpc>
                <a:spcPts val="795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Cardo Italics"/>
              </a:rPr>
              <a:t>Godinu dana nakon venčanja- mladoženja ne može biti pozivan vojsku</a:t>
            </a:r>
          </a:p>
          <a:p>
            <a:pPr marL="1079500" lvl="1" indent="-539750">
              <a:lnSpc>
                <a:spcPts val="7950"/>
              </a:lnSpc>
              <a:buFont typeface="Arial"/>
              <a:buChar char="•"/>
            </a:pPr>
            <a:r>
              <a:rPr lang="en-US" sz="5000">
                <a:solidFill>
                  <a:srgbClr val="000000"/>
                </a:solidFill>
                <a:latin typeface="Cardo Italics"/>
              </a:rPr>
              <a:t>Ne važi ako je u pitanju odbrambeni rat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59029" y="1376687"/>
            <a:ext cx="550486" cy="8534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27414">
            <a:off x="14860371" y="3131562"/>
            <a:ext cx="352855" cy="5470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74327">
            <a:off x="13982861" y="2271147"/>
            <a:ext cx="352855" cy="5470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76000"/>
          </a:blip>
          <a:srcRect/>
          <a:stretch>
            <a:fillRect/>
          </a:stretch>
        </p:blipFill>
        <p:spPr>
          <a:xfrm rot="1359389">
            <a:off x="12826683" y="8197629"/>
            <a:ext cx="4633187" cy="522785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06301" y="682949"/>
            <a:ext cx="16275397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FEFCE6"/>
                </a:solidFill>
                <a:latin typeface="Cheque Bold"/>
              </a:rPr>
              <a:t>NEVESTIN ULAZAK U NOVI DOM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06301" y="3214593"/>
            <a:ext cx="17259300" cy="582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6320" lvl="1" indent="-518160" algn="just">
              <a:lnSpc>
                <a:spcPts val="7728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Libiji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i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na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Đerbi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bacanje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glinenog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vrča</a:t>
            </a:r>
            <a:endParaRPr lang="en-US" sz="4800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  <a:p>
            <a:pPr marL="1036320" lvl="1" indent="-518160" algn="just">
              <a:lnSpc>
                <a:spcPts val="7728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Jerusalimu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lomljenje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kolača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ruska</a:t>
            </a:r>
            <a:endParaRPr lang="en-US" sz="4800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  <a:p>
            <a:pPr marL="1036320" lvl="1" indent="-518160" algn="just">
              <a:lnSpc>
                <a:spcPts val="7728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Bagdadu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sečenje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vekne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hleba</a:t>
            </a:r>
            <a:endParaRPr lang="en-US" sz="4800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  <a:p>
            <a:pPr marL="1036320" lvl="1" indent="-518160" algn="just">
              <a:lnSpc>
                <a:spcPts val="7728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Solunu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bacanje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slatkiša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pirinča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i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sitnog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novca</a:t>
            </a:r>
            <a:endParaRPr lang="en-US" sz="4800" dirty="0">
              <a:solidFill>
                <a:srgbClr val="000000"/>
              </a:solidFill>
              <a:latin typeface="Cardo Italics" panose="020B0604020202020204" charset="-79"/>
              <a:ea typeface="Cardo Italics" panose="020B0604020202020204" charset="-79"/>
              <a:cs typeface="Cardo Italics" panose="020B0604020202020204" charset="-79"/>
            </a:endParaRPr>
          </a:p>
          <a:p>
            <a:pPr marL="1036320" lvl="1" indent="-518160" algn="just">
              <a:lnSpc>
                <a:spcPts val="7728"/>
              </a:lnSpc>
              <a:buFont typeface="Arial"/>
              <a:buChar char="•"/>
            </a:pP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U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Gruziji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-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puštanje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bele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kokoške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i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bacanje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pirinča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žita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i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suvog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grožđa</a:t>
            </a:r>
            <a:r>
              <a:rPr lang="en-US" sz="4800" dirty="0">
                <a:solidFill>
                  <a:srgbClr val="000000"/>
                </a:solidFill>
                <a:latin typeface="Cardo Italics" panose="020B0604020202020204" charset="-79"/>
                <a:ea typeface="Cardo Italics" panose="020B0604020202020204" charset="-79"/>
                <a:cs typeface="Cardo Italics" panose="020B0604020202020204" charset="-79"/>
              </a:rPr>
              <a:t>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44999"/>
          </a:blip>
          <a:srcRect l="15156" t="1041" b="1041"/>
          <a:stretch>
            <a:fillRect/>
          </a:stretch>
        </p:blipFill>
        <p:spPr>
          <a:xfrm rot="-9205960">
            <a:off x="-1763793" y="7432339"/>
            <a:ext cx="5931907" cy="3072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6609" b="896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53911" y="3834868"/>
            <a:ext cx="10980179" cy="235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60"/>
              </a:lnSpc>
            </a:pPr>
            <a:r>
              <a:rPr lang="en-US" sz="14400" i="1" dirty="0" err="1">
                <a:solidFill>
                  <a:srgbClr val="E8CD56"/>
                </a:solidFill>
                <a:latin typeface="Gabriola" panose="04040605051002020D02" pitchFamily="82" charset="0"/>
              </a:rPr>
              <a:t>Hvala</a:t>
            </a:r>
            <a:r>
              <a:rPr lang="en-US" sz="14400" i="1" dirty="0">
                <a:solidFill>
                  <a:srgbClr val="E8CD56"/>
                </a:solidFill>
                <a:latin typeface="Gabriola" panose="04040605051002020D02" pitchFamily="82" charset="0"/>
              </a:rPr>
              <a:t> </a:t>
            </a:r>
            <a:r>
              <a:rPr lang="en-US" sz="14400" i="1" dirty="0" err="1">
                <a:solidFill>
                  <a:srgbClr val="E8CD56"/>
                </a:solidFill>
                <a:latin typeface="Gabriola" panose="04040605051002020D02" pitchFamily="82" charset="0"/>
              </a:rPr>
              <a:t>na</a:t>
            </a:r>
            <a:r>
              <a:rPr lang="en-US" sz="14400" i="1" dirty="0">
                <a:solidFill>
                  <a:srgbClr val="E8CD56"/>
                </a:solidFill>
                <a:latin typeface="Gabriola" panose="04040605051002020D02" pitchFamily="82" charset="0"/>
              </a:rPr>
              <a:t> </a:t>
            </a:r>
            <a:r>
              <a:rPr lang="en-US" sz="14400" i="1" dirty="0" err="1">
                <a:solidFill>
                  <a:srgbClr val="E8CD56"/>
                </a:solidFill>
                <a:latin typeface="Gabriola" panose="04040605051002020D02" pitchFamily="82" charset="0"/>
              </a:rPr>
              <a:t>pažnji</a:t>
            </a:r>
            <a:r>
              <a:rPr lang="en-US" sz="14400" i="1" dirty="0">
                <a:solidFill>
                  <a:srgbClr val="E8CD56"/>
                </a:solidFill>
                <a:latin typeface="Gabriola" panose="04040605051002020D02" pitchFamily="82" charset="0"/>
              </a:rPr>
              <a:t>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330137">
            <a:off x="642545" y="8847692"/>
            <a:ext cx="2785061" cy="28786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627077">
            <a:off x="15459599" y="-1370492"/>
            <a:ext cx="3317649" cy="479949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773400" y="7263133"/>
            <a:ext cx="2690048" cy="38915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72128" y="7265138"/>
            <a:ext cx="3943744" cy="744382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282574" y="-923958"/>
            <a:ext cx="3317649" cy="4799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Javno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75a17b83-3949-4f4e-8896-5a8209f2c081" origin="userSelected">
  <element uid="7c81353e-4fa9-4525-b244-c9bb28943598" value=""/>
</sisl>
</file>

<file path=customXml/itemProps1.xml><?xml version="1.0" encoding="utf-8"?>
<ds:datastoreItem xmlns:ds="http://schemas.openxmlformats.org/officeDocument/2006/customXml" ds:itemID="{5C9E1E18-AD1E-4330-A03D-8613A0BBF7AB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213</Words>
  <Application>Microsoft Office PowerPoint</Application>
  <PresentationFormat>Custom</PresentationFormat>
  <Paragraphs>40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Open Sans Bold Italics</vt:lpstr>
      <vt:lpstr>Arial</vt:lpstr>
      <vt:lpstr>Gabriola</vt:lpstr>
      <vt:lpstr>Cheque Bold</vt:lpstr>
      <vt:lpstr>Cardo Italics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 POSLE VENČANJA</dc:title>
  <dc:creator>RakaLevi</dc:creator>
  <cp:lastModifiedBy>Raka Levi</cp:lastModifiedBy>
  <cp:revision>3</cp:revision>
  <dcterms:created xsi:type="dcterms:W3CDTF">2006-08-16T00:00:00Z</dcterms:created>
  <dcterms:modified xsi:type="dcterms:W3CDTF">2020-12-16T15:44:14Z</dcterms:modified>
  <dc:identifier>DAEQbPOpi-M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1f4de551-7f79-4837-8c1c-7436be5f5990</vt:lpwstr>
  </property>
  <property fmtid="{D5CDD505-2E9C-101B-9397-08002B2CF9AE}" pid="3" name="bjSaver">
    <vt:lpwstr>OuSzs2Qgri9fj1MxnaqFAbUsS6tObuil</vt:lpwstr>
  </property>
  <property fmtid="{D5CDD505-2E9C-101B-9397-08002B2CF9AE}" pid="4" name="bjDocumentLabelXML">
    <vt:lpwstr>&lt;?xml version="1.0" encoding="us-ascii"?&gt;&lt;sisl xmlns:xsd="http://www.w3.org/2001/XMLSchema" xmlns:xsi="http://www.w3.org/2001/XMLSchema-instance" sislVersion="0" policy="75a17b83-3949-4f4e-8896-5a8209f2c081" origin="userSelected" xmlns="http://www.boldonj</vt:lpwstr>
  </property>
  <property fmtid="{D5CDD505-2E9C-101B-9397-08002B2CF9AE}" pid="5" name="bjDocumentLabelXML-0">
    <vt:lpwstr>ames.com/2008/01/sie/internal/label"&gt;&lt;element uid="7c81353e-4fa9-4525-b244-c9bb28943598" value="" /&gt;&lt;/sisl&gt;</vt:lpwstr>
  </property>
  <property fmtid="{D5CDD505-2E9C-101B-9397-08002B2CF9AE}" pid="6" name="bjDocumentSecurityLabel">
    <vt:lpwstr>Javno</vt:lpwstr>
  </property>
</Properties>
</file>