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1" r:id="rId16"/>
    <p:sldId id="270" r:id="rId17"/>
    <p:sldId id="273" r:id="rId18"/>
    <p:sldId id="275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5A3"/>
    <a:srgbClr val="FFCCFF"/>
    <a:srgbClr val="FF66FF"/>
    <a:srgbClr val="2F94C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62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2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928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70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38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2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0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2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0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5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0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6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9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67000"/>
            <a:ext cx="5638800" cy="1066800"/>
          </a:xfr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      </a:t>
            </a:r>
            <a:r>
              <a:rPr lang="sr-Latn-RS" dirty="0" smtClean="0"/>
              <a:t>BRAČNE OBAVEZE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01600"/>
            <a:ext cx="6341465" cy="2032000"/>
          </a:xfrm>
          <a:gradFill flip="none" rotWithShape="1">
            <a:gsLst>
              <a:gs pos="7900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2600" dirty="0" smtClean="0">
                <a:solidFill>
                  <a:schemeClr val="accent1">
                    <a:lumMod val="50000"/>
                  </a:schemeClr>
                </a:solidFill>
              </a:rPr>
              <a:t>Šesta obaveza muža je da obezbedi novac i da izvrši sve druge radnje koje su neophodne kako bi izbavio svoju ženu iz zarobljeništva. 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54277" y="2438400"/>
            <a:ext cx="6347716" cy="1593748"/>
          </a:xfrm>
          <a:gradFill flip="none" rotWithShape="1">
            <a:gsLst>
              <a:gs pos="8400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z="2600" dirty="0" smtClean="0">
                <a:solidFill>
                  <a:schemeClr val="accent1">
                    <a:lumMod val="50000"/>
                  </a:schemeClr>
                </a:solidFill>
              </a:rPr>
              <a:t>Sedma obaveza je dužnost muža da plati troškove sahrane svoje žene i druge povezane troškove kao što je trošak podizanja spomenika.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4277" y="4527448"/>
            <a:ext cx="6347715" cy="1513914"/>
          </a:xfrm>
          <a:gradFill flip="none" rotWithShape="1">
            <a:gsLst>
              <a:gs pos="32756">
                <a:srgbClr val="FFFFFF"/>
              </a:gs>
              <a:gs pos="85000">
                <a:schemeClr val="accent3">
                  <a:lumMod val="0"/>
                  <a:lumOff val="100000"/>
                </a:schemeClr>
              </a:gs>
              <a:gs pos="78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2600" dirty="0" smtClean="0">
                <a:solidFill>
                  <a:schemeClr val="accent1">
                    <a:lumMod val="50000"/>
                  </a:schemeClr>
                </a:solidFill>
              </a:rPr>
              <a:t>Osma i deveta obaveza je da obezbedi izdržavanje za svoju udovicu i maloletnu žensku decu posle svoje smrti.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2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412" y="990600"/>
            <a:ext cx="8610600" cy="1066800"/>
          </a:xfrm>
          <a:gradFill flip="none" rotWithShape="1">
            <a:gsLst>
              <a:gs pos="84000">
                <a:schemeClr val="accent3">
                  <a:lumMod val="0"/>
                  <a:lumOff val="100000"/>
                </a:schemeClr>
              </a:gs>
              <a:gs pos="46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</a:rPr>
              <a:t>Deseta obaveza muža se odnosi na nasledna prava sinova iz braka uredjenog ketubom njihove majke 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048000"/>
            <a:ext cx="8763000" cy="1219200"/>
          </a:xfrm>
        </p:spPr>
        <p:txBody>
          <a:bodyPr>
            <a:noAutofit/>
          </a:bodyPr>
          <a:lstStyle/>
          <a:p>
            <a:pPr algn="l"/>
            <a:r>
              <a:rPr lang="sr-Latn-RS" sz="2200" dirty="0" smtClean="0">
                <a:solidFill>
                  <a:schemeClr val="accent1">
                    <a:lumMod val="50000"/>
                  </a:schemeClr>
                </a:solidFill>
              </a:rPr>
              <a:t>Gde on prihvata da će ketuba njegove žene i njen miraz koji bi on nasledio kao jedini naslednik prema zakonu (ako bi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r-Latn-RS" sz="2200" dirty="0" smtClean="0">
                <a:solidFill>
                  <a:schemeClr val="accent1">
                    <a:lumMod val="50000"/>
                  </a:schemeClr>
                </a:solidFill>
              </a:rPr>
              <a:t>ona umrla pre njega), posle njegove smrti pripasti samo sinovima iz tog braka. 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2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90800"/>
            <a:ext cx="6347714" cy="1320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4000" dirty="0" smtClean="0">
                <a:solidFill>
                  <a:schemeClr val="accent2">
                    <a:lumMod val="50000"/>
                  </a:schemeClr>
                </a:solidFill>
              </a:rPr>
              <a:t>         Prava muškaraca 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7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295400"/>
          </a:xfrm>
          <a:gradFill flip="none" rotWithShape="1">
            <a:gsLst>
              <a:gs pos="61000">
                <a:schemeClr val="accent3">
                  <a:lumMod val="0"/>
                  <a:lumOff val="100000"/>
                </a:schemeClr>
              </a:gs>
              <a:gs pos="81000">
                <a:schemeClr val="accent3">
                  <a:lumMod val="0"/>
                  <a:lumOff val="100000"/>
                </a:schemeClr>
              </a:gs>
              <a:gs pos="91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3500" dirty="0" smtClean="0">
                <a:solidFill>
                  <a:schemeClr val="accent2">
                    <a:lumMod val="50000"/>
                  </a:schemeClr>
                </a:solidFill>
              </a:rPr>
              <a:t> -</a:t>
            </a:r>
            <a:r>
              <a:rPr lang="en-US" sz="3500" dirty="0" err="1" smtClean="0">
                <a:solidFill>
                  <a:schemeClr val="accent2">
                    <a:lumMod val="50000"/>
                  </a:schemeClr>
                </a:solidFill>
              </a:rPr>
              <a:t>Prvo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5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sr-Latn-RS" sz="3500" dirty="0" smtClean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sr-Latn-RS" sz="3500" dirty="0" smtClean="0">
                <a:solidFill>
                  <a:schemeClr val="accent2">
                    <a:lumMod val="50000"/>
                  </a:schemeClr>
                </a:solidFill>
              </a:rPr>
              <a:t>vo 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je </a:t>
            </a:r>
            <a:r>
              <a:rPr lang="en-US" sz="3500" dirty="0" err="1" smtClean="0">
                <a:solidFill>
                  <a:schemeClr val="accent2">
                    <a:lumMod val="50000"/>
                  </a:schemeClr>
                </a:solidFill>
              </a:rPr>
              <a:t>pravo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3500" dirty="0" smtClean="0">
                <a:solidFill>
                  <a:schemeClr val="accent2">
                    <a:lumMod val="50000"/>
                  </a:schemeClr>
                </a:solidFill>
              </a:rPr>
              <a:t>na rad svoje žene u domaćinstvu</a:t>
            </a: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n-US" sz="35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Ženina dužnost je da obavlja sav rad u domaćinstvu, koji normalno obavljaju žene koje imaju standard života i društveni položaj sličan onom koji ona ima kao supruga. </a:t>
            </a:r>
          </a:p>
          <a:p>
            <a:r>
              <a:rPr lang="sr-Latn-RS" dirty="0" smtClean="0"/>
              <a:t>Žena ne mora da obavlja poslove koje inače nisu obavljale žene u njenom porodičnom okruženju pre braka, čak i ako žene prema muževljevom standardu takve poslove obavljaju.</a:t>
            </a:r>
          </a:p>
          <a:p>
            <a:r>
              <a:rPr lang="sr-Latn-RS" dirty="0" smtClean="0"/>
              <a:t>Žena ima pravo </a:t>
            </a:r>
            <a:r>
              <a:rPr lang="en-US" dirty="0" smtClean="0"/>
              <a:t>n</a:t>
            </a:r>
            <a:r>
              <a:rPr lang="sr-Latn-RS" dirty="0" smtClean="0"/>
              <a:t>a viši životni standard od onog na koji je navikla pre braka, ako takav viši standard ima njen muž.</a:t>
            </a:r>
          </a:p>
          <a:p>
            <a:r>
              <a:rPr lang="sr-Latn-RS" dirty="0" smtClean="0"/>
              <a:t> Žena nije odgovorna za štetu koju napravi u kući npr. </a:t>
            </a:r>
            <a:r>
              <a:rPr lang="en-US" dirty="0" smtClean="0"/>
              <a:t>s</a:t>
            </a:r>
            <a:r>
              <a:rPr lang="sr-Latn-RS" dirty="0" smtClean="0"/>
              <a:t>lomi neku posudu, ne zavisno od toga da li je šteta nastala dok je ona obavljala svoje dužnosti ili 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72470"/>
            <a:ext cx="6347713" cy="1447800"/>
          </a:xfrm>
          <a:gradFill flip="none" rotWithShape="1">
            <a:gsLst>
              <a:gs pos="56000">
                <a:schemeClr val="accent3">
                  <a:lumMod val="0"/>
                  <a:lumOff val="100000"/>
                </a:schemeClr>
              </a:gs>
              <a:gs pos="76000">
                <a:schemeClr val="accent3">
                  <a:lumMod val="0"/>
                  <a:lumOff val="100000"/>
                </a:schemeClr>
              </a:gs>
              <a:gs pos="92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>
                    <a:lumMod val="50000"/>
                  </a:schemeClr>
                </a:solidFill>
              </a:rPr>
              <a:t>Drugo pravo muža je ono što njegova žena nadje ili slučajno stekne.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6347714" cy="1039810"/>
          </a:xfrm>
        </p:spPr>
        <p:txBody>
          <a:bodyPr/>
          <a:lstStyle/>
          <a:p>
            <a:r>
              <a:rPr lang="sr-Latn-RS" dirty="0" smtClean="0"/>
              <a:t>To znači da ako ona nadje neku izgubljenu stvar, ona pripada njenom suprugu.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975365"/>
            <a:ext cx="6477000" cy="156966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67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Latn-RS" sz="3200" dirty="0" smtClean="0">
                <a:solidFill>
                  <a:schemeClr val="accent2">
                    <a:lumMod val="50000"/>
                  </a:schemeClr>
                </a:solidFill>
              </a:rPr>
              <a:t>Treće pravo muža je pravo plodouživanja nad delom imovine njegove žene. 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499379"/>
            <a:ext cx="8842611" cy="523220"/>
          </a:xfrm>
          <a:prstGeom prst="rect">
            <a:avLst/>
          </a:prstGeom>
          <a:gradFill>
            <a:gsLst>
              <a:gs pos="72000">
                <a:schemeClr val="accent4">
                  <a:lumMod val="60000"/>
                  <a:lumOff val="40000"/>
                </a:schemeClr>
              </a:gs>
              <a:gs pos="88000">
                <a:schemeClr val="accent1">
                  <a:tint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Latn-RS" sz="2800" dirty="0" smtClean="0"/>
              <a:t>Imovina koju žena unosi u brak se deli u tri katgorije</a:t>
            </a:r>
            <a:r>
              <a:rPr lang="en-US" sz="2800" dirty="0" smtClean="0"/>
              <a:t> 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486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1" y="76200"/>
            <a:ext cx="8763001" cy="4876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Niksei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on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barzel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(imovina gvozdene ovce) je deo ženine imovine koja postaje vlasništvo muža i pod njegovom je odgovornošću, ali u vezi koje on ima obavezu da svojoj ženi nadoknadi vrednost iste, kakoje utvrdjeno u ketubi, u slučaju razvoda.</a:t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Žena ima pravo da joj se vrati imovina in specie.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785" y="228600"/>
            <a:ext cx="8382001" cy="1524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2. Niksei melog je imovina čija glavnica ostaje u ženinom vlasništvu, ali njeni plodovi odnosno dobit od nje pripradaju njenom mužu.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0040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Ženina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imovina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koji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muž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nema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pravo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ni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glavnicu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ni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plodove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je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imovina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od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poklona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poklona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od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njenog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supruga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kao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imovina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donatora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izričito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navedena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863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7391400" cy="1600200"/>
          </a:xfrm>
          <a:gradFill flip="none" rotWithShape="1">
            <a:gsLst>
              <a:gs pos="7300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3100" dirty="0" smtClean="0">
                <a:solidFill>
                  <a:schemeClr val="accent2">
                    <a:lumMod val="50000"/>
                  </a:schemeClr>
                </a:solidFill>
              </a:rPr>
              <a:t>4.Pravo je da je muž jedini i isključivi naslednik svoje žene. 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Isključeni su svi drugi i njena deca.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276600"/>
            <a:ext cx="6347714" cy="2051973"/>
          </a:xfrm>
        </p:spPr>
        <p:txBody>
          <a:bodyPr/>
          <a:lstStyle/>
          <a:p>
            <a:r>
              <a:rPr lang="sr-Latn-RS" dirty="0" smtClean="0"/>
              <a:t>Kao što muž ima dužnost da spava sa svojom ženom i žena ne može stalno da odbija da spava sa njim. </a:t>
            </a:r>
            <a:r>
              <a:rPr lang="sr-Latn-RS" smtClean="0"/>
              <a:t>Ženu </a:t>
            </a:r>
            <a:r>
              <a:rPr lang="sr-Latn-RS" dirty="0" smtClean="0"/>
              <a:t>koja to čini nazivaju mordet, i ako ona nastavi sa odbijanjem punih 12 meseci, može biti odgovorna za razvod bez prava na beneficije predvidjene ketubom. Tokom tog perioda, muž nije dužan da joj održava standard života.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6347714" cy="1320800"/>
          </a:xfrm>
        </p:spPr>
        <p:txBody>
          <a:bodyPr/>
          <a:lstStyle/>
          <a:p>
            <a:r>
              <a:rPr lang="en-US" dirty="0" smtClean="0"/>
              <a:t>        </a:t>
            </a:r>
            <a:r>
              <a:rPr lang="sr-Latn-RS" dirty="0" smtClean="0"/>
              <a:t>Hvala Vam na pažnji! 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28600" y="2807164"/>
            <a:ext cx="5826719" cy="4050836"/>
          </a:xfrm>
        </p:spPr>
        <p:txBody>
          <a:bodyPr/>
          <a:lstStyle/>
          <a:p>
            <a:r>
              <a:rPr lang="sr-Latn-RS" sz="2800" dirty="0" smtClean="0">
                <a:solidFill>
                  <a:srgbClr val="002060"/>
                </a:solidFill>
              </a:rPr>
              <a:t>Činom sklapanja braka stvaraju se odredjena prava i obaveze izmedju muža i žene. U njihovom izvršavanju, oboje moraju da se ponašaju u skladu sa sledećim pravilima koja predstavljaju temeljne principe odnosa izmedju muža i žene prema jevrejskom zakonu. 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001001" cy="1320800"/>
          </a:xfrm>
        </p:spPr>
        <p:txBody>
          <a:bodyPr>
            <a:noAutofit/>
          </a:bodyPr>
          <a:lstStyle/>
          <a:p>
            <a:r>
              <a:rPr lang="sr-Cyrl-R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Tako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su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mudraci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propisali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da 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muž mora da poštuje svoju ženu više nego sebe, da je voli više nego što voli sebe i da se uvek trudi da joj pribavi dobrobiti u skladu sa svojim mogućnostima, on ne sme da poziva na svoj autoritet nad njom bez opravdanog razloga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i uvek s njom mora da razgovara nežn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o</a:t>
            </a:r>
            <a:r>
              <a:rPr lang="sr-Cyrl-RS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 ne sme da bude ni tužan ni nestabilan. Slično tome, mudraci su propisali da žena mora da ukazuje izuzetno poštovanje prema svome mužu, da prihvati njegov autoritet i da se povinuje njegovim željama u svim svojim aktivnostima.</a:t>
            </a: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</a:t>
            </a:r>
            <a:r>
              <a:rPr lang="sr-Latn-RS" dirty="0" smtClean="0"/>
              <a:t>U toku ceremonije venčanja čita se </a:t>
            </a:r>
            <a:r>
              <a:rPr lang="sr-Latn-RS" i="1" dirty="0" smtClean="0"/>
              <a:t>ketub</a:t>
            </a:r>
            <a:r>
              <a:rPr lang="en-US" i="1" dirty="0" smtClean="0"/>
              <a:t>ah</a:t>
            </a:r>
            <a:r>
              <a:rPr lang="sr-Latn-RS" i="1" dirty="0" smtClean="0"/>
              <a:t>. </a:t>
            </a:r>
            <a:endParaRPr lang="en-US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-4549" y="3810000"/>
            <a:ext cx="8839200" cy="762000"/>
          </a:xfrm>
        </p:spPr>
        <p:txBody>
          <a:bodyPr/>
          <a:lstStyle/>
          <a:p>
            <a:r>
              <a:rPr lang="sr-Latn-RS" sz="2000" dirty="0" smtClean="0">
                <a:solidFill>
                  <a:srgbClr val="2F75A3"/>
                </a:solidFill>
              </a:rPr>
              <a:t>Dokument bračnih obaveza u kraćim crtama napisan </a:t>
            </a:r>
            <a:r>
              <a:rPr lang="sr-Latn-RS" sz="2000" dirty="0" smtClean="0">
                <a:solidFill>
                  <a:srgbClr val="2F94CE"/>
                </a:solidFill>
              </a:rPr>
              <a:t>na</a:t>
            </a:r>
            <a:r>
              <a:rPr lang="sr-Latn-RS" sz="2000" dirty="0" smtClean="0">
                <a:solidFill>
                  <a:srgbClr val="2F75A3"/>
                </a:solidFill>
              </a:rPr>
              <a:t> aramejskom jeziku.</a:t>
            </a:r>
            <a:endParaRPr lang="en-US" sz="2000" dirty="0">
              <a:solidFill>
                <a:srgbClr val="2F75A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5257800"/>
            <a:ext cx="7897282" cy="431800"/>
          </a:xfrm>
        </p:spPr>
        <p:txBody>
          <a:bodyPr>
            <a:noAutofit/>
          </a:bodyPr>
          <a:lstStyle/>
          <a:p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Originalna forma ketube datira još iz srednjeg veka i sastoji se iz dva dela.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9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2"/>
            <a:ext cx="3259604" cy="3880771"/>
          </a:xfrm>
        </p:spPr>
        <p:txBody>
          <a:bodyPr>
            <a:normAutofit lnSpcReduction="10000"/>
          </a:bodyPr>
          <a:lstStyle/>
          <a:p>
            <a:r>
              <a:rPr lang="sr-Latn-RS" sz="2800" dirty="0" smtClean="0">
                <a:solidFill>
                  <a:srgbClr val="2F94CE"/>
                </a:solidFill>
              </a:rPr>
              <a:t>Glavna ketuba i njen inkrement</a:t>
            </a:r>
          </a:p>
          <a:p>
            <a:endParaRPr lang="sr-Latn-RS" dirty="0" smtClean="0"/>
          </a:p>
          <a:p>
            <a:endParaRPr lang="sr-Latn-RS" dirty="0"/>
          </a:p>
          <a:p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-Iznos koji je zakonom utvrdjen kao minimum koji žena ima pravo da primi od muža ako bi se on razveo od nje (neka vrsta alimentacije)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ili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nje</a:t>
            </a:r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gove zaostavštine ukoliko  on umre pre nje.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088110" cy="3880773"/>
          </a:xfrm>
        </p:spPr>
        <p:txBody>
          <a:bodyPr>
            <a:normAutofit lnSpcReduction="10000"/>
          </a:bodyPr>
          <a:lstStyle/>
          <a:p>
            <a:r>
              <a:rPr lang="sr-Latn-RS" sz="2800" dirty="0" smtClean="0">
                <a:solidFill>
                  <a:srgbClr val="2F94CE"/>
                </a:solidFill>
              </a:rPr>
              <a:t>Miraz sa inkrementom</a:t>
            </a:r>
          </a:p>
          <a:p>
            <a:endParaRPr lang="sr-Latn-RS" dirty="0"/>
          </a:p>
          <a:p>
            <a:endParaRPr lang="sr-Latn-RS" dirty="0" smtClean="0"/>
          </a:p>
          <a:p>
            <a:r>
              <a:rPr lang="sr-Latn-R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-Iznos koji muž ima obavezu da vrati ženi kao ekvivalent mirazu. (u slučaju razvoda ili njegove smrti).</a:t>
            </a:r>
          </a:p>
        </p:txBody>
      </p:sp>
      <p:sp>
        <p:nvSpPr>
          <p:cNvPr id="5" name="Rectangle 4"/>
          <p:cNvSpPr/>
          <p:nvPr/>
        </p:nvSpPr>
        <p:spPr>
          <a:xfrm>
            <a:off x="217478" y="5241258"/>
            <a:ext cx="81645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r-Latn-RS" sz="2800" dirty="0" smtClean="0">
                <a:solidFill>
                  <a:srgbClr val="2F94CE"/>
                </a:solidFill>
              </a:rPr>
              <a:t>-</a:t>
            </a:r>
            <a:r>
              <a:rPr lang="sr-Latn-RS" sz="2600" dirty="0">
                <a:solidFill>
                  <a:srgbClr val="2F94CE"/>
                </a:solidFill>
              </a:rPr>
              <a:t>S</a:t>
            </a:r>
            <a:r>
              <a:rPr lang="sr-Latn-RS" sz="2600" dirty="0" smtClean="0">
                <a:solidFill>
                  <a:srgbClr val="2F94CE"/>
                </a:solidFill>
              </a:rPr>
              <a:t>aglasnost mlade i mladoženje na izlazak pred rabinski sud u slučaju gradjanskog razvoda, zarad budućih sklop</a:t>
            </a:r>
            <a:r>
              <a:rPr lang="en-US" sz="2600" dirty="0" err="1" smtClean="0">
                <a:solidFill>
                  <a:srgbClr val="2F94CE"/>
                </a:solidFill>
              </a:rPr>
              <a:t>lj</a:t>
            </a:r>
            <a:r>
              <a:rPr lang="sr-Latn-RS" sz="2600" dirty="0" smtClean="0">
                <a:solidFill>
                  <a:srgbClr val="2F94CE"/>
                </a:solidFill>
              </a:rPr>
              <a:t>enih brakova.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43201" y="288997"/>
            <a:ext cx="2895600" cy="66040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Latn-RS" dirty="0" smtClean="0"/>
              <a:t>    KETUBE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7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59558" y="4548"/>
            <a:ext cx="7086600" cy="10622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dirty="0" smtClean="0">
                <a:solidFill>
                  <a:srgbClr val="2F75A3"/>
                </a:solidFill>
              </a:rPr>
              <a:t>Obaveze i prava </a:t>
            </a:r>
            <a:r>
              <a:rPr lang="sr-Latn-RS" dirty="0">
                <a:solidFill>
                  <a:srgbClr val="2F75A3"/>
                </a:solidFill>
              </a:rPr>
              <a:t>muža</a:t>
            </a:r>
            <a:endParaRPr lang="en-US" dirty="0">
              <a:solidFill>
                <a:srgbClr val="2F75A3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175205" cy="3852333"/>
          </a:xfrm>
        </p:spPr>
        <p:txBody>
          <a:bodyPr>
            <a:noAutofit/>
          </a:bodyPr>
          <a:lstStyle/>
          <a:p>
            <a:r>
              <a:rPr lang="sr-Latn-R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Muškarac, kad oženi ženu, prihvata deset obaveza prema njoj i četiri prava od nje, čak i kada nisu izričito navedena u pisanoj formi. Odnosno ta prava i dužnosti proističu na temelju zakona iz samog čina sklapanja braka bez obzira da li je ketuba napisana,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r-Latn-R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a,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r-Latn-R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zapisivanjem prava i obaveza se ne mogu dodati nova prava i obaveze niti odsustvo pisanih obaveza znači da se njihov broj smanjuje.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0772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1"/>
                </a:solidFill>
              </a:rPr>
              <a:t> Muž ima deset obaveza prema svojoj ženi i četiri prava koja ostvaruje od nje.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7391400" cy="5562600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79000">
                <a:schemeClr val="accent3">
                  <a:lumMod val="0"/>
                  <a:lumOff val="10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3"/>
          </a:lnRef>
          <a:fillRef idx="1003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14400" lvl="2" indent="0">
              <a:buNone/>
            </a:pPr>
            <a:endParaRPr lang="sr-Latn-R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r>
              <a:rPr lang="sr-Latn-RS" sz="2600" dirty="0" smtClean="0">
                <a:solidFill>
                  <a:schemeClr val="accent1">
                    <a:lumMod val="50000"/>
                  </a:schemeClr>
                </a:solidFill>
              </a:rPr>
              <a:t>Prva i druga obaveza muškarca je da izdržava ženu i da obezbedi održavanje njenog životnog standarda. </a:t>
            </a:r>
          </a:p>
          <a:p>
            <a:pPr lvl="2"/>
            <a:endParaRPr lang="sr-Latn-RS" sz="1500" dirty="0"/>
          </a:p>
          <a:p>
            <a:pPr lvl="2"/>
            <a:r>
              <a:rPr lang="sr-Latn-RS" sz="1600" dirty="0" smtClean="0"/>
              <a:t>Žena ima pravo na standard života koji ima i njen muž, kao i da joj omogući da živi u skladu sa njegovim mogućnostima i njegovim društvenim statusom.</a:t>
            </a:r>
          </a:p>
          <a:p>
            <a:pPr lvl="2"/>
            <a:r>
              <a:rPr lang="sr-Latn-RS" sz="1600" dirty="0" smtClean="0"/>
              <a:t>Žena nije u obavezi da trpi da joj životni standard padne ispod onog koji je imala pre udaje.</a:t>
            </a:r>
          </a:p>
        </p:txBody>
      </p:sp>
    </p:spTree>
    <p:extLst>
      <p:ext uri="{BB962C8B-B14F-4D97-AF65-F5344CB8AC3E}">
        <p14:creationId xmlns:p14="http://schemas.microsoft.com/office/powerpoint/2010/main" val="42169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19049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  <a:t>Treća obaveza supruga je da spava sa ženom u skladu sa svojim fizičkim sposobnostima i profesionalnim obavezama.</a:t>
            </a:r>
            <a:br>
              <a:rPr lang="sr-Latn-RS" sz="2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819401"/>
            <a:ext cx="6347714" cy="1524000"/>
          </a:xfrm>
        </p:spPr>
        <p:txBody>
          <a:bodyPr>
            <a:noAutofit/>
          </a:bodyPr>
          <a:lstStyle/>
          <a:p>
            <a:r>
              <a:rPr lang="sr-Latn-RS" sz="2200" dirty="0" smtClean="0"/>
              <a:t>Ukoliko suprug ne izvršava svoju dužnost, žena ima pravo da traži razvod, osim kada postoje razumni izgledi na osnovu medicinskih dokaza da se njegova nesposobnost može izlečiti.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827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5687" y="228600"/>
            <a:ext cx="8610602" cy="1143000"/>
          </a:xfrm>
        </p:spPr>
        <p:style>
          <a:lnRef idx="1">
            <a:schemeClr val="accent3"/>
          </a:lnRef>
          <a:fillRef idx="1003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</a:rPr>
              <a:t>Četvrta obaveza se tiče glavne ketube čiji iznos muž mora da plati u slučaju razvoda.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0" y="3124200"/>
            <a:ext cx="8382002" cy="1240762"/>
          </a:xfrm>
          <a:gradFill flip="none" rotWithShape="1">
            <a:gsLst>
              <a:gs pos="31000">
                <a:schemeClr val="accent3">
                  <a:lumMod val="5000"/>
                  <a:lumOff val="95000"/>
                </a:schemeClr>
              </a:gs>
              <a:gs pos="64000">
                <a:schemeClr val="accent3">
                  <a:lumMod val="45000"/>
                  <a:lumOff val="55000"/>
                </a:schemeClr>
              </a:gs>
              <a:gs pos="52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</a:rPr>
              <a:t>Peta obaveza se tiče plaćanja medicinskih troškova u slučaju da se ona razboli.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3297</TotalTime>
  <Words>890</Words>
  <Application>Microsoft Office PowerPoint</Application>
  <PresentationFormat>On-screen Show (4:3)</PresentationFormat>
  <Paragraphs>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Facet</vt:lpstr>
      <vt:lpstr>       BRAČNE OBAVEZE</vt:lpstr>
      <vt:lpstr>Činom sklapanja braka stvaraju se odredjena prava i obaveze izmedju muža i žene. U njihovom izvršavanju, oboje moraju da se ponašaju u skladu sa sledećim pravilima koja predstavljaju temeljne principe odnosa izmedju muža i žene prema jevrejskom zakonu. </vt:lpstr>
      <vt:lpstr>   Tako su mudraci propisali da muž mora da poštuje svoju ženu više nego sebe, da je voli više nego što voli sebe i da se uvek trudi da joj pribavi dobrobiti u skladu sa svojim mogućnostima, on ne sme da poziva na svoj autoritet nad njom bez opravdanog razloga i uvek s njom mora da razgovara nežno; ne sme da bude ni tužan ni nestabilan. Slično tome, mudraci su propisali da žena mora da ukazuje izuzetno poštovanje prema svome mužu, da prihvati njegov autoritet i da se povinuje njegovim željama u svim svojim aktivnostima.</vt:lpstr>
      <vt:lpstr> U toku ceremonije venčanja čita se ketubah. </vt:lpstr>
      <vt:lpstr>    KETUBE</vt:lpstr>
      <vt:lpstr>Obaveze i prava muža</vt:lpstr>
      <vt:lpstr> Muž ima deset obaveza prema svojoj ženi i četiri prava koja ostvaruje od nje. </vt:lpstr>
      <vt:lpstr> Treća obaveza supruga je da spava sa ženom u skladu sa svojim fizičkim sposobnostima i profesionalnim obavezama. </vt:lpstr>
      <vt:lpstr>Četvrta obaveza se tiče glavne ketube čiji iznos muž mora da plati u slučaju razvoda.</vt:lpstr>
      <vt:lpstr>Šesta obaveza muža je da obezbedi novac i da izvrši sve druge radnje koje su neophodne kako bi izbavio svoju ženu iz zarobljeništva. </vt:lpstr>
      <vt:lpstr>Deseta obaveza muža se odnosi na nasledna prava sinova iz braka uredjenog ketubom njihove majke </vt:lpstr>
      <vt:lpstr>         Prava muškaraca </vt:lpstr>
      <vt:lpstr> -Prvo pravo je pravo na rad svoje žene u domaćinstvu.</vt:lpstr>
      <vt:lpstr>Drugo pravo muža je ono što njegova žena nadje ili slučajno stekne. </vt:lpstr>
      <vt:lpstr>1. Niksei zon barzel (imovina gvozdene ovce) je deo ženine imovine koja postaje vlasništvo muža i pod njegovom je odgovornošću, ali u vezi koje on ima obavezu da svojoj ženi nadoknadi vrednost iste, kakoje utvrdjeno u ketubi, u slučaju razvoda.   Žena ima pravo da joj se vrati imovina in specie.</vt:lpstr>
      <vt:lpstr> 2. Niksei melog je imovina čija glavnica ostaje u ženinom vlasništvu, ali njeni plodovi odnosno dobit od nje pripradaju njenom mužu.</vt:lpstr>
      <vt:lpstr> 4.Pravo je da je muž jedini i isključivi naslednik svoje žene.   Isključeni su svi drugi i njena deca.</vt:lpstr>
      <vt:lpstr>PowerPoint Presentation</vt:lpstr>
      <vt:lpstr>        Hvala Vam na pažnji!  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BRAČNE OBAVEZE</dc:title>
  <dc:creator>User</dc:creator>
  <cp:lastModifiedBy>Raka Levi</cp:lastModifiedBy>
  <cp:revision>30</cp:revision>
  <dcterms:created xsi:type="dcterms:W3CDTF">2006-08-16T00:00:00Z</dcterms:created>
  <dcterms:modified xsi:type="dcterms:W3CDTF">2020-12-27T20:02:44Z</dcterms:modified>
</cp:coreProperties>
</file>