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67" r:id="rId3"/>
    <p:sldId id="275" r:id="rId4"/>
    <p:sldId id="259" r:id="rId5"/>
    <p:sldId id="273" r:id="rId6"/>
    <p:sldId id="264" r:id="rId7"/>
  </p:sldIdLst>
  <p:sldSz cx="9144000" cy="5143500" type="screen16x9"/>
  <p:notesSz cx="6858000" cy="9144000"/>
  <p:embeddedFontLst>
    <p:embeddedFont>
      <p:font typeface="Josefin Sans Thin" panose="020B0604020202020204" charset="0"/>
      <p:regular r:id="rId9"/>
      <p:bold r:id="rId10"/>
      <p:italic r:id="rId11"/>
      <p:boldItalic r:id="rId12"/>
    </p:embeddedFont>
    <p:embeddedFont>
      <p:font typeface="Livvic" panose="020B060402020202020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Prata" panose="020B0604020202020204" charset="0"/>
      <p:regular r:id="rId20"/>
    </p:embeddedFont>
    <p:embeddedFont>
      <p:font typeface="Raleway Thin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9AA0A6"/>
          </p15:clr>
        </p15:guide>
        <p15:guide id="2" pos="5302">
          <p15:clr>
            <a:srgbClr val="9AA0A6"/>
          </p15:clr>
        </p15:guide>
        <p15:guide id="3" orient="horz" pos="535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55C62A-00CA-4D41-B7FA-103E148EF575}">
  <a:tblStyle styleId="{9155C62A-00CA-4D41-B7FA-103E148EF5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pos="461"/>
        <p:guide pos="5302"/>
        <p:guide orient="horz" pos="5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593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c301535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c301535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5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9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8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53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b20e2230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b20e2230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06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cc3015352_1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cc3015352_1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0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66E5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2439" y="-456061"/>
            <a:ext cx="10088872" cy="6055617"/>
            <a:chOff x="-472426" y="-456061"/>
            <a:chExt cx="10088872" cy="6055617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72426" y="-456061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889297" y="1757282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 b="0">
                <a:solidFill>
                  <a:srgbClr val="FFF2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98500" y="2150850"/>
            <a:ext cx="69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726600" y="2084175"/>
            <a:ext cx="3296400" cy="19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C66E5C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336325" y="2893625"/>
            <a:ext cx="6471300" cy="8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rgbClr val="FFF2E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549400" y="3657075"/>
            <a:ext cx="40452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FFF2E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C66E5C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3134250" y="3368513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solidFill>
                  <a:srgbClr val="FFF2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1754500" y="2128775"/>
            <a:ext cx="56349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726600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3342647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5958695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4"/>
          </p:nvPr>
        </p:nvSpPr>
        <p:spPr>
          <a:xfrm>
            <a:off x="726600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3342650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6"/>
          </p:nvPr>
        </p:nvSpPr>
        <p:spPr>
          <a:xfrm>
            <a:off x="5958699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 Thin"/>
              <a:buChar char="●"/>
              <a:defRPr sz="18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63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0" i="1" dirty="0">
                <a:effectLst/>
                <a:latin typeface="Garamond" panose="02020404030301010803" pitchFamily="18" charset="0"/>
              </a:rPr>
              <a:t>taharat </a:t>
            </a:r>
            <a:r>
              <a:rPr lang="he-IL" sz="2000" b="0" i="1" dirty="0">
                <a:effectLst/>
                <a:latin typeface="Garamond" panose="02020404030301010803" pitchFamily="18" charset="0"/>
              </a:rPr>
              <a:t>ha-mishpaha</a:t>
            </a:r>
            <a:endParaRPr lang="he-IL" sz="2000" i="1" dirty="0">
              <a:latin typeface="Garamond" panose="02020404030301010803" pitchFamily="18" charset="0"/>
              <a:ea typeface="Raleway Thin"/>
              <a:cs typeface="Raleway Thin"/>
              <a:sym typeface="Raleway Thin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Garamond" panose="02020404030301010803" pitchFamily="18" charset="0"/>
              </a:rPr>
              <a:t>ČISTOTA PORODICE</a:t>
            </a:r>
            <a:endParaRPr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>
                <a:latin typeface="Garamond" panose="02020404030301010803" pitchFamily="18" charset="0"/>
              </a:rPr>
              <a:t>Zakoni o </a:t>
            </a:r>
            <a:r>
              <a:rPr lang="sr-Latn-RS" sz="2800" i="1" dirty="0">
                <a:latin typeface="Garamond" panose="02020404030301010803" pitchFamily="18" charset="0"/>
              </a:rPr>
              <a:t>nida</a:t>
            </a:r>
            <a:endParaRPr sz="2800" i="1" dirty="0">
              <a:latin typeface="Garamond" panose="02020404030301010803" pitchFamily="18" charset="0"/>
            </a:endParaRPr>
          </a:p>
        </p:txBody>
      </p:sp>
      <p:sp>
        <p:nvSpPr>
          <p:cNvPr id="236" name="Google Shape;236;p36"/>
          <p:cNvSpPr txBox="1">
            <a:spLocks noGrp="1"/>
          </p:cNvSpPr>
          <p:nvPr>
            <p:ph type="subTitle" idx="1"/>
          </p:nvPr>
        </p:nvSpPr>
        <p:spPr>
          <a:xfrm>
            <a:off x="1003046" y="1424762"/>
            <a:ext cx="4674740" cy="3375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r>
              <a:rPr lang="sr-Latn-RS" sz="1800" i="1" dirty="0">
                <a:latin typeface="Garamond" panose="02020404030301010803" pitchFamily="18" charset="0"/>
              </a:rPr>
              <a:t>nida</a:t>
            </a:r>
            <a:r>
              <a:rPr lang="sr-Latn-RS" sz="1600" dirty="0">
                <a:latin typeface="Garamond" panose="02020404030301010803" pitchFamily="18" charset="0"/>
              </a:rPr>
              <a:t> – žena koja ima menstruaciju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endParaRPr lang="sr-Latn-RS" sz="1600" b="1" i="0" dirty="0">
              <a:effectLst/>
              <a:latin typeface="Garamond" panose="02020404030301010803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r>
              <a:rPr lang="sr-Latn-RS" sz="1600" b="1" i="0" dirty="0">
                <a:effectLst/>
                <a:latin typeface="Garamond" panose="02020404030301010803" pitchFamily="18" charset="0"/>
              </a:rPr>
              <a:t>Osnovni biblijski zakon glasi: </a:t>
            </a:r>
            <a:r>
              <a:rPr lang="sr-Latn-RS" sz="1600" b="0" i="0" dirty="0">
                <a:effectLst/>
                <a:latin typeface="Garamond" panose="02020404030301010803" pitchFamily="18" charset="0"/>
              </a:rPr>
              <a:t>žena koja ispušta krv tokom perioda do sedam dana je </a:t>
            </a:r>
            <a:r>
              <a:rPr lang="sr-Latn-RS" sz="1800" b="0" i="1" dirty="0">
                <a:effectLst/>
                <a:latin typeface="Garamond" panose="02020404030301010803" pitchFamily="18" charset="0"/>
              </a:rPr>
              <a:t>nečista</a:t>
            </a:r>
            <a:r>
              <a:rPr lang="sr-Latn-RS" sz="1800" b="0" i="0" dirty="0">
                <a:effectLst/>
                <a:latin typeface="Garamond" panose="02020404030301010803" pitchFamily="18" charset="0"/>
              </a:rPr>
              <a:t> </a:t>
            </a:r>
            <a:r>
              <a:rPr lang="sr-Latn-RS" sz="1600" b="0" i="0" dirty="0">
                <a:effectLst/>
                <a:latin typeface="Garamond" panose="02020404030301010803" pitchFamily="18" charset="0"/>
              </a:rPr>
              <a:t>tih sedam dana, od trenutka kad joj se krv prvi put pojavi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endParaRPr lang="sr-Latn-RS" sz="1600" b="0" i="0" dirty="0">
              <a:effectLst/>
              <a:latin typeface="Garamond" panose="02020404030301010803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r>
              <a:rPr lang="sr-Latn-RS" sz="1800" i="1" dirty="0">
                <a:latin typeface="Garamond" panose="02020404030301010803" pitchFamily="18" charset="0"/>
              </a:rPr>
              <a:t>zava</a:t>
            </a:r>
            <a:r>
              <a:rPr lang="sr-Latn-RS" sz="1600" i="1" dirty="0">
                <a:latin typeface="Garamond" panose="02020404030301010803" pitchFamily="18" charset="0"/>
              </a:rPr>
              <a:t> </a:t>
            </a:r>
            <a:r>
              <a:rPr lang="sr-Latn-RS" sz="1600" dirty="0">
                <a:latin typeface="Garamond" panose="02020404030301010803" pitchFamily="18" charset="0"/>
              </a:rPr>
              <a:t>– žena koja ima menstruaciju duže od 7 dana 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endParaRPr lang="sr-Latn-RS" sz="1600" dirty="0">
              <a:latin typeface="Garamond" panose="02020404030301010803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r>
              <a:rPr lang="sr-Latn-RS" sz="1600" dirty="0">
                <a:latin typeface="Garamond" panose="02020404030301010803" pitchFamily="18" charset="0"/>
              </a:rPr>
              <a:t>Seksualni odnos je zabranjen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ata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24" name="Google Shape;145;p29">
            <a:extLst>
              <a:ext uri="{FF2B5EF4-FFF2-40B4-BE49-F238E27FC236}">
                <a16:creationId xmlns:a16="http://schemas.microsoft.com/office/drawing/2014/main" xmlns="" id="{188A40BE-0CBD-4446-AE20-959E3132DD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163" y="152400"/>
            <a:ext cx="33502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032" y="1115376"/>
            <a:ext cx="2413874" cy="34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>
                <a:latin typeface="Garamond" panose="02020404030301010803" pitchFamily="18" charset="0"/>
              </a:rPr>
              <a:t>Današnja </a:t>
            </a:r>
            <a:r>
              <a:rPr lang="sr-Latn-RS" sz="2800" i="1" dirty="0">
                <a:latin typeface="Garamond" panose="02020404030301010803" pitchFamily="18" charset="0"/>
              </a:rPr>
              <a:t>halaha</a:t>
            </a:r>
            <a:r>
              <a:rPr lang="sr-Latn-RS" sz="2800" dirty="0">
                <a:latin typeface="Garamond" panose="02020404030301010803" pitchFamily="18" charset="0"/>
              </a:rPr>
              <a:t> </a:t>
            </a:r>
            <a:endParaRPr sz="2800" dirty="0">
              <a:latin typeface="Garamond" panose="02020404030301010803" pitchFamily="18" charset="0"/>
            </a:endParaRPr>
          </a:p>
        </p:txBody>
      </p:sp>
      <p:sp>
        <p:nvSpPr>
          <p:cNvPr id="10" name="Google Shape;236;p36">
            <a:extLst>
              <a:ext uri="{FF2B5EF4-FFF2-40B4-BE49-F238E27FC236}">
                <a16:creationId xmlns:a16="http://schemas.microsoft.com/office/drawing/2014/main" xmlns="" id="{6DB7CD66-BFB5-402A-A465-E1CE3C83AAE1}"/>
              </a:ext>
            </a:extLst>
          </p:cNvPr>
          <p:cNvSpPr txBox="1">
            <a:spLocks/>
          </p:cNvSpPr>
          <p:nvPr/>
        </p:nvSpPr>
        <p:spPr>
          <a:xfrm>
            <a:off x="3278906" y="1474380"/>
            <a:ext cx="4674740" cy="3375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buSzPts val="1200"/>
              <a:buFont typeface="Prata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Google Shape;236;p36">
            <a:extLst>
              <a:ext uri="{FF2B5EF4-FFF2-40B4-BE49-F238E27FC236}">
                <a16:creationId xmlns:a16="http://schemas.microsoft.com/office/drawing/2014/main" xmlns="" id="{E568B02C-5906-4A88-AC2C-1FF62C4E1EAF}"/>
              </a:ext>
            </a:extLst>
          </p:cNvPr>
          <p:cNvSpPr txBox="1">
            <a:spLocks/>
          </p:cNvSpPr>
          <p:nvPr/>
        </p:nvSpPr>
        <p:spPr>
          <a:xfrm>
            <a:off x="3278906" y="1423414"/>
            <a:ext cx="4674740" cy="3375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buSzPts val="1200"/>
              <a:buFont typeface="Prata"/>
              <a:buChar char="●"/>
            </a:pPr>
            <a:r>
              <a:rPr lang="sr-Latn-RS" sz="1600" dirty="0">
                <a:latin typeface="Garamond" panose="02020404030301010803" pitchFamily="18" charset="0"/>
              </a:rPr>
              <a:t>Seksualni odnos zabranjen od trenutka kad žena očekuje menstruaciju pa do isteka sedam </a:t>
            </a:r>
            <a:r>
              <a:rPr lang="sr-Latn-RS" sz="1800" i="1" dirty="0">
                <a:latin typeface="Garamond" panose="02020404030301010803" pitchFamily="18" charset="0"/>
              </a:rPr>
              <a:t>čistih</a:t>
            </a:r>
            <a:r>
              <a:rPr lang="sr-Latn-RS" sz="1600" dirty="0">
                <a:latin typeface="Garamond" panose="02020404030301010803" pitchFamily="18" charset="0"/>
              </a:rPr>
              <a:t> dana</a:t>
            </a:r>
          </a:p>
          <a:p>
            <a:pPr marL="457200" indent="-304800">
              <a:buSzPts val="1200"/>
              <a:buFont typeface="Prata"/>
              <a:buChar char="●"/>
            </a:pPr>
            <a:endParaRPr lang="sr-Latn-RS" sz="1600" dirty="0">
              <a:latin typeface="Garamond" panose="02020404030301010803" pitchFamily="18" charset="0"/>
            </a:endParaRPr>
          </a:p>
          <a:p>
            <a:pPr marL="457200" indent="-304800">
              <a:buSzPts val="1200"/>
              <a:buFont typeface="Prata"/>
              <a:buChar char="●"/>
            </a:pPr>
            <a:r>
              <a:rPr lang="sr-Latn-RS" sz="1600" dirty="0">
                <a:latin typeface="Garamond" panose="02020404030301010803" pitchFamily="18" charset="0"/>
              </a:rPr>
              <a:t>Minimum 12 dana separacije</a:t>
            </a:r>
          </a:p>
          <a:p>
            <a:pPr marL="457200" indent="-304800">
              <a:buSzPts val="1200"/>
              <a:buFont typeface="Prata"/>
              <a:buChar char="●"/>
            </a:pPr>
            <a:endParaRPr lang="sr-Latn-RS" sz="1600" dirty="0">
              <a:latin typeface="Garamond" panose="02020404030301010803" pitchFamily="18" charset="0"/>
            </a:endParaRPr>
          </a:p>
          <a:p>
            <a:pPr marL="457200" indent="-304800">
              <a:buSzPts val="1200"/>
              <a:buFont typeface="Prata"/>
              <a:buChar char="●"/>
            </a:pPr>
            <a:r>
              <a:rPr lang="sr-Latn-RS" sz="1600" dirty="0">
                <a:latin typeface="Garamond" panose="02020404030301010803" pitchFamily="18" charset="0"/>
              </a:rPr>
              <a:t>Potapanje u </a:t>
            </a:r>
            <a:r>
              <a:rPr lang="sr-Latn-RS" sz="1800" i="1" dirty="0">
                <a:latin typeface="Garamond" panose="02020404030301010803" pitchFamily="18" charset="0"/>
              </a:rPr>
              <a:t>mikve </a:t>
            </a:r>
            <a:r>
              <a:rPr lang="sr-Latn-RS" sz="1600" dirty="0">
                <a:latin typeface="Garamond" panose="02020404030301010803" pitchFamily="18" charset="0"/>
              </a:rPr>
              <a:t>sedmog čistog dana</a:t>
            </a:r>
            <a:endParaRPr lang="sr-Latn-RS" sz="1600" i="1" dirty="0">
              <a:latin typeface="Garamond" panose="02020404030301010803" pitchFamily="18" charset="0"/>
            </a:endParaRPr>
          </a:p>
          <a:p>
            <a:pPr marL="457200" indent="-304800">
              <a:buSzPts val="1200"/>
              <a:buFont typeface="Prata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45" flipH="1">
            <a:off x="4137467" y="867451"/>
            <a:ext cx="869064" cy="12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33BCF5F-5873-4743-B4BF-2396F041A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249" y="4312850"/>
            <a:ext cx="2875500" cy="577800"/>
          </a:xfrm>
        </p:spPr>
        <p:txBody>
          <a:bodyPr/>
          <a:lstStyle/>
          <a:p>
            <a:r>
              <a:rPr lang="sr-Latn-RS" sz="1600" dirty="0">
                <a:latin typeface="Garamond" panose="02020404030301010803" pitchFamily="18" charset="0"/>
              </a:rPr>
              <a:t>ritualno kupatilo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8" name="Google Shape;481;p44">
            <a:extLst>
              <a:ext uri="{FF2B5EF4-FFF2-40B4-BE49-F238E27FC236}">
                <a16:creationId xmlns:a16="http://schemas.microsoft.com/office/drawing/2014/main" xmlns="" id="{3451C806-9C92-43CA-9833-7815D9C46D23}"/>
              </a:ext>
            </a:extLst>
          </p:cNvPr>
          <p:cNvSpPr txBox="1">
            <a:spLocks/>
          </p:cNvSpPr>
          <p:nvPr/>
        </p:nvSpPr>
        <p:spPr>
          <a:xfrm>
            <a:off x="1151700" y="541750"/>
            <a:ext cx="68409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 b="0" i="0" u="none" strike="noStrike" cap="none">
                <a:solidFill>
                  <a:srgbClr val="FFF2EB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sr-Latn-RS" sz="2800" dirty="0">
                <a:latin typeface="Garamond" panose="02020404030301010803" pitchFamily="18" charset="0"/>
              </a:rPr>
              <a:t>Mikve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557A87-8E28-4C27-9EDD-06E3B57E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792" y="2105652"/>
            <a:ext cx="2636458" cy="1977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C257DC-577A-4CE9-B7A0-4DF97D97D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37" y="2105652"/>
            <a:ext cx="2954934" cy="1977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>
                <a:latin typeface="Garamond" panose="02020404030301010803" pitchFamily="18" charset="0"/>
              </a:rPr>
              <a:t>Uslovi</a:t>
            </a:r>
            <a:endParaRPr sz="2800" dirty="0">
              <a:latin typeface="Garamond" panose="02020404030301010803" pitchFamily="18" charset="0"/>
            </a:endParaRPr>
          </a:p>
        </p:txBody>
      </p:sp>
      <p:sp>
        <p:nvSpPr>
          <p:cNvPr id="444" name="Google Shape;444;p42"/>
          <p:cNvSpPr txBox="1">
            <a:spLocks noGrp="1"/>
          </p:cNvSpPr>
          <p:nvPr>
            <p:ph type="subTitle" idx="1"/>
          </p:nvPr>
        </p:nvSpPr>
        <p:spPr>
          <a:xfrm>
            <a:off x="726600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solidFill>
                  <a:schemeClr val="dk1"/>
                </a:solidFill>
                <a:latin typeface="Garamond" panose="02020404030301010803" pitchFamily="18" charset="0"/>
                <a:sym typeface="Prata"/>
              </a:rPr>
              <a:t>Prirodna voda</a:t>
            </a:r>
            <a:endParaRPr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Google Shape;445;p42"/>
          <p:cNvSpPr txBox="1">
            <a:spLocks noGrp="1"/>
          </p:cNvSpPr>
          <p:nvPr>
            <p:ph type="subTitle" idx="2"/>
          </p:nvPr>
        </p:nvSpPr>
        <p:spPr>
          <a:xfrm>
            <a:off x="3342647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solidFill>
                  <a:schemeClr val="dk1"/>
                </a:solidFill>
                <a:latin typeface="Garamond" panose="02020404030301010803" pitchFamily="18" charset="0"/>
                <a:sym typeface="Prata"/>
              </a:rPr>
              <a:t>Prirodan put ulivanja vode</a:t>
            </a:r>
            <a:endParaRPr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sp>
        <p:nvSpPr>
          <p:cNvPr id="446" name="Google Shape;446;p42"/>
          <p:cNvSpPr txBox="1">
            <a:spLocks noGrp="1"/>
          </p:cNvSpPr>
          <p:nvPr>
            <p:ph type="subTitle" idx="3"/>
          </p:nvPr>
        </p:nvSpPr>
        <p:spPr>
          <a:xfrm>
            <a:off x="5958695" y="21514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solidFill>
                  <a:schemeClr val="dk1"/>
                </a:solidFill>
                <a:latin typeface="Garamond" panose="02020404030301010803" pitchFamily="18" charset="0"/>
                <a:sym typeface="Prata"/>
              </a:rPr>
              <a:t>250-1000 litara</a:t>
            </a:r>
            <a:endParaRPr lang="sr-Latn-RS"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sp>
        <p:nvSpPr>
          <p:cNvPr id="447" name="Google Shape;447;p42"/>
          <p:cNvSpPr txBox="1">
            <a:spLocks noGrp="1"/>
          </p:cNvSpPr>
          <p:nvPr>
            <p:ph type="subTitle" idx="4"/>
          </p:nvPr>
        </p:nvSpPr>
        <p:spPr>
          <a:xfrm>
            <a:off x="726600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latin typeface="Garamond" panose="02020404030301010803" pitchFamily="18" charset="0"/>
                <a:ea typeface="Prata"/>
                <a:cs typeface="Prata"/>
                <a:sym typeface="Prata"/>
              </a:rPr>
              <a:t>Prirodna boja vode</a:t>
            </a:r>
            <a:endParaRPr lang="sr-Latn-RS"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sp>
        <p:nvSpPr>
          <p:cNvPr id="448" name="Google Shape;448;p42"/>
          <p:cNvSpPr txBox="1">
            <a:spLocks noGrp="1"/>
          </p:cNvSpPr>
          <p:nvPr>
            <p:ph type="subTitle" idx="5"/>
          </p:nvPr>
        </p:nvSpPr>
        <p:spPr>
          <a:xfrm>
            <a:off x="3342650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solidFill>
                  <a:schemeClr val="dk1"/>
                </a:solidFill>
                <a:latin typeface="Garamond" panose="02020404030301010803" pitchFamily="18" charset="0"/>
                <a:sym typeface="Prata"/>
              </a:rPr>
              <a:t>Čisto telo</a:t>
            </a:r>
            <a:endParaRPr lang="sr-Latn-RS"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sp>
        <p:nvSpPr>
          <p:cNvPr id="449" name="Google Shape;449;p42"/>
          <p:cNvSpPr txBox="1">
            <a:spLocks noGrp="1"/>
          </p:cNvSpPr>
          <p:nvPr>
            <p:ph type="subTitle" idx="6"/>
          </p:nvPr>
        </p:nvSpPr>
        <p:spPr>
          <a:xfrm>
            <a:off x="5958699" y="3763950"/>
            <a:ext cx="2458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RS" sz="1600" dirty="0">
                <a:latin typeface="Garamond" panose="02020404030301010803" pitchFamily="18" charset="0"/>
                <a:ea typeface="Prata"/>
                <a:cs typeface="Prata"/>
                <a:sym typeface="Prata"/>
              </a:rPr>
              <a:t>Namera</a:t>
            </a:r>
            <a:endParaRPr sz="160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pic>
        <p:nvPicPr>
          <p:cNvPr id="450" name="Google Shape;450;p42"/>
          <p:cNvPicPr preferRelativeResize="0"/>
          <p:nvPr/>
        </p:nvPicPr>
        <p:blipFill rotWithShape="1">
          <a:blip r:embed="rId4">
            <a:alphaModFix/>
          </a:blip>
          <a:srcRect l="-11991" t="9543" r="-13573" b="18915"/>
          <a:stretch/>
        </p:blipFill>
        <p:spPr>
          <a:xfrm>
            <a:off x="6839937" y="1514712"/>
            <a:ext cx="696376" cy="57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2"/>
          <p:cNvPicPr preferRelativeResize="0"/>
          <p:nvPr/>
        </p:nvPicPr>
        <p:blipFill rotWithShape="1">
          <a:blip r:embed="rId5">
            <a:alphaModFix/>
          </a:blip>
          <a:srcRect t="17426" b="25606"/>
          <a:stretch/>
        </p:blipFill>
        <p:spPr>
          <a:xfrm>
            <a:off x="4223962" y="1514712"/>
            <a:ext cx="696376" cy="57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2"/>
          <p:cNvPicPr preferRelativeResize="0"/>
          <p:nvPr/>
        </p:nvPicPr>
        <p:blipFill rotWithShape="1">
          <a:blip r:embed="rId6">
            <a:alphaModFix/>
          </a:blip>
          <a:srcRect t="19620" b="23409"/>
          <a:stretch/>
        </p:blipFill>
        <p:spPr>
          <a:xfrm>
            <a:off x="1607987" y="1514712"/>
            <a:ext cx="696376" cy="57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2"/>
          <p:cNvPicPr preferRelativeResize="0"/>
          <p:nvPr/>
        </p:nvPicPr>
        <p:blipFill rotWithShape="1">
          <a:blip r:embed="rId7">
            <a:alphaModFix/>
          </a:blip>
          <a:srcRect l="-8581" t="10222" r="-9621" b="22432"/>
          <a:stretch/>
        </p:blipFill>
        <p:spPr>
          <a:xfrm>
            <a:off x="6839925" y="3127225"/>
            <a:ext cx="696398" cy="57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 rotWithShape="1">
          <a:blip r:embed="rId8">
            <a:alphaModFix/>
          </a:blip>
          <a:srcRect l="-1896" t="19121" r="-1154" b="22168"/>
          <a:stretch/>
        </p:blipFill>
        <p:spPr>
          <a:xfrm>
            <a:off x="4223962" y="3127237"/>
            <a:ext cx="696376" cy="57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 rotWithShape="1">
          <a:blip r:embed="rId9">
            <a:alphaModFix/>
          </a:blip>
          <a:srcRect t="15400" b="21507"/>
          <a:stretch/>
        </p:blipFill>
        <p:spPr>
          <a:xfrm>
            <a:off x="1607975" y="3065701"/>
            <a:ext cx="696398" cy="63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3"/>
          <p:cNvGrpSpPr/>
          <p:nvPr/>
        </p:nvGrpSpPr>
        <p:grpSpPr>
          <a:xfrm>
            <a:off x="2752438" y="541754"/>
            <a:ext cx="3639118" cy="2041508"/>
            <a:chOff x="2752438" y="541754"/>
            <a:chExt cx="3639118" cy="2041508"/>
          </a:xfrm>
        </p:grpSpPr>
        <p:grpSp>
          <p:nvGrpSpPr>
            <p:cNvPr id="196" name="Google Shape;196;p33"/>
            <p:cNvGrpSpPr/>
            <p:nvPr/>
          </p:nvGrpSpPr>
          <p:grpSpPr>
            <a:xfrm rot="-5400000">
              <a:off x="4354318" y="546024"/>
              <a:ext cx="2041508" cy="2032968"/>
              <a:chOff x="-989766" y="-677023"/>
              <a:chExt cx="4523616" cy="4504694"/>
            </a:xfrm>
          </p:grpSpPr>
          <p:pic>
            <p:nvPicPr>
              <p:cNvPr id="197" name="Google Shape;197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537767">
                <a:off x="1183874" y="102875"/>
                <a:ext cx="1618952" cy="2338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33"/>
              <p:cNvPicPr preferRelativeResize="0"/>
              <p:nvPr/>
            </p:nvPicPr>
            <p:blipFill rotWithShape="1">
              <a:blip r:embed="rId4">
                <a:alphaModFix/>
              </a:blip>
              <a:srcRect l="36204"/>
              <a:stretch/>
            </p:blipFill>
            <p:spPr>
              <a:xfrm rot="7789305">
                <a:off x="552386" y="-248125"/>
                <a:ext cx="1087529" cy="2462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33"/>
              <p:cNvPicPr preferRelativeResize="0"/>
              <p:nvPr/>
            </p:nvPicPr>
            <p:blipFill rotWithShape="1">
              <a:blip r:embed="rId5">
                <a:alphaModFix/>
              </a:blip>
              <a:srcRect l="13055" r="13062"/>
              <a:stretch/>
            </p:blipFill>
            <p:spPr>
              <a:xfrm rot="5677405">
                <a:off x="496791" y="-1479672"/>
                <a:ext cx="2005243" cy="39199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9395218" flipH="1">
                <a:off x="-469048" y="472671"/>
                <a:ext cx="2118698" cy="3060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33"/>
              <p:cNvPicPr preferRelativeResize="0"/>
              <p:nvPr/>
            </p:nvPicPr>
            <p:blipFill rotWithShape="1">
              <a:blip r:embed="rId7">
                <a:alphaModFix/>
              </a:blip>
              <a:srcRect t="15521" b="15521"/>
              <a:stretch/>
            </p:blipFill>
            <p:spPr>
              <a:xfrm rot="10800000">
                <a:off x="-345775" y="-294001"/>
                <a:ext cx="1618951" cy="1612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" name="Google Shape;202;p33"/>
            <p:cNvGrpSpPr/>
            <p:nvPr/>
          </p:nvGrpSpPr>
          <p:grpSpPr>
            <a:xfrm rot="5400000" flipH="1">
              <a:off x="2748168" y="546024"/>
              <a:ext cx="2041508" cy="2032968"/>
              <a:chOff x="-989766" y="-677023"/>
              <a:chExt cx="4523616" cy="4504694"/>
            </a:xfrm>
          </p:grpSpPr>
          <p:pic>
            <p:nvPicPr>
              <p:cNvPr id="203" name="Google Shape;203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537767">
                <a:off x="1183874" y="102875"/>
                <a:ext cx="1618952" cy="2338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33"/>
              <p:cNvPicPr preferRelativeResize="0"/>
              <p:nvPr/>
            </p:nvPicPr>
            <p:blipFill rotWithShape="1">
              <a:blip r:embed="rId4">
                <a:alphaModFix/>
              </a:blip>
              <a:srcRect l="36204"/>
              <a:stretch/>
            </p:blipFill>
            <p:spPr>
              <a:xfrm rot="7789305">
                <a:off x="552386" y="-248125"/>
                <a:ext cx="1087529" cy="2462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33"/>
              <p:cNvPicPr preferRelativeResize="0"/>
              <p:nvPr/>
            </p:nvPicPr>
            <p:blipFill rotWithShape="1">
              <a:blip r:embed="rId5">
                <a:alphaModFix/>
              </a:blip>
              <a:srcRect l="13055" r="13062"/>
              <a:stretch/>
            </p:blipFill>
            <p:spPr>
              <a:xfrm rot="5677405">
                <a:off x="496791" y="-1479672"/>
                <a:ext cx="2005243" cy="39199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9395218" flipH="1">
                <a:off x="-469048" y="472671"/>
                <a:ext cx="2118698" cy="3060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33"/>
              <p:cNvPicPr preferRelativeResize="0"/>
              <p:nvPr/>
            </p:nvPicPr>
            <p:blipFill rotWithShape="1">
              <a:blip r:embed="rId7">
                <a:alphaModFix/>
              </a:blip>
              <a:srcRect t="15521" b="15521"/>
              <a:stretch/>
            </p:blipFill>
            <p:spPr>
              <a:xfrm rot="10800000">
                <a:off x="-345775" y="-294001"/>
                <a:ext cx="1618951" cy="1612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9B6582-132C-43C2-8938-B9D70B54A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846" y="2796594"/>
            <a:ext cx="4045200" cy="504900"/>
          </a:xfrm>
        </p:spPr>
        <p:txBody>
          <a:bodyPr/>
          <a:lstStyle/>
          <a:p>
            <a:r>
              <a:rPr lang="pl-PL" sz="2800" dirty="0">
                <a:latin typeface="Garamond" panose="02020404030301010803" pitchFamily="18" charset="0"/>
              </a:rPr>
              <a:t>Hvala na pažnji!</a:t>
            </a:r>
          </a:p>
          <a:p>
            <a:endParaRPr lang="pl-PL" sz="1600" dirty="0">
              <a:latin typeface="Garamond" panose="02020404030301010803" pitchFamily="18" charset="0"/>
            </a:endParaRPr>
          </a:p>
          <a:p>
            <a:endParaRPr lang="pl-PL" sz="16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DC8511-1313-45E1-99E5-5D109473E222}"/>
              </a:ext>
            </a:extLst>
          </p:cNvPr>
          <p:cNvSpPr txBox="1"/>
          <p:nvPr/>
        </p:nvSpPr>
        <p:spPr>
          <a:xfrm>
            <a:off x="5897525" y="3817139"/>
            <a:ext cx="270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F8F8F8"/>
                </a:solidFill>
                <a:latin typeface="Garamond" panose="02020404030301010803" pitchFamily="18" charset="0"/>
              </a:rPr>
              <a:t>Student: Ognjen Janić</a:t>
            </a:r>
          </a:p>
          <a:p>
            <a:r>
              <a:rPr lang="sr-Latn-RS" sz="1600" dirty="0">
                <a:solidFill>
                  <a:srgbClr val="F8F8F8"/>
                </a:solidFill>
                <a:latin typeface="Garamond" panose="02020404030301010803" pitchFamily="18" charset="0"/>
              </a:rPr>
              <a:t>Jevrejska Opština Subotica</a:t>
            </a:r>
            <a:endParaRPr lang="en-US" sz="1600" dirty="0">
              <a:solidFill>
                <a:srgbClr val="F8F8F8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tany Lesson by Slidesgo">
  <a:themeElements>
    <a:clrScheme name="Simple Light">
      <a:dk1>
        <a:srgbClr val="482400"/>
      </a:dk1>
      <a:lt1>
        <a:srgbClr val="C66E5C"/>
      </a:lt1>
      <a:dk2>
        <a:srgbClr val="FFF2EB"/>
      </a:dk2>
      <a:lt2>
        <a:srgbClr val="482400"/>
      </a:lt2>
      <a:accent1>
        <a:srgbClr val="C66E5C"/>
      </a:accent1>
      <a:accent2>
        <a:srgbClr val="FFF2EB"/>
      </a:accent2>
      <a:accent3>
        <a:srgbClr val="482400"/>
      </a:accent3>
      <a:accent4>
        <a:srgbClr val="C66E5C"/>
      </a:accent4>
      <a:accent5>
        <a:srgbClr val="FFF2EB"/>
      </a:accent5>
      <a:accent6>
        <a:srgbClr val="C66E5C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112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Josefin Sans Thin</vt:lpstr>
      <vt:lpstr>Arial</vt:lpstr>
      <vt:lpstr>Livvic</vt:lpstr>
      <vt:lpstr>Garamond</vt:lpstr>
      <vt:lpstr>Prata</vt:lpstr>
      <vt:lpstr>Raleway Thin</vt:lpstr>
      <vt:lpstr>Botany Lesson by Slidesgo</vt:lpstr>
      <vt:lpstr>ČISTOTA PORODICE</vt:lpstr>
      <vt:lpstr>Zakoni o nida</vt:lpstr>
      <vt:lpstr>Današnja halaha </vt:lpstr>
      <vt:lpstr>ritualno kupatilo</vt:lpstr>
      <vt:lpstr>Uslovi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ČISTOTA PORODICE</dc:title>
  <dc:creator>Ognjen Janic</dc:creator>
  <cp:lastModifiedBy>Raka Levi</cp:lastModifiedBy>
  <cp:revision>20</cp:revision>
  <dcterms:modified xsi:type="dcterms:W3CDTF">2020-12-20T07:00:06Z</dcterms:modified>
</cp:coreProperties>
</file>