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61" r:id="rId4"/>
    <p:sldId id="259" r:id="rId5"/>
    <p:sldId id="265" r:id="rId6"/>
    <p:sldId id="258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C0A23-91F2-4ACA-93AC-D7B85C39D506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B1C6E3-F08C-4748-87F6-8B36FA31FA9C}">
      <dgm:prSet/>
      <dgm:spPr/>
      <dgm:t>
        <a:bodyPr/>
        <a:lstStyle/>
        <a:p>
          <a:pPr rtl="0"/>
          <a:r>
            <a:rPr lang="sr-Latn-RS" b="1" dirty="0" smtClean="0"/>
            <a:t>Kako prestaje brak po halahi?</a:t>
          </a:r>
          <a:endParaRPr lang="en-US" b="1" dirty="0"/>
        </a:p>
      </dgm:t>
    </dgm:pt>
    <dgm:pt modelId="{EF2BE6DA-27C8-4A31-A21A-B186B61DD761}" type="parTrans" cxnId="{EECB85E8-EBC5-4DD7-98E3-8A89E947930D}">
      <dgm:prSet/>
      <dgm:spPr/>
      <dgm:t>
        <a:bodyPr/>
        <a:lstStyle/>
        <a:p>
          <a:endParaRPr lang="en-US"/>
        </a:p>
      </dgm:t>
    </dgm:pt>
    <dgm:pt modelId="{7247E1D0-D36C-4CE4-B5B0-AA4B24B4B38D}" type="sibTrans" cxnId="{EECB85E8-EBC5-4DD7-98E3-8A89E947930D}">
      <dgm:prSet/>
      <dgm:spPr/>
      <dgm:t>
        <a:bodyPr/>
        <a:lstStyle/>
        <a:p>
          <a:endParaRPr lang="en-US"/>
        </a:p>
      </dgm:t>
    </dgm:pt>
    <dgm:pt modelId="{8B69A6AD-731F-43BC-A526-0F5FE0322315}" type="pres">
      <dgm:prSet presAssocID="{907C0A23-91F2-4ACA-93AC-D7B85C39D5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0C530-F883-49B1-BE65-3C025B301F77}" type="pres">
      <dgm:prSet presAssocID="{D0B1C6E3-F08C-4748-87F6-8B36FA31FA9C}" presName="composite" presStyleCnt="0"/>
      <dgm:spPr/>
    </dgm:pt>
    <dgm:pt modelId="{67826037-9760-4957-8810-33A53A6DEB2E}" type="pres">
      <dgm:prSet presAssocID="{D0B1C6E3-F08C-4748-87F6-8B36FA31FA9C}" presName="imgShp" presStyleLbl="fgImgPlace1" presStyleIdx="0" presStyleCnt="1" custLinFactNeighborX="-12375" custLinFactNeighborY="-2739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95983A8-C17D-4D71-AA24-56883321F5B9}" type="pres">
      <dgm:prSet presAssocID="{D0B1C6E3-F08C-4748-87F6-8B36FA31FA9C}" presName="txShp" presStyleLbl="node1" presStyleIdx="0" presStyleCnt="1" custScaleX="125439" custScaleY="110558" custLinFactNeighborX="-602" custLinFactNeighborY="-414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CB85E8-EBC5-4DD7-98E3-8A89E947930D}" srcId="{907C0A23-91F2-4ACA-93AC-D7B85C39D506}" destId="{D0B1C6E3-F08C-4748-87F6-8B36FA31FA9C}" srcOrd="0" destOrd="0" parTransId="{EF2BE6DA-27C8-4A31-A21A-B186B61DD761}" sibTransId="{7247E1D0-D36C-4CE4-B5B0-AA4B24B4B38D}"/>
    <dgm:cxn modelId="{1062C203-1432-4956-9C88-BC53C5D290E2}" type="presOf" srcId="{D0B1C6E3-F08C-4748-87F6-8B36FA31FA9C}" destId="{C95983A8-C17D-4D71-AA24-56883321F5B9}" srcOrd="0" destOrd="0" presId="urn:microsoft.com/office/officeart/2005/8/layout/vList3#1"/>
    <dgm:cxn modelId="{C38EDECF-5929-4E9E-81E6-4FAF1371FD8F}" type="presOf" srcId="{907C0A23-91F2-4ACA-93AC-D7B85C39D506}" destId="{8B69A6AD-731F-43BC-A526-0F5FE0322315}" srcOrd="0" destOrd="0" presId="urn:microsoft.com/office/officeart/2005/8/layout/vList3#1"/>
    <dgm:cxn modelId="{BD92DB5D-0111-4555-9D24-DED52586C1EE}" type="presParOf" srcId="{8B69A6AD-731F-43BC-A526-0F5FE0322315}" destId="{C970C530-F883-49B1-BE65-3C025B301F77}" srcOrd="0" destOrd="0" presId="urn:microsoft.com/office/officeart/2005/8/layout/vList3#1"/>
    <dgm:cxn modelId="{8CE602B4-BA5E-4881-8E48-9E833067B99E}" type="presParOf" srcId="{C970C530-F883-49B1-BE65-3C025B301F77}" destId="{67826037-9760-4957-8810-33A53A6DEB2E}" srcOrd="0" destOrd="0" presId="urn:microsoft.com/office/officeart/2005/8/layout/vList3#1"/>
    <dgm:cxn modelId="{91B90DAC-109B-4B9F-A1C9-854711155252}" type="presParOf" srcId="{C970C530-F883-49B1-BE65-3C025B301F77}" destId="{C95983A8-C17D-4D71-AA24-56883321F5B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B384BA-AA82-416E-BA51-0CC54D06ED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3BD96A-6B8D-464A-BF54-0083C2CF4C51}">
      <dgm:prSet phldrT="[Text]"/>
      <dgm:spPr/>
      <dgm:t>
        <a:bodyPr/>
        <a:lstStyle/>
        <a:p>
          <a:pPr algn="ctr"/>
          <a:r>
            <a:rPr lang="sr-Latn-RS" dirty="0" smtClean="0"/>
            <a:t>Razvodom</a:t>
          </a:r>
          <a:endParaRPr lang="en-US" dirty="0"/>
        </a:p>
      </dgm:t>
    </dgm:pt>
    <dgm:pt modelId="{19EEF2D9-02A8-493D-8DE2-87CC62D414B9}" type="parTrans" cxnId="{7D7074A2-7AC9-4DB6-AEF6-619EFEEDF0F3}">
      <dgm:prSet/>
      <dgm:spPr/>
      <dgm:t>
        <a:bodyPr/>
        <a:lstStyle/>
        <a:p>
          <a:endParaRPr lang="en-US"/>
        </a:p>
      </dgm:t>
    </dgm:pt>
    <dgm:pt modelId="{246C086A-F272-46B8-8E5C-BAE2A0AA38CC}" type="sibTrans" cxnId="{7D7074A2-7AC9-4DB6-AEF6-619EFEEDF0F3}">
      <dgm:prSet/>
      <dgm:spPr/>
      <dgm:t>
        <a:bodyPr/>
        <a:lstStyle/>
        <a:p>
          <a:endParaRPr lang="en-US"/>
        </a:p>
      </dgm:t>
    </dgm:pt>
    <dgm:pt modelId="{933CB8C9-687F-4D07-8C67-6897E2486AA3}">
      <dgm:prSet phldrT="[Text]" custT="1"/>
      <dgm:spPr/>
      <dgm:t>
        <a:bodyPr/>
        <a:lstStyle/>
        <a:p>
          <a:pPr algn="ctr"/>
          <a:r>
            <a:rPr lang="sr-Latn-RS" sz="3100" dirty="0" smtClean="0"/>
            <a:t>Smr</a:t>
          </a:r>
          <a:r>
            <a:rPr lang="sr-Latn-RS" sz="2400" dirty="0" smtClean="0"/>
            <a:t>ć</a:t>
          </a:r>
          <a:r>
            <a:rPr lang="sr-Latn-RS" sz="3100" dirty="0" smtClean="0"/>
            <a:t>u supružnika</a:t>
          </a:r>
          <a:endParaRPr lang="en-US" sz="3100" dirty="0"/>
        </a:p>
      </dgm:t>
    </dgm:pt>
    <dgm:pt modelId="{D2773F73-6D03-4A84-B23B-FC4185A7667C}" type="parTrans" cxnId="{5A140B15-4535-434C-A09C-4E3BD0DD7DA2}">
      <dgm:prSet/>
      <dgm:spPr/>
      <dgm:t>
        <a:bodyPr/>
        <a:lstStyle/>
        <a:p>
          <a:endParaRPr lang="en-US"/>
        </a:p>
      </dgm:t>
    </dgm:pt>
    <dgm:pt modelId="{2E05DEB8-5A35-4022-BE98-ABDD4F88BC02}" type="sibTrans" cxnId="{5A140B15-4535-434C-A09C-4E3BD0DD7DA2}">
      <dgm:prSet/>
      <dgm:spPr/>
      <dgm:t>
        <a:bodyPr/>
        <a:lstStyle/>
        <a:p>
          <a:endParaRPr lang="en-US"/>
        </a:p>
      </dgm:t>
    </dgm:pt>
    <dgm:pt modelId="{EF86EDA2-AB75-42BB-AC31-37F925CB18AC}" type="pres">
      <dgm:prSet presAssocID="{74B384BA-AA82-416E-BA51-0CC54D06ED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F6405C-2D50-45DC-908C-4B931BC3FF04}" type="pres">
      <dgm:prSet presAssocID="{3E3BD96A-6B8D-464A-BF54-0083C2CF4C5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093F0-3B50-4B4E-AF42-D8000803D645}" type="pres">
      <dgm:prSet presAssocID="{246C086A-F272-46B8-8E5C-BAE2A0AA38CC}" presName="spacer" presStyleCnt="0"/>
      <dgm:spPr/>
    </dgm:pt>
    <dgm:pt modelId="{F6E02D96-B4B3-44E1-9586-97ABC2CF0168}" type="pres">
      <dgm:prSet presAssocID="{933CB8C9-687F-4D07-8C67-6897E2486AA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74D9FA-8805-432A-8AA4-6F3C1488FB51}" type="presOf" srcId="{74B384BA-AA82-416E-BA51-0CC54D06EDD5}" destId="{EF86EDA2-AB75-42BB-AC31-37F925CB18AC}" srcOrd="0" destOrd="0" presId="urn:microsoft.com/office/officeart/2005/8/layout/vList2"/>
    <dgm:cxn modelId="{7D7074A2-7AC9-4DB6-AEF6-619EFEEDF0F3}" srcId="{74B384BA-AA82-416E-BA51-0CC54D06EDD5}" destId="{3E3BD96A-6B8D-464A-BF54-0083C2CF4C51}" srcOrd="0" destOrd="0" parTransId="{19EEF2D9-02A8-493D-8DE2-87CC62D414B9}" sibTransId="{246C086A-F272-46B8-8E5C-BAE2A0AA38CC}"/>
    <dgm:cxn modelId="{850BDC9F-8425-4140-B039-AA34485F27F0}" type="presOf" srcId="{933CB8C9-687F-4D07-8C67-6897E2486AA3}" destId="{F6E02D96-B4B3-44E1-9586-97ABC2CF0168}" srcOrd="0" destOrd="0" presId="urn:microsoft.com/office/officeart/2005/8/layout/vList2"/>
    <dgm:cxn modelId="{82358F81-F7DE-4709-9CF8-F45EC73EE6F0}" type="presOf" srcId="{3E3BD96A-6B8D-464A-BF54-0083C2CF4C51}" destId="{89F6405C-2D50-45DC-908C-4B931BC3FF04}" srcOrd="0" destOrd="0" presId="urn:microsoft.com/office/officeart/2005/8/layout/vList2"/>
    <dgm:cxn modelId="{5A140B15-4535-434C-A09C-4E3BD0DD7DA2}" srcId="{74B384BA-AA82-416E-BA51-0CC54D06EDD5}" destId="{933CB8C9-687F-4D07-8C67-6897E2486AA3}" srcOrd="1" destOrd="0" parTransId="{D2773F73-6D03-4A84-B23B-FC4185A7667C}" sibTransId="{2E05DEB8-5A35-4022-BE98-ABDD4F88BC02}"/>
    <dgm:cxn modelId="{9994ABAD-BA2F-43AD-962D-F1BA41DAFC14}" type="presParOf" srcId="{EF86EDA2-AB75-42BB-AC31-37F925CB18AC}" destId="{89F6405C-2D50-45DC-908C-4B931BC3FF04}" srcOrd="0" destOrd="0" presId="urn:microsoft.com/office/officeart/2005/8/layout/vList2"/>
    <dgm:cxn modelId="{B966846F-B112-4CF3-B938-C050AA844688}" type="presParOf" srcId="{EF86EDA2-AB75-42BB-AC31-37F925CB18AC}" destId="{3EE093F0-3B50-4B4E-AF42-D8000803D645}" srcOrd="1" destOrd="0" presId="urn:microsoft.com/office/officeart/2005/8/layout/vList2"/>
    <dgm:cxn modelId="{2F400F7F-8852-4E3B-9555-1EB9C8E76F7C}" type="presParOf" srcId="{EF86EDA2-AB75-42BB-AC31-37F925CB18AC}" destId="{F6E02D96-B4B3-44E1-9586-97ABC2CF016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F37BFA-1A58-4087-90C2-8F07360EB07E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C88EAB-DB1A-4E39-8CD1-5CABB58BEE67}">
      <dgm:prSet phldrT="[Text]" custT="1"/>
      <dgm:spPr/>
      <dgm:t>
        <a:bodyPr/>
        <a:lstStyle/>
        <a:p>
          <a:r>
            <a:rPr lang="sr-Latn-RS" sz="1800" i="0" dirty="0" smtClean="0"/>
            <a:t>Brak je ,,svetinja” izme</a:t>
          </a:r>
          <a:r>
            <a:rPr lang="sr-Latn-RS" sz="1300" i="0" dirty="0" smtClean="0"/>
            <a:t>đ</a:t>
          </a:r>
          <a:r>
            <a:rPr lang="sr-Latn-RS" sz="1800" i="0" dirty="0" smtClean="0"/>
            <a:t>u supružnika, a njegov raskid je kršenje ovog dogovora. On predstavlja izjavu B-žije volje.</a:t>
          </a:r>
        </a:p>
      </dgm:t>
    </dgm:pt>
    <dgm:pt modelId="{18DCFB83-DFBE-49AE-878A-C4661E37B8CD}" type="parTrans" cxnId="{8E053DD2-C9B5-4C54-826D-0FBBEA17EDCE}">
      <dgm:prSet/>
      <dgm:spPr/>
      <dgm:t>
        <a:bodyPr/>
        <a:lstStyle/>
        <a:p>
          <a:endParaRPr lang="en-US"/>
        </a:p>
      </dgm:t>
    </dgm:pt>
    <dgm:pt modelId="{5C971382-6010-4B09-8EC4-D38F0118A97F}" type="sibTrans" cxnId="{8E053DD2-C9B5-4C54-826D-0FBBEA17EDCE}">
      <dgm:prSet/>
      <dgm:spPr/>
      <dgm:t>
        <a:bodyPr/>
        <a:lstStyle/>
        <a:p>
          <a:endParaRPr lang="en-US"/>
        </a:p>
      </dgm:t>
    </dgm:pt>
    <dgm:pt modelId="{BFCD5223-3C67-487F-9A83-245F97CC464A}">
      <dgm:prSet phldrT="[Text]" custT="1"/>
      <dgm:spPr/>
      <dgm:t>
        <a:bodyPr/>
        <a:lstStyle/>
        <a:p>
          <a:r>
            <a:rPr lang="sr-Latn-RS" sz="1800" dirty="0" smtClean="0"/>
            <a:t>Brak je ugovor, koji predstavlja sagalasnu izjavu volja izme</a:t>
          </a:r>
          <a:r>
            <a:rPr lang="sr-Latn-RS" sz="1300" dirty="0" smtClean="0"/>
            <a:t>đ</a:t>
          </a:r>
          <a:r>
            <a:rPr lang="sr-Latn-RS" sz="1800" dirty="0" smtClean="0"/>
            <a:t>u dve strane, koje ure</a:t>
          </a:r>
          <a:r>
            <a:rPr lang="sr-Latn-RS" sz="1300" dirty="0" smtClean="0"/>
            <a:t>đ</a:t>
          </a:r>
          <a:r>
            <a:rPr lang="sr-Latn-RS" sz="1800" dirty="0" smtClean="0"/>
            <a:t>uju svoj li</a:t>
          </a:r>
          <a:r>
            <a:rPr lang="sr-Latn-RS" sz="1300" dirty="0" smtClean="0"/>
            <a:t>č</a:t>
          </a:r>
          <a:r>
            <a:rPr lang="sr-Latn-RS" sz="1800" dirty="0" smtClean="0"/>
            <a:t>ni status. Kako su sklopile ovaj ugovor, tako ga mogu i raskinuti – slobodno.</a:t>
          </a:r>
          <a:endParaRPr lang="en-US" sz="1800" dirty="0"/>
        </a:p>
      </dgm:t>
    </dgm:pt>
    <dgm:pt modelId="{E1DEF1CA-A61C-4A03-BDEB-C1D8CD1C5629}" type="parTrans" cxnId="{9E640A80-F931-4AB3-B71F-1796C5E8E009}">
      <dgm:prSet/>
      <dgm:spPr/>
      <dgm:t>
        <a:bodyPr/>
        <a:lstStyle/>
        <a:p>
          <a:endParaRPr lang="en-US"/>
        </a:p>
      </dgm:t>
    </dgm:pt>
    <dgm:pt modelId="{E96739C4-390E-4A46-8E82-0DBB264649A5}" type="sibTrans" cxnId="{9E640A80-F931-4AB3-B71F-1796C5E8E009}">
      <dgm:prSet/>
      <dgm:spPr/>
      <dgm:t>
        <a:bodyPr/>
        <a:lstStyle/>
        <a:p>
          <a:endParaRPr lang="en-US"/>
        </a:p>
      </dgm:t>
    </dgm:pt>
    <dgm:pt modelId="{8541ECB6-79F9-4885-A6F4-E777D8EC1415}" type="pres">
      <dgm:prSet presAssocID="{6BF37BFA-1A58-4087-90C2-8F07360EB07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40164F-E60F-4CCF-9E09-BDEB6AC351A8}" type="pres">
      <dgm:prSet presAssocID="{6BF37BFA-1A58-4087-90C2-8F07360EB07E}" presName="divider" presStyleLbl="fgShp" presStyleIdx="0" presStyleCnt="1" custAng="300000"/>
      <dgm:spPr/>
    </dgm:pt>
    <dgm:pt modelId="{0914AEC2-0896-4393-BB0B-288E7D75A30D}" type="pres">
      <dgm:prSet presAssocID="{ACC88EAB-DB1A-4E39-8CD1-5CABB58BEE67}" presName="downArrow" presStyleLbl="node1" presStyleIdx="0" presStyleCnt="2"/>
      <dgm:spPr/>
    </dgm:pt>
    <dgm:pt modelId="{28B49D19-A5AE-478C-AEDE-030B63D0587E}" type="pres">
      <dgm:prSet presAssocID="{ACC88EAB-DB1A-4E39-8CD1-5CABB58BEE67}" presName="downArrowText" presStyleLbl="revTx" presStyleIdx="0" presStyleCnt="2" custScaleX="193750" custLinFactNeighborX="-2225" custLinFactNeighborY="32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54623-74E9-4E33-9FEA-C53B3C4F8A1A}" type="pres">
      <dgm:prSet presAssocID="{BFCD5223-3C67-487F-9A83-245F97CC464A}" presName="upArrow" presStyleLbl="node1" presStyleIdx="1" presStyleCnt="2"/>
      <dgm:spPr/>
    </dgm:pt>
    <dgm:pt modelId="{852FB7F7-FDCD-4E1C-BB61-02D43208E049}" type="pres">
      <dgm:prSet presAssocID="{BFCD5223-3C67-487F-9A83-245F97CC464A}" presName="upArrowText" presStyleLbl="revTx" presStyleIdx="1" presStyleCnt="2" custScaleX="173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963457-35DF-44E3-BFA3-511BC63D57C5}" type="presOf" srcId="{BFCD5223-3C67-487F-9A83-245F97CC464A}" destId="{852FB7F7-FDCD-4E1C-BB61-02D43208E049}" srcOrd="0" destOrd="0" presId="urn:microsoft.com/office/officeart/2005/8/layout/arrow3"/>
    <dgm:cxn modelId="{62AECAB6-F151-4C82-887B-62D187893A40}" type="presOf" srcId="{6BF37BFA-1A58-4087-90C2-8F07360EB07E}" destId="{8541ECB6-79F9-4885-A6F4-E777D8EC1415}" srcOrd="0" destOrd="0" presId="urn:microsoft.com/office/officeart/2005/8/layout/arrow3"/>
    <dgm:cxn modelId="{9E640A80-F931-4AB3-B71F-1796C5E8E009}" srcId="{6BF37BFA-1A58-4087-90C2-8F07360EB07E}" destId="{BFCD5223-3C67-487F-9A83-245F97CC464A}" srcOrd="1" destOrd="0" parTransId="{E1DEF1CA-A61C-4A03-BDEB-C1D8CD1C5629}" sibTransId="{E96739C4-390E-4A46-8E82-0DBB264649A5}"/>
    <dgm:cxn modelId="{730AA09F-0663-4C0D-B5F1-C67C0B38B51F}" type="presOf" srcId="{ACC88EAB-DB1A-4E39-8CD1-5CABB58BEE67}" destId="{28B49D19-A5AE-478C-AEDE-030B63D0587E}" srcOrd="0" destOrd="0" presId="urn:microsoft.com/office/officeart/2005/8/layout/arrow3"/>
    <dgm:cxn modelId="{8E053DD2-C9B5-4C54-826D-0FBBEA17EDCE}" srcId="{6BF37BFA-1A58-4087-90C2-8F07360EB07E}" destId="{ACC88EAB-DB1A-4E39-8CD1-5CABB58BEE67}" srcOrd="0" destOrd="0" parTransId="{18DCFB83-DFBE-49AE-878A-C4661E37B8CD}" sibTransId="{5C971382-6010-4B09-8EC4-D38F0118A97F}"/>
    <dgm:cxn modelId="{1BBFD00A-3E12-40AE-AAB6-4C1398E44917}" type="presParOf" srcId="{8541ECB6-79F9-4885-A6F4-E777D8EC1415}" destId="{5240164F-E60F-4CCF-9E09-BDEB6AC351A8}" srcOrd="0" destOrd="0" presId="urn:microsoft.com/office/officeart/2005/8/layout/arrow3"/>
    <dgm:cxn modelId="{53508925-A81A-4F6C-9D5F-9DBC61B47C63}" type="presParOf" srcId="{8541ECB6-79F9-4885-A6F4-E777D8EC1415}" destId="{0914AEC2-0896-4393-BB0B-288E7D75A30D}" srcOrd="1" destOrd="0" presId="urn:microsoft.com/office/officeart/2005/8/layout/arrow3"/>
    <dgm:cxn modelId="{76C75C8A-CC48-4068-8123-97A32AB2E240}" type="presParOf" srcId="{8541ECB6-79F9-4885-A6F4-E777D8EC1415}" destId="{28B49D19-A5AE-478C-AEDE-030B63D0587E}" srcOrd="2" destOrd="0" presId="urn:microsoft.com/office/officeart/2005/8/layout/arrow3"/>
    <dgm:cxn modelId="{64D56C56-53F1-4739-987A-D24161086983}" type="presParOf" srcId="{8541ECB6-79F9-4885-A6F4-E777D8EC1415}" destId="{CFB54623-74E9-4E33-9FEA-C53B3C4F8A1A}" srcOrd="3" destOrd="0" presId="urn:microsoft.com/office/officeart/2005/8/layout/arrow3"/>
    <dgm:cxn modelId="{CDC1893B-733F-440B-861D-8FA07426A3E6}" type="presParOf" srcId="{8541ECB6-79F9-4885-A6F4-E777D8EC1415}" destId="{852FB7F7-FDCD-4E1C-BB61-02D43208E04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D39783-1FAE-44FE-ABA5-8079CCE63ED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47A282-ABC9-4728-917D-74F6AC3E8B2B}">
      <dgm:prSet/>
      <dgm:spPr/>
      <dgm:t>
        <a:bodyPr/>
        <a:lstStyle/>
        <a:p>
          <a:pPr rtl="0"/>
          <a:r>
            <a:rPr lang="en-US" dirty="0" smtClean="0"/>
            <a:t>A man takes a wife and possesses her. She fails to please him</a:t>
          </a:r>
          <a:r>
            <a:rPr lang="sr-Latn-RS" dirty="0" smtClean="0"/>
            <a:t>b</a:t>
          </a:r>
          <a:r>
            <a:rPr lang="en-US" dirty="0" err="1" smtClean="0"/>
            <a:t>ecause</a:t>
          </a:r>
          <a:r>
            <a:rPr lang="en-US" dirty="0" smtClean="0"/>
            <a:t> he finds something obnoxious about her, and he writes</a:t>
          </a:r>
          <a:r>
            <a:rPr lang="sr-Latn-RS" dirty="0" smtClean="0"/>
            <a:t> </a:t>
          </a:r>
          <a:r>
            <a:rPr lang="en-US" dirty="0" smtClean="0"/>
            <a:t>her a bill of divorcement, hands it to her, and sends her away</a:t>
          </a:r>
          <a:r>
            <a:rPr lang="sr-Latn-RS" dirty="0" smtClean="0"/>
            <a:t> </a:t>
          </a:r>
          <a:r>
            <a:rPr lang="en-US" dirty="0" smtClean="0"/>
            <a:t>from his house; she leaves his household and becomes the wife of another man. </a:t>
          </a:r>
          <a:r>
            <a:rPr lang="sr-Latn-RS" dirty="0" smtClean="0"/>
            <a:t>  </a:t>
          </a:r>
          <a:endParaRPr lang="sr-Latn-RS" dirty="0"/>
        </a:p>
      </dgm:t>
    </dgm:pt>
    <dgm:pt modelId="{2E1EC2BC-1FF7-4E38-9EF0-0C40E544AAA7}" type="sibTrans" cxnId="{C225E43D-ED2B-41D8-A446-15D915C0F4E6}">
      <dgm:prSet/>
      <dgm:spPr/>
      <dgm:t>
        <a:bodyPr/>
        <a:lstStyle/>
        <a:p>
          <a:endParaRPr lang="en-US"/>
        </a:p>
      </dgm:t>
    </dgm:pt>
    <dgm:pt modelId="{EBC1AE5C-A3AE-42B0-89A4-0CAA815D868C}" type="parTrans" cxnId="{C225E43D-ED2B-41D8-A446-15D915C0F4E6}">
      <dgm:prSet/>
      <dgm:spPr/>
      <dgm:t>
        <a:bodyPr/>
        <a:lstStyle/>
        <a:p>
          <a:endParaRPr lang="en-US"/>
        </a:p>
      </dgm:t>
    </dgm:pt>
    <dgm:pt modelId="{6074EE5F-B888-454B-9DFE-085659FDA7E4}">
      <dgm:prSet/>
      <dgm:spPr/>
      <dgm:t>
        <a:bodyPr/>
        <a:lstStyle/>
        <a:p>
          <a:r>
            <a:rPr lang="sr-Latn-RS" dirty="0" smtClean="0"/>
            <a:t>Muškarac uzima ženu i poseduje je. Ona ne uspeva da mu udovolji, jer mu je ona odbojna, te joj zbog toga daje razvodnicu i izbacuje; ona napušta njegov dom i postaje žena drugom muškarcu.</a:t>
          </a:r>
          <a:endParaRPr lang="en-US" dirty="0">
            <a:latin typeface="Perpetua" pitchFamily="18" charset="0"/>
          </a:endParaRPr>
        </a:p>
      </dgm:t>
    </dgm:pt>
    <dgm:pt modelId="{106E038A-6FCA-40B8-AF5D-331A01B708A8}" type="parTrans" cxnId="{4AEE4C56-5412-4ECF-854B-9DC884E05965}">
      <dgm:prSet/>
      <dgm:spPr/>
      <dgm:t>
        <a:bodyPr/>
        <a:lstStyle/>
        <a:p>
          <a:endParaRPr lang="en-US"/>
        </a:p>
      </dgm:t>
    </dgm:pt>
    <dgm:pt modelId="{E6A9B33B-0294-458E-92EB-8F9396D05BC9}" type="sibTrans" cxnId="{4AEE4C56-5412-4ECF-854B-9DC884E05965}">
      <dgm:prSet/>
      <dgm:spPr/>
      <dgm:t>
        <a:bodyPr/>
        <a:lstStyle/>
        <a:p>
          <a:endParaRPr lang="en-US"/>
        </a:p>
      </dgm:t>
    </dgm:pt>
    <dgm:pt modelId="{9EF14C01-CF8C-4154-BB46-092B8E7EC30B}" type="pres">
      <dgm:prSet presAssocID="{D0D39783-1FAE-44FE-ABA5-8079CCE63ED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4CC4C7-9618-4ACD-BE0C-9F056372B9AF}" type="pres">
      <dgm:prSet presAssocID="{7B47A282-ABC9-4728-917D-74F6AC3E8B2B}" presName="circle1" presStyleLbl="node1" presStyleIdx="0" presStyleCnt="2"/>
      <dgm:spPr/>
    </dgm:pt>
    <dgm:pt modelId="{2B5C8EF4-585D-4D5B-965F-1C19B5322AE5}" type="pres">
      <dgm:prSet presAssocID="{7B47A282-ABC9-4728-917D-74F6AC3E8B2B}" presName="space" presStyleCnt="0"/>
      <dgm:spPr/>
    </dgm:pt>
    <dgm:pt modelId="{02376B73-2452-46C4-A11A-19E95DE04652}" type="pres">
      <dgm:prSet presAssocID="{7B47A282-ABC9-4728-917D-74F6AC3E8B2B}" presName="rect1" presStyleLbl="alignAcc1" presStyleIdx="0" presStyleCnt="2"/>
      <dgm:spPr/>
      <dgm:t>
        <a:bodyPr/>
        <a:lstStyle/>
        <a:p>
          <a:endParaRPr lang="en-US"/>
        </a:p>
      </dgm:t>
    </dgm:pt>
    <dgm:pt modelId="{DAD9A4C5-7E54-4637-9B83-2ABC91CFEC99}" type="pres">
      <dgm:prSet presAssocID="{6074EE5F-B888-454B-9DFE-085659FDA7E4}" presName="vertSpace2" presStyleLbl="node1" presStyleIdx="0" presStyleCnt="2"/>
      <dgm:spPr/>
    </dgm:pt>
    <dgm:pt modelId="{963B48CE-F30B-4663-AD8B-BEC339DB29FE}" type="pres">
      <dgm:prSet presAssocID="{6074EE5F-B888-454B-9DFE-085659FDA7E4}" presName="circle2" presStyleLbl="node1" presStyleIdx="1" presStyleCnt="2"/>
      <dgm:spPr/>
    </dgm:pt>
    <dgm:pt modelId="{2707D52F-3623-4210-9432-542312D33098}" type="pres">
      <dgm:prSet presAssocID="{6074EE5F-B888-454B-9DFE-085659FDA7E4}" presName="rect2" presStyleLbl="alignAcc1" presStyleIdx="1" presStyleCnt="2"/>
      <dgm:spPr/>
      <dgm:t>
        <a:bodyPr/>
        <a:lstStyle/>
        <a:p>
          <a:endParaRPr lang="en-US"/>
        </a:p>
      </dgm:t>
    </dgm:pt>
    <dgm:pt modelId="{61BE075A-EE84-43FA-997F-83891DE16B26}" type="pres">
      <dgm:prSet presAssocID="{7B47A282-ABC9-4728-917D-74F6AC3E8B2B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420A2-92E8-4BB1-99F6-F6BABA6AFB03}" type="pres">
      <dgm:prSet presAssocID="{6074EE5F-B888-454B-9DFE-085659FDA7E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B5F53-4213-460F-B3D3-8B8334F209C0}" type="presOf" srcId="{7B47A282-ABC9-4728-917D-74F6AC3E8B2B}" destId="{61BE075A-EE84-43FA-997F-83891DE16B26}" srcOrd="1" destOrd="0" presId="urn:microsoft.com/office/officeart/2005/8/layout/target3"/>
    <dgm:cxn modelId="{4AEE4C56-5412-4ECF-854B-9DC884E05965}" srcId="{D0D39783-1FAE-44FE-ABA5-8079CCE63EDB}" destId="{6074EE5F-B888-454B-9DFE-085659FDA7E4}" srcOrd="1" destOrd="0" parTransId="{106E038A-6FCA-40B8-AF5D-331A01B708A8}" sibTransId="{E6A9B33B-0294-458E-92EB-8F9396D05BC9}"/>
    <dgm:cxn modelId="{57BAEC6E-1261-49A2-B6CF-7504EA45FA11}" type="presOf" srcId="{D0D39783-1FAE-44FE-ABA5-8079CCE63EDB}" destId="{9EF14C01-CF8C-4154-BB46-092B8E7EC30B}" srcOrd="0" destOrd="0" presId="urn:microsoft.com/office/officeart/2005/8/layout/target3"/>
    <dgm:cxn modelId="{C225E43D-ED2B-41D8-A446-15D915C0F4E6}" srcId="{D0D39783-1FAE-44FE-ABA5-8079CCE63EDB}" destId="{7B47A282-ABC9-4728-917D-74F6AC3E8B2B}" srcOrd="0" destOrd="0" parTransId="{EBC1AE5C-A3AE-42B0-89A4-0CAA815D868C}" sibTransId="{2E1EC2BC-1FF7-4E38-9EF0-0C40E544AAA7}"/>
    <dgm:cxn modelId="{E7446642-DF4C-4348-8374-B3B8064156DE}" type="presOf" srcId="{7B47A282-ABC9-4728-917D-74F6AC3E8B2B}" destId="{02376B73-2452-46C4-A11A-19E95DE04652}" srcOrd="0" destOrd="0" presId="urn:microsoft.com/office/officeart/2005/8/layout/target3"/>
    <dgm:cxn modelId="{B0A89236-FE64-4366-8C47-7E103DEE4CB4}" type="presOf" srcId="{6074EE5F-B888-454B-9DFE-085659FDA7E4}" destId="{33F420A2-92E8-4BB1-99F6-F6BABA6AFB03}" srcOrd="1" destOrd="0" presId="urn:microsoft.com/office/officeart/2005/8/layout/target3"/>
    <dgm:cxn modelId="{F5EE7EDB-746F-4373-84CA-951F3F251F39}" type="presOf" srcId="{6074EE5F-B888-454B-9DFE-085659FDA7E4}" destId="{2707D52F-3623-4210-9432-542312D33098}" srcOrd="0" destOrd="0" presId="urn:microsoft.com/office/officeart/2005/8/layout/target3"/>
    <dgm:cxn modelId="{0AFB5BBC-D272-4798-84E4-D7941BBC40A3}" type="presParOf" srcId="{9EF14C01-CF8C-4154-BB46-092B8E7EC30B}" destId="{6E4CC4C7-9618-4ACD-BE0C-9F056372B9AF}" srcOrd="0" destOrd="0" presId="urn:microsoft.com/office/officeart/2005/8/layout/target3"/>
    <dgm:cxn modelId="{45D079A9-A9FE-4184-8982-CE269E4085A2}" type="presParOf" srcId="{9EF14C01-CF8C-4154-BB46-092B8E7EC30B}" destId="{2B5C8EF4-585D-4D5B-965F-1C19B5322AE5}" srcOrd="1" destOrd="0" presId="urn:microsoft.com/office/officeart/2005/8/layout/target3"/>
    <dgm:cxn modelId="{7FA34959-9E46-4EF8-889D-9922D9DE3E4D}" type="presParOf" srcId="{9EF14C01-CF8C-4154-BB46-092B8E7EC30B}" destId="{02376B73-2452-46C4-A11A-19E95DE04652}" srcOrd="2" destOrd="0" presId="urn:microsoft.com/office/officeart/2005/8/layout/target3"/>
    <dgm:cxn modelId="{5F276981-2F29-401B-B058-70E91023F4F4}" type="presParOf" srcId="{9EF14C01-CF8C-4154-BB46-092B8E7EC30B}" destId="{DAD9A4C5-7E54-4637-9B83-2ABC91CFEC99}" srcOrd="3" destOrd="0" presId="urn:microsoft.com/office/officeart/2005/8/layout/target3"/>
    <dgm:cxn modelId="{EC786D5E-3E37-41E5-847A-C564C62CAFB4}" type="presParOf" srcId="{9EF14C01-CF8C-4154-BB46-092B8E7EC30B}" destId="{963B48CE-F30B-4663-AD8B-BEC339DB29FE}" srcOrd="4" destOrd="0" presId="urn:microsoft.com/office/officeart/2005/8/layout/target3"/>
    <dgm:cxn modelId="{FD29F0F6-DD8B-4C94-BD5E-2CF6F3677101}" type="presParOf" srcId="{9EF14C01-CF8C-4154-BB46-092B8E7EC30B}" destId="{2707D52F-3623-4210-9432-542312D33098}" srcOrd="5" destOrd="0" presId="urn:microsoft.com/office/officeart/2005/8/layout/target3"/>
    <dgm:cxn modelId="{D2197E4B-BA7D-4E78-B8EC-0219B338BBEA}" type="presParOf" srcId="{9EF14C01-CF8C-4154-BB46-092B8E7EC30B}" destId="{61BE075A-EE84-43FA-997F-83891DE16B26}" srcOrd="6" destOrd="0" presId="urn:microsoft.com/office/officeart/2005/8/layout/target3"/>
    <dgm:cxn modelId="{4333B82D-BF43-4367-823C-3061061B64CB}" type="presParOf" srcId="{9EF14C01-CF8C-4154-BB46-092B8E7EC30B}" destId="{33F420A2-92E8-4BB1-99F6-F6BABA6AFB0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983A8-C17D-4D71-AA24-56883321F5B9}">
      <dsp:nvSpPr>
        <dsp:cNvPr id="0" name=""/>
        <dsp:cNvSpPr/>
      </dsp:nvSpPr>
      <dsp:spPr>
        <a:xfrm rot="10800000">
          <a:off x="990594" y="0"/>
          <a:ext cx="6864880" cy="30479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5723" tIns="236220" rIns="440944" bIns="236220" numCol="1" spcCol="1270" anchor="ctr" anchorCtr="0">
          <a:noAutofit/>
        </a:bodyPr>
        <a:lstStyle/>
        <a:p>
          <a:pPr lvl="0" algn="ctr" defTabSz="2755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6200" b="1" kern="1200" dirty="0" smtClean="0"/>
            <a:t>Kako prestaje brak po halahi?</a:t>
          </a:r>
          <a:endParaRPr lang="en-US" sz="6200" b="1" kern="1200" dirty="0"/>
        </a:p>
      </dsp:txBody>
      <dsp:txXfrm rot="10800000">
        <a:off x="1752592" y="0"/>
        <a:ext cx="6102882" cy="3047991"/>
      </dsp:txXfrm>
    </dsp:sp>
    <dsp:sp modelId="{67826037-9760-4957-8810-33A53A6DEB2E}">
      <dsp:nvSpPr>
        <dsp:cNvPr id="0" name=""/>
        <dsp:cNvSpPr/>
      </dsp:nvSpPr>
      <dsp:spPr>
        <a:xfrm>
          <a:off x="11" y="152395"/>
          <a:ext cx="2756916" cy="27569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6405C-2D50-45DC-908C-4B931BC3FF04}">
      <dsp:nvSpPr>
        <dsp:cNvPr id="0" name=""/>
        <dsp:cNvSpPr/>
      </dsp:nvSpPr>
      <dsp:spPr>
        <a:xfrm>
          <a:off x="0" y="9699"/>
          <a:ext cx="38100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4000" kern="1200" dirty="0" smtClean="0"/>
            <a:t>Razvodom</a:t>
          </a:r>
          <a:endParaRPr lang="en-US" sz="4000" kern="1200" dirty="0"/>
        </a:p>
      </dsp:txBody>
      <dsp:txXfrm>
        <a:off x="45692" y="55391"/>
        <a:ext cx="3718616" cy="844616"/>
      </dsp:txXfrm>
    </dsp:sp>
    <dsp:sp modelId="{F6E02D96-B4B3-44E1-9586-97ABC2CF0168}">
      <dsp:nvSpPr>
        <dsp:cNvPr id="0" name=""/>
        <dsp:cNvSpPr/>
      </dsp:nvSpPr>
      <dsp:spPr>
        <a:xfrm>
          <a:off x="0" y="1060900"/>
          <a:ext cx="38100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100" kern="1200" dirty="0" smtClean="0"/>
            <a:t>Smr</a:t>
          </a:r>
          <a:r>
            <a:rPr lang="sr-Latn-RS" sz="2400" kern="1200" dirty="0" smtClean="0"/>
            <a:t>ć</a:t>
          </a:r>
          <a:r>
            <a:rPr lang="sr-Latn-RS" sz="3100" kern="1200" dirty="0" smtClean="0"/>
            <a:t>u supružnika</a:t>
          </a:r>
          <a:endParaRPr lang="en-US" sz="3100" kern="1200" dirty="0"/>
        </a:p>
      </dsp:txBody>
      <dsp:txXfrm>
        <a:off x="45692" y="1106592"/>
        <a:ext cx="3718616" cy="844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0164F-E60F-4CCF-9E09-BDEB6AC351A8}">
      <dsp:nvSpPr>
        <dsp:cNvPr id="0" name=""/>
        <dsp:cNvSpPr/>
      </dsp:nvSpPr>
      <dsp:spPr>
        <a:xfrm>
          <a:off x="27592" y="2307722"/>
          <a:ext cx="8936414" cy="1023354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14AEC2-0896-4393-BB0B-288E7D75A30D}">
      <dsp:nvSpPr>
        <dsp:cNvPr id="0" name=""/>
        <dsp:cNvSpPr/>
      </dsp:nvSpPr>
      <dsp:spPr>
        <a:xfrm>
          <a:off x="1078992" y="281940"/>
          <a:ext cx="2697480" cy="22555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49D19-A5AE-478C-AEDE-030B63D0587E}">
      <dsp:nvSpPr>
        <dsp:cNvPr id="0" name=""/>
        <dsp:cNvSpPr/>
      </dsp:nvSpPr>
      <dsp:spPr>
        <a:xfrm>
          <a:off x="3352787" y="76211"/>
          <a:ext cx="5574792" cy="2368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i="0" kern="1200" dirty="0" smtClean="0"/>
            <a:t>Brak je ,,svetinja” izme</a:t>
          </a:r>
          <a:r>
            <a:rPr lang="sr-Latn-RS" sz="1300" i="0" kern="1200" dirty="0" smtClean="0"/>
            <a:t>đ</a:t>
          </a:r>
          <a:r>
            <a:rPr lang="sr-Latn-RS" sz="1800" i="0" kern="1200" dirty="0" smtClean="0"/>
            <a:t>u supružnika, a njegov raskid je kršenje ovog dogovora. On predstavlja izjavu B-žije volje.</a:t>
          </a:r>
        </a:p>
      </dsp:txBody>
      <dsp:txXfrm>
        <a:off x="3352787" y="76211"/>
        <a:ext cx="5574792" cy="2368296"/>
      </dsp:txXfrm>
    </dsp:sp>
    <dsp:sp modelId="{CFB54623-74E9-4E33-9FEA-C53B3C4F8A1A}">
      <dsp:nvSpPr>
        <dsp:cNvPr id="0" name=""/>
        <dsp:cNvSpPr/>
      </dsp:nvSpPr>
      <dsp:spPr>
        <a:xfrm>
          <a:off x="5215128" y="3101340"/>
          <a:ext cx="2697480" cy="22555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FB7F7-FDCD-4E1C-BB61-02D43208E049}">
      <dsp:nvSpPr>
        <dsp:cNvPr id="0" name=""/>
        <dsp:cNvSpPr/>
      </dsp:nvSpPr>
      <dsp:spPr>
        <a:xfrm>
          <a:off x="285616" y="3270503"/>
          <a:ext cx="5003559" cy="2368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Brak je ugovor, koji predstavlja sagalasnu izjavu volja izme</a:t>
          </a:r>
          <a:r>
            <a:rPr lang="sr-Latn-RS" sz="1300" kern="1200" dirty="0" smtClean="0"/>
            <a:t>đ</a:t>
          </a:r>
          <a:r>
            <a:rPr lang="sr-Latn-RS" sz="1800" kern="1200" dirty="0" smtClean="0"/>
            <a:t>u dve strane, koje ure</a:t>
          </a:r>
          <a:r>
            <a:rPr lang="sr-Latn-RS" sz="1300" kern="1200" dirty="0" smtClean="0"/>
            <a:t>đ</a:t>
          </a:r>
          <a:r>
            <a:rPr lang="sr-Latn-RS" sz="1800" kern="1200" dirty="0" smtClean="0"/>
            <a:t>uju svoj li</a:t>
          </a:r>
          <a:r>
            <a:rPr lang="sr-Latn-RS" sz="1300" kern="1200" dirty="0" smtClean="0"/>
            <a:t>č</a:t>
          </a:r>
          <a:r>
            <a:rPr lang="sr-Latn-RS" sz="1800" kern="1200" dirty="0" smtClean="0"/>
            <a:t>ni status. Kako su sklopile ovaj ugovor, tako ga mogu i raskinuti – slobodno.</a:t>
          </a:r>
          <a:endParaRPr lang="en-US" sz="1800" kern="1200" dirty="0"/>
        </a:p>
      </dsp:txBody>
      <dsp:txXfrm>
        <a:off x="285616" y="3270503"/>
        <a:ext cx="5003559" cy="2368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CC4C7-9618-4ACD-BE0C-9F056372B9AF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76B73-2452-46C4-A11A-19E95DE04652}">
      <dsp:nvSpPr>
        <dsp:cNvPr id="0" name=""/>
        <dsp:cNvSpPr/>
      </dsp:nvSpPr>
      <dsp:spPr>
        <a:xfrm>
          <a:off x="2286000" y="0"/>
          <a:ext cx="5486400" cy="45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 man takes a wife and possesses her. She fails to please him</a:t>
          </a:r>
          <a:r>
            <a:rPr lang="sr-Latn-RS" sz="2500" kern="1200" dirty="0" smtClean="0"/>
            <a:t>b</a:t>
          </a:r>
          <a:r>
            <a:rPr lang="en-US" sz="2500" kern="1200" dirty="0" err="1" smtClean="0"/>
            <a:t>ecause</a:t>
          </a:r>
          <a:r>
            <a:rPr lang="en-US" sz="2500" kern="1200" dirty="0" smtClean="0"/>
            <a:t> he finds something obnoxious about her, and he writes</a:t>
          </a:r>
          <a:r>
            <a:rPr lang="sr-Latn-RS" sz="2500" kern="1200" dirty="0" smtClean="0"/>
            <a:t> </a:t>
          </a:r>
          <a:r>
            <a:rPr lang="en-US" sz="2500" kern="1200" dirty="0" smtClean="0"/>
            <a:t>her a bill of divorcement, hands it to her, and sends her away</a:t>
          </a:r>
          <a:r>
            <a:rPr lang="sr-Latn-RS" sz="2500" kern="1200" dirty="0" smtClean="0"/>
            <a:t> </a:t>
          </a:r>
          <a:r>
            <a:rPr lang="en-US" sz="2500" kern="1200" dirty="0" smtClean="0"/>
            <a:t>from his house; she leaves his household and becomes the wife of another man. </a:t>
          </a:r>
          <a:r>
            <a:rPr lang="sr-Latn-RS" sz="2500" kern="1200" dirty="0" smtClean="0"/>
            <a:t>  </a:t>
          </a:r>
          <a:endParaRPr lang="sr-Latn-RS" sz="2500" kern="1200" dirty="0"/>
        </a:p>
      </dsp:txBody>
      <dsp:txXfrm>
        <a:off x="2286000" y="0"/>
        <a:ext cx="5486400" cy="2171700"/>
      </dsp:txXfrm>
    </dsp:sp>
    <dsp:sp modelId="{963B48CE-F30B-4663-AD8B-BEC339DB29FE}">
      <dsp:nvSpPr>
        <dsp:cNvPr id="0" name=""/>
        <dsp:cNvSpPr/>
      </dsp:nvSpPr>
      <dsp:spPr>
        <a:xfrm>
          <a:off x="1200150" y="21717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7D52F-3623-4210-9432-542312D33098}">
      <dsp:nvSpPr>
        <dsp:cNvPr id="0" name=""/>
        <dsp:cNvSpPr/>
      </dsp:nvSpPr>
      <dsp:spPr>
        <a:xfrm>
          <a:off x="2286000" y="2171700"/>
          <a:ext cx="5486400" cy="217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500" kern="1200" dirty="0" smtClean="0"/>
            <a:t>Muškarac uzima ženu i poseduje je. Ona ne uspeva da mu udovolji, jer mu je ona odbojna, te joj zbog toga daje razvodnicu i izbacuje; ona napušta njegov dom i postaje žena drugom muškarcu.</a:t>
          </a:r>
          <a:endParaRPr lang="en-US" sz="2500" kern="1200" dirty="0">
            <a:latin typeface="Perpetua" pitchFamily="18" charset="0"/>
          </a:endParaRPr>
        </a:p>
      </dsp:txBody>
      <dsp:txXfrm>
        <a:off x="2286000" y="2171700"/>
        <a:ext cx="5486400" cy="2171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C9A1CC-500D-477E-A20B-0317183D2A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929131-BEC4-4C0B-8344-949B5C4613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Isidora Jurjević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Prestanak</a:t>
            </a:r>
            <a:r>
              <a:rPr lang="en-US" dirty="0" smtClean="0"/>
              <a:t> </a:t>
            </a:r>
            <a:r>
              <a:rPr lang="en-US" dirty="0" err="1" smtClean="0"/>
              <a:t>braka</a:t>
            </a:r>
            <a:r>
              <a:rPr lang="sr-Latn-RS" dirty="0" smtClean="0"/>
              <a:t> u judaizmu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sr-Latn-RS" dirty="0" smtClean="0"/>
              <a:t>Smrt se konstatuje na osnovu izjave svedoka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ovoljan 1 svedok (može žena)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dovac nasleđuje suprugu </a:t>
            </a:r>
          </a:p>
          <a:p>
            <a:pPr lvl="1"/>
            <a:r>
              <a:rPr lang="en-US" dirty="0" smtClean="0"/>
              <a:t>K</a:t>
            </a:r>
            <a:r>
              <a:rPr lang="sr-Latn-RS" dirty="0" smtClean="0"/>
              <a:t>etuba od pokojne supruge se isplaćuje njenoj deci</a:t>
            </a:r>
          </a:p>
          <a:p>
            <a:r>
              <a:rPr lang="sr-Latn-RS" dirty="0" smtClean="0"/>
              <a:t>Udovica ne nasleđuje supruga</a:t>
            </a:r>
          </a:p>
          <a:p>
            <a:pPr lvl="1"/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joj</a:t>
            </a:r>
            <a:r>
              <a:rPr lang="en-US" dirty="0" smtClean="0"/>
              <a:t> </a:t>
            </a:r>
            <a:r>
              <a:rPr lang="en-US" dirty="0" err="1" smtClean="0"/>
              <a:t>njegovi</a:t>
            </a:r>
            <a:r>
              <a:rPr lang="en-US" dirty="0" smtClean="0"/>
              <a:t> </a:t>
            </a:r>
            <a:r>
              <a:rPr lang="en-US" dirty="0" err="1" smtClean="0"/>
              <a:t>naslednici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njenu</a:t>
            </a:r>
            <a:r>
              <a:rPr lang="en-US" dirty="0" smtClean="0"/>
              <a:t> </a:t>
            </a:r>
            <a:r>
              <a:rPr lang="en-US" dirty="0" err="1" smtClean="0"/>
              <a:t>ketubu,a</a:t>
            </a:r>
            <a:r>
              <a:rPr lang="sr-Latn-RS" dirty="0" smtClean="0"/>
              <a:t> </a:t>
            </a:r>
            <a:r>
              <a:rPr lang="en-US" dirty="0" err="1" smtClean="0"/>
              <a:t>dok</a:t>
            </a:r>
            <a:r>
              <a:rPr lang="sr-Latn-RS" dirty="0" smtClean="0"/>
              <a:t> </a:t>
            </a:r>
            <a:r>
              <a:rPr lang="en-US" dirty="0" smtClean="0"/>
              <a:t>se</a:t>
            </a:r>
            <a:r>
              <a:rPr lang="sr-Latn-RS" dirty="0" smtClean="0"/>
              <a:t> </a:t>
            </a:r>
            <a:r>
              <a:rPr lang="en-US" dirty="0" smtClean="0"/>
              <a:t>to</a:t>
            </a:r>
            <a:r>
              <a:rPr lang="sr-Latn-RS" dirty="0" smtClean="0"/>
              <a:t> </a:t>
            </a:r>
            <a:r>
              <a:rPr lang="en-US" dirty="0" smtClean="0"/>
              <a:t>ne</a:t>
            </a:r>
            <a:r>
              <a:rPr lang="sr-Latn-RS" dirty="0" smtClean="0"/>
              <a:t> </a:t>
            </a:r>
            <a:r>
              <a:rPr lang="en-US" dirty="0" err="1" smtClean="0"/>
              <a:t>realizuje,ima</a:t>
            </a:r>
            <a:r>
              <a:rPr lang="sr-Latn-RS" dirty="0" smtClean="0"/>
              <a:t> </a:t>
            </a:r>
            <a:r>
              <a:rPr lang="en-US" dirty="0" err="1" smtClean="0"/>
              <a:t>pravo</a:t>
            </a:r>
            <a:r>
              <a:rPr lang="sr-Latn-R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 </a:t>
            </a:r>
            <a:r>
              <a:rPr lang="en-US" dirty="0" err="1" smtClean="0"/>
              <a:t>izdržavanje</a:t>
            </a:r>
            <a:r>
              <a:rPr lang="sr-Latn-RS" dirty="0" smtClean="0"/>
              <a:t> </a:t>
            </a:r>
            <a:r>
              <a:rPr lang="en-US" dirty="0" err="1" smtClean="0"/>
              <a:t>iz</a:t>
            </a:r>
            <a:r>
              <a:rPr lang="sr-Latn-RS" dirty="0" smtClean="0"/>
              <a:t> </a:t>
            </a:r>
            <a:r>
              <a:rPr lang="en-US" dirty="0" err="1" smtClean="0"/>
              <a:t>njegove</a:t>
            </a:r>
            <a:r>
              <a:rPr lang="sr-Latn-RS" dirty="0" smtClean="0"/>
              <a:t> </a:t>
            </a:r>
            <a:r>
              <a:rPr lang="en-US" dirty="0" err="1" smtClean="0"/>
              <a:t>zaostavštine</a:t>
            </a:r>
            <a:endParaRPr lang="sr-Latn-RS" dirty="0" smtClean="0"/>
          </a:p>
          <a:p>
            <a:pPr lvl="2"/>
            <a:r>
              <a:rPr lang="en-US" dirty="0" smtClean="0"/>
              <a:t>N</a:t>
            </a:r>
            <a:r>
              <a:rPr lang="sr-Latn-RS" dirty="0" smtClean="0"/>
              <a:t>e mora da prihvati ketubu, može onda umesto toga izdržavanje dok se ne uda ponovo</a:t>
            </a:r>
          </a:p>
          <a:p>
            <a:r>
              <a:rPr lang="sr-Latn-RS" dirty="0" smtClean="0"/>
              <a:t>Period čekanja za stupanje u novi brak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dovac može da se ponovo oženi posle 3 hodočasna praznika</a:t>
            </a:r>
          </a:p>
          <a:p>
            <a:pPr lvl="2"/>
            <a:r>
              <a:rPr lang="en-US" dirty="0" smtClean="0"/>
              <a:t>M</a:t>
            </a:r>
            <a:r>
              <a:rPr lang="sr-Latn-RS" dirty="0" smtClean="0"/>
              <a:t>ože se smanjiti ako nema dece ili ima decu kojima je neophodna majčinska nega</a:t>
            </a:r>
          </a:p>
          <a:p>
            <a:pPr lvl="1"/>
            <a:r>
              <a:rPr lang="en-US" dirty="0" err="1" smtClean="0"/>
              <a:t>Udovica</a:t>
            </a:r>
            <a:r>
              <a:rPr lang="sr-Latn-RS" dirty="0" smtClean="0"/>
              <a:t> </a:t>
            </a:r>
            <a:r>
              <a:rPr lang="en-US" dirty="0" smtClean="0"/>
              <a:t>ne</a:t>
            </a:r>
            <a:r>
              <a:rPr lang="sr-Latn-RS" dirty="0" smtClean="0"/>
              <a:t> </a:t>
            </a:r>
            <a:r>
              <a:rPr lang="en-US" dirty="0" err="1" smtClean="0"/>
              <a:t>može</a:t>
            </a:r>
            <a:r>
              <a:rPr lang="sr-Latn-RS" dirty="0" smtClean="0"/>
              <a:t> </a:t>
            </a:r>
            <a:r>
              <a:rPr lang="en-US" dirty="0" err="1" smtClean="0"/>
              <a:t>da</a:t>
            </a:r>
            <a:r>
              <a:rPr lang="sr-Latn-RS" dirty="0" smtClean="0"/>
              <a:t> </a:t>
            </a:r>
            <a:r>
              <a:rPr lang="en-US" dirty="0" smtClean="0"/>
              <a:t>se</a:t>
            </a:r>
            <a:r>
              <a:rPr lang="sr-Latn-RS" dirty="0" smtClean="0"/>
              <a:t> </a:t>
            </a:r>
            <a:r>
              <a:rPr lang="en-US" dirty="0" err="1" smtClean="0"/>
              <a:t>ponovo</a:t>
            </a:r>
            <a:r>
              <a:rPr lang="sr-Latn-RS" dirty="0" smtClean="0"/>
              <a:t> </a:t>
            </a:r>
            <a:r>
              <a:rPr lang="en-US" dirty="0" err="1" smtClean="0"/>
              <a:t>uda</a:t>
            </a:r>
            <a:r>
              <a:rPr lang="sr-Latn-RS" dirty="0" smtClean="0"/>
              <a:t> </a:t>
            </a:r>
            <a:r>
              <a:rPr lang="en-US" dirty="0" smtClean="0"/>
              <a:t>tri </a:t>
            </a:r>
            <a:r>
              <a:rPr lang="en-US" dirty="0" err="1" smtClean="0"/>
              <a:t>meseca</a:t>
            </a:r>
            <a:r>
              <a:rPr lang="sr-Latn-RS" dirty="0" smtClean="0"/>
              <a:t> </a:t>
            </a:r>
            <a:r>
              <a:rPr lang="en-US" dirty="0" err="1" smtClean="0"/>
              <a:t>posle</a:t>
            </a:r>
            <a:r>
              <a:rPr lang="sr-Latn-RS" dirty="0" smtClean="0"/>
              <a:t> </a:t>
            </a:r>
            <a:r>
              <a:rPr lang="en-US" dirty="0" err="1" smtClean="0"/>
              <a:t>smrti</a:t>
            </a:r>
            <a:r>
              <a:rPr lang="sr-Latn-RS" dirty="0" smtClean="0"/>
              <a:t> </a:t>
            </a:r>
            <a:r>
              <a:rPr lang="en-US" dirty="0" err="1" smtClean="0"/>
              <a:t>supruga</a:t>
            </a:r>
            <a:endParaRPr lang="sr-Latn-RS" dirty="0" smtClean="0"/>
          </a:p>
          <a:p>
            <a:pPr lvl="2"/>
            <a:r>
              <a:rPr lang="sr-Latn-RS" dirty="0" smtClean="0"/>
              <a:t>Šta mislite zbog čega?</a:t>
            </a:r>
          </a:p>
          <a:p>
            <a:pPr lvl="2">
              <a:buNone/>
            </a:pPr>
            <a:endParaRPr lang="sr-Latn-R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algn="ctr"/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UDOVIŠTVO</a:t>
            </a:r>
            <a:br>
              <a:rPr lang="sr-Latn-RS" sz="3200" b="1" dirty="0" smtClean="0">
                <a:solidFill>
                  <a:schemeClr val="tx1"/>
                </a:solidFill>
                <a:latin typeface="+mn-lt"/>
              </a:rPr>
            </a:b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CIVILNI BRAK i RAZVOD je priznat od rabina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ostoje ostaci ovih tradicija, ali u tragovima i ne u svakoj struji judaizma</a:t>
            </a:r>
          </a:p>
          <a:p>
            <a:r>
              <a:rPr lang="sr-Latn-RS" dirty="0" smtClean="0"/>
              <a:t>Ravnopravnost polova, sekularizacija propisa, odvajanje religijskih od svetovnih ustanova dovode do promena instituta razvoda i udovištva.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/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ZAKLJUČAK</a:t>
            </a:r>
            <a:br>
              <a:rPr lang="sr-Latn-RS" sz="3200" b="1" dirty="0" smtClean="0">
                <a:solidFill>
                  <a:schemeClr val="tx1"/>
                </a:solidFill>
                <a:latin typeface="+mn-lt"/>
              </a:rPr>
            </a:b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sz="8000" b="1" dirty="0" smtClean="0"/>
              <a:t>Bashert</a:t>
            </a:r>
          </a:p>
          <a:p>
            <a:pPr>
              <a:buNone/>
            </a:pPr>
            <a:r>
              <a:rPr lang="en-US" sz="3200" dirty="0" smtClean="0"/>
              <a:t>[</a:t>
            </a:r>
            <a:r>
              <a:rPr lang="en-US" sz="3200" dirty="0" err="1" smtClean="0"/>
              <a:t>ba∙shert</a:t>
            </a:r>
            <a:r>
              <a:rPr lang="en-US" sz="3200" dirty="0" smtClean="0"/>
              <a:t>], </a:t>
            </a:r>
            <a:r>
              <a:rPr lang="en-US" sz="3200" i="1" dirty="0" err="1" smtClean="0"/>
              <a:t>imenica</a:t>
            </a:r>
            <a:r>
              <a:rPr lang="en-US" sz="3200" dirty="0" smtClean="0"/>
              <a:t>, </a:t>
            </a:r>
            <a:r>
              <a:rPr lang="en-US" sz="3200" i="1" dirty="0" err="1" smtClean="0"/>
              <a:t>Jidi</a:t>
            </a:r>
            <a:r>
              <a:rPr lang="sr-Latn-RS" sz="3200" i="1" dirty="0" smtClean="0"/>
              <a:t>š</a:t>
            </a:r>
          </a:p>
          <a:p>
            <a:pPr>
              <a:buNone/>
            </a:pPr>
            <a:endParaRPr lang="sr-Latn-RS" sz="3200" i="1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3505200"/>
            <a:ext cx="7543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66800" y="38862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Osoba koja s tobom deli dušu, koja te vodi kroz život i pomaže ti da postaneš najbolja verzija sebe; sudbina</a:t>
            </a:r>
            <a:endParaRPr lang="en-US" dirty="0"/>
          </a:p>
        </p:txBody>
      </p:sp>
      <p:pic>
        <p:nvPicPr>
          <p:cNvPr id="9" name="Picture 8" descr="bashe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905000"/>
            <a:ext cx="2247900" cy="1303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0668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3581400" y="4191000"/>
          <a:ext cx="3810000" cy="200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76200" y="1066800"/>
          <a:ext cx="8991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7620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/>
              <a:t>RAZVOD</a:t>
            </a:r>
          </a:p>
          <a:p>
            <a:pPr algn="ctr"/>
            <a:r>
              <a:rPr lang="sr-Latn-RS" sz="3200" b="1" dirty="0" smtClean="0"/>
              <a:t>Šta mislite, koja izjava je starija?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1524000"/>
            <a:ext cx="4953000" cy="369332"/>
          </a:xfrm>
          <a:prstGeom prst="rect">
            <a:avLst/>
          </a:prstGeom>
          <a:noFill/>
          <a:ln>
            <a:solidFill>
              <a:schemeClr val="accent1">
                <a:shade val="60000"/>
                <a:satMod val="1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b="1" dirty="0" smtClean="0"/>
              <a:t>Moralno i eti</a:t>
            </a:r>
            <a:r>
              <a:rPr lang="sr-Latn-RS" sz="1300" b="1" dirty="0" smtClean="0"/>
              <a:t>č</a:t>
            </a:r>
            <a:r>
              <a:rPr lang="sr-Latn-RS" b="1" dirty="0" smtClean="0"/>
              <a:t>ko pitanje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495800"/>
            <a:ext cx="4267200" cy="369332"/>
          </a:xfrm>
          <a:prstGeom prst="rect">
            <a:avLst/>
          </a:prstGeom>
          <a:noFill/>
          <a:ln>
            <a:solidFill>
              <a:schemeClr val="accent1">
                <a:shade val="60000"/>
                <a:satMod val="1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b="1" dirty="0" smtClean="0"/>
              <a:t>Pravno pitanje</a:t>
            </a:r>
            <a:endParaRPr lang="en-US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7620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RAZVOD</a:t>
            </a:r>
            <a:br>
              <a:rPr lang="sr-Latn-R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Deuteronomy 24:1-2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28600"/>
            <a:ext cx="716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/>
              <a:t>RAZVOD</a:t>
            </a:r>
          </a:p>
          <a:p>
            <a:pPr algn="ctr"/>
            <a:r>
              <a:rPr lang="sr-Latn-RS" sz="3200" b="1" dirty="0" smtClean="0"/>
              <a:t>Položaj muža</a:t>
            </a:r>
            <a:endParaRPr lang="en-US" sz="3200" b="1" dirty="0"/>
          </a:p>
        </p:txBody>
      </p:sp>
      <p:pic>
        <p:nvPicPr>
          <p:cNvPr id="15" name="Picture 14" descr="Male_Bathroom_Symbol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29200" y="838200"/>
            <a:ext cx="4114800" cy="5819828"/>
          </a:xfrm>
          <a:prstGeom prst="rect">
            <a:avLst/>
          </a:prstGeom>
        </p:spPr>
      </p:pic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915400" cy="5334000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Razlozi za razvod</a:t>
            </a:r>
          </a:p>
          <a:p>
            <a:pPr lvl="1"/>
            <a:r>
              <a:rPr lang="sr-Latn-RS" b="1" dirty="0" smtClean="0"/>
              <a:t>Biblija</a:t>
            </a:r>
            <a:r>
              <a:rPr lang="sr-Latn-RS" dirty="0" smtClean="0"/>
              <a:t>: muž može oterati ženu u svakom trenutku zbog nedoli</a:t>
            </a:r>
            <a:r>
              <a:rPr lang="sr-Latn-RS" sz="1800" dirty="0" smtClean="0"/>
              <a:t>č</a:t>
            </a:r>
            <a:r>
              <a:rPr lang="sr-Latn-RS" dirty="0" smtClean="0"/>
              <a:t>nosti</a:t>
            </a:r>
          </a:p>
          <a:p>
            <a:pPr lvl="1"/>
            <a:r>
              <a:rPr lang="sr-Latn-RS" b="1" dirty="0" smtClean="0"/>
              <a:t>Talmud</a:t>
            </a:r>
            <a:r>
              <a:rPr lang="sr-Latn-RS" dirty="0" smtClean="0"/>
              <a:t>: muž se može razvesti usled o</a:t>
            </a:r>
            <a:r>
              <a:rPr lang="en-US" dirty="0" err="1" smtClean="0"/>
              <a:t>dvratno</a:t>
            </a:r>
            <a:r>
              <a:rPr lang="sr-Latn-RS" dirty="0" smtClean="0"/>
              <a:t>g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ponašanj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je </a:t>
            </a:r>
            <a:r>
              <a:rPr lang="en-US" dirty="0" err="1" smtClean="0"/>
              <a:t>počeo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sr-Latn-RS" dirty="0" smtClean="0"/>
              <a:t>,,</a:t>
            </a:r>
            <a:r>
              <a:rPr lang="en-US" dirty="0" err="1" smtClean="0"/>
              <a:t>mrzi</a:t>
            </a:r>
            <a:r>
              <a:rPr lang="sr-Latn-RS" dirty="0" smtClean="0"/>
              <a:t>”ženu</a:t>
            </a:r>
          </a:p>
          <a:p>
            <a:pPr lvl="2"/>
            <a:r>
              <a:rPr lang="sr-Latn-RS" dirty="0" smtClean="0"/>
              <a:t>Otežava se razvod – propisi o pisanju i uru</a:t>
            </a:r>
            <a:r>
              <a:rPr lang="sr-Latn-RS" sz="1700" dirty="0" smtClean="0"/>
              <a:t>č</a:t>
            </a:r>
            <a:r>
              <a:rPr lang="sr-Latn-RS" dirty="0" smtClean="0"/>
              <a:t>enju odluke </a:t>
            </a:r>
          </a:p>
          <a:p>
            <a:pPr lvl="2"/>
            <a:r>
              <a:rPr lang="sr-Latn-RS" dirty="0" smtClean="0"/>
              <a:t>Rabin Geršom ben Jehuda uvodi pravilo da muž ne može da se razvede bez pristanka supruge</a:t>
            </a:r>
          </a:p>
          <a:p>
            <a:r>
              <a:rPr lang="sr-Latn-RS" b="1" dirty="0" smtClean="0"/>
              <a:t>Pokretanje postupka razvoda</a:t>
            </a:r>
          </a:p>
          <a:p>
            <a:r>
              <a:rPr lang="sr-Latn-RS" b="1" dirty="0" smtClean="0"/>
              <a:t>Posle razvoda nema obavezu izdržavanja bivše žene</a:t>
            </a:r>
            <a:r>
              <a:rPr lang="sr-Latn-RS" dirty="0" smtClean="0"/>
              <a:t>, ali je to micva</a:t>
            </a:r>
          </a:p>
          <a:p>
            <a:pPr lvl="1"/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emale-sign-png-picture-837394-female-sign-png-female-bathroom-symbol-png-512_512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43400" y="990600"/>
            <a:ext cx="4663440" cy="46634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915400" cy="518160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Ž</a:t>
            </a:r>
            <a:r>
              <a:rPr lang="en-US" sz="2400" dirty="0" err="1" smtClean="0"/>
              <a:t>ena</a:t>
            </a:r>
            <a:r>
              <a:rPr lang="en-US" sz="2400" dirty="0" smtClean="0"/>
              <a:t> </a:t>
            </a:r>
            <a:r>
              <a:rPr lang="sr-Latn-RS" sz="2400" dirty="0" smtClean="0"/>
              <a:t>se </a:t>
            </a:r>
            <a:r>
              <a:rPr lang="en-US" sz="2400" dirty="0" err="1" smtClean="0"/>
              <a:t>vra</a:t>
            </a:r>
            <a:r>
              <a:rPr lang="en-US" sz="2000" dirty="0" err="1" smtClean="0"/>
              <a:t>ć</a:t>
            </a:r>
            <a:r>
              <a:rPr lang="en-US" sz="2400" dirty="0" err="1" smtClean="0"/>
              <a:t>ala</a:t>
            </a:r>
            <a:r>
              <a:rPr lang="en-US" sz="2400" dirty="0" smtClean="0"/>
              <a:t> </a:t>
            </a:r>
            <a:r>
              <a:rPr lang="sr-Latn-RS" sz="2400" dirty="0" smtClean="0"/>
              <a:t>ocu,</a:t>
            </a:r>
            <a:r>
              <a:rPr lang="en-US" sz="2400" dirty="0" smtClean="0"/>
              <a:t> a </a:t>
            </a:r>
            <a:r>
              <a:rPr lang="en-US" sz="2400" dirty="0" err="1" smtClean="0"/>
              <a:t>decu</a:t>
            </a:r>
            <a:r>
              <a:rPr lang="en-US" sz="2400" dirty="0" smtClean="0"/>
              <a:t> </a:t>
            </a:r>
            <a:r>
              <a:rPr lang="en-US" sz="2400" dirty="0" err="1" smtClean="0"/>
              <a:t>ostavljala</a:t>
            </a:r>
            <a:r>
              <a:rPr lang="en-US" sz="2400" dirty="0" smtClean="0"/>
              <a:t> </a:t>
            </a:r>
            <a:r>
              <a:rPr lang="en-US" sz="2400" dirty="0" err="1" smtClean="0"/>
              <a:t>svom</a:t>
            </a:r>
            <a:r>
              <a:rPr lang="en-US" sz="2400" dirty="0" smtClean="0"/>
              <a:t> </a:t>
            </a:r>
            <a:r>
              <a:rPr lang="en-US" sz="2400" dirty="0" err="1" smtClean="0"/>
              <a:t>bivšem</a:t>
            </a:r>
            <a:r>
              <a:rPr lang="en-US" sz="2400" dirty="0" smtClean="0"/>
              <a:t> </a:t>
            </a:r>
            <a:r>
              <a:rPr lang="en-US" sz="2400" dirty="0" err="1" smtClean="0"/>
              <a:t>mužu</a:t>
            </a:r>
            <a:endParaRPr lang="sr-Latn-RS" sz="2400" dirty="0" smtClean="0"/>
          </a:p>
          <a:p>
            <a:r>
              <a:rPr lang="sr-Latn-RS" sz="2400" b="1" dirty="0" smtClean="0"/>
              <a:t>Ponovna udaja može</a:t>
            </a:r>
            <a:r>
              <a:rPr lang="sr-Latn-RS" sz="2400" dirty="0" smtClean="0"/>
              <a:t>, ali ne za Koena</a:t>
            </a:r>
          </a:p>
          <a:p>
            <a:r>
              <a:rPr lang="sr-Latn-RS" sz="2400" b="1" dirty="0" smtClean="0"/>
              <a:t>Ne može da traži razvod</a:t>
            </a:r>
            <a:r>
              <a:rPr lang="sr-Latn-RS" sz="2400" dirty="0" smtClean="0"/>
              <a:t> kao muškarac, mora preko suda rabina uz numerus clausus razloge</a:t>
            </a:r>
          </a:p>
          <a:p>
            <a:r>
              <a:rPr lang="en-US" sz="2400" b="1" dirty="0" smtClean="0"/>
              <a:t>A</a:t>
            </a:r>
            <a:r>
              <a:rPr lang="sr-Latn-RS" sz="2400" b="1" dirty="0" smtClean="0"/>
              <a:t>guna</a:t>
            </a:r>
          </a:p>
          <a:p>
            <a:pPr lvl="1"/>
            <a:r>
              <a:rPr lang="en-US" sz="2200" dirty="0" smtClean="0"/>
              <a:t>Ž</a:t>
            </a:r>
            <a:r>
              <a:rPr lang="sr-Latn-RS" sz="2200" dirty="0" smtClean="0"/>
              <a:t>ena koja nije dobila razvod</a:t>
            </a:r>
          </a:p>
          <a:p>
            <a:r>
              <a:rPr lang="sr-Latn-RS" sz="2400" b="1" dirty="0" err="1" smtClean="0"/>
              <a:t>P</a:t>
            </a:r>
            <a:r>
              <a:rPr lang="en-US" sz="2400" b="1" dirty="0" err="1" smtClean="0"/>
              <a:t>ravo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na povraćaj njene </a:t>
            </a:r>
            <a:r>
              <a:rPr lang="en-US" sz="2400" b="1" dirty="0" err="1" smtClean="0"/>
              <a:t>imovin</a:t>
            </a:r>
            <a:r>
              <a:rPr lang="sr-Latn-RS" sz="2400" b="1" dirty="0" smtClean="0"/>
              <a:t>e</a:t>
            </a:r>
          </a:p>
          <a:p>
            <a:r>
              <a:rPr lang="en-US" sz="2400" dirty="0" smtClean="0"/>
              <a:t> </a:t>
            </a:r>
            <a:r>
              <a:rPr lang="sr-Latn-RS" sz="2400" b="1" dirty="0" smtClean="0"/>
              <a:t>Pravo na </a:t>
            </a:r>
            <a:r>
              <a:rPr lang="en-US" sz="2400" b="1" dirty="0" err="1" smtClean="0"/>
              <a:t>ketub</a:t>
            </a:r>
            <a:r>
              <a:rPr lang="sr-Latn-RS" sz="2400" b="1" dirty="0" smtClean="0"/>
              <a:t>u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/>
              <a:t>RAZVOD</a:t>
            </a:r>
          </a:p>
          <a:p>
            <a:pPr algn="ctr"/>
            <a:r>
              <a:rPr lang="sr-Latn-RS" sz="3200" b="1" dirty="0" smtClean="0"/>
              <a:t>Položaj žene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36638"/>
          </a:xfrm>
        </p:spPr>
        <p:txBody>
          <a:bodyPr>
            <a:noAutofit/>
          </a:bodyPr>
          <a:lstStyle/>
          <a:p>
            <a:pPr algn="ctr"/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RAZVOD</a:t>
            </a:r>
            <a:br>
              <a:rPr lang="sr-Latn-R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Get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48200" y="1752600"/>
            <a:ext cx="4343400" cy="5105400"/>
          </a:xfrm>
        </p:spPr>
        <p:txBody>
          <a:bodyPr>
            <a:normAutofit fontScale="85000" lnSpcReduction="20000"/>
          </a:bodyPr>
          <a:lstStyle/>
          <a:p>
            <a:r>
              <a:rPr lang="sr-Latn-RS" b="1" dirty="0" smtClean="0"/>
              <a:t>Uslovi punovažnosti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ismena forma u prisustvu 2 svedoka</a:t>
            </a:r>
          </a:p>
          <a:p>
            <a:pPr lvl="2"/>
            <a:r>
              <a:rPr lang="sr-Latn-RS" dirty="0" smtClean="0"/>
              <a:t>Izražena slobodna volja</a:t>
            </a:r>
          </a:p>
          <a:p>
            <a:pPr lvl="2"/>
            <a:r>
              <a:rPr lang="sr-Latn-RS" dirty="0" smtClean="0"/>
              <a:t>Izričit nalog </a:t>
            </a:r>
          </a:p>
          <a:p>
            <a:pPr lvl="2"/>
            <a:r>
              <a:rPr lang="en-US" dirty="0" smtClean="0"/>
              <a:t>N</a:t>
            </a:r>
            <a:r>
              <a:rPr lang="sr-Latn-RS" dirty="0" smtClean="0"/>
              <a:t>aznačen datum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ostavljen supruzi u prisustvu 2 svedoka</a:t>
            </a:r>
          </a:p>
          <a:p>
            <a:pPr lvl="2"/>
            <a:r>
              <a:rPr lang="en-US" dirty="0" smtClean="0"/>
              <a:t>F</a:t>
            </a:r>
            <a:r>
              <a:rPr lang="sr-Latn-RS" dirty="0" smtClean="0"/>
              <a:t>izički prisutna</a:t>
            </a:r>
          </a:p>
          <a:p>
            <a:r>
              <a:rPr lang="sr-Latn-RS" b="1" dirty="0" smtClean="0"/>
              <a:t>Stupa na snagu uručenjem</a:t>
            </a:r>
          </a:p>
          <a:p>
            <a:r>
              <a:rPr lang="sr-Latn-RS" b="1" dirty="0" smtClean="0"/>
              <a:t>Sud može prinuditi muža na razvod</a:t>
            </a:r>
            <a:r>
              <a:rPr lang="sr-Latn-RS" dirty="0" smtClean="0"/>
              <a:t>, iz sledećih razloga:</a:t>
            </a:r>
          </a:p>
          <a:p>
            <a:pPr lvl="1"/>
            <a:r>
              <a:rPr lang="sr-Latn-RS" dirty="0" smtClean="0"/>
              <a:t>Odbijanje bra</a:t>
            </a:r>
            <a:r>
              <a:rPr lang="sr-Latn-RS" sz="2100" dirty="0" smtClean="0"/>
              <a:t>č</a:t>
            </a:r>
            <a:r>
              <a:rPr lang="sr-Latn-RS" dirty="0" smtClean="0"/>
              <a:t>nih odnosa </a:t>
            </a:r>
          </a:p>
          <a:p>
            <a:pPr lvl="1"/>
            <a:r>
              <a:rPr lang="sr-Latn-RS" dirty="0" smtClean="0"/>
              <a:t>Neverstvo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epružanje adekvatne pomo</a:t>
            </a:r>
            <a:r>
              <a:rPr lang="sr-Latn-RS" sz="1800" dirty="0" smtClean="0"/>
              <a:t>ć</a:t>
            </a:r>
            <a:r>
              <a:rPr lang="sr-Latn-RS" dirty="0" smtClean="0"/>
              <a:t>i i podrške</a:t>
            </a:r>
          </a:p>
          <a:p>
            <a:pPr lvl="1"/>
            <a:r>
              <a:rPr lang="sr-Latn-RS" dirty="0" smtClean="0"/>
              <a:t>Teška bolest</a:t>
            </a:r>
          </a:p>
          <a:p>
            <a:pPr lvl="1"/>
            <a:r>
              <a:rPr lang="sr-Latn-RS" dirty="0" smtClean="0"/>
              <a:t>Nasilje u porodici</a:t>
            </a:r>
          </a:p>
          <a:p>
            <a:endParaRPr lang="sr-Latn-RS" dirty="0" smtClean="0"/>
          </a:p>
          <a:p>
            <a:endParaRPr lang="sr-Latn-RS" dirty="0" smtClean="0"/>
          </a:p>
        </p:txBody>
      </p:sp>
      <p:pic>
        <p:nvPicPr>
          <p:cNvPr id="5" name="Picture 4" descr="divorce-concept-illustration_23-2148597583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39624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9060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formalni zahtev za razvod, koji podnosi muškarac; njima se oslobađaju supružnici da mogu ponovo da stupaju u brak po svojoj volji osim kad je zakonom predviđeno drugačije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8991600" cy="5257800"/>
          </a:xfrm>
        </p:spPr>
        <p:txBody>
          <a:bodyPr/>
          <a:lstStyle/>
          <a:p>
            <a:r>
              <a:rPr lang="sr-Latn-RS" dirty="0" smtClean="0"/>
              <a:t>O</a:t>
            </a:r>
            <a:r>
              <a:rPr lang="en-US" dirty="0" err="1" smtClean="0"/>
              <a:t>dsustvo</a:t>
            </a:r>
            <a:r>
              <a:rPr lang="en-US" dirty="0" smtClean="0"/>
              <a:t> </a:t>
            </a:r>
            <a:r>
              <a:rPr lang="en-US" dirty="0" err="1" smtClean="0"/>
              <a:t>muža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 smtClean="0"/>
              <a:t>namerno</a:t>
            </a:r>
            <a:r>
              <a:rPr lang="en-US" dirty="0" smtClean="0"/>
              <a:t> </a:t>
            </a:r>
            <a:r>
              <a:rPr lang="en-US" dirty="0" err="1" smtClean="0"/>
              <a:t>odbijanje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uruči</a:t>
            </a:r>
            <a:r>
              <a:rPr lang="en-US" dirty="0" smtClean="0"/>
              <a:t> get </a:t>
            </a:r>
            <a:r>
              <a:rPr lang="en-US" dirty="0" err="1" smtClean="0"/>
              <a:t>sprečavaj</a:t>
            </a:r>
            <a:r>
              <a:rPr lang="sr-Latn-RS" dirty="0" smtClean="0"/>
              <a:t>u razvod</a:t>
            </a:r>
          </a:p>
          <a:p>
            <a:r>
              <a:rPr lang="sr-Latn-RS" dirty="0" smtClean="0"/>
              <a:t>N</a:t>
            </a:r>
            <a:r>
              <a:rPr lang="en-US" dirty="0" err="1" smtClean="0"/>
              <a:t>estanak</a:t>
            </a:r>
            <a:r>
              <a:rPr lang="en-US" dirty="0" smtClean="0"/>
              <a:t> </a:t>
            </a:r>
            <a:r>
              <a:rPr lang="en-US" dirty="0" err="1" smtClean="0"/>
              <a:t>muža,kad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dokaz</a:t>
            </a:r>
            <a:r>
              <a:rPr lang="en-US" dirty="0" smtClean="0"/>
              <a:t> o </a:t>
            </a:r>
            <a:r>
              <a:rPr lang="en-US" dirty="0" err="1" smtClean="0"/>
              <a:t>njegovoj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sebi</a:t>
            </a:r>
            <a:r>
              <a:rPr lang="en-US" dirty="0" smtClean="0"/>
              <a:t> </a:t>
            </a:r>
            <a:r>
              <a:rPr lang="en-US" dirty="0" err="1" smtClean="0"/>
              <a:t>dovoljan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sud</a:t>
            </a:r>
            <a:r>
              <a:rPr lang="en-US" dirty="0" smtClean="0"/>
              <a:t> </a:t>
            </a:r>
            <a:r>
              <a:rPr lang="en-US" dirty="0" err="1" smtClean="0"/>
              <a:t>njegovu</a:t>
            </a:r>
            <a:r>
              <a:rPr lang="en-US" dirty="0" smtClean="0"/>
              <a:t> </a:t>
            </a:r>
            <a:r>
              <a:rPr lang="en-US" dirty="0" err="1" smtClean="0"/>
              <a:t>ženu</a:t>
            </a:r>
            <a:r>
              <a:rPr lang="sr-Latn-RS" dirty="0" smtClean="0"/>
              <a:t> </a:t>
            </a:r>
            <a:r>
              <a:rPr lang="en-US" dirty="0" err="1" smtClean="0"/>
              <a:t>proglasi</a:t>
            </a:r>
            <a:r>
              <a:rPr lang="en-US" dirty="0" smtClean="0"/>
              <a:t> </a:t>
            </a:r>
            <a:r>
              <a:rPr lang="en-US" dirty="0" err="1" smtClean="0"/>
              <a:t>udovicom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sr-Latn-RS" dirty="0" smtClean="0"/>
              <a:t> </a:t>
            </a:r>
            <a:r>
              <a:rPr lang="en-US" dirty="0" err="1" smtClean="0"/>
              <a:t>brak</a:t>
            </a:r>
            <a:r>
              <a:rPr lang="sr-Latn-RS" dirty="0" smtClean="0"/>
              <a:t> </a:t>
            </a:r>
            <a:r>
              <a:rPr lang="en-US" dirty="0" err="1" smtClean="0"/>
              <a:t>okončanim</a:t>
            </a:r>
            <a:endParaRPr lang="sr-Latn-RS" dirty="0" smtClean="0"/>
          </a:p>
          <a:p>
            <a:r>
              <a:rPr lang="en-US" dirty="0" err="1" smtClean="0"/>
              <a:t>Muž</a:t>
            </a:r>
            <a:r>
              <a:rPr lang="sr-Latn-RS" dirty="0" smtClean="0"/>
              <a:t> </a:t>
            </a:r>
            <a:r>
              <a:rPr lang="en-US" dirty="0" err="1" smtClean="0"/>
              <a:t>pati</a:t>
            </a:r>
            <a:r>
              <a:rPr lang="sr-Latn-RS" dirty="0" smtClean="0"/>
              <a:t> </a:t>
            </a:r>
            <a:r>
              <a:rPr lang="en-US" dirty="0" err="1" smtClean="0"/>
              <a:t>od</a:t>
            </a:r>
            <a:r>
              <a:rPr lang="sr-Latn-RS" dirty="0" smtClean="0"/>
              <a:t> </a:t>
            </a:r>
            <a:r>
              <a:rPr lang="en-US" dirty="0" err="1" smtClean="0"/>
              <a:t>hroničnog</a:t>
            </a:r>
            <a:r>
              <a:rPr lang="sr-Latn-RS" dirty="0" smtClean="0"/>
              <a:t> </a:t>
            </a:r>
            <a:r>
              <a:rPr lang="en-US" dirty="0" err="1" smtClean="0"/>
              <a:t>mentalnog</a:t>
            </a:r>
            <a:r>
              <a:rPr lang="sr-Latn-RS" dirty="0" smtClean="0"/>
              <a:t> </a:t>
            </a:r>
            <a:r>
              <a:rPr lang="en-US" dirty="0" err="1" smtClean="0"/>
              <a:t>oboljenja</a:t>
            </a:r>
            <a:r>
              <a:rPr lang="sr-Latn-RS" dirty="0" smtClean="0"/>
              <a:t> </a:t>
            </a:r>
            <a:r>
              <a:rPr lang="en-US" dirty="0" err="1" smtClean="0"/>
              <a:t>što</a:t>
            </a:r>
            <a:r>
              <a:rPr lang="sr-Latn-RS" dirty="0" smtClean="0"/>
              <a:t> </a:t>
            </a:r>
            <a:r>
              <a:rPr lang="en-US" dirty="0" err="1" smtClean="0"/>
              <a:t>ga</a:t>
            </a:r>
            <a:r>
              <a:rPr lang="sr-Latn-RS" dirty="0" smtClean="0"/>
              <a:t> </a:t>
            </a:r>
            <a:r>
              <a:rPr lang="en-US" dirty="0" err="1" smtClean="0"/>
              <a:t>čini</a:t>
            </a:r>
            <a:r>
              <a:rPr lang="sr-Latn-RS" dirty="0" smtClean="0"/>
              <a:t> </a:t>
            </a:r>
            <a:r>
              <a:rPr lang="en-US" dirty="0" err="1" smtClean="0"/>
              <a:t>zakonski</a:t>
            </a:r>
            <a:r>
              <a:rPr lang="sr-Latn-RS" dirty="0" smtClean="0"/>
              <a:t> </a:t>
            </a:r>
            <a:r>
              <a:rPr lang="en-US" dirty="0" err="1" smtClean="0"/>
              <a:t>nesposobnim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uruči</a:t>
            </a:r>
            <a:r>
              <a:rPr lang="en-US" dirty="0" smtClean="0"/>
              <a:t> get </a:t>
            </a:r>
            <a:endParaRPr lang="sr-Latn-RS" dirty="0" smtClean="0"/>
          </a:p>
          <a:p>
            <a:r>
              <a:rPr lang="sr-Latn-RS" dirty="0" smtClean="0"/>
              <a:t>Koncept ,,aguna”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RAZVOD</a:t>
            </a:r>
            <a:br>
              <a:rPr lang="sr-Latn-R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sr-Latn-RS" sz="3200" b="1" dirty="0" smtClean="0">
                <a:solidFill>
                  <a:schemeClr val="tx1"/>
                </a:solidFill>
                <a:latin typeface="+mn-lt"/>
              </a:rPr>
              <a:t>Nedostaci ,,get” i zašto je prevaziđen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358</TotalTime>
  <Words>659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Franklin Gothic Book</vt:lpstr>
      <vt:lpstr>Perpetua</vt:lpstr>
      <vt:lpstr>Wingdings 2</vt:lpstr>
      <vt:lpstr>Equity</vt:lpstr>
      <vt:lpstr>Prestanak braka u judaizmu</vt:lpstr>
      <vt:lpstr>PowerPoint Presentation</vt:lpstr>
      <vt:lpstr>PowerPoint Presentation</vt:lpstr>
      <vt:lpstr>PowerPoint Presentation</vt:lpstr>
      <vt:lpstr>RAZVOD Deuteronomy 24:1-2</vt:lpstr>
      <vt:lpstr>PowerPoint Presentation</vt:lpstr>
      <vt:lpstr>PowerPoint Presentation</vt:lpstr>
      <vt:lpstr>RAZVOD Get</vt:lpstr>
      <vt:lpstr>RAZVOD Nedostaci ,,get” i zašto je prevaziđen</vt:lpstr>
      <vt:lpstr>UDOVIŠTVO </vt:lpstr>
      <vt:lpstr>ZAKLJUČAK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Raka Levi</cp:lastModifiedBy>
  <cp:revision>36</cp:revision>
  <dcterms:created xsi:type="dcterms:W3CDTF">2020-12-26T09:58:38Z</dcterms:created>
  <dcterms:modified xsi:type="dcterms:W3CDTF">2020-12-27T08:32:05Z</dcterms:modified>
</cp:coreProperties>
</file>