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331196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c6f75fce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c6f75fce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6098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c6f75fce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c6f75fce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4751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7a791aa6b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7a791aa6b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6820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7a791aa6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7a791aa6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4394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a7a791aa6b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a7a791aa6b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5730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a7a791aa6b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a7a791aa6b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8804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a7a791aa6b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a7a791aa6b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0979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c6f75fceb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c6f75fceb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5281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</a:rPr>
              <a:t>BRIT MILA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65133" y="3544584"/>
            <a:ext cx="1931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Aleksa</a:t>
            </a:r>
            <a:r>
              <a:rPr lang="en-US" sz="2400" dirty="0" smtClean="0"/>
              <a:t> </a:t>
            </a:r>
            <a:r>
              <a:rPr lang="en-US" sz="2400" dirty="0" err="1" smtClean="0"/>
              <a:t>Heler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BRIT MILA</a:t>
            </a:r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1600"/>
              <a:buFont typeface="Raleway"/>
              <a:buChar char="➔"/>
            </a:pPr>
            <a:r>
              <a:rPr lang="en" sz="16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Ritual obrezivanja je najvidljiviji porodični aspekt micvota</a:t>
            </a:r>
            <a:endParaRPr sz="16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rgbClr val="93C47D"/>
              </a:buClr>
              <a:buSzPts val="1600"/>
              <a:buFont typeface="Raleway"/>
              <a:buChar char="➔"/>
            </a:pPr>
            <a:r>
              <a:rPr lang="en" sz="16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Otac ima obavezu da ispuni ovaj propis tokom obreda</a:t>
            </a:r>
            <a:endParaRPr sz="16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1000"/>
              </a:spcAft>
              <a:buClr>
                <a:srgbClr val="93C47D"/>
              </a:buClr>
              <a:buSzPts val="1600"/>
              <a:buFont typeface="Raleway"/>
              <a:buChar char="➔"/>
            </a:pPr>
            <a:r>
              <a:rPr lang="en" sz="16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Molitve koje se recituju pozivaju na Božansku pomoć roditeljima u zadatku da podižu dete</a:t>
            </a:r>
            <a:endParaRPr sz="1600">
              <a:solidFill>
                <a:srgbClr val="FFFFFF"/>
              </a:solidFill>
            </a:endParaRPr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5475" y="3682700"/>
            <a:ext cx="1589924" cy="123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ISTORIJAT</a:t>
            </a:r>
            <a:endParaRPr/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24375" y="2791575"/>
            <a:ext cx="3119626" cy="2351925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387900" y="1233975"/>
            <a:ext cx="86715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1500"/>
              <a:buFont typeface="Raleway"/>
              <a:buChar char="➔"/>
            </a:pPr>
            <a:r>
              <a:rPr lang="en" sz="15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Iako je obrezivanje bilo poznato još pre dolaska Avrama, ovaj običaj se čvrsto ustalio tek kod Hebreja</a:t>
            </a:r>
            <a:endParaRPr sz="15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23850" algn="l" rtl="0">
              <a:spcBef>
                <a:spcPts val="1000"/>
              </a:spcBef>
              <a:spcAft>
                <a:spcPts val="0"/>
              </a:spcAft>
              <a:buClr>
                <a:srgbClr val="93C47D"/>
              </a:buClr>
              <a:buSzPts val="1500"/>
              <a:buFont typeface="Raleway"/>
              <a:buChar char="➔"/>
            </a:pPr>
            <a:r>
              <a:rPr lang="en" sz="15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Biblija kaže da se Avram sam obrezao kad je ima 99 godina da bi izvršio zapovest</a:t>
            </a:r>
            <a:endParaRPr sz="15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914400" lvl="1" indent="-298450" algn="l" rtl="0">
              <a:spcBef>
                <a:spcPts val="1000"/>
              </a:spcBef>
              <a:spcAft>
                <a:spcPts val="1000"/>
              </a:spcAft>
              <a:buClr>
                <a:srgbClr val="93C47D"/>
              </a:buClr>
              <a:buSzPts val="1100"/>
              <a:buFont typeface="Raleway"/>
              <a:buChar char="◆"/>
            </a:pPr>
            <a:r>
              <a:rPr lang="en" sz="11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“Sve muško kod vas ima se obrezivati. A obrezivaćete se na mesu svoje prednje kožice, i to neka bude znak saveza između mene i vas! Osam dana iza rođenja neka se obreže kod vas svaki dečak, kroz sve naraštaje”</a:t>
            </a:r>
            <a:endParaRPr sz="15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8" name="Google Shape;78;p15"/>
          <p:cNvSpPr txBox="1"/>
          <p:nvPr/>
        </p:nvSpPr>
        <p:spPr>
          <a:xfrm>
            <a:off x="311700" y="2933300"/>
            <a:ext cx="5504100" cy="279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1100"/>
              <a:buFont typeface="Raleway"/>
              <a:buChar char="➔"/>
            </a:pPr>
            <a:r>
              <a:rPr lang="en" sz="15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Avram je obrezao i svog sina Išmaela, i godinu dana kasnije sina Isaka osmog dana po rođenju</a:t>
            </a:r>
            <a:endParaRPr sz="11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93C47D"/>
              </a:buClr>
              <a:buSzPts val="1100"/>
              <a:buFont typeface="Raleway"/>
              <a:buChar char="➔"/>
            </a:pPr>
            <a:r>
              <a:rPr lang="en" sz="15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U srednjem veku, ova ceremonija se obično obavljala u Sinagogi</a:t>
            </a:r>
            <a:endParaRPr sz="11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93C47D"/>
              </a:buClr>
              <a:buSzPts val="1100"/>
              <a:buFont typeface="Raleway"/>
              <a:buChar char="➔"/>
            </a:pPr>
            <a:r>
              <a:rPr lang="en" sz="15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Ipak, ova ceremonija se danas najčešće obavlja kod kuće</a:t>
            </a:r>
            <a:endParaRPr sz="15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2185575" y="4457400"/>
            <a:ext cx="38388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Isakova Brit mila</a:t>
            </a:r>
            <a:endParaRPr sz="1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HALAHA</a:t>
            </a:r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>
            <a:off x="387900" y="1261225"/>
            <a:ext cx="8368200" cy="243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1800"/>
              <a:buFont typeface="Raleway"/>
              <a:buChar char="➔"/>
            </a:pPr>
            <a:r>
              <a:rPr lang="en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Dužnost je svakog oca, Jevrejina, da mu se dete obreže</a:t>
            </a:r>
            <a:endParaRPr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93C47D"/>
              </a:buClr>
              <a:buSzPts val="1800"/>
              <a:buFont typeface="Raleway"/>
              <a:buChar char="➔"/>
            </a:pPr>
            <a:r>
              <a:rPr lang="en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Svako dete koje je rodila majka Jevrejka se smatra Jevrejinom bez obzira da li je obrezano ili nije</a:t>
            </a:r>
            <a:endParaRPr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93C47D"/>
              </a:buClr>
              <a:buSzPts val="1800"/>
              <a:buFont typeface="Raleway"/>
              <a:buChar char="➔"/>
            </a:pPr>
            <a:r>
              <a:rPr lang="en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Poželjno je da vršilac obreda, moel, bude pobožni Jevrejin</a:t>
            </a:r>
            <a:endParaRPr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1" y="2879046"/>
            <a:ext cx="4572001" cy="2264449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733200" y="4457400"/>
            <a:ext cx="38388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Brit mila u Veneciji</a:t>
            </a:r>
            <a:endParaRPr sz="1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CEREMONIJA</a:t>
            </a:r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1800"/>
              <a:buFont typeface="Raleway"/>
              <a:buChar char="➔"/>
            </a:pPr>
            <a:r>
              <a:rPr lang="en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Operacija se vrši osmog dana po rođenju, najbolje rano ujutru</a:t>
            </a:r>
            <a:endParaRPr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93C47D"/>
              </a:buClr>
              <a:buSzPts val="1800"/>
              <a:buFont typeface="Raleway"/>
              <a:buChar char="➔"/>
            </a:pPr>
            <a:r>
              <a:rPr lang="en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Ako je dete obrezano pre osmog dana, onda se osmog dana vrši ritual “puštanja krvi za sklapanje saveza”</a:t>
            </a:r>
            <a:endParaRPr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93C47D"/>
              </a:buClr>
              <a:buSzPts val="1800"/>
              <a:buFont typeface="Raleway"/>
              <a:buChar char="➔"/>
            </a:pPr>
            <a:r>
              <a:rPr lang="en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Izvršenje ove zapovesti osmog dana po rođenju ima prvenstvo u odnosu na zakone koji se uobičajeno primenjuju u pogledu svete nepovredivosti običaja Šabata i praznika</a:t>
            </a:r>
            <a:endParaRPr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93C47D"/>
              </a:buClr>
              <a:buSzPts val="1800"/>
              <a:buFont typeface="Raleway"/>
              <a:buChar char="➔"/>
            </a:pPr>
            <a:r>
              <a:rPr lang="en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Pripreme kao što je donošenje posuđa na mesto obrezivanja moraju se obaviti pre Šabata</a:t>
            </a:r>
            <a:endParaRPr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CEREMONIJA</a:t>
            </a:r>
            <a:endParaRPr/>
          </a:p>
        </p:txBody>
      </p:sp>
      <p:sp>
        <p:nvSpPr>
          <p:cNvPr id="99" name="Google Shape;99;p18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67521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1700"/>
              <a:buFont typeface="Raleway"/>
              <a:buChar char="➔"/>
            </a:pPr>
            <a:r>
              <a:rPr lang="en" sz="17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Ritual počinje tako što kuma donosi dete od majke i predaje ga na vratima sobe kumu koji ga zatim predaje moelu</a:t>
            </a:r>
            <a:endParaRPr sz="17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36550" algn="l" rtl="0">
              <a:spcBef>
                <a:spcPts val="1000"/>
              </a:spcBef>
              <a:spcAft>
                <a:spcPts val="0"/>
              </a:spcAft>
              <a:buClr>
                <a:srgbClr val="93C47D"/>
              </a:buClr>
              <a:buSzPts val="1700"/>
              <a:buFont typeface="Raleway"/>
              <a:buChar char="➔"/>
            </a:pPr>
            <a:r>
              <a:rPr lang="en" sz="17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Moel stavlja dete na Elijinu stolicu i govori:</a:t>
            </a:r>
            <a:endParaRPr sz="17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914400" lvl="1" indent="-311150" algn="l" rtl="0">
              <a:spcBef>
                <a:spcPts val="1000"/>
              </a:spcBef>
              <a:spcAft>
                <a:spcPts val="0"/>
              </a:spcAft>
              <a:buClr>
                <a:srgbClr val="93C47D"/>
              </a:buClr>
              <a:buSzPts val="1300"/>
              <a:buFont typeface="Raleway"/>
              <a:buChar char="◆"/>
            </a:pPr>
            <a:r>
              <a:rPr lang="en" sz="13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“ovo je Elijina stolica, neka je blagosloveno sećanje na njega”</a:t>
            </a:r>
            <a:endParaRPr sz="13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36550" algn="l" rtl="0">
              <a:spcBef>
                <a:spcPts val="1000"/>
              </a:spcBef>
              <a:spcAft>
                <a:spcPts val="0"/>
              </a:spcAft>
              <a:buClr>
                <a:srgbClr val="93C47D"/>
              </a:buClr>
              <a:buSzPts val="1700"/>
              <a:buFont typeface="Raleway"/>
              <a:buChar char="➔"/>
            </a:pPr>
            <a:r>
              <a:rPr lang="en" sz="17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Zatim podiže dete i stavlja ga na jastuk koji u krilu drži kum koji sedi na stolici pored</a:t>
            </a:r>
            <a:endParaRPr sz="17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36550" algn="l" rtl="0">
              <a:spcBef>
                <a:spcPts val="1000"/>
              </a:spcBef>
              <a:spcAft>
                <a:spcPts val="1000"/>
              </a:spcAft>
              <a:buClr>
                <a:srgbClr val="93C47D"/>
              </a:buClr>
              <a:buSzPts val="1700"/>
              <a:buFont typeface="Raleway"/>
              <a:buChar char="➔"/>
            </a:pPr>
            <a:r>
              <a:rPr lang="en" sz="17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Moel, nakon što dobro opere ruke i dezinfikuje ih, obreže dete</a:t>
            </a:r>
            <a:endParaRPr sz="17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100" name="Google Shape;10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40000" y="2223388"/>
            <a:ext cx="2004000" cy="2920112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8"/>
          <p:cNvSpPr txBox="1">
            <a:spLocks noGrp="1"/>
          </p:cNvSpPr>
          <p:nvPr>
            <p:ph type="title"/>
          </p:nvPr>
        </p:nvSpPr>
        <p:spPr>
          <a:xfrm>
            <a:off x="5305200" y="1537300"/>
            <a:ext cx="38388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Sefardi</a:t>
            </a:r>
            <a:endParaRPr sz="1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CEREMONIJA</a:t>
            </a:r>
            <a:endParaRPr/>
          </a:p>
        </p:txBody>
      </p:sp>
      <p:sp>
        <p:nvSpPr>
          <p:cNvPr id="107" name="Google Shape;107;p19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5674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1800"/>
              <a:buFont typeface="Raleway"/>
              <a:buChar char="➔"/>
            </a:pPr>
            <a:r>
              <a:rPr lang="en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Odmah po završetku obrezivanja otac recituje blagoslov:</a:t>
            </a:r>
            <a:endParaRPr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914400" lvl="1" indent="-304800" algn="l" rtl="0">
              <a:spcBef>
                <a:spcPts val="1000"/>
              </a:spcBef>
              <a:spcAft>
                <a:spcPts val="0"/>
              </a:spcAft>
              <a:buClr>
                <a:srgbClr val="93C47D"/>
              </a:buClr>
              <a:buSzPts val="1200"/>
              <a:buFont typeface="Raleway"/>
              <a:buChar char="◆"/>
            </a:pPr>
            <a:r>
              <a:rPr lang="en" sz="12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"Blagosloven bio Ti, Gospode, Bože naš koji si nas prosvetio svojim zapovestima i koji si nam zapovedio da svoje sinove uvedemo u savez Avrama, našeg praoca"</a:t>
            </a:r>
            <a:endParaRPr sz="12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93C47D"/>
              </a:buClr>
              <a:buSzPts val="1800"/>
              <a:buFont typeface="Raleway"/>
              <a:buChar char="➔"/>
            </a:pPr>
            <a:r>
              <a:rPr lang="en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Po blagoslovu oca, gosti izgovaraju:</a:t>
            </a:r>
            <a:endParaRPr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914400" lvl="1" indent="-304800" algn="l" rtl="0">
              <a:spcBef>
                <a:spcPts val="1000"/>
              </a:spcBef>
              <a:spcAft>
                <a:spcPts val="0"/>
              </a:spcAft>
              <a:buClr>
                <a:srgbClr val="93C47D"/>
              </a:buClr>
              <a:buSzPts val="1200"/>
              <a:buFont typeface="Raleway"/>
              <a:buChar char="◆"/>
            </a:pPr>
            <a:r>
              <a:rPr lang="en" sz="12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“Kao što je ovo dete ušlo u Savez, tako ono može i da uđe u svet Tore, bračnog života i dobrih dela”</a:t>
            </a:r>
            <a:endParaRPr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93C47D"/>
              </a:buClr>
              <a:buSzPts val="1800"/>
              <a:buFont typeface="Raleway"/>
              <a:buChar char="➔"/>
            </a:pPr>
            <a:r>
              <a:rPr lang="en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Dete se zatim predaje ocu ili počasnom gostu i moel, držeći pehar sa vinom izgovara blagoslov vinu i blagoslov u slavu boga i detetu se daje ime</a:t>
            </a:r>
            <a:endParaRPr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1000"/>
              </a:spcAft>
              <a:buClr>
                <a:srgbClr val="93C47D"/>
              </a:buClr>
              <a:buSzPts val="1800"/>
              <a:buFont typeface="Raleway"/>
              <a:buChar char="➔"/>
            </a:pPr>
            <a:r>
              <a:rPr lang="en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Posle ceremonije se organizuje slavljenička gozba gde se pevaju himne</a:t>
            </a:r>
            <a:endParaRPr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Hvala na pažnji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</Words>
  <Application>Microsoft Office PowerPoint</Application>
  <PresentationFormat>On-screen Show (16:9)</PresentationFormat>
  <Paragraphs>39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Raleway</vt:lpstr>
      <vt:lpstr>Roboto</vt:lpstr>
      <vt:lpstr>Roboto Slab</vt:lpstr>
      <vt:lpstr>Marina</vt:lpstr>
      <vt:lpstr>BRIT MILA</vt:lpstr>
      <vt:lpstr>BRIT MILA</vt:lpstr>
      <vt:lpstr>ISTORIJAT</vt:lpstr>
      <vt:lpstr>HALAHA</vt:lpstr>
      <vt:lpstr>CEREMONIJA</vt:lpstr>
      <vt:lpstr>CEREMONIJA</vt:lpstr>
      <vt:lpstr>CEREMONIJA</vt:lpstr>
      <vt:lpstr>Hvala na pažnji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BRIT MILA</dc:title>
  <cp:lastModifiedBy>Raka Levi</cp:lastModifiedBy>
  <cp:revision>1</cp:revision>
  <dcterms:modified xsi:type="dcterms:W3CDTF">2020-12-06T14:38:16Z</dcterms:modified>
</cp:coreProperties>
</file>