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18"/>
  </p:notesMasterIdLst>
  <p:sldIdLst>
    <p:sldId id="256" r:id="rId2"/>
    <p:sldId id="262" r:id="rId3"/>
    <p:sldId id="266" r:id="rId4"/>
    <p:sldId id="268" r:id="rId5"/>
    <p:sldId id="269" r:id="rId6"/>
    <p:sldId id="270" r:id="rId7"/>
    <p:sldId id="264" r:id="rId8"/>
    <p:sldId id="271" r:id="rId9"/>
    <p:sldId id="272" r:id="rId10"/>
    <p:sldId id="260" r:id="rId11"/>
    <p:sldId id="276" r:id="rId12"/>
    <p:sldId id="278" r:id="rId13"/>
    <p:sldId id="261" r:id="rId14"/>
    <p:sldId id="273" r:id="rId15"/>
    <p:sldId id="274" r:id="rId16"/>
    <p:sldId id="27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8378" autoAdjust="0"/>
  </p:normalViewPr>
  <p:slideViewPr>
    <p:cSldViewPr snapToGrid="0">
      <p:cViewPr varScale="1">
        <p:scale>
          <a:sx n="69" d="100"/>
          <a:sy n="69" d="100"/>
        </p:scale>
        <p:origin x="1234" y="58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39C84D-1CF5-4086-AB02-928A2B3C0253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7AF699-4E21-4254-BABB-1BE49BBD6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507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sr-Latn-R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 slajda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Prvorođeno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poseban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značaj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većinu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budućih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roditelja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sr-Latn-R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Njegov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dolazak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svet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iščekuje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uzbuđenjem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njega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vrše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brojne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pripreme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koje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narednu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postaju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rutina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donekle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manje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posebne</a:t>
            </a:r>
            <a:endParaRPr lang="sr-Latn-R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r-Latn-R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r-Latn-R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NAKON slajda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pravo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mu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pripada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zato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što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on „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prvi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plod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životne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snage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svog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odnosno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prvo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svog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AF699-4E21-4254-BABB-1BE49BBD6B1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5488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NAKON prvog bullet-a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suviše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malo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 bi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postilo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umesto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njega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posti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njegov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otac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otac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prvorođeni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sin,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onda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umesto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deteta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posti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njegova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majka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sr-Latn-R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AF699-4E21-4254-BABB-1BE49BBD6B1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2259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NAKON prvoj bullet-a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r-Latn-R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takav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rođen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iz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zabranjene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veze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primer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iz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veze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Koena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raspuštenice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pravo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korist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svog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statusa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sr-Latn-R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sr-Latn-R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r-Latn-R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NAKON drugog bullet-a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odnosno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kada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sva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ženska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tada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nasledstvo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deli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jednake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delove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AF699-4E21-4254-BABB-1BE49BBD6B1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6253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NAKON prvog bullet-a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druge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strane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Izraelac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dobije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ne-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Jevrejkom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zatim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Jevrejkom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ovaj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drugi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uživa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prerogative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prvorođenog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je se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prvi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smatra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prvorođenim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sinom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ne-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Jevrejke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ovaj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drugi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njegovim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prvim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sinom</a:t>
            </a:r>
            <a:endParaRPr lang="sr-Latn-R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AF699-4E21-4254-BABB-1BE49BBD6B1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43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dirty="0" smtClean="0"/>
              <a:t>NAKON prvog bullet-a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je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zbog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toga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što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muškarac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koji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nekoliko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žena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može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biti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otac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nekoliko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kultnih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prvenaca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mu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svaka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njegovih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žena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rodi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prvenca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njegov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prvorođeni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dobija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privilegije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pogledu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nasleđivanja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sr-Latn-R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r-Latn-R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r-Latn-R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NAKON drugog bullet-a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r-Latn-R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može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rodi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više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njih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naslednim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privilegijama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će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svaki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muž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biti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otac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prvenca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koga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mu je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rodila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AF699-4E21-4254-BABB-1BE49BBD6B1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198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sr-Latn-R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NAKON slajda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r-Latn-R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postoje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srebrni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novčići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posebno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iskovani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priliku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AF699-4E21-4254-BABB-1BE49BBD6B1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570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AF699-4E21-4254-BABB-1BE49BBD6B1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327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sr-Latn-R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NAKON slajda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Ovaj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utvrđen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nije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smatralo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 je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potpunosti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vijabilno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kako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bi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moglo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biti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otkupljeno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dok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preživi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prvih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30 dana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svog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života</a:t>
            </a:r>
            <a:endParaRPr lang="sr-Latn-R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AF699-4E21-4254-BABB-1BE49BBD6B1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50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AF699-4E21-4254-BABB-1BE49BBD6B1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40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Tokom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ceremonije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otac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predaje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svog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prvenca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obično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ukrašenom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poslužavniku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Koenu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koji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pita,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drevnom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aramejskom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da li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želi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svoje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otkupi</a:t>
            </a:r>
            <a:r>
              <a:rPr lang="sr-Latn-R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ostavi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Koenu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Latn-R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 nekim izvorima, pitanje je postavljano na hebrejskom </a:t>
            </a:r>
            <a:r>
              <a:rPr lang="sr-Latn-R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Otac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odgovora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želi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zadrži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svog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pruža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novac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Koenu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izgovara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blagoslov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ispunjenje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zapovesti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otkupu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još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jednu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molitvu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zahvalnice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sr-Latn-R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Koen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onda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tri puta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izgovara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„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tvoj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sin je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otkupljen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vraća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sr-Latn-R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kraju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Koen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izgovara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blagoslov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uz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pehar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vina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daje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sveštenički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blagoslov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detetu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priključuje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zvanicama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koje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odlaze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svečanu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gozbu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AF699-4E21-4254-BABB-1BE49BBD6B1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224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dirty="0" smtClean="0"/>
              <a:t>PRE slajda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 smtClean="0"/>
              <a:t>Koeni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Levi ne </a:t>
            </a:r>
            <a:r>
              <a:rPr lang="en-US" dirty="0" err="1" smtClean="0"/>
              <a:t>moraju</a:t>
            </a:r>
            <a:r>
              <a:rPr lang="en-US" dirty="0" smtClean="0"/>
              <a:t> da </a:t>
            </a:r>
            <a:r>
              <a:rPr lang="en-US" dirty="0" err="1" smtClean="0"/>
              <a:t>otkupljuju</a:t>
            </a:r>
            <a:r>
              <a:rPr lang="en-US" dirty="0" smtClean="0"/>
              <a:t> </a:t>
            </a:r>
            <a:r>
              <a:rPr lang="en-US" dirty="0" err="1" smtClean="0"/>
              <a:t>svog</a:t>
            </a:r>
            <a:r>
              <a:rPr lang="en-US" dirty="0" smtClean="0"/>
              <a:t> </a:t>
            </a:r>
            <a:r>
              <a:rPr lang="en-US" dirty="0" err="1" smtClean="0"/>
              <a:t>prvorođenog</a:t>
            </a:r>
            <a:r>
              <a:rPr lang="en-US" dirty="0" smtClean="0"/>
              <a:t> </a:t>
            </a:r>
            <a:r>
              <a:rPr lang="en-US" dirty="0" err="1" smtClean="0"/>
              <a:t>sina</a:t>
            </a:r>
            <a:r>
              <a:rPr lang="en-US" dirty="0" smtClean="0"/>
              <a:t> </a:t>
            </a:r>
          </a:p>
          <a:p>
            <a:endParaRPr lang="sr-Latn-R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AF699-4E21-4254-BABB-1BE49BBD6B1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552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1200" dirty="0" smtClean="0"/>
              <a:t>PRE slajda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 smtClean="0"/>
              <a:t>Sin </a:t>
            </a:r>
            <a:r>
              <a:rPr lang="en-US" sz="1200" dirty="0" err="1" smtClean="0"/>
              <a:t>koga</a:t>
            </a:r>
            <a:r>
              <a:rPr lang="en-US" sz="1200" dirty="0" smtClean="0"/>
              <a:t> je </a:t>
            </a:r>
            <a:r>
              <a:rPr lang="en-US" sz="1200" dirty="0" err="1" smtClean="0"/>
              <a:t>rodila</a:t>
            </a:r>
            <a:r>
              <a:rPr lang="en-US" sz="1200" dirty="0" smtClean="0"/>
              <a:t> </a:t>
            </a:r>
            <a:r>
              <a:rPr lang="en-US" sz="1200" dirty="0" err="1" smtClean="0"/>
              <a:t>žena</a:t>
            </a:r>
            <a:r>
              <a:rPr lang="en-US" sz="1200" dirty="0" smtClean="0"/>
              <a:t> </a:t>
            </a:r>
            <a:r>
              <a:rPr lang="en-US" sz="1200" dirty="0" err="1" smtClean="0"/>
              <a:t>koja</a:t>
            </a:r>
            <a:r>
              <a:rPr lang="en-US" sz="1200" dirty="0" smtClean="0"/>
              <a:t> je </a:t>
            </a:r>
            <a:r>
              <a:rPr lang="en-US" sz="1200" dirty="0" err="1" smtClean="0"/>
              <a:t>prethodno</a:t>
            </a:r>
            <a:r>
              <a:rPr lang="en-US" sz="1200" dirty="0" smtClean="0"/>
              <a:t> </a:t>
            </a:r>
            <a:r>
              <a:rPr lang="en-US" sz="1200" dirty="0" err="1" smtClean="0"/>
              <a:t>pobacila</a:t>
            </a:r>
            <a:r>
              <a:rPr lang="en-US" sz="1200" dirty="0" smtClean="0"/>
              <a:t> fetus </a:t>
            </a:r>
            <a:r>
              <a:rPr lang="en-US" sz="1200" dirty="0" err="1" smtClean="0"/>
              <a:t>stariji</a:t>
            </a:r>
            <a:r>
              <a:rPr lang="en-US" sz="1200" dirty="0" smtClean="0"/>
              <a:t> od 40 dana ne mora da se </a:t>
            </a:r>
            <a:r>
              <a:rPr lang="en-US" sz="1200" dirty="0" err="1" smtClean="0"/>
              <a:t>otkupljuje</a:t>
            </a:r>
            <a:r>
              <a:rPr lang="en-US" sz="1200" dirty="0" smtClean="0"/>
              <a:t> </a:t>
            </a:r>
            <a:r>
              <a:rPr lang="en-US" sz="1200" dirty="0" err="1" smtClean="0"/>
              <a:t>jer</a:t>
            </a:r>
            <a:r>
              <a:rPr lang="en-US" sz="1200" dirty="0" smtClean="0"/>
              <a:t> ne </a:t>
            </a:r>
            <a:r>
              <a:rPr lang="en-US" sz="1200" dirty="0" err="1" smtClean="0"/>
              <a:t>ispunjava</a:t>
            </a:r>
            <a:r>
              <a:rPr lang="en-US" sz="1200" dirty="0" smtClean="0"/>
              <a:t> </a:t>
            </a:r>
            <a:r>
              <a:rPr lang="en-US" sz="1200" dirty="0" err="1" smtClean="0"/>
              <a:t>zahtev</a:t>
            </a:r>
            <a:r>
              <a:rPr lang="en-US" sz="1200" dirty="0" smtClean="0"/>
              <a:t> da je bio </a:t>
            </a:r>
            <a:r>
              <a:rPr lang="en-US" sz="1200" dirty="0" err="1" smtClean="0"/>
              <a:t>prvi</a:t>
            </a:r>
            <a:r>
              <a:rPr lang="en-US" sz="1200" dirty="0" smtClean="0"/>
              <a:t> plod </a:t>
            </a:r>
            <a:r>
              <a:rPr lang="en-US" sz="1200" dirty="0" err="1" smtClean="0"/>
              <a:t>njene</a:t>
            </a:r>
            <a:r>
              <a:rPr lang="en-US" sz="1200" dirty="0" smtClean="0"/>
              <a:t> </a:t>
            </a:r>
            <a:r>
              <a:rPr lang="en-US" sz="1200" dirty="0" err="1" smtClean="0"/>
              <a:t>materice</a:t>
            </a:r>
            <a:r>
              <a:rPr lang="en-US" sz="1200" dirty="0" smtClean="0"/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AF699-4E21-4254-BABB-1BE49BBD6B1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64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0C0A-5464-4FE4-84EB-FF9C94016DF4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C6404-AD6E-4860-8E75-697CA40B95DA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PRVO</a:t>
            </a:r>
            <a:r>
              <a:rPr lang="sr-Latn-RS" dirty="0" smtClean="0"/>
              <a:t>ROĐENO DETE (PRVENAC)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556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HALAHA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637" y="3323845"/>
            <a:ext cx="6620763" cy="1908556"/>
          </a:xfrm>
        </p:spPr>
        <p:txBody>
          <a:bodyPr>
            <a:normAutofit/>
          </a:bodyPr>
          <a:lstStyle/>
          <a:p>
            <a:pPr algn="just"/>
            <a:r>
              <a:rPr lang="sr-Latn-RS" sz="2400" dirty="0">
                <a:solidFill>
                  <a:schemeClr val="tx1"/>
                </a:solidFill>
              </a:rPr>
              <a:t>P</a:t>
            </a:r>
            <a:r>
              <a:rPr lang="en-US" sz="2400" dirty="0" err="1" smtClean="0">
                <a:solidFill>
                  <a:schemeClr val="tx1"/>
                </a:solidFill>
              </a:rPr>
              <a:t>rvorođeni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sin </a:t>
            </a:r>
            <a:r>
              <a:rPr lang="en-US" sz="2400" dirty="0" err="1">
                <a:solidFill>
                  <a:schemeClr val="tx1"/>
                </a:solidFill>
              </a:rPr>
              <a:t>iz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braka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između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Koena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žene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koja</a:t>
            </a:r>
            <a:r>
              <a:rPr lang="en-US" sz="2400" dirty="0">
                <a:solidFill>
                  <a:schemeClr val="tx1"/>
                </a:solidFill>
              </a:rPr>
              <a:t> mu je </a:t>
            </a:r>
            <a:r>
              <a:rPr lang="en-US" sz="2400" dirty="0" err="1">
                <a:solidFill>
                  <a:schemeClr val="tx1"/>
                </a:solidFill>
              </a:rPr>
              <a:t>zabranjena</a:t>
            </a:r>
            <a:r>
              <a:rPr lang="en-US" sz="2400" dirty="0">
                <a:solidFill>
                  <a:schemeClr val="tx1"/>
                </a:solidFill>
              </a:rPr>
              <a:t> (</a:t>
            </a:r>
            <a:r>
              <a:rPr lang="en-US" sz="2400" dirty="0" err="1" smtClean="0">
                <a:solidFill>
                  <a:schemeClr val="tx1"/>
                </a:solidFill>
              </a:rPr>
              <a:t>npr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  <a:r>
              <a:rPr lang="en-US" sz="2400" dirty="0" err="1">
                <a:solidFill>
                  <a:schemeClr val="tx1"/>
                </a:solidFill>
              </a:rPr>
              <a:t>raspuštenica</a:t>
            </a:r>
            <a:r>
              <a:rPr lang="en-US" sz="2400" dirty="0">
                <a:solidFill>
                  <a:schemeClr val="tx1"/>
                </a:solidFill>
              </a:rPr>
              <a:t>) </a:t>
            </a:r>
            <a:r>
              <a:rPr lang="en-US" sz="2400" dirty="0" err="1">
                <a:solidFill>
                  <a:schemeClr val="tx1"/>
                </a:solidFill>
              </a:rPr>
              <a:t>nema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sveštenički</a:t>
            </a:r>
            <a:r>
              <a:rPr lang="en-US" sz="2400" dirty="0">
                <a:solidFill>
                  <a:schemeClr val="tx1"/>
                </a:solidFill>
              </a:rPr>
              <a:t> rang </a:t>
            </a:r>
            <a:r>
              <a:rPr lang="en-US" sz="2400" dirty="0" err="1">
                <a:solidFill>
                  <a:schemeClr val="tx1"/>
                </a:solidFill>
              </a:rPr>
              <a:t>i</a:t>
            </a:r>
            <a:r>
              <a:rPr lang="en-US" sz="2400" dirty="0">
                <a:solidFill>
                  <a:schemeClr val="tx1"/>
                </a:solidFill>
              </a:rPr>
              <a:t> mora </a:t>
            </a:r>
            <a:r>
              <a:rPr lang="en-US" sz="2400" dirty="0" err="1">
                <a:solidFill>
                  <a:schemeClr val="tx1"/>
                </a:solidFill>
              </a:rPr>
              <a:t>biti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otkupljen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0" y="2499024"/>
            <a:ext cx="4130887" cy="397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870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212" y="618744"/>
            <a:ext cx="11130788" cy="2607056"/>
          </a:xfrm>
        </p:spPr>
        <p:txBody>
          <a:bodyPr>
            <a:normAutofit/>
          </a:bodyPr>
          <a:lstStyle/>
          <a:p>
            <a:pPr algn="just"/>
            <a:r>
              <a:rPr lang="sr-Latn-RS" sz="2400" dirty="0"/>
              <a:t>O</a:t>
            </a:r>
            <a:r>
              <a:rPr lang="en-US" sz="2400" dirty="0" err="1" smtClean="0"/>
              <a:t>ni</a:t>
            </a:r>
            <a:r>
              <a:rPr lang="en-US" sz="2400" dirty="0" smtClean="0"/>
              <a:t> </a:t>
            </a:r>
            <a:r>
              <a:rPr lang="en-US" sz="2400" dirty="0" err="1"/>
              <a:t>koji</a:t>
            </a:r>
            <a:r>
              <a:rPr lang="en-US" sz="2400" dirty="0"/>
              <a:t> </a:t>
            </a:r>
            <a:r>
              <a:rPr lang="en-US" sz="2400" dirty="0" err="1"/>
              <a:t>nisu</a:t>
            </a:r>
            <a:r>
              <a:rPr lang="en-US" sz="2400" dirty="0"/>
              <a:t> </a:t>
            </a:r>
            <a:r>
              <a:rPr lang="en-US" sz="2400" dirty="0" err="1"/>
              <a:t>potomci</a:t>
            </a:r>
            <a:r>
              <a:rPr lang="en-US" sz="2400" dirty="0"/>
              <a:t> </a:t>
            </a:r>
            <a:r>
              <a:rPr lang="en-US" sz="2400" dirty="0" err="1"/>
              <a:t>sveštenika</a:t>
            </a:r>
            <a:r>
              <a:rPr lang="en-US" sz="2400" dirty="0"/>
              <a:t>, a </a:t>
            </a:r>
            <a:r>
              <a:rPr lang="en-US" sz="2400" dirty="0" err="1"/>
              <a:t>čije</a:t>
            </a:r>
            <a:r>
              <a:rPr lang="en-US" sz="2400" dirty="0"/>
              <a:t> </a:t>
            </a:r>
            <a:r>
              <a:rPr lang="en-US" sz="2400" dirty="0" err="1"/>
              <a:t>žene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ćerke</a:t>
            </a:r>
            <a:r>
              <a:rPr lang="en-US" sz="2400" dirty="0"/>
              <a:t> </a:t>
            </a:r>
            <a:r>
              <a:rPr lang="en-US" sz="2400" dirty="0" err="1"/>
              <a:t>Koena</a:t>
            </a:r>
            <a:r>
              <a:rPr lang="en-US" sz="2400" dirty="0"/>
              <a:t> </a:t>
            </a:r>
            <a:r>
              <a:rPr lang="en-US" sz="2400" dirty="0" err="1"/>
              <a:t>ili</a:t>
            </a:r>
            <a:r>
              <a:rPr lang="en-US" sz="2400" dirty="0"/>
              <a:t> </a:t>
            </a:r>
            <a:r>
              <a:rPr lang="en-US" sz="2400" dirty="0" err="1"/>
              <a:t>Levita</a:t>
            </a:r>
            <a:r>
              <a:rPr lang="en-US" sz="2400" dirty="0"/>
              <a:t>, ne </a:t>
            </a:r>
            <a:r>
              <a:rPr lang="en-US" sz="2400" dirty="0" err="1"/>
              <a:t>moraju</a:t>
            </a:r>
            <a:r>
              <a:rPr lang="en-US" sz="2400" dirty="0"/>
              <a:t> da </a:t>
            </a:r>
            <a:r>
              <a:rPr lang="en-US" sz="2400" dirty="0" err="1"/>
              <a:t>otkupljuju</a:t>
            </a:r>
            <a:r>
              <a:rPr lang="en-US" sz="2400" dirty="0"/>
              <a:t> </a:t>
            </a:r>
            <a:r>
              <a:rPr lang="en-US" sz="2400" dirty="0" err="1"/>
              <a:t>svoje</a:t>
            </a:r>
            <a:r>
              <a:rPr lang="en-US" sz="2400" dirty="0"/>
              <a:t> </a:t>
            </a:r>
            <a:r>
              <a:rPr lang="en-US" sz="2400" dirty="0" err="1"/>
              <a:t>prvence</a:t>
            </a:r>
            <a:r>
              <a:rPr lang="en-US" sz="2400" dirty="0"/>
              <a:t> </a:t>
            </a:r>
            <a:endParaRPr lang="sr-Latn-RS" sz="2400" dirty="0" smtClean="0"/>
          </a:p>
          <a:p>
            <a:pPr algn="just"/>
            <a:r>
              <a:rPr lang="sr-Latn-RS" sz="2400" dirty="0"/>
              <a:t>A</a:t>
            </a:r>
            <a:r>
              <a:rPr lang="en-US" sz="2400" dirty="0" smtClean="0"/>
              <a:t>li </a:t>
            </a:r>
            <a:r>
              <a:rPr lang="en-US" sz="2400" dirty="0"/>
              <a:t>sin </a:t>
            </a:r>
            <a:r>
              <a:rPr lang="en-US" sz="2400" dirty="0" err="1"/>
              <a:t>Koenove</a:t>
            </a:r>
            <a:r>
              <a:rPr lang="en-US" sz="2400" dirty="0"/>
              <a:t> </a:t>
            </a:r>
            <a:r>
              <a:rPr lang="en-US" sz="2400" dirty="0" err="1"/>
              <a:t>ćerke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ne-</a:t>
            </a:r>
            <a:r>
              <a:rPr lang="en-US" sz="2400" dirty="0" err="1"/>
              <a:t>Jevrejina</a:t>
            </a:r>
            <a:r>
              <a:rPr lang="en-US" sz="2400" dirty="0"/>
              <a:t> mora da </a:t>
            </a:r>
            <a:r>
              <a:rPr lang="en-US" sz="2400" dirty="0" err="1"/>
              <a:t>bude</a:t>
            </a:r>
            <a:r>
              <a:rPr lang="en-US" sz="2400" dirty="0"/>
              <a:t> </a:t>
            </a:r>
            <a:r>
              <a:rPr lang="en-US" sz="2400" dirty="0" err="1"/>
              <a:t>otkupljen</a:t>
            </a:r>
            <a:r>
              <a:rPr lang="en-US" sz="2400" dirty="0"/>
              <a:t> </a:t>
            </a:r>
            <a:r>
              <a:rPr lang="en-US" sz="2400" dirty="0" err="1"/>
              <a:t>jer</a:t>
            </a:r>
            <a:r>
              <a:rPr lang="en-US" sz="2400" dirty="0"/>
              <a:t> se </a:t>
            </a:r>
            <a:r>
              <a:rPr lang="en-US" sz="2400" dirty="0" err="1"/>
              <a:t>njegova</a:t>
            </a:r>
            <a:r>
              <a:rPr lang="en-US" sz="2400" dirty="0"/>
              <a:t> </a:t>
            </a:r>
            <a:r>
              <a:rPr lang="en-US" sz="2400" dirty="0" err="1"/>
              <a:t>majka</a:t>
            </a:r>
            <a:r>
              <a:rPr lang="en-US" sz="2400" dirty="0"/>
              <a:t> </a:t>
            </a:r>
            <a:r>
              <a:rPr lang="en-US" sz="2400" dirty="0" err="1"/>
              <a:t>odrekla</a:t>
            </a:r>
            <a:r>
              <a:rPr lang="en-US" sz="2400" dirty="0"/>
              <a:t> </a:t>
            </a:r>
            <a:r>
              <a:rPr lang="en-US" sz="2400" dirty="0" err="1"/>
              <a:t>svog</a:t>
            </a:r>
            <a:r>
              <a:rPr lang="en-US" sz="2400" dirty="0"/>
              <a:t> </a:t>
            </a:r>
            <a:r>
              <a:rPr lang="en-US" sz="2400" dirty="0" err="1"/>
              <a:t>statusa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više</a:t>
            </a:r>
            <a:r>
              <a:rPr lang="en-US" sz="2400" dirty="0"/>
              <a:t> </a:t>
            </a:r>
            <a:r>
              <a:rPr lang="en-US" sz="2400" dirty="0" err="1"/>
              <a:t>nema</a:t>
            </a:r>
            <a:r>
              <a:rPr lang="en-US" sz="2400" dirty="0"/>
              <a:t> </a:t>
            </a:r>
            <a:r>
              <a:rPr lang="en-US" sz="2400" dirty="0" err="1"/>
              <a:t>privilegije</a:t>
            </a:r>
            <a:r>
              <a:rPr lang="en-US" sz="2400" dirty="0"/>
              <a:t> </a:t>
            </a:r>
            <a:r>
              <a:rPr lang="en-US" sz="2400" dirty="0" err="1"/>
              <a:t>svešteničkog</a:t>
            </a:r>
            <a:r>
              <a:rPr lang="en-US" sz="2400" dirty="0"/>
              <a:t> </a:t>
            </a:r>
            <a:r>
              <a:rPr lang="en-US" sz="2400" dirty="0" err="1"/>
              <a:t>staleža</a:t>
            </a:r>
            <a:r>
              <a:rPr lang="en-US" sz="2400" dirty="0"/>
              <a:t> </a:t>
            </a:r>
            <a:endParaRPr lang="sr-Latn-RS" sz="24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212" y="3413125"/>
            <a:ext cx="5707888" cy="2175722"/>
          </a:xfrm>
        </p:spPr>
        <p:txBody>
          <a:bodyPr>
            <a:normAutofit/>
          </a:bodyPr>
          <a:lstStyle/>
          <a:p>
            <a:pPr algn="just"/>
            <a:r>
              <a:rPr lang="en-US" sz="2400" dirty="0" err="1"/>
              <a:t>Prvorođeni</a:t>
            </a:r>
            <a:r>
              <a:rPr lang="en-US" sz="2400" dirty="0"/>
              <a:t> sin </a:t>
            </a:r>
            <a:r>
              <a:rPr lang="en-US" sz="2400" dirty="0" err="1"/>
              <a:t>ćerke</a:t>
            </a:r>
            <a:r>
              <a:rPr lang="en-US" sz="2400" dirty="0"/>
              <a:t> </a:t>
            </a:r>
            <a:r>
              <a:rPr lang="en-US" sz="2400" dirty="0" err="1"/>
              <a:t>Levita</a:t>
            </a:r>
            <a:r>
              <a:rPr lang="en-US" sz="2400" dirty="0"/>
              <a:t> </a:t>
            </a:r>
            <a:r>
              <a:rPr lang="en-US" sz="2400" dirty="0" err="1"/>
              <a:t>koji</a:t>
            </a:r>
            <a:r>
              <a:rPr lang="en-US" sz="2400" dirty="0"/>
              <a:t> je </a:t>
            </a:r>
            <a:r>
              <a:rPr lang="en-US" sz="2400" dirty="0" err="1"/>
              <a:t>rođen</a:t>
            </a:r>
            <a:r>
              <a:rPr lang="en-US" sz="2400" dirty="0"/>
              <a:t> pod </a:t>
            </a:r>
            <a:r>
              <a:rPr lang="en-US" sz="2400" dirty="0" err="1"/>
              <a:t>istim</a:t>
            </a:r>
            <a:r>
              <a:rPr lang="en-US" sz="2400" dirty="0"/>
              <a:t> </a:t>
            </a:r>
            <a:r>
              <a:rPr lang="en-US" sz="2400" dirty="0" err="1"/>
              <a:t>takvim</a:t>
            </a:r>
            <a:r>
              <a:rPr lang="en-US" sz="2400" dirty="0"/>
              <a:t> </a:t>
            </a:r>
            <a:r>
              <a:rPr lang="en-US" sz="2400" dirty="0" err="1"/>
              <a:t>uslovima</a:t>
            </a:r>
            <a:r>
              <a:rPr lang="en-US" sz="2400" dirty="0"/>
              <a:t> ne mora da </a:t>
            </a:r>
            <a:r>
              <a:rPr lang="en-US" sz="2400" dirty="0" err="1"/>
              <a:t>bude</a:t>
            </a:r>
            <a:r>
              <a:rPr lang="en-US" sz="2400" dirty="0"/>
              <a:t> </a:t>
            </a:r>
            <a:r>
              <a:rPr lang="en-US" sz="2400" dirty="0" err="1"/>
              <a:t>otkupljen</a:t>
            </a:r>
            <a:r>
              <a:rPr lang="en-US" sz="2400" dirty="0"/>
              <a:t> </a:t>
            </a:r>
            <a:r>
              <a:rPr lang="en-US" sz="2400" dirty="0" err="1"/>
              <a:t>jer</a:t>
            </a:r>
            <a:r>
              <a:rPr lang="en-US" sz="2400" dirty="0"/>
              <a:t> </a:t>
            </a:r>
            <a:r>
              <a:rPr lang="en-US" sz="2400" dirty="0" err="1"/>
              <a:t>njena</a:t>
            </a:r>
            <a:r>
              <a:rPr lang="en-US" sz="2400" dirty="0"/>
              <a:t> </a:t>
            </a:r>
            <a:r>
              <a:rPr lang="en-US" sz="2400" dirty="0" err="1"/>
              <a:t>veza</a:t>
            </a:r>
            <a:r>
              <a:rPr lang="en-US" sz="2400" dirty="0"/>
              <a:t> </a:t>
            </a:r>
            <a:r>
              <a:rPr lang="en-US" sz="2400" dirty="0" err="1"/>
              <a:t>sa</a:t>
            </a:r>
            <a:r>
              <a:rPr lang="en-US" sz="2400" dirty="0"/>
              <a:t> ne-</a:t>
            </a:r>
            <a:r>
              <a:rPr lang="en-US" sz="2400" dirty="0" err="1"/>
              <a:t>Jevrejinom</a:t>
            </a:r>
            <a:r>
              <a:rPr lang="en-US" sz="2400" dirty="0"/>
              <a:t> ne </a:t>
            </a:r>
            <a:r>
              <a:rPr lang="en-US" sz="2400" dirty="0" err="1"/>
              <a:t>utiče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njen</a:t>
            </a:r>
            <a:r>
              <a:rPr lang="en-US" sz="2400" dirty="0"/>
              <a:t> status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976" y="2442191"/>
            <a:ext cx="5280024" cy="372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66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8612" y="521716"/>
            <a:ext cx="11150754" cy="1413256"/>
          </a:xfrm>
        </p:spPr>
        <p:txBody>
          <a:bodyPr>
            <a:normAutofit/>
          </a:bodyPr>
          <a:lstStyle/>
          <a:p>
            <a:pPr algn="just"/>
            <a:r>
              <a:rPr lang="en-US" sz="2400" dirty="0" err="1">
                <a:solidFill>
                  <a:schemeClr val="tx1"/>
                </a:solidFill>
              </a:rPr>
              <a:t>Jedina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posebna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verska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obaveza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novorođenog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sina</a:t>
            </a:r>
            <a:r>
              <a:rPr lang="en-US" sz="2400" dirty="0">
                <a:solidFill>
                  <a:schemeClr val="tx1"/>
                </a:solidFill>
              </a:rPr>
              <a:t> je </a:t>
            </a:r>
            <a:r>
              <a:rPr lang="en-US" sz="2400" dirty="0" err="1">
                <a:solidFill>
                  <a:schemeClr val="tx1"/>
                </a:solidFill>
              </a:rPr>
              <a:t>bila</a:t>
            </a:r>
            <a:r>
              <a:rPr lang="en-US" sz="2400" dirty="0">
                <a:solidFill>
                  <a:schemeClr val="tx1"/>
                </a:solidFill>
              </a:rPr>
              <a:t> da </a:t>
            </a:r>
            <a:r>
              <a:rPr lang="en-US" sz="2400" dirty="0" err="1">
                <a:solidFill>
                  <a:schemeClr val="tx1"/>
                </a:solidFill>
              </a:rPr>
              <a:t>posti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uoči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Pesaha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endParaRPr lang="sr-Latn-RS" sz="24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465" y="1228344"/>
            <a:ext cx="6391048" cy="260831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half" idx="2"/>
          </p:nvPr>
        </p:nvSpPr>
        <p:spPr>
          <a:xfrm>
            <a:off x="770636" y="4144772"/>
            <a:ext cx="10958730" cy="2281428"/>
          </a:xfrm>
        </p:spPr>
        <p:txBody>
          <a:bodyPr>
            <a:normAutofit/>
          </a:bodyPr>
          <a:lstStyle/>
          <a:p>
            <a:pPr algn="just"/>
            <a:r>
              <a:rPr lang="sr-Latn-RS" sz="2400" dirty="0" smtClean="0">
                <a:solidFill>
                  <a:schemeClr val="tx1"/>
                </a:solidFill>
              </a:rPr>
              <a:t>P</a:t>
            </a:r>
            <a:r>
              <a:rPr lang="en-US" sz="2400" dirty="0" err="1" smtClean="0">
                <a:solidFill>
                  <a:schemeClr val="tx1"/>
                </a:solidFill>
              </a:rPr>
              <a:t>ost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sme</a:t>
            </a:r>
            <a:r>
              <a:rPr lang="en-US" sz="2400" dirty="0" smtClean="0">
                <a:solidFill>
                  <a:schemeClr val="tx1"/>
                </a:solidFill>
              </a:rPr>
              <a:t> da se </a:t>
            </a:r>
            <a:r>
              <a:rPr lang="en-US" sz="2400" dirty="0" err="1" smtClean="0">
                <a:solidFill>
                  <a:schemeClr val="tx1"/>
                </a:solidFill>
              </a:rPr>
              <a:t>prekine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kako</a:t>
            </a:r>
            <a:r>
              <a:rPr lang="en-US" sz="2400" dirty="0" smtClean="0">
                <a:solidFill>
                  <a:schemeClr val="tx1"/>
                </a:solidFill>
              </a:rPr>
              <a:t> bi se </a:t>
            </a:r>
            <a:r>
              <a:rPr lang="en-US" sz="2400" dirty="0" err="1" smtClean="0">
                <a:solidFill>
                  <a:schemeClr val="tx1"/>
                </a:solidFill>
              </a:rPr>
              <a:t>prisustvovalo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obaveznom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obroku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povodom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nekog</a:t>
            </a:r>
            <a:r>
              <a:rPr lang="sr-Latn-RS" sz="2400" dirty="0" smtClean="0">
                <a:solidFill>
                  <a:schemeClr val="tx1"/>
                </a:solidFill>
              </a:rPr>
              <a:t> praznika</a:t>
            </a:r>
            <a:endParaRPr lang="sr-Latn-RS" sz="2400" dirty="0">
              <a:solidFill>
                <a:schemeClr val="tx1"/>
              </a:solidFill>
            </a:endParaRPr>
          </a:p>
          <a:p>
            <a:pPr lvl="1" algn="just"/>
            <a:r>
              <a:rPr lang="en-US" sz="2200" dirty="0" err="1" smtClean="0">
                <a:solidFill>
                  <a:schemeClr val="tx1"/>
                </a:solidFill>
              </a:rPr>
              <a:t>postao</a:t>
            </a:r>
            <a:r>
              <a:rPr lang="en-US" sz="2200" dirty="0" smtClean="0">
                <a:solidFill>
                  <a:schemeClr val="tx1"/>
                </a:solidFill>
              </a:rPr>
              <a:t> je </a:t>
            </a:r>
            <a:r>
              <a:rPr lang="en-US" sz="2200" dirty="0" err="1" smtClean="0">
                <a:solidFill>
                  <a:schemeClr val="tx1"/>
                </a:solidFill>
              </a:rPr>
              <a:t>običaj</a:t>
            </a:r>
            <a:r>
              <a:rPr lang="en-US" sz="2200" dirty="0" smtClean="0">
                <a:solidFill>
                  <a:schemeClr val="tx1"/>
                </a:solidFill>
              </a:rPr>
              <a:t> da se </a:t>
            </a:r>
            <a:r>
              <a:rPr lang="en-US" sz="2200" dirty="0" err="1" smtClean="0">
                <a:solidFill>
                  <a:schemeClr val="tx1"/>
                </a:solidFill>
              </a:rPr>
              <a:t>završi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jedan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traktat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iz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Talmuda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ujutru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na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dan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oči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Pesaha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i</a:t>
            </a:r>
            <a:r>
              <a:rPr lang="en-US" sz="2200" dirty="0" smtClean="0">
                <a:solidFill>
                  <a:schemeClr val="tx1"/>
                </a:solidFill>
              </a:rPr>
              <a:t> da se </a:t>
            </a:r>
            <a:r>
              <a:rPr lang="en-US" sz="2200" dirty="0" err="1" smtClean="0">
                <a:solidFill>
                  <a:schemeClr val="tx1"/>
                </a:solidFill>
              </a:rPr>
              <a:t>po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završetku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organizuje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svečana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trpeza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kojoj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će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prisustvovati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sva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prvorođena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deca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872048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PRAVA NASLEĐIVANJA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083" y="3044939"/>
            <a:ext cx="6722364" cy="3101983"/>
          </a:xfrm>
        </p:spPr>
        <p:txBody>
          <a:bodyPr>
            <a:normAutofit/>
          </a:bodyPr>
          <a:lstStyle/>
          <a:p>
            <a:pPr algn="just"/>
            <a:r>
              <a:rPr lang="en-US" sz="2400" dirty="0" err="1">
                <a:solidFill>
                  <a:schemeClr val="tx1"/>
                </a:solidFill>
              </a:rPr>
              <a:t>Privilegije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prvorođenog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sina</a:t>
            </a:r>
            <a:r>
              <a:rPr lang="en-US" sz="2400" dirty="0">
                <a:solidFill>
                  <a:schemeClr val="tx1"/>
                </a:solidFill>
              </a:rPr>
              <a:t> u </a:t>
            </a:r>
            <a:r>
              <a:rPr lang="en-US" sz="2400" dirty="0" err="1">
                <a:solidFill>
                  <a:schemeClr val="tx1"/>
                </a:solidFill>
              </a:rPr>
              <a:t>pogledu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nasleđivanja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zavise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isključivo</a:t>
            </a:r>
            <a:r>
              <a:rPr lang="en-US" sz="2400" dirty="0">
                <a:solidFill>
                  <a:schemeClr val="tx1"/>
                </a:solidFill>
              </a:rPr>
              <a:t> od </a:t>
            </a:r>
            <a:r>
              <a:rPr lang="en-US" sz="2400" dirty="0" err="1">
                <a:solidFill>
                  <a:schemeClr val="tx1"/>
                </a:solidFill>
              </a:rPr>
              <a:t>biološkog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srodstva</a:t>
            </a:r>
            <a:endParaRPr lang="sr-Latn-RS" sz="2400" dirty="0" smtClean="0"/>
          </a:p>
          <a:p>
            <a:pPr algn="just"/>
            <a:r>
              <a:rPr lang="en-US" sz="2400" dirty="0" err="1" smtClean="0"/>
              <a:t>Prerogativi</a:t>
            </a:r>
            <a:r>
              <a:rPr lang="en-US" sz="2400" dirty="0" smtClean="0"/>
              <a:t> </a:t>
            </a:r>
            <a:r>
              <a:rPr lang="en-US" sz="2400" dirty="0" err="1"/>
              <a:t>prvorođenog</a:t>
            </a:r>
            <a:r>
              <a:rPr lang="en-US" sz="2400" dirty="0"/>
              <a:t> </a:t>
            </a:r>
            <a:r>
              <a:rPr lang="en-US" sz="2400" dirty="0" err="1"/>
              <a:t>deteta</a:t>
            </a:r>
            <a:r>
              <a:rPr lang="en-US" sz="2400" dirty="0"/>
              <a:t> </a:t>
            </a:r>
            <a:r>
              <a:rPr lang="en-US" sz="2400" dirty="0" err="1"/>
              <a:t>nikad</a:t>
            </a:r>
            <a:r>
              <a:rPr lang="en-US" sz="2400" dirty="0"/>
              <a:t> ne </a:t>
            </a:r>
            <a:r>
              <a:rPr lang="en-US" sz="2400" dirty="0" err="1"/>
              <a:t>važe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/>
              <a:t>ćerku</a:t>
            </a:r>
            <a:r>
              <a:rPr lang="en-US" sz="2400" dirty="0"/>
              <a:t> </a:t>
            </a:r>
            <a:r>
              <a:rPr lang="en-US" sz="2400" dirty="0" err="1"/>
              <a:t>čak</a:t>
            </a:r>
            <a:r>
              <a:rPr lang="en-US" sz="2400" dirty="0"/>
              <a:t> </a:t>
            </a:r>
            <a:r>
              <a:rPr lang="en-US" sz="2400" dirty="0" err="1"/>
              <a:t>ni</a:t>
            </a:r>
            <a:r>
              <a:rPr lang="en-US" sz="2400" dirty="0"/>
              <a:t> u </a:t>
            </a:r>
            <a:r>
              <a:rPr lang="en-US" sz="2400" dirty="0" err="1"/>
              <a:t>slučaju</a:t>
            </a:r>
            <a:r>
              <a:rPr lang="en-US" sz="2400" dirty="0"/>
              <a:t> </a:t>
            </a:r>
            <a:r>
              <a:rPr lang="en-US" sz="2400" dirty="0" err="1"/>
              <a:t>kad</a:t>
            </a:r>
            <a:r>
              <a:rPr lang="en-US" sz="2400" dirty="0"/>
              <a:t> </a:t>
            </a:r>
            <a:r>
              <a:rPr lang="en-US" sz="2400" dirty="0" err="1"/>
              <a:t>ona</a:t>
            </a:r>
            <a:r>
              <a:rPr lang="en-US" sz="2400" dirty="0"/>
              <a:t> </a:t>
            </a:r>
            <a:r>
              <a:rPr lang="en-US" sz="2400" dirty="0" err="1"/>
              <a:t>ima</a:t>
            </a:r>
            <a:r>
              <a:rPr lang="en-US" sz="2400" dirty="0"/>
              <a:t> </a:t>
            </a:r>
            <a:r>
              <a:rPr lang="en-US" sz="2400" dirty="0" err="1"/>
              <a:t>pravo</a:t>
            </a:r>
            <a:r>
              <a:rPr lang="en-US" sz="2400" dirty="0"/>
              <a:t> </a:t>
            </a:r>
            <a:r>
              <a:rPr lang="en-US" sz="2400" dirty="0" err="1"/>
              <a:t>nasledstva</a:t>
            </a:r>
            <a:r>
              <a:rPr lang="en-US" sz="2400" dirty="0"/>
              <a:t>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2765662"/>
            <a:ext cx="3681245" cy="366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799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7212" y="593344"/>
            <a:ext cx="10203688" cy="1616456"/>
          </a:xfrm>
        </p:spPr>
        <p:txBody>
          <a:bodyPr>
            <a:normAutofit/>
          </a:bodyPr>
          <a:lstStyle/>
          <a:p>
            <a:pPr algn="just"/>
            <a:r>
              <a:rPr lang="en-US" sz="2400" dirty="0"/>
              <a:t>Sin </a:t>
            </a:r>
            <a:r>
              <a:rPr lang="en-US" sz="2400" dirty="0" err="1"/>
              <a:t>koji</a:t>
            </a:r>
            <a:r>
              <a:rPr lang="en-US" sz="2400" dirty="0"/>
              <a:t> se </a:t>
            </a:r>
            <a:r>
              <a:rPr lang="en-US" sz="2400" dirty="0" err="1"/>
              <a:t>rodi</a:t>
            </a:r>
            <a:r>
              <a:rPr lang="en-US" sz="2400" dirty="0"/>
              <a:t> </a:t>
            </a:r>
            <a:r>
              <a:rPr lang="en-US" sz="2400" dirty="0" err="1"/>
              <a:t>ocu</a:t>
            </a:r>
            <a:r>
              <a:rPr lang="en-US" sz="2400" dirty="0"/>
              <a:t> </a:t>
            </a:r>
            <a:r>
              <a:rPr lang="en-US" sz="2400" dirty="0" err="1"/>
              <a:t>prozelitu</a:t>
            </a:r>
            <a:r>
              <a:rPr lang="en-US" sz="2400" dirty="0"/>
              <a:t> pre </a:t>
            </a:r>
            <a:r>
              <a:rPr lang="en-US" sz="2400" dirty="0" err="1"/>
              <a:t>nego</a:t>
            </a:r>
            <a:r>
              <a:rPr lang="en-US" sz="2400" dirty="0"/>
              <a:t> </a:t>
            </a:r>
            <a:r>
              <a:rPr lang="en-US" sz="2400" dirty="0" err="1"/>
              <a:t>što</a:t>
            </a:r>
            <a:r>
              <a:rPr lang="en-US" sz="2400" dirty="0"/>
              <a:t> </a:t>
            </a:r>
            <a:r>
              <a:rPr lang="en-US" sz="2400" dirty="0" smtClean="0"/>
              <a:t>je</a:t>
            </a:r>
            <a:r>
              <a:rPr lang="sr-Latn-RS" sz="2400" dirty="0" smtClean="0"/>
              <a:t> </a:t>
            </a:r>
            <a:r>
              <a:rPr lang="en-US" sz="2400" dirty="0" err="1" smtClean="0"/>
              <a:t>prešao</a:t>
            </a:r>
            <a:r>
              <a:rPr lang="en-US" sz="2400" dirty="0" smtClean="0"/>
              <a:t> </a:t>
            </a:r>
            <a:r>
              <a:rPr lang="en-US" sz="2400" dirty="0"/>
              <a:t>u </a:t>
            </a:r>
            <a:r>
              <a:rPr lang="en-US" sz="2400" dirty="0" err="1"/>
              <a:t>Judaizam</a:t>
            </a:r>
            <a:r>
              <a:rPr lang="en-US" sz="2400" dirty="0"/>
              <a:t> ne </a:t>
            </a:r>
            <a:r>
              <a:rPr lang="en-US" sz="2400" dirty="0" err="1" smtClean="0"/>
              <a:t>uživa</a:t>
            </a:r>
            <a:r>
              <a:rPr lang="en-US" sz="2400" dirty="0" smtClean="0"/>
              <a:t> </a:t>
            </a:r>
            <a:r>
              <a:rPr lang="en-US" sz="2400" dirty="0"/>
              <a:t>prerogative </a:t>
            </a:r>
            <a:r>
              <a:rPr lang="en-US" sz="2400" dirty="0" err="1"/>
              <a:t>prvenca</a:t>
            </a:r>
            <a:r>
              <a:rPr lang="en-US" sz="2400" dirty="0"/>
              <a:t> </a:t>
            </a:r>
            <a:r>
              <a:rPr lang="en-US" sz="2400" dirty="0" err="1"/>
              <a:t>jer</a:t>
            </a:r>
            <a:r>
              <a:rPr lang="en-US" sz="2400" dirty="0"/>
              <a:t> se ne </a:t>
            </a:r>
            <a:r>
              <a:rPr lang="en-US" sz="2400" dirty="0" err="1"/>
              <a:t>smatra</a:t>
            </a:r>
            <a:r>
              <a:rPr lang="en-US" sz="2400" dirty="0"/>
              <a:t> da je on „</a:t>
            </a:r>
            <a:r>
              <a:rPr lang="en-US" sz="2400" dirty="0" err="1"/>
              <a:t>prvi</a:t>
            </a:r>
            <a:r>
              <a:rPr lang="en-US" sz="2400" dirty="0"/>
              <a:t> plod </a:t>
            </a:r>
            <a:r>
              <a:rPr lang="en-US" sz="2400" dirty="0" err="1"/>
              <a:t>životne</a:t>
            </a:r>
            <a:r>
              <a:rPr lang="en-US" sz="2400" dirty="0"/>
              <a:t> </a:t>
            </a:r>
            <a:r>
              <a:rPr lang="en-US" sz="2400" dirty="0" err="1"/>
              <a:t>snage</a:t>
            </a:r>
            <a:r>
              <a:rPr lang="en-US" sz="2400" dirty="0"/>
              <a:t> </a:t>
            </a:r>
            <a:r>
              <a:rPr lang="en-US" sz="2400" dirty="0" err="1"/>
              <a:t>svog</a:t>
            </a:r>
            <a:r>
              <a:rPr lang="en-US" sz="2400" dirty="0"/>
              <a:t> </a:t>
            </a:r>
            <a:r>
              <a:rPr lang="en-US" sz="2400" dirty="0" err="1"/>
              <a:t>oca</a:t>
            </a:r>
            <a:r>
              <a:rPr lang="en-US" sz="2400" dirty="0"/>
              <a:t>“ </a:t>
            </a:r>
            <a:endParaRPr lang="sr-Latn-RS" sz="2400" dirty="0" smtClean="0"/>
          </a:p>
          <a:p>
            <a:pPr algn="just"/>
            <a:endParaRPr lang="sr-Latn-R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807212" y="2601909"/>
            <a:ext cx="6698488" cy="3101982"/>
          </a:xfrm>
        </p:spPr>
        <p:txBody>
          <a:bodyPr>
            <a:normAutofit/>
          </a:bodyPr>
          <a:lstStyle/>
          <a:p>
            <a:pPr algn="just"/>
            <a:r>
              <a:rPr lang="en-US" sz="2400" dirty="0" err="1">
                <a:solidFill>
                  <a:schemeClr val="tx1"/>
                </a:solidFill>
              </a:rPr>
              <a:t>Prvi</a:t>
            </a:r>
            <a:r>
              <a:rPr lang="en-US" sz="2400" dirty="0">
                <a:solidFill>
                  <a:schemeClr val="tx1"/>
                </a:solidFill>
              </a:rPr>
              <a:t> sin </a:t>
            </a:r>
            <a:r>
              <a:rPr lang="en-US" sz="2400" dirty="0" err="1">
                <a:solidFill>
                  <a:schemeClr val="tx1"/>
                </a:solidFill>
              </a:rPr>
              <a:t>koji</a:t>
            </a:r>
            <a:r>
              <a:rPr lang="en-US" sz="2400" dirty="0">
                <a:solidFill>
                  <a:schemeClr val="tx1"/>
                </a:solidFill>
              </a:rPr>
              <a:t> se </a:t>
            </a:r>
            <a:r>
              <a:rPr lang="en-US" sz="2400" dirty="0" err="1">
                <a:solidFill>
                  <a:schemeClr val="tx1"/>
                </a:solidFill>
              </a:rPr>
              <a:t>rodi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posle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smrti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svog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oca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(u </a:t>
            </a:r>
            <a:r>
              <a:rPr lang="en-US" sz="2400" dirty="0" err="1">
                <a:solidFill>
                  <a:schemeClr val="tx1"/>
                </a:solidFill>
              </a:rPr>
              <a:t>slučaju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blizanaca</a:t>
            </a:r>
            <a:r>
              <a:rPr lang="en-US" sz="2400" dirty="0">
                <a:solidFill>
                  <a:schemeClr val="tx1"/>
                </a:solidFill>
              </a:rPr>
              <a:t>) </a:t>
            </a:r>
            <a:r>
              <a:rPr lang="en-US" sz="2400" dirty="0" err="1">
                <a:solidFill>
                  <a:schemeClr val="tx1"/>
                </a:solidFill>
              </a:rPr>
              <a:t>nema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pravo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duplo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nasledstvo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jer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stoji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zapisano</a:t>
            </a:r>
            <a:r>
              <a:rPr lang="en-US" sz="2400" dirty="0">
                <a:solidFill>
                  <a:schemeClr val="tx1"/>
                </a:solidFill>
              </a:rPr>
              <a:t> da „on (</a:t>
            </a:r>
            <a:r>
              <a:rPr lang="en-US" sz="2400" dirty="0" err="1">
                <a:solidFill>
                  <a:schemeClr val="tx1"/>
                </a:solidFill>
              </a:rPr>
              <a:t>otac</a:t>
            </a:r>
            <a:r>
              <a:rPr lang="en-US" sz="2400" dirty="0">
                <a:solidFill>
                  <a:schemeClr val="tx1"/>
                </a:solidFill>
              </a:rPr>
              <a:t>) mora da </a:t>
            </a:r>
            <a:r>
              <a:rPr lang="en-US" sz="2400" dirty="0" err="1">
                <a:solidFill>
                  <a:schemeClr val="tx1"/>
                </a:solidFill>
              </a:rPr>
              <a:t>ga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prizna</a:t>
            </a:r>
            <a:r>
              <a:rPr lang="sr-Latn-RS" sz="2400" dirty="0" smtClean="0">
                <a:solidFill>
                  <a:schemeClr val="tx1"/>
                </a:solidFill>
              </a:rPr>
              <a:t>“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700" y="1839952"/>
            <a:ext cx="4211444" cy="421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897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700" y="977901"/>
            <a:ext cx="11010900" cy="1892299"/>
          </a:xfrm>
        </p:spPr>
        <p:txBody>
          <a:bodyPr>
            <a:normAutofit/>
          </a:bodyPr>
          <a:lstStyle/>
          <a:p>
            <a:pPr algn="just"/>
            <a:r>
              <a:rPr lang="sr-Latn-RS" sz="2400" dirty="0" smtClean="0">
                <a:solidFill>
                  <a:schemeClr val="tx1"/>
                </a:solidFill>
              </a:rPr>
              <a:t>U </a:t>
            </a:r>
            <a:r>
              <a:rPr lang="en-US" sz="2400" dirty="0" err="1" smtClean="0">
                <a:solidFill>
                  <a:schemeClr val="tx1"/>
                </a:solidFill>
              </a:rPr>
              <a:t>Bibliji</a:t>
            </a:r>
            <a:r>
              <a:rPr lang="sr-Latn-RS" sz="2400" dirty="0" smtClean="0">
                <a:solidFill>
                  <a:schemeClr val="tx1"/>
                </a:solidFill>
              </a:rPr>
              <a:t> se jasno navodi da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u </a:t>
            </a:r>
            <a:r>
              <a:rPr lang="en-US" sz="2400" dirty="0" err="1">
                <a:solidFill>
                  <a:schemeClr val="tx1"/>
                </a:solidFill>
              </a:rPr>
              <a:t>slučaju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kad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čovek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ima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dve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žene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jednu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koju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voli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drugu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koju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mrzi</a:t>
            </a:r>
            <a:endParaRPr lang="sr-Latn-RS" sz="2400" dirty="0" smtClean="0">
              <a:solidFill>
                <a:schemeClr val="tx1"/>
              </a:solidFill>
            </a:endParaRPr>
          </a:p>
          <a:p>
            <a:pPr lvl="1" algn="just"/>
            <a:r>
              <a:rPr lang="en-US" sz="2200" dirty="0" err="1" smtClean="0">
                <a:solidFill>
                  <a:schemeClr val="tx1"/>
                </a:solidFill>
              </a:rPr>
              <a:t>Kada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>
                <a:solidFill>
                  <a:schemeClr val="tx1"/>
                </a:solidFill>
              </a:rPr>
              <a:t>bi </a:t>
            </a:r>
            <a:r>
              <a:rPr lang="en-US" sz="2200" dirty="0" smtClean="0">
                <a:solidFill>
                  <a:schemeClr val="tx1"/>
                </a:solidFill>
              </a:rPr>
              <a:t>mu </a:t>
            </a:r>
            <a:r>
              <a:rPr lang="en-US" sz="2200" dirty="0" err="1">
                <a:solidFill>
                  <a:schemeClr val="tx1"/>
                </a:solidFill>
              </a:rPr>
              <a:t>druga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rodila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prvo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muško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dete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otac</a:t>
            </a:r>
            <a:r>
              <a:rPr lang="en-US" sz="2200" dirty="0">
                <a:solidFill>
                  <a:schemeClr val="tx1"/>
                </a:solidFill>
              </a:rPr>
              <a:t> bi </a:t>
            </a:r>
            <a:r>
              <a:rPr lang="en-US" sz="2200" dirty="0" err="1">
                <a:solidFill>
                  <a:schemeClr val="tx1"/>
                </a:solidFill>
              </a:rPr>
              <a:t>morao</a:t>
            </a:r>
            <a:r>
              <a:rPr lang="en-US" sz="2200" dirty="0">
                <a:solidFill>
                  <a:schemeClr val="tx1"/>
                </a:solidFill>
              </a:rPr>
              <a:t> da </a:t>
            </a:r>
            <a:r>
              <a:rPr lang="en-US" sz="2200" dirty="0" err="1">
                <a:solidFill>
                  <a:schemeClr val="tx1"/>
                </a:solidFill>
              </a:rPr>
              <a:t>prizna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njegovo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pravo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nasleđivanja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čak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ako</a:t>
            </a:r>
            <a:r>
              <a:rPr lang="en-US" sz="2200" dirty="0">
                <a:solidFill>
                  <a:schemeClr val="tx1"/>
                </a:solidFill>
              </a:rPr>
              <a:t> bi mu </a:t>
            </a:r>
            <a:r>
              <a:rPr lang="en-US" sz="2200" dirty="0" err="1">
                <a:solidFill>
                  <a:schemeClr val="tx1"/>
                </a:solidFill>
              </a:rPr>
              <a:t>posle</a:t>
            </a:r>
            <a:r>
              <a:rPr lang="en-US" sz="2200" dirty="0">
                <a:solidFill>
                  <a:schemeClr val="tx1"/>
                </a:solidFill>
              </a:rPr>
              <a:t> toga </a:t>
            </a:r>
            <a:r>
              <a:rPr lang="en-US" sz="2200" dirty="0" err="1">
                <a:solidFill>
                  <a:schemeClr val="tx1"/>
                </a:solidFill>
              </a:rPr>
              <a:t>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voljena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žena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rodila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muško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dete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012" y="3048508"/>
            <a:ext cx="4780788" cy="318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746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cap="none" spc="300" dirty="0" smtClean="0"/>
              <a:t>Hvala na pažnji!</a:t>
            </a:r>
            <a:endParaRPr lang="en-US" cap="none" spc="300" dirty="0"/>
          </a:p>
        </p:txBody>
      </p:sp>
    </p:spTree>
    <p:extLst>
      <p:ext uri="{BB962C8B-B14F-4D97-AF65-F5344CB8AC3E}">
        <p14:creationId xmlns:p14="http://schemas.microsoft.com/office/powerpoint/2010/main" val="3967294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uvod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036" y="3019044"/>
            <a:ext cx="7738364" cy="2581655"/>
          </a:xfrm>
        </p:spPr>
        <p:txBody>
          <a:bodyPr>
            <a:noAutofit/>
          </a:bodyPr>
          <a:lstStyle/>
          <a:p>
            <a:pPr algn="just"/>
            <a:r>
              <a:rPr lang="en-US" sz="2400" dirty="0"/>
              <a:t>U </a:t>
            </a:r>
            <a:r>
              <a:rPr lang="en-US" sz="2400" dirty="0" err="1"/>
              <a:t>Bibliji</a:t>
            </a:r>
            <a:r>
              <a:rPr lang="en-US" sz="2400" dirty="0"/>
              <a:t>, </a:t>
            </a:r>
            <a:r>
              <a:rPr lang="en-US" sz="2400" dirty="0" err="1"/>
              <a:t>prvorođeno</a:t>
            </a:r>
            <a:r>
              <a:rPr lang="en-US" sz="2400" dirty="0"/>
              <a:t> </a:t>
            </a:r>
            <a:r>
              <a:rPr lang="en-US" sz="2400" dirty="0" err="1"/>
              <a:t>muško</a:t>
            </a:r>
            <a:r>
              <a:rPr lang="en-US" sz="2400" dirty="0"/>
              <a:t> </a:t>
            </a:r>
            <a:r>
              <a:rPr lang="en-US" sz="2400" dirty="0" err="1"/>
              <a:t>dete</a:t>
            </a:r>
            <a:r>
              <a:rPr lang="en-US" sz="2400" dirty="0"/>
              <a:t> </a:t>
            </a:r>
            <a:r>
              <a:rPr lang="en-US" sz="2400" dirty="0" err="1"/>
              <a:t>ima</a:t>
            </a:r>
            <a:r>
              <a:rPr lang="en-US" sz="2400" dirty="0"/>
              <a:t> </a:t>
            </a:r>
            <a:r>
              <a:rPr lang="en-US" sz="2400" dirty="0" err="1"/>
              <a:t>poseban</a:t>
            </a:r>
            <a:r>
              <a:rPr lang="en-US" sz="2400" dirty="0"/>
              <a:t> status u </a:t>
            </a:r>
            <a:r>
              <a:rPr lang="en-US" sz="2400" dirty="0" err="1"/>
              <a:t>pogledu</a:t>
            </a:r>
            <a:r>
              <a:rPr lang="en-US" sz="2400" dirty="0"/>
              <a:t> </a:t>
            </a:r>
            <a:r>
              <a:rPr lang="en-US" sz="2400" dirty="0" err="1"/>
              <a:t>naslednih</a:t>
            </a:r>
            <a:r>
              <a:rPr lang="en-US" sz="2400" dirty="0"/>
              <a:t> </a:t>
            </a:r>
            <a:r>
              <a:rPr lang="en-US" sz="2400" dirty="0" err="1"/>
              <a:t>prava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određenih</a:t>
            </a:r>
            <a:r>
              <a:rPr lang="en-US" sz="2400" dirty="0"/>
              <a:t> </a:t>
            </a:r>
            <a:r>
              <a:rPr lang="en-US" sz="2400" dirty="0" err="1"/>
              <a:t>verskih</a:t>
            </a:r>
            <a:r>
              <a:rPr lang="en-US" sz="2400" dirty="0"/>
              <a:t> </a:t>
            </a:r>
            <a:r>
              <a:rPr lang="en-US" sz="2400" dirty="0" err="1"/>
              <a:t>propisa</a:t>
            </a:r>
            <a:endParaRPr lang="sr-Latn-RS" sz="2400" dirty="0"/>
          </a:p>
          <a:p>
            <a:pPr marL="0" indent="0">
              <a:buNone/>
            </a:pPr>
            <a:endParaRPr lang="sr-Latn-RS" sz="2400" dirty="0"/>
          </a:p>
          <a:p>
            <a:pPr algn="just"/>
            <a:r>
              <a:rPr lang="en-US" sz="2400" dirty="0" err="1"/>
              <a:t>Prvenac</a:t>
            </a:r>
            <a:r>
              <a:rPr lang="en-US" sz="2400" dirty="0"/>
              <a:t> </a:t>
            </a:r>
            <a:r>
              <a:rPr lang="en-US" sz="2400" dirty="0" err="1"/>
              <a:t>dobija</a:t>
            </a:r>
            <a:r>
              <a:rPr lang="en-US" sz="2400" dirty="0"/>
              <a:t> dv</a:t>
            </a:r>
            <a:r>
              <a:rPr lang="sr-Latn-RS" sz="2400" dirty="0"/>
              <a:t>a</a:t>
            </a:r>
            <a:r>
              <a:rPr lang="en-US" sz="2400" dirty="0"/>
              <a:t> </a:t>
            </a:r>
            <a:r>
              <a:rPr lang="en-US" sz="2400" dirty="0" err="1"/>
              <a:t>dela</a:t>
            </a:r>
            <a:r>
              <a:rPr lang="en-US" sz="2400" dirty="0"/>
              <a:t> </a:t>
            </a:r>
            <a:r>
              <a:rPr lang="en-US" sz="2400" dirty="0" err="1"/>
              <a:t>imovine</a:t>
            </a:r>
            <a:r>
              <a:rPr lang="en-US" sz="2400" dirty="0"/>
              <a:t> </a:t>
            </a:r>
            <a:r>
              <a:rPr lang="en-US" sz="2400" dirty="0" err="1"/>
              <a:t>svog</a:t>
            </a:r>
            <a:r>
              <a:rPr lang="en-US" sz="2400" dirty="0"/>
              <a:t> </a:t>
            </a:r>
            <a:r>
              <a:rPr lang="en-US" sz="2400" dirty="0" err="1"/>
              <a:t>oca</a:t>
            </a:r>
            <a:r>
              <a:rPr lang="en-US" sz="2400" dirty="0"/>
              <a:t> </a:t>
            </a:r>
            <a:r>
              <a:rPr lang="en-US" sz="2400" dirty="0" err="1"/>
              <a:t>dok</a:t>
            </a:r>
            <a:r>
              <a:rPr lang="en-US" sz="2400" dirty="0"/>
              <a:t> </a:t>
            </a:r>
            <a:r>
              <a:rPr lang="en-US" sz="2400" dirty="0" err="1"/>
              <a:t>sva</a:t>
            </a:r>
            <a:r>
              <a:rPr lang="en-US" sz="2400" dirty="0"/>
              <a:t> </a:t>
            </a:r>
            <a:r>
              <a:rPr lang="en-US" sz="2400" dirty="0" err="1"/>
              <a:t>ostala</a:t>
            </a:r>
            <a:r>
              <a:rPr lang="en-US" sz="2400" dirty="0"/>
              <a:t> </a:t>
            </a:r>
            <a:r>
              <a:rPr lang="en-US" sz="2400" dirty="0" err="1"/>
              <a:t>braća</a:t>
            </a:r>
            <a:r>
              <a:rPr lang="en-US" sz="2400" dirty="0"/>
              <a:t> </a:t>
            </a:r>
            <a:r>
              <a:rPr lang="en-US" sz="2400" dirty="0" err="1"/>
              <a:t>dobijaju</a:t>
            </a:r>
            <a:r>
              <a:rPr lang="en-US" sz="2400" dirty="0"/>
              <a:t> </a:t>
            </a:r>
            <a:r>
              <a:rPr lang="en-US" sz="2400" dirty="0" err="1"/>
              <a:t>po</a:t>
            </a:r>
            <a:r>
              <a:rPr lang="en-US" sz="2400" dirty="0"/>
              <a:t> </a:t>
            </a:r>
            <a:r>
              <a:rPr lang="en-US" sz="2400" dirty="0" err="1"/>
              <a:t>jedan</a:t>
            </a:r>
            <a:r>
              <a:rPr lang="en-US" sz="2400" dirty="0"/>
              <a:t> </a:t>
            </a:r>
            <a:r>
              <a:rPr lang="en-US" sz="2400" dirty="0" err="1"/>
              <a:t>deo</a:t>
            </a:r>
            <a:r>
              <a:rPr lang="en-US" sz="2400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433" y="2619495"/>
            <a:ext cx="2582862" cy="381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609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236" y="1573208"/>
            <a:ext cx="10443464" cy="3101983"/>
          </a:xfrm>
        </p:spPr>
        <p:txBody>
          <a:bodyPr>
            <a:normAutofit/>
          </a:bodyPr>
          <a:lstStyle/>
          <a:p>
            <a:pPr algn="just"/>
            <a:r>
              <a:rPr lang="sr-Latn-RS" sz="2400" dirty="0"/>
              <a:t>V</a:t>
            </a:r>
            <a:r>
              <a:rPr lang="en-US" sz="2400" dirty="0" err="1" smtClean="0"/>
              <a:t>ersko</a:t>
            </a:r>
            <a:r>
              <a:rPr lang="en-US" sz="2400" dirty="0" smtClean="0"/>
              <a:t> </a:t>
            </a:r>
            <a:r>
              <a:rPr lang="en-US" sz="2400" dirty="0" err="1"/>
              <a:t>pravo</a:t>
            </a:r>
            <a:r>
              <a:rPr lang="en-US" sz="2400" dirty="0"/>
              <a:t> </a:t>
            </a:r>
            <a:r>
              <a:rPr lang="en-US" sz="2400" dirty="0" err="1"/>
              <a:t>po</a:t>
            </a:r>
            <a:r>
              <a:rPr lang="en-US" sz="2400" dirty="0"/>
              <a:t> </a:t>
            </a:r>
            <a:r>
              <a:rPr lang="en-US" sz="2400" dirty="0" err="1"/>
              <a:t>rođenju</a:t>
            </a:r>
            <a:r>
              <a:rPr lang="en-US" sz="2400" dirty="0"/>
              <a:t> </a:t>
            </a:r>
            <a:r>
              <a:rPr lang="en-US" sz="2400" dirty="0" err="1"/>
              <a:t>vodi</a:t>
            </a:r>
            <a:r>
              <a:rPr lang="en-US" sz="2400" dirty="0"/>
              <a:t> </a:t>
            </a:r>
            <a:r>
              <a:rPr lang="en-US" sz="2400" dirty="0" err="1"/>
              <a:t>poreklo</a:t>
            </a:r>
            <a:r>
              <a:rPr lang="en-US" sz="2400" dirty="0"/>
              <a:t> </a:t>
            </a:r>
            <a:r>
              <a:rPr lang="en-US" sz="2400" dirty="0" err="1"/>
              <a:t>iz</a:t>
            </a:r>
            <a:r>
              <a:rPr lang="en-US" sz="2400" dirty="0"/>
              <a:t> </a:t>
            </a:r>
            <a:r>
              <a:rPr lang="en-US" sz="2400" dirty="0" err="1"/>
              <a:t>koncepta</a:t>
            </a:r>
            <a:r>
              <a:rPr lang="en-US" sz="2400" dirty="0"/>
              <a:t> da Bog </a:t>
            </a:r>
            <a:r>
              <a:rPr lang="en-US" sz="2400" dirty="0" err="1"/>
              <a:t>ima</a:t>
            </a:r>
            <a:r>
              <a:rPr lang="en-US" sz="2400" dirty="0"/>
              <a:t> </a:t>
            </a:r>
            <a:r>
              <a:rPr lang="en-US" sz="2400" dirty="0" err="1"/>
              <a:t>pravo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prvence</a:t>
            </a:r>
            <a:r>
              <a:rPr lang="en-US" sz="2400" dirty="0"/>
              <a:t> </a:t>
            </a:r>
            <a:r>
              <a:rPr lang="en-US" sz="2400" dirty="0" err="1"/>
              <a:t>koji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trebali</a:t>
            </a:r>
            <a:r>
              <a:rPr lang="en-US" sz="2400" dirty="0"/>
              <a:t> </a:t>
            </a:r>
            <a:r>
              <a:rPr lang="en-US" sz="2400" dirty="0" err="1"/>
              <a:t>biti</a:t>
            </a:r>
            <a:r>
              <a:rPr lang="en-US" sz="2400" dirty="0"/>
              <a:t> </a:t>
            </a:r>
            <a:r>
              <a:rPr lang="en-US" sz="2400" dirty="0" err="1"/>
              <a:t>posvećeni</a:t>
            </a:r>
            <a:r>
              <a:rPr lang="en-US" sz="2400" dirty="0"/>
              <a:t> </a:t>
            </a:r>
            <a:r>
              <a:rPr lang="en-US" sz="2400" dirty="0" err="1"/>
              <a:t>Njemu</a:t>
            </a:r>
            <a:r>
              <a:rPr lang="en-US" sz="2400" dirty="0"/>
              <a:t>, </a:t>
            </a:r>
            <a:r>
              <a:rPr lang="en-US" sz="2400" dirty="0" err="1"/>
              <a:t>kao</a:t>
            </a:r>
            <a:r>
              <a:rPr lang="en-US" sz="2400" dirty="0"/>
              <a:t> </a:t>
            </a:r>
            <a:r>
              <a:rPr lang="en-US" sz="2400" dirty="0" err="1"/>
              <a:t>sveštenici</a:t>
            </a:r>
            <a:r>
              <a:rPr lang="en-US" sz="2400" dirty="0"/>
              <a:t> u </a:t>
            </a:r>
            <a:r>
              <a:rPr lang="en-US" sz="2400" dirty="0" err="1"/>
              <a:t>Tibernaklu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Hramu</a:t>
            </a:r>
            <a:r>
              <a:rPr lang="en-US" sz="2400" dirty="0"/>
              <a:t> a </a:t>
            </a:r>
            <a:r>
              <a:rPr lang="en-US" sz="2400" dirty="0" err="1"/>
              <a:t>koji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, </a:t>
            </a:r>
            <a:r>
              <a:rPr lang="en-US" sz="2400" dirty="0" err="1"/>
              <a:t>zbog</a:t>
            </a:r>
            <a:r>
              <a:rPr lang="en-US" sz="2400" dirty="0"/>
              <a:t> </a:t>
            </a:r>
            <a:r>
              <a:rPr lang="en-US" sz="2400" dirty="0" err="1"/>
              <a:t>svog</a:t>
            </a:r>
            <a:r>
              <a:rPr lang="en-US" sz="2400" dirty="0"/>
              <a:t> </a:t>
            </a:r>
            <a:r>
              <a:rPr lang="en-US" sz="2400" dirty="0" err="1"/>
              <a:t>kršenja</a:t>
            </a:r>
            <a:r>
              <a:rPr lang="en-US" sz="2400" dirty="0"/>
              <a:t> </a:t>
            </a:r>
            <a:r>
              <a:rPr lang="en-US" sz="2400" dirty="0" err="1"/>
              <a:t>vere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obožavanja</a:t>
            </a:r>
            <a:r>
              <a:rPr lang="en-US" sz="2400" dirty="0"/>
              <a:t> </a:t>
            </a:r>
            <a:r>
              <a:rPr lang="en-US" sz="2400" dirty="0" err="1"/>
              <a:t>zlatnog</a:t>
            </a:r>
            <a:r>
              <a:rPr lang="en-US" sz="2400" dirty="0"/>
              <a:t> </a:t>
            </a:r>
            <a:r>
              <a:rPr lang="en-US" sz="2400" dirty="0" err="1"/>
              <a:t>teleta</a:t>
            </a:r>
            <a:r>
              <a:rPr lang="en-US" sz="2400" dirty="0"/>
              <a:t> u </a:t>
            </a:r>
            <a:r>
              <a:rPr lang="en-US" sz="2400" dirty="0" err="1"/>
              <a:t>pustinji</a:t>
            </a:r>
            <a:r>
              <a:rPr lang="en-US" sz="2400" dirty="0"/>
              <a:t> </a:t>
            </a:r>
            <a:r>
              <a:rPr lang="en-US" sz="2400" dirty="0" err="1"/>
              <a:t>zamenjeni</a:t>
            </a:r>
            <a:r>
              <a:rPr lang="en-US" sz="2400" dirty="0"/>
              <a:t> </a:t>
            </a:r>
            <a:r>
              <a:rPr lang="en-US" sz="2400" dirty="0" err="1" smtClean="0"/>
              <a:t>Levitima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407" y="2997200"/>
            <a:ext cx="6896593" cy="304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998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U RELIGIJI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212" y="2574544"/>
            <a:ext cx="10648188" cy="3101982"/>
          </a:xfrm>
        </p:spPr>
        <p:txBody>
          <a:bodyPr>
            <a:normAutofit/>
          </a:bodyPr>
          <a:lstStyle/>
          <a:p>
            <a:pPr algn="just"/>
            <a:r>
              <a:rPr lang="en-US" sz="2400" dirty="0" err="1"/>
              <a:t>Verski</a:t>
            </a:r>
            <a:r>
              <a:rPr lang="en-US" sz="2400" dirty="0"/>
              <a:t> status </a:t>
            </a:r>
            <a:r>
              <a:rPr lang="en-US" sz="2400" dirty="0" err="1"/>
              <a:t>prvorođenog</a:t>
            </a:r>
            <a:r>
              <a:rPr lang="en-US" sz="2400" dirty="0"/>
              <a:t> </a:t>
            </a:r>
            <a:r>
              <a:rPr lang="en-US" sz="2400" dirty="0" err="1"/>
              <a:t>muškog</a:t>
            </a:r>
            <a:r>
              <a:rPr lang="en-US" sz="2400" dirty="0"/>
              <a:t> </a:t>
            </a:r>
            <a:r>
              <a:rPr lang="en-US" sz="2400" dirty="0" err="1"/>
              <a:t>deteta</a:t>
            </a:r>
            <a:r>
              <a:rPr lang="en-US" sz="2400" dirty="0"/>
              <a:t> </a:t>
            </a:r>
            <a:r>
              <a:rPr lang="en-US" sz="2400" dirty="0" err="1"/>
              <a:t>proističe</a:t>
            </a:r>
            <a:r>
              <a:rPr lang="en-US" sz="2400" dirty="0"/>
              <a:t> </a:t>
            </a:r>
            <a:r>
              <a:rPr lang="en-US" sz="2400" dirty="0" err="1"/>
              <a:t>iz</a:t>
            </a:r>
            <a:r>
              <a:rPr lang="en-US" sz="2400" dirty="0"/>
              <a:t> toga </a:t>
            </a:r>
            <a:r>
              <a:rPr lang="en-US" sz="2400" dirty="0" err="1"/>
              <a:t>što</a:t>
            </a:r>
            <a:r>
              <a:rPr lang="en-US" sz="2400" dirty="0"/>
              <a:t> je on „</a:t>
            </a:r>
            <a:r>
              <a:rPr lang="en-US" sz="2400" dirty="0" err="1"/>
              <a:t>prvi</a:t>
            </a:r>
            <a:r>
              <a:rPr lang="en-US" sz="2400" dirty="0"/>
              <a:t> plod </a:t>
            </a:r>
            <a:r>
              <a:rPr lang="en-US" sz="2400" dirty="0" err="1"/>
              <a:t>materice</a:t>
            </a:r>
            <a:r>
              <a:rPr lang="en-US" sz="2400" dirty="0"/>
              <a:t> </a:t>
            </a:r>
            <a:r>
              <a:rPr lang="en-US" sz="2400" dirty="0" err="1"/>
              <a:t>svoje</a:t>
            </a:r>
            <a:r>
              <a:rPr lang="en-US" sz="2400" dirty="0"/>
              <a:t> </a:t>
            </a:r>
            <a:r>
              <a:rPr lang="en-US" sz="2400" dirty="0" err="1"/>
              <a:t>majke</a:t>
            </a:r>
            <a:r>
              <a:rPr lang="en-US" sz="2400" dirty="0"/>
              <a:t>“, </a:t>
            </a:r>
            <a:r>
              <a:rPr lang="en-US" sz="2400" dirty="0" err="1"/>
              <a:t>odnosno</a:t>
            </a:r>
            <a:r>
              <a:rPr lang="en-US" sz="2400" dirty="0"/>
              <a:t> </a:t>
            </a:r>
            <a:r>
              <a:rPr lang="en-US" sz="2400" dirty="0" err="1"/>
              <a:t>prvo</a:t>
            </a:r>
            <a:r>
              <a:rPr lang="en-US" sz="2400" dirty="0"/>
              <a:t> </a:t>
            </a:r>
            <a:r>
              <a:rPr lang="en-US" sz="2400" dirty="0" err="1"/>
              <a:t>dete</a:t>
            </a:r>
            <a:r>
              <a:rPr lang="en-US" sz="2400" dirty="0"/>
              <a:t> </a:t>
            </a:r>
            <a:r>
              <a:rPr lang="en-US" sz="2400" dirty="0" err="1"/>
              <a:t>svoje</a:t>
            </a:r>
            <a:r>
              <a:rPr lang="en-US" sz="2400" dirty="0"/>
              <a:t> </a:t>
            </a:r>
            <a:r>
              <a:rPr lang="en-US" sz="2400" dirty="0" err="1"/>
              <a:t>majke</a:t>
            </a:r>
            <a:r>
              <a:rPr lang="en-US" sz="2400" dirty="0"/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212" y="3590170"/>
            <a:ext cx="6152388" cy="2086356"/>
          </a:xfrm>
        </p:spPr>
        <p:txBody>
          <a:bodyPr>
            <a:normAutofit/>
          </a:bodyPr>
          <a:lstStyle/>
          <a:p>
            <a:pPr algn="just"/>
            <a:r>
              <a:rPr lang="sr-Latn-RS" sz="2400" dirty="0">
                <a:solidFill>
                  <a:schemeClr val="tx1"/>
                </a:solidFill>
              </a:rPr>
              <a:t>Ž</a:t>
            </a:r>
            <a:r>
              <a:rPr lang="en-US" sz="2400" dirty="0" err="1">
                <a:solidFill>
                  <a:schemeClr val="tx1"/>
                </a:solidFill>
              </a:rPr>
              <a:t>ena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koja</a:t>
            </a:r>
            <a:r>
              <a:rPr lang="en-US" sz="2400" dirty="0">
                <a:solidFill>
                  <a:schemeClr val="tx1"/>
                </a:solidFill>
              </a:rPr>
              <a:t> se </a:t>
            </a:r>
            <a:r>
              <a:rPr lang="en-US" sz="2400" dirty="0" err="1">
                <a:solidFill>
                  <a:schemeClr val="tx1"/>
                </a:solidFill>
              </a:rPr>
              <a:t>uda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nekoliko</a:t>
            </a:r>
            <a:r>
              <a:rPr lang="en-US" sz="2400" dirty="0">
                <a:solidFill>
                  <a:schemeClr val="tx1"/>
                </a:solidFill>
              </a:rPr>
              <a:t> puta </a:t>
            </a:r>
            <a:r>
              <a:rPr lang="en-US" sz="2400" dirty="0" err="1">
                <a:solidFill>
                  <a:schemeClr val="tx1"/>
                </a:solidFill>
              </a:rPr>
              <a:t>može</a:t>
            </a:r>
            <a:r>
              <a:rPr lang="en-US" sz="2400" dirty="0">
                <a:solidFill>
                  <a:schemeClr val="tx1"/>
                </a:solidFill>
              </a:rPr>
              <a:t> da </a:t>
            </a:r>
            <a:r>
              <a:rPr lang="sr-Latn-RS" sz="2400" dirty="0">
                <a:solidFill>
                  <a:schemeClr val="tx1"/>
                </a:solidFill>
              </a:rPr>
              <a:t/>
            </a:r>
            <a:br>
              <a:rPr lang="sr-Latn-RS" sz="2400" dirty="0">
                <a:solidFill>
                  <a:schemeClr val="tx1"/>
                </a:solidFill>
              </a:rPr>
            </a:br>
            <a:r>
              <a:rPr lang="en-US" sz="2400" dirty="0" err="1">
                <a:solidFill>
                  <a:schemeClr val="tx1"/>
                </a:solidFill>
              </a:rPr>
              <a:t>rodi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samo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jedno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prvorođeno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muško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dete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sr-Latn-RS" sz="2400" dirty="0">
                <a:solidFill>
                  <a:schemeClr val="tx1"/>
                </a:solidFill>
              </a:rPr>
              <a:t/>
            </a:r>
            <a:br>
              <a:rPr lang="sr-Latn-RS" sz="2400" dirty="0">
                <a:solidFill>
                  <a:schemeClr val="tx1"/>
                </a:solidFill>
              </a:rPr>
            </a:br>
            <a:r>
              <a:rPr lang="en-US" sz="2400" dirty="0" err="1">
                <a:solidFill>
                  <a:schemeClr val="tx1"/>
                </a:solidFill>
              </a:rPr>
              <a:t>sa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verskim</a:t>
            </a:r>
            <a:r>
              <a:rPr lang="sr-Latn-RS" sz="2400" dirty="0">
                <a:solidFill>
                  <a:schemeClr val="tx1"/>
                </a:solidFill>
              </a:rPr>
              <a:t> pravima</a:t>
            </a:r>
            <a:endParaRPr lang="en-US" sz="2400" dirty="0"/>
          </a:p>
          <a:p>
            <a:pPr algn="just"/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600" y="3474116"/>
            <a:ext cx="5232399" cy="275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951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1112" y="1075944"/>
            <a:ext cx="6380988" cy="1781556"/>
          </a:xfrm>
        </p:spPr>
        <p:txBody>
          <a:bodyPr>
            <a:normAutofit/>
          </a:bodyPr>
          <a:lstStyle/>
          <a:p>
            <a:pPr algn="just"/>
            <a:r>
              <a:rPr lang="sr-Latn-RS" sz="2400" dirty="0"/>
              <a:t>B</a:t>
            </a:r>
            <a:r>
              <a:rPr lang="en-US" sz="2400" dirty="0" err="1" smtClean="0"/>
              <a:t>iblijska</a:t>
            </a:r>
            <a:r>
              <a:rPr lang="en-US" sz="2400" dirty="0" smtClean="0"/>
              <a:t> </a:t>
            </a:r>
            <a:r>
              <a:rPr lang="en-US" sz="2400" dirty="0" err="1" smtClean="0"/>
              <a:t>obaveza</a:t>
            </a:r>
            <a:r>
              <a:rPr lang="en-US" sz="2400" dirty="0" smtClean="0"/>
              <a:t> </a:t>
            </a:r>
            <a:r>
              <a:rPr lang="en-US" sz="2400" dirty="0" err="1" smtClean="0"/>
              <a:t>oc</a:t>
            </a:r>
            <a:r>
              <a:rPr lang="sr-Latn-RS" sz="2400" dirty="0" smtClean="0"/>
              <a:t>a</a:t>
            </a:r>
            <a:r>
              <a:rPr lang="en-US" sz="2400" dirty="0" smtClean="0"/>
              <a:t> </a:t>
            </a:r>
            <a:r>
              <a:rPr lang="sr-Latn-RS" sz="2400" dirty="0" smtClean="0"/>
              <a:t>je da </a:t>
            </a:r>
            <a:r>
              <a:rPr lang="en-US" sz="2400" dirty="0" err="1" smtClean="0"/>
              <a:t>otkupi</a:t>
            </a:r>
            <a:r>
              <a:rPr lang="en-US" sz="2400" dirty="0" smtClean="0"/>
              <a:t> </a:t>
            </a:r>
            <a:r>
              <a:rPr lang="en-US" sz="2400" dirty="0" err="1" smtClean="0"/>
              <a:t>svog</a:t>
            </a:r>
            <a:r>
              <a:rPr lang="en-US" sz="2400" dirty="0" smtClean="0"/>
              <a:t> </a:t>
            </a:r>
            <a:r>
              <a:rPr lang="en-US" sz="2400" dirty="0" err="1" smtClean="0"/>
              <a:t>kultnog</a:t>
            </a:r>
            <a:r>
              <a:rPr lang="en-US" sz="2400" dirty="0" smtClean="0"/>
              <a:t> </a:t>
            </a:r>
            <a:r>
              <a:rPr lang="en-US" sz="2400" dirty="0" err="1" smtClean="0"/>
              <a:t>prvorođenog</a:t>
            </a:r>
            <a:r>
              <a:rPr lang="en-US" sz="2400" dirty="0" smtClean="0"/>
              <a:t> </a:t>
            </a:r>
            <a:r>
              <a:rPr lang="en-US" sz="2400" dirty="0" err="1" smtClean="0"/>
              <a:t>sina</a:t>
            </a:r>
            <a:r>
              <a:rPr lang="en-US" sz="2400" dirty="0" smtClean="0"/>
              <a:t> </a:t>
            </a:r>
            <a:r>
              <a:rPr lang="en-US" sz="2400" dirty="0" err="1" smtClean="0"/>
              <a:t>tako</a:t>
            </a:r>
            <a:r>
              <a:rPr lang="en-US" sz="2400" dirty="0" smtClean="0"/>
              <a:t> </a:t>
            </a:r>
            <a:r>
              <a:rPr lang="en-US" sz="2400" dirty="0" err="1" smtClean="0"/>
              <a:t>što</a:t>
            </a:r>
            <a:r>
              <a:rPr lang="en-US" sz="2400" dirty="0" smtClean="0"/>
              <a:t> </a:t>
            </a:r>
            <a:r>
              <a:rPr lang="en-US" sz="2400" dirty="0" err="1" smtClean="0"/>
              <a:t>će</a:t>
            </a:r>
            <a:r>
              <a:rPr lang="en-US" sz="2400" dirty="0" smtClean="0"/>
              <a:t> </a:t>
            </a:r>
            <a:r>
              <a:rPr lang="en-US" sz="2400" dirty="0" err="1" smtClean="0"/>
              <a:t>platiti</a:t>
            </a:r>
            <a:r>
              <a:rPr lang="en-US" sz="2400" dirty="0" smtClean="0"/>
              <a:t> 5 </a:t>
            </a:r>
            <a:r>
              <a:rPr lang="en-US" sz="2400" dirty="0" err="1" smtClean="0"/>
              <a:t>srebrnjaka</a:t>
            </a:r>
            <a:r>
              <a:rPr lang="en-US" sz="2400" dirty="0" smtClean="0"/>
              <a:t> (</a:t>
            </a:r>
            <a:r>
              <a:rPr lang="en-US" sz="2400" dirty="0" err="1" smtClean="0"/>
              <a:t>šekela</a:t>
            </a:r>
            <a:r>
              <a:rPr lang="en-US" sz="2400" dirty="0" smtClean="0"/>
              <a:t>) </a:t>
            </a:r>
            <a:r>
              <a:rPr lang="en-US" sz="2400" dirty="0" err="1" smtClean="0"/>
              <a:t>bilo</a:t>
            </a:r>
            <a:r>
              <a:rPr lang="en-US" sz="2400" dirty="0" smtClean="0"/>
              <a:t> </a:t>
            </a:r>
            <a:r>
              <a:rPr lang="en-US" sz="2400" dirty="0" err="1" smtClean="0"/>
              <a:t>kom</a:t>
            </a:r>
            <a:r>
              <a:rPr lang="en-US" sz="2400" dirty="0" smtClean="0"/>
              <a:t> </a:t>
            </a:r>
            <a:r>
              <a:rPr lang="en-US" sz="2400" dirty="0" err="1" smtClean="0"/>
              <a:t>Koenu</a:t>
            </a:r>
            <a:r>
              <a:rPr lang="en-US" sz="2400" dirty="0" smtClean="0"/>
              <a:t> (</a:t>
            </a:r>
            <a:r>
              <a:rPr lang="en-US" sz="2400" dirty="0" err="1" smtClean="0"/>
              <a:t>sveštenik</a:t>
            </a:r>
            <a:r>
              <a:rPr lang="sr-Latn-RS" sz="2400" dirty="0" smtClean="0"/>
              <a:t>u</a:t>
            </a:r>
            <a:r>
              <a:rPr lang="en-US" sz="2400" dirty="0" smtClean="0"/>
              <a:t>) </a:t>
            </a:r>
            <a:r>
              <a:rPr lang="en-US" sz="2400" dirty="0" err="1" smtClean="0"/>
              <a:t>po</a:t>
            </a:r>
            <a:r>
              <a:rPr lang="en-US" sz="2400" dirty="0" smtClean="0"/>
              <a:t> </a:t>
            </a:r>
            <a:r>
              <a:rPr lang="en-US" sz="2400" dirty="0" err="1" smtClean="0"/>
              <a:t>svom</a:t>
            </a:r>
            <a:r>
              <a:rPr lang="en-US" sz="2400" dirty="0" smtClean="0"/>
              <a:t> </a:t>
            </a:r>
            <a:r>
              <a:rPr lang="en-US" sz="2400" dirty="0" err="1" smtClean="0"/>
              <a:t>izboru</a:t>
            </a:r>
            <a:r>
              <a:rPr lang="en-US" sz="2400" dirty="0" smtClean="0"/>
              <a:t> </a:t>
            </a:r>
            <a:endParaRPr lang="sr-Latn-RS" sz="24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283" y="2778161"/>
            <a:ext cx="4162646" cy="3669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788" y="1646636"/>
            <a:ext cx="48006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406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23012" y="2155444"/>
            <a:ext cx="6578466" cy="1121156"/>
          </a:xfrm>
        </p:spPr>
        <p:txBody>
          <a:bodyPr>
            <a:normAutofit/>
          </a:bodyPr>
          <a:lstStyle/>
          <a:p>
            <a:pPr algn="just"/>
            <a:r>
              <a:rPr lang="sr-Latn-RS" sz="2400" dirty="0" smtClean="0"/>
              <a:t>B</a:t>
            </a:r>
            <a:r>
              <a:rPr lang="en-US" sz="2400" dirty="0" smtClean="0"/>
              <a:t>et </a:t>
            </a:r>
            <a:r>
              <a:rPr lang="en-US" sz="2400" dirty="0"/>
              <a:t>din (</a:t>
            </a:r>
            <a:r>
              <a:rPr lang="en-US" sz="2400" dirty="0" err="1"/>
              <a:t>rabinski</a:t>
            </a:r>
            <a:r>
              <a:rPr lang="en-US" sz="2400" dirty="0"/>
              <a:t> </a:t>
            </a:r>
            <a:r>
              <a:rPr lang="en-US" sz="2400" dirty="0" err="1"/>
              <a:t>sud</a:t>
            </a:r>
            <a:r>
              <a:rPr lang="en-US" sz="2400" dirty="0"/>
              <a:t>) </a:t>
            </a:r>
            <a:r>
              <a:rPr lang="en-US" sz="2400" dirty="0" err="1"/>
              <a:t>može</a:t>
            </a:r>
            <a:r>
              <a:rPr lang="en-US" sz="2400" dirty="0"/>
              <a:t> </a:t>
            </a:r>
            <a:r>
              <a:rPr lang="en-US" sz="2400" dirty="0" err="1"/>
              <a:t>naterati</a:t>
            </a:r>
            <a:r>
              <a:rPr lang="en-US" sz="2400" dirty="0"/>
              <a:t> </a:t>
            </a:r>
            <a:r>
              <a:rPr lang="en-US" sz="2400" dirty="0" err="1"/>
              <a:t>oca</a:t>
            </a:r>
            <a:r>
              <a:rPr lang="en-US" sz="2400" dirty="0"/>
              <a:t> </a:t>
            </a:r>
            <a:r>
              <a:rPr lang="en-US" sz="2400" dirty="0" err="1"/>
              <a:t>koji</a:t>
            </a:r>
            <a:r>
              <a:rPr lang="en-US" sz="2400" dirty="0"/>
              <a:t> ne </a:t>
            </a:r>
            <a:r>
              <a:rPr lang="en-US" sz="2400" dirty="0" err="1"/>
              <a:t>želi</a:t>
            </a:r>
            <a:r>
              <a:rPr lang="en-US" sz="2400" dirty="0"/>
              <a:t> da </a:t>
            </a:r>
            <a:r>
              <a:rPr lang="en-US" sz="2400" dirty="0" err="1"/>
              <a:t>plati</a:t>
            </a:r>
            <a:r>
              <a:rPr lang="en-US" sz="2400" dirty="0"/>
              <a:t> da se </a:t>
            </a:r>
            <a:r>
              <a:rPr lang="en-US" sz="2400" dirty="0" err="1"/>
              <a:t>povinuje</a:t>
            </a:r>
            <a:r>
              <a:rPr lang="en-US" sz="2400" dirty="0"/>
              <a:t> </a:t>
            </a:r>
            <a:r>
              <a:rPr lang="en-US" sz="2400" dirty="0" err="1"/>
              <a:t>ovoj</a:t>
            </a:r>
            <a:r>
              <a:rPr lang="en-US" sz="2400" dirty="0"/>
              <a:t> </a:t>
            </a:r>
            <a:r>
              <a:rPr lang="en-US" sz="2400" dirty="0" err="1"/>
              <a:t>zapovesti</a:t>
            </a:r>
            <a:r>
              <a:rPr lang="en-US" sz="2400" dirty="0"/>
              <a:t> </a:t>
            </a:r>
          </a:p>
          <a:p>
            <a:pPr algn="just"/>
            <a:endParaRPr lang="en-US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223012" y="3462535"/>
            <a:ext cx="6578466" cy="1415221"/>
          </a:xfrm>
        </p:spPr>
        <p:txBody>
          <a:bodyPr>
            <a:normAutofit/>
          </a:bodyPr>
          <a:lstStyle/>
          <a:p>
            <a:pPr algn="just"/>
            <a:r>
              <a:rPr lang="sr-Latn-RS" sz="2400" dirty="0"/>
              <a:t>Ako </a:t>
            </a:r>
            <a:r>
              <a:rPr lang="en-US" sz="2400" dirty="0" err="1"/>
              <a:t>muško</a:t>
            </a:r>
            <a:r>
              <a:rPr lang="en-US" sz="2400" dirty="0"/>
              <a:t> </a:t>
            </a:r>
            <a:r>
              <a:rPr lang="en-US" sz="2400" dirty="0" err="1"/>
              <a:t>dete</a:t>
            </a:r>
            <a:r>
              <a:rPr lang="en-US" sz="2400" dirty="0"/>
              <a:t> ne </a:t>
            </a:r>
            <a:r>
              <a:rPr lang="en-US" sz="2400" dirty="0" err="1"/>
              <a:t>bude</a:t>
            </a:r>
            <a:r>
              <a:rPr lang="en-US" sz="2400" dirty="0"/>
              <a:t> </a:t>
            </a:r>
            <a:r>
              <a:rPr lang="en-US" sz="2400" dirty="0" err="1"/>
              <a:t>otkupljeno</a:t>
            </a:r>
            <a:r>
              <a:rPr lang="en-US" sz="2400" dirty="0"/>
              <a:t> do </a:t>
            </a:r>
            <a:r>
              <a:rPr lang="en-US" sz="2400" dirty="0" err="1"/>
              <a:t>svoje</a:t>
            </a:r>
            <a:r>
              <a:rPr lang="en-US" sz="2400" dirty="0"/>
              <a:t> bar </a:t>
            </a:r>
            <a:r>
              <a:rPr lang="en-US" sz="2400" dirty="0" err="1" smtClean="0"/>
              <a:t>micve</a:t>
            </a:r>
            <a:r>
              <a:rPr lang="en-US" sz="2400" dirty="0" smtClean="0"/>
              <a:t>, </a:t>
            </a:r>
            <a:r>
              <a:rPr lang="en-US" sz="2400" dirty="0"/>
              <a:t>ono je u </a:t>
            </a:r>
            <a:r>
              <a:rPr lang="en-US" sz="2400" dirty="0" err="1"/>
              <a:t>obavezi</a:t>
            </a:r>
            <a:r>
              <a:rPr lang="en-US" sz="2400" dirty="0"/>
              <a:t> da </a:t>
            </a:r>
            <a:r>
              <a:rPr lang="en-US" sz="2400" dirty="0" err="1"/>
              <a:t>samo</a:t>
            </a:r>
            <a:r>
              <a:rPr lang="en-US" sz="2400" dirty="0"/>
              <a:t> </a:t>
            </a:r>
            <a:r>
              <a:rPr lang="en-US" sz="2400" dirty="0" err="1"/>
              <a:t>sebe</a:t>
            </a:r>
            <a:r>
              <a:rPr lang="en-US" sz="2400" dirty="0"/>
              <a:t> </a:t>
            </a:r>
            <a:r>
              <a:rPr lang="en-US" sz="2400" dirty="0" err="1" smtClean="0"/>
              <a:t>otkupi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678" y="823127"/>
            <a:ext cx="4730122" cy="527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647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CEREMONIJA OTKUPA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136" y="3451347"/>
            <a:ext cx="6341364" cy="1996954"/>
          </a:xfrm>
        </p:spPr>
        <p:txBody>
          <a:bodyPr>
            <a:normAutofit/>
          </a:bodyPr>
          <a:lstStyle/>
          <a:p>
            <a:pPr algn="just"/>
            <a:r>
              <a:rPr lang="en-US" sz="2400" dirty="0" err="1"/>
              <a:t>Otkup</a:t>
            </a:r>
            <a:r>
              <a:rPr lang="en-US" sz="2400" dirty="0"/>
              <a:t> se </a:t>
            </a:r>
            <a:r>
              <a:rPr lang="en-US" sz="2400" dirty="0" err="1"/>
              <a:t>vrši</a:t>
            </a:r>
            <a:r>
              <a:rPr lang="en-US" sz="2400" dirty="0"/>
              <a:t> </a:t>
            </a:r>
            <a:r>
              <a:rPr lang="en-US" sz="2400" dirty="0" err="1"/>
              <a:t>tokom</a:t>
            </a:r>
            <a:r>
              <a:rPr lang="en-US" sz="2400" dirty="0"/>
              <a:t> </a:t>
            </a:r>
            <a:r>
              <a:rPr lang="en-US" sz="2400" dirty="0" err="1"/>
              <a:t>posebne</a:t>
            </a:r>
            <a:r>
              <a:rPr lang="en-US" sz="2400" dirty="0"/>
              <a:t> </a:t>
            </a:r>
            <a:r>
              <a:rPr lang="en-US" sz="2400" dirty="0" err="1"/>
              <a:t>ceremonije</a:t>
            </a:r>
            <a:r>
              <a:rPr lang="en-US" sz="2400" dirty="0"/>
              <a:t> </a:t>
            </a:r>
            <a:r>
              <a:rPr lang="en-US" sz="2400" dirty="0" err="1"/>
              <a:t>poznate</a:t>
            </a:r>
            <a:r>
              <a:rPr lang="en-US" sz="2400" dirty="0"/>
              <a:t> pod </a:t>
            </a:r>
            <a:r>
              <a:rPr lang="en-US" sz="2400" dirty="0" err="1"/>
              <a:t>nazivom</a:t>
            </a:r>
            <a:r>
              <a:rPr lang="en-US" sz="2400" dirty="0"/>
              <a:t> </a:t>
            </a:r>
            <a:r>
              <a:rPr lang="en-US" sz="2400" dirty="0" err="1"/>
              <a:t>pidjon</a:t>
            </a:r>
            <a:r>
              <a:rPr lang="en-US" sz="2400" dirty="0"/>
              <a:t> </a:t>
            </a:r>
            <a:r>
              <a:rPr lang="en-US" sz="2400" dirty="0" err="1"/>
              <a:t>haben</a:t>
            </a:r>
            <a:r>
              <a:rPr lang="en-US" sz="2400" dirty="0"/>
              <a:t> (</a:t>
            </a:r>
            <a:r>
              <a:rPr lang="en-US" sz="2400" dirty="0" err="1"/>
              <a:t>otkup</a:t>
            </a:r>
            <a:r>
              <a:rPr lang="en-US" sz="2400" dirty="0"/>
              <a:t> </a:t>
            </a: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/>
              <a:t>sina</a:t>
            </a:r>
            <a:r>
              <a:rPr lang="en-US" sz="2400" dirty="0"/>
              <a:t>) </a:t>
            </a:r>
            <a:r>
              <a:rPr lang="en-US" sz="2400" dirty="0" err="1"/>
              <a:t>koja</a:t>
            </a:r>
            <a:r>
              <a:rPr lang="en-US" sz="2400" dirty="0"/>
              <a:t> se </a:t>
            </a:r>
            <a:r>
              <a:rPr lang="en-US" sz="2400" dirty="0" err="1"/>
              <a:t>održava</a:t>
            </a:r>
            <a:r>
              <a:rPr lang="en-US" sz="2400" dirty="0"/>
              <a:t> u </a:t>
            </a:r>
            <a:r>
              <a:rPr lang="en-US" sz="2400" dirty="0" err="1"/>
              <a:t>prisustvu</a:t>
            </a:r>
            <a:r>
              <a:rPr lang="en-US" sz="2400" dirty="0"/>
              <a:t> </a:t>
            </a:r>
            <a:r>
              <a:rPr lang="en-US" sz="2400" dirty="0" err="1"/>
              <a:t>Koena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pozvanih</a:t>
            </a:r>
            <a:r>
              <a:rPr lang="en-US" sz="2400" dirty="0"/>
              <a:t> </a:t>
            </a:r>
            <a:r>
              <a:rPr lang="en-US" sz="2400" dirty="0" err="1"/>
              <a:t>gostiju</a:t>
            </a:r>
            <a:r>
              <a:rPr lang="en-US" sz="2400" dirty="0"/>
              <a:t>, 31. dana </a:t>
            </a:r>
            <a:r>
              <a:rPr lang="en-US" sz="2400" dirty="0" err="1"/>
              <a:t>po</a:t>
            </a:r>
            <a:r>
              <a:rPr lang="en-US" sz="2400" dirty="0"/>
              <a:t> </a:t>
            </a:r>
            <a:r>
              <a:rPr lang="en-US" sz="2400" dirty="0" err="1"/>
              <a:t>rođenju</a:t>
            </a:r>
            <a:r>
              <a:rPr lang="en-US" sz="2400" dirty="0"/>
              <a:t> </a:t>
            </a:r>
            <a:r>
              <a:rPr lang="en-US" sz="2400" dirty="0" err="1"/>
              <a:t>prvenca</a:t>
            </a:r>
            <a:r>
              <a:rPr lang="en-US" sz="2400" dirty="0"/>
              <a:t>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800" y="2675169"/>
            <a:ext cx="4406900" cy="365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312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9412" y="1736344"/>
            <a:ext cx="10559288" cy="1641856"/>
          </a:xfrm>
        </p:spPr>
        <p:txBody>
          <a:bodyPr>
            <a:normAutofit/>
          </a:bodyPr>
          <a:lstStyle/>
          <a:p>
            <a:pPr algn="just"/>
            <a:r>
              <a:rPr lang="sr-Latn-RS" sz="2400" dirty="0" smtClean="0"/>
              <a:t>Cremonija se odlaže j</a:t>
            </a:r>
            <a:r>
              <a:rPr lang="en-US" sz="2400" dirty="0" err="1" smtClean="0"/>
              <a:t>edino</a:t>
            </a:r>
            <a:r>
              <a:rPr lang="en-US" sz="2400" dirty="0" smtClean="0"/>
              <a:t> </a:t>
            </a:r>
            <a:r>
              <a:rPr lang="en-US" sz="2400" dirty="0" err="1"/>
              <a:t>ako</a:t>
            </a:r>
            <a:r>
              <a:rPr lang="en-US" sz="2400" dirty="0"/>
              <a:t> je 31.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šabat</a:t>
            </a:r>
            <a:r>
              <a:rPr lang="en-US" sz="2400" dirty="0"/>
              <a:t> </a:t>
            </a:r>
            <a:r>
              <a:rPr lang="en-US" sz="2400" dirty="0" err="1"/>
              <a:t>ili</a:t>
            </a:r>
            <a:r>
              <a:rPr lang="en-US" sz="2400" dirty="0"/>
              <a:t> </a:t>
            </a:r>
            <a:r>
              <a:rPr lang="en-US" sz="2400" dirty="0" err="1" smtClean="0"/>
              <a:t>praznik</a:t>
            </a:r>
            <a:r>
              <a:rPr lang="sr-Latn-RS" sz="2400" dirty="0" smtClean="0"/>
              <a:t>, </a:t>
            </a:r>
            <a:r>
              <a:rPr lang="en-US" sz="2400" dirty="0" err="1" smtClean="0"/>
              <a:t>kada</a:t>
            </a:r>
            <a:r>
              <a:rPr lang="en-US" sz="2400" dirty="0" smtClean="0"/>
              <a:t> </a:t>
            </a:r>
            <a:r>
              <a:rPr lang="en-US" sz="2400" dirty="0" err="1"/>
              <a:t>nisu</a:t>
            </a:r>
            <a:r>
              <a:rPr lang="en-US" sz="2400" dirty="0"/>
              <a:t> </a:t>
            </a:r>
            <a:r>
              <a:rPr lang="en-US" sz="2400" dirty="0" err="1"/>
              <a:t>dozvoljene</a:t>
            </a:r>
            <a:r>
              <a:rPr lang="en-US" sz="2400" dirty="0"/>
              <a:t> </a:t>
            </a:r>
            <a:r>
              <a:rPr lang="en-US" sz="2400" dirty="0" err="1"/>
              <a:t>novčane</a:t>
            </a:r>
            <a:r>
              <a:rPr lang="en-US" sz="2400" dirty="0"/>
              <a:t> </a:t>
            </a:r>
            <a:r>
              <a:rPr lang="en-US" sz="2400" dirty="0" err="1" smtClean="0"/>
              <a:t>transakcije</a:t>
            </a:r>
            <a:endParaRPr lang="sr-Latn-RS" sz="2400" dirty="0"/>
          </a:p>
          <a:p>
            <a:pPr lvl="1" algn="just"/>
            <a:r>
              <a:rPr lang="en-US" sz="2200" dirty="0" err="1" smtClean="0"/>
              <a:t>ceremonija</a:t>
            </a:r>
            <a:r>
              <a:rPr lang="en-US" sz="2200" dirty="0" smtClean="0"/>
              <a:t> </a:t>
            </a:r>
            <a:r>
              <a:rPr lang="en-US" sz="2200" dirty="0"/>
              <a:t>se </a:t>
            </a:r>
            <a:r>
              <a:rPr lang="en-US" sz="2200" dirty="0" err="1"/>
              <a:t>odlaže</a:t>
            </a:r>
            <a:r>
              <a:rPr lang="en-US" sz="2200" dirty="0"/>
              <a:t> do </a:t>
            </a:r>
            <a:r>
              <a:rPr lang="en-US" sz="2200" dirty="0" err="1"/>
              <a:t>večeri</a:t>
            </a:r>
            <a:r>
              <a:rPr lang="en-US" sz="2200" dirty="0"/>
              <a:t> </a:t>
            </a:r>
            <a:r>
              <a:rPr lang="en-US" sz="2200" dirty="0" err="1"/>
              <a:t>sledećeg</a:t>
            </a:r>
            <a:r>
              <a:rPr lang="en-US" sz="2200" dirty="0"/>
              <a:t> </a:t>
            </a:r>
            <a:r>
              <a:rPr lang="en-US" sz="2200" dirty="0" smtClean="0"/>
              <a:t>dana</a:t>
            </a:r>
            <a:endParaRPr lang="en-US" sz="2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75" y="3068764"/>
            <a:ext cx="5521325" cy="2884892"/>
          </a:xfrm>
        </p:spPr>
      </p:pic>
    </p:spTree>
    <p:extLst>
      <p:ext uri="{BB962C8B-B14F-4D97-AF65-F5344CB8AC3E}">
        <p14:creationId xmlns:p14="http://schemas.microsoft.com/office/powerpoint/2010/main" val="193081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900" y="3214045"/>
            <a:ext cx="4812506" cy="331375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0641" y="651416"/>
            <a:ext cx="6506462" cy="5715929"/>
          </a:xfrm>
        </p:spPr>
        <p:txBody>
          <a:bodyPr>
            <a:noAutofit/>
          </a:bodyPr>
          <a:lstStyle/>
          <a:p>
            <a:pPr algn="just"/>
            <a:r>
              <a:rPr lang="sr-Latn-RS" sz="2400" dirty="0" smtClean="0"/>
              <a:t>Tok ceremonije:</a:t>
            </a:r>
          </a:p>
          <a:p>
            <a:pPr lvl="1" algn="just"/>
            <a:r>
              <a:rPr lang="sr-Latn-RS" sz="2400" dirty="0" smtClean="0"/>
              <a:t>Otac predaje svog prvenca</a:t>
            </a:r>
          </a:p>
          <a:p>
            <a:pPr lvl="1" algn="just"/>
            <a:r>
              <a:rPr lang="sr-Latn-RS" sz="2400" dirty="0" smtClean="0"/>
              <a:t>Koen ga pita da li želi svoje dete ili da ga ostavi</a:t>
            </a:r>
          </a:p>
          <a:p>
            <a:pPr lvl="1" algn="just"/>
            <a:r>
              <a:rPr lang="sr-Latn-RS" sz="2400" dirty="0" smtClean="0"/>
              <a:t>Otac odgovara da želi da zadrži svog sina i pruža novac Koenu</a:t>
            </a:r>
          </a:p>
          <a:p>
            <a:pPr lvl="1" algn="just"/>
            <a:r>
              <a:rPr lang="sr-Latn-RS" sz="2400" dirty="0" smtClean="0"/>
              <a:t>Koen izgovara blagoslov za ispunjenje zapovesti o otkupu i jos jednu molitvu</a:t>
            </a:r>
          </a:p>
          <a:p>
            <a:pPr lvl="1" algn="just"/>
            <a:r>
              <a:rPr lang="sr-Latn-RS" sz="2400" dirty="0" smtClean="0"/>
              <a:t>Koen tri puta izgovara „tvoj sin je otkupljen“ i vraća dete ocu</a:t>
            </a:r>
          </a:p>
          <a:p>
            <a:pPr lvl="1" algn="just"/>
            <a:r>
              <a:rPr lang="sr-Latn-RS" sz="2400" dirty="0" smtClean="0"/>
              <a:t>Koen izgovara blagoslov uz pehar vina, daje sveštenički blagoslov detetu i priključuje se zvanicama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1" y="403218"/>
            <a:ext cx="2426890" cy="230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856984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204</TotalTime>
  <Words>1080</Words>
  <Application>Microsoft Office PowerPoint</Application>
  <PresentationFormat>Widescreen</PresentationFormat>
  <Paragraphs>83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Gill Sans MT</vt:lpstr>
      <vt:lpstr>Parcel</vt:lpstr>
      <vt:lpstr>PRVOROĐENO DETE (PRVENAC)</vt:lpstr>
      <vt:lpstr>uvod</vt:lpstr>
      <vt:lpstr>PowerPoint Presentation</vt:lpstr>
      <vt:lpstr>U RELIGIJI</vt:lpstr>
      <vt:lpstr>PowerPoint Presentation</vt:lpstr>
      <vt:lpstr>PowerPoint Presentation</vt:lpstr>
      <vt:lpstr>CEREMONIJA OTKUPA</vt:lpstr>
      <vt:lpstr>PowerPoint Presentation</vt:lpstr>
      <vt:lpstr>PowerPoint Presentation</vt:lpstr>
      <vt:lpstr>HALAHA</vt:lpstr>
      <vt:lpstr>PowerPoint Presentation</vt:lpstr>
      <vt:lpstr>PowerPoint Presentation</vt:lpstr>
      <vt:lpstr>PRAVA NASLEĐIVANJA</vt:lpstr>
      <vt:lpstr>PowerPoint Presentation</vt:lpstr>
      <vt:lpstr>PowerPoint Presentation</vt:lpstr>
      <vt:lpstr>Hvala na pažnji!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PRVOROĐENO DETE (PRVENAC)</dc:title>
  <dc:creator>Romana Erdelji</dc:creator>
  <cp:lastModifiedBy>Romana Erdelji</cp:lastModifiedBy>
  <cp:revision>19</cp:revision>
  <dcterms:created xsi:type="dcterms:W3CDTF">2020-12-06T09:56:17Z</dcterms:created>
  <dcterms:modified xsi:type="dcterms:W3CDTF">2020-12-06T13:20:30Z</dcterms:modified>
</cp:coreProperties>
</file>