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7E922D5-3496-4B06-AF67-5E4A56C9657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A906F0-C580-42C3-BBA9-377F48FFF93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914400"/>
            <a:ext cx="6480048" cy="4419600"/>
          </a:xfrm>
        </p:spPr>
        <p:txBody>
          <a:bodyPr>
            <a:normAutofit/>
          </a:bodyPr>
          <a:lstStyle/>
          <a:p>
            <a:pPr algn="ctr"/>
            <a:r>
              <a:rPr lang="sr-Latn-RS" sz="4400" dirty="0" smtClean="0">
                <a:cs typeface="Times New Roman" pitchFamily="18" charset="0"/>
              </a:rPr>
              <a:t>POLOŽAJ ŽENE</a:t>
            </a:r>
          </a:p>
          <a:p>
            <a:pPr algn="l"/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sr-Latn-RS" sz="2400" dirty="0" smtClean="0">
                <a:cs typeface="Times New Roman" pitchFamily="18" charset="0"/>
              </a:rPr>
              <a:t>Karla Mutibarić</a:t>
            </a:r>
          </a:p>
          <a:p>
            <a:pPr algn="l"/>
            <a:r>
              <a:rPr lang="sr-Latn-RS" sz="2400" dirty="0" smtClean="0">
                <a:cs typeface="Times New Roman" pitchFamily="18" charset="0"/>
              </a:rPr>
              <a:t>JONS</a:t>
            </a:r>
            <a:endParaRPr lang="sr-Latn-RS" sz="2400" dirty="0" smtClean="0">
              <a:cs typeface="Times New Roman" pitchFamily="18" charset="0"/>
            </a:endParaRPr>
          </a:p>
          <a:p>
            <a:pPr algn="ctr"/>
            <a:endParaRPr lang="sr-Latn-RS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038600"/>
          </a:xfrm>
        </p:spPr>
        <p:txBody>
          <a:bodyPr>
            <a:normAutofit/>
          </a:bodyPr>
          <a:lstStyle/>
          <a:p>
            <a:pPr algn="just"/>
            <a:r>
              <a:rPr lang="sr-Latn-RS" sz="2800" dirty="0" smtClean="0">
                <a:cs typeface="Times New Roman" pitchFamily="18" charset="0"/>
              </a:rPr>
              <a:t>Judaizam- matrijarhalna religija</a:t>
            </a:r>
          </a:p>
          <a:p>
            <a:pPr algn="just"/>
            <a:r>
              <a:rPr lang="vi-VN" sz="2800" dirty="0" smtClean="0">
                <a:cs typeface="Times New Roman" pitchFamily="18" charset="0"/>
              </a:rPr>
              <a:t>Moris Lazaru</a:t>
            </a:r>
            <a:r>
              <a:rPr lang="sr-Latn-RS" sz="2800" dirty="0" smtClean="0">
                <a:cs typeface="Times New Roman" pitchFamily="18" charset="0"/>
              </a:rPr>
              <a:t>s</a:t>
            </a:r>
            <a:r>
              <a:rPr lang="vi-VN" sz="2800" dirty="0" smtClean="0">
                <a:cs typeface="Times New Roman" pitchFamily="18" charset="0"/>
              </a:rPr>
              <a:t>: „Za </a:t>
            </a:r>
            <a:r>
              <a:rPr lang="vi-VN" sz="2800" dirty="0" smtClean="0">
                <a:cs typeface="Times New Roman" pitchFamily="18" charset="0"/>
              </a:rPr>
              <a:t>ovo </a:t>
            </a:r>
            <a:r>
              <a:rPr lang="vi-VN" sz="2800" dirty="0" smtClean="0">
                <a:cs typeface="Times New Roman" pitchFamily="18" charset="0"/>
              </a:rPr>
              <a:t>misteriozno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i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predivno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očuvanje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jevrejskog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naroda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zaslužna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je</a:t>
            </a:r>
            <a:r>
              <a:rPr lang="sr-Latn-RS" sz="2800" dirty="0" smtClean="0">
                <a:cs typeface="Times New Roman" pitchFamily="18" charset="0"/>
              </a:rPr>
              <a:t> </a:t>
            </a:r>
            <a:r>
              <a:rPr lang="vi-VN" sz="2800" dirty="0" smtClean="0">
                <a:cs typeface="Times New Roman" pitchFamily="18" charset="0"/>
              </a:rPr>
              <a:t>žena.“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14400"/>
          </a:xfrm>
        </p:spPr>
        <p:txBody>
          <a:bodyPr>
            <a:normAutofit/>
          </a:bodyPr>
          <a:lstStyle/>
          <a:p>
            <a:pPr algn="ctr"/>
            <a:r>
              <a:rPr lang="sr-Latn-RS" dirty="0" smtClean="0">
                <a:latin typeface="+mn-lt"/>
                <a:cs typeface="Times New Roman" pitchFamily="18" charset="0"/>
              </a:rPr>
              <a:t>Položaj žene u porodici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01000" cy="5105400"/>
          </a:xfrm>
        </p:spPr>
        <p:txBody>
          <a:bodyPr/>
          <a:lstStyle/>
          <a:p>
            <a:r>
              <a:rPr lang="sr-Latn-RS" dirty="0" smtClean="0"/>
              <a:t>Utvrđuje red u kući</a:t>
            </a:r>
          </a:p>
          <a:p>
            <a:r>
              <a:rPr lang="sr-Latn-RS" dirty="0" smtClean="0"/>
              <a:t>Nadgleda domaćinstvo</a:t>
            </a:r>
          </a:p>
          <a:p>
            <a:r>
              <a:rPr lang="sr-Latn-RS" dirty="0" smtClean="0"/>
              <a:t>Podiže decu</a:t>
            </a:r>
          </a:p>
          <a:p>
            <a:r>
              <a:rPr lang="sr-Latn-RS" dirty="0" smtClean="0"/>
              <a:t>Vodi računa o obrazovanju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sr-Latn-RS" dirty="0" smtClean="0"/>
              <a:t>Položaj žene u društvu i državi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sr-Latn-RS" dirty="0" smtClean="0"/>
              <a:t>Svedočenje- Rabin Rava</a:t>
            </a:r>
          </a:p>
          <a:p>
            <a:r>
              <a:rPr lang="sr-Latn-RS" dirty="0" smtClean="0"/>
              <a:t>Deklaracija o nezavisnosti doneta pri osnivanju države osigurava jednakost društvenih i političkih prava svih građana</a:t>
            </a:r>
          </a:p>
          <a:p>
            <a:r>
              <a:rPr lang="sr-Latn-RS" dirty="0" smtClean="0"/>
              <a:t>Brak i razvod regulisani verskim zakonima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868362"/>
          </a:xfrm>
        </p:spPr>
        <p:txBody>
          <a:bodyPr/>
          <a:lstStyle/>
          <a:p>
            <a:r>
              <a:rPr lang="sr-Latn-RS" dirty="0" smtClean="0"/>
              <a:t>Položaj žene u veri i običajima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77200" cy="5029200"/>
          </a:xfrm>
        </p:spPr>
        <p:txBody>
          <a:bodyPr/>
          <a:lstStyle/>
          <a:p>
            <a:r>
              <a:rPr lang="sr-Latn-RS" dirty="0" smtClean="0"/>
              <a:t>Žene i muškarci pridržavaju se istih zabrana</a:t>
            </a:r>
          </a:p>
          <a:p>
            <a:r>
              <a:rPr lang="sr-Latn-RS" dirty="0" smtClean="0"/>
              <a:t>Međutim, žene su oslobođene određenih propisa, posebno vremenski vezanih</a:t>
            </a:r>
          </a:p>
          <a:p>
            <a:r>
              <a:rPr lang="sr-Latn-RS" dirty="0" smtClean="0"/>
              <a:t>Oslobođene čitanja Tore- “čast kongregacije”</a:t>
            </a:r>
          </a:p>
          <a:p>
            <a:r>
              <a:rPr lang="sr-Latn-RS" dirty="0" smtClean="0"/>
              <a:t>Takođe postoje i posebni običaji vezani za žene, npr. </a:t>
            </a:r>
            <a:r>
              <a:rPr lang="sr-Latn-RS" dirty="0" smtClean="0"/>
              <a:t>p</a:t>
            </a:r>
            <a:r>
              <a:rPr lang="sr-Latn-RS" dirty="0" smtClean="0"/>
              <a:t>aljenje sveće za Šabat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RS" dirty="0" smtClean="0"/>
              <a:t>Položaj žene u veri i običajima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„</a:t>
            </a:r>
            <a:r>
              <a:rPr lang="en-US" dirty="0" err="1" smtClean="0"/>
              <a:t>Blagosloven</a:t>
            </a:r>
            <a:r>
              <a:rPr lang="en-US" dirty="0" smtClean="0"/>
              <a:t> bio Ti, </a:t>
            </a:r>
            <a:r>
              <a:rPr lang="en-US" dirty="0" err="1" smtClean="0"/>
              <a:t>Gospode</a:t>
            </a:r>
            <a:r>
              <a:rPr lang="en-US" dirty="0" smtClean="0"/>
              <a:t>, </a:t>
            </a:r>
            <a:r>
              <a:rPr lang="en-US" dirty="0" err="1" smtClean="0"/>
              <a:t>Bože</a:t>
            </a:r>
            <a:r>
              <a:rPr lang="en-US" dirty="0" smtClean="0"/>
              <a:t> </a:t>
            </a:r>
            <a:r>
              <a:rPr lang="en-US" dirty="0" err="1" smtClean="0"/>
              <a:t>naš,što</a:t>
            </a:r>
            <a:r>
              <a:rPr lang="en-US" dirty="0" smtClean="0"/>
              <a:t> me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načinio</a:t>
            </a:r>
            <a:r>
              <a:rPr lang="en-US" dirty="0" smtClean="0"/>
              <a:t> </a:t>
            </a:r>
            <a:r>
              <a:rPr lang="en-US" dirty="0" err="1" smtClean="0"/>
              <a:t>ženom</a:t>
            </a:r>
            <a:r>
              <a:rPr lang="en-US" dirty="0" smtClean="0"/>
              <a:t>“</a:t>
            </a:r>
            <a:endParaRPr lang="sr-Latn-RS" dirty="0" smtClean="0"/>
          </a:p>
          <a:p>
            <a:r>
              <a:rPr lang="en-US" dirty="0" err="1" smtClean="0"/>
              <a:t>Klod</a:t>
            </a:r>
            <a:r>
              <a:rPr lang="en-US" dirty="0" smtClean="0"/>
              <a:t> </a:t>
            </a:r>
            <a:r>
              <a:rPr lang="en-US" dirty="0" err="1" smtClean="0"/>
              <a:t>Montefjore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povodom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blagoslova</a:t>
            </a:r>
            <a:r>
              <a:rPr lang="en-US" dirty="0" smtClean="0"/>
              <a:t> </a:t>
            </a:r>
            <a:r>
              <a:rPr lang="en-US" dirty="0" err="1" smtClean="0"/>
              <a:t>napisao</a:t>
            </a:r>
            <a:r>
              <a:rPr lang="en-US" dirty="0" smtClean="0"/>
              <a:t>: „</a:t>
            </a:r>
            <a:r>
              <a:rPr lang="en-US" dirty="0" err="1" smtClean="0"/>
              <a:t>Nikakva</a:t>
            </a:r>
            <a:r>
              <a:rPr lang="en-US" dirty="0" smtClean="0"/>
              <a:t>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današnjeg</a:t>
            </a:r>
            <a:r>
              <a:rPr lang="en-US" dirty="0" smtClean="0"/>
              <a:t> </a:t>
            </a:r>
            <a:r>
              <a:rPr lang="en-US" dirty="0" err="1" smtClean="0"/>
              <a:t>jevrejskog</a:t>
            </a:r>
            <a:r>
              <a:rPr lang="en-US" dirty="0" smtClean="0"/>
              <a:t> </a:t>
            </a:r>
            <a:r>
              <a:rPr lang="en-US" dirty="0" err="1" smtClean="0"/>
              <a:t>izvinjenja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beskrajno</a:t>
            </a:r>
            <a:r>
              <a:rPr lang="en-US" dirty="0" smtClean="0"/>
              <a:t> </a:t>
            </a:r>
            <a:r>
              <a:rPr lang="en-US" dirty="0" err="1" smtClean="0"/>
              <a:t>prosipa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promeniti</a:t>
            </a:r>
            <a:r>
              <a:rPr lang="en-US" dirty="0" smtClean="0"/>
              <a:t> </a:t>
            </a:r>
            <a:r>
              <a:rPr lang="en-US" dirty="0" err="1" smtClean="0"/>
              <a:t>činjenicu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rabinsitički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ženama</a:t>
            </a:r>
            <a:r>
              <a:rPr lang="en-US" dirty="0" smtClean="0"/>
              <a:t> bio </a:t>
            </a:r>
            <a:r>
              <a:rPr lang="en-US" dirty="0" err="1" smtClean="0"/>
              <a:t>mnogo</a:t>
            </a:r>
            <a:r>
              <a:rPr lang="en-US" dirty="0" smtClean="0"/>
              <a:t> </a:t>
            </a:r>
            <a:r>
              <a:rPr lang="en-US" dirty="0" err="1" smtClean="0"/>
              <a:t>drugačiji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našeg</a:t>
            </a:r>
            <a:r>
              <a:rPr lang="en-US" dirty="0" smtClean="0"/>
              <a:t>. </a:t>
            </a:r>
            <a:r>
              <a:rPr lang="en-US" dirty="0" err="1" smtClean="0"/>
              <a:t>Nikakva</a:t>
            </a:r>
            <a:r>
              <a:rPr lang="en-US" dirty="0" smtClean="0"/>
              <a:t>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izvinjenja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ublaži</a:t>
            </a:r>
            <a:r>
              <a:rPr lang="en-US" dirty="0" smtClean="0"/>
              <a:t> </a:t>
            </a:r>
            <a:r>
              <a:rPr lang="en-US" dirty="0" err="1" smtClean="0"/>
              <a:t>implikacije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blagoslova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ortodoksni</a:t>
            </a:r>
            <a:r>
              <a:rPr lang="en-US" dirty="0" smtClean="0"/>
              <a:t> </a:t>
            </a:r>
            <a:r>
              <a:rPr lang="en-US" dirty="0" err="1" smtClean="0"/>
              <a:t>Judaizam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uvek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hrabrosti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ukloni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zvaničnih</a:t>
            </a:r>
            <a:r>
              <a:rPr lang="en-US" dirty="0" smtClean="0"/>
              <a:t> </a:t>
            </a:r>
            <a:r>
              <a:rPr lang="en-US" dirty="0" err="1" smtClean="0"/>
              <a:t>molitvenika</a:t>
            </a:r>
            <a:r>
              <a:rPr lang="sr-Latn-RS" dirty="0" smtClean="0"/>
              <a:t>.”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Položaj žene u veri i običajima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00600"/>
          </a:xfrm>
        </p:spPr>
        <p:txBody>
          <a:bodyPr/>
          <a:lstStyle/>
          <a:p>
            <a:r>
              <a:rPr lang="sr-Latn-RS" dirty="0" smtClean="0"/>
              <a:t>Midraš- “</a:t>
            </a:r>
            <a:r>
              <a:rPr lang="en-US" dirty="0" smtClean="0"/>
              <a:t>Bog </a:t>
            </a:r>
            <a:r>
              <a:rPr lang="en-US" dirty="0" smtClean="0"/>
              <a:t>je </a:t>
            </a:r>
            <a:r>
              <a:rPr lang="en-US" dirty="0" err="1" smtClean="0"/>
              <a:t>rekao</a:t>
            </a:r>
            <a:r>
              <a:rPr lang="en-US" dirty="0" smtClean="0"/>
              <a:t>: „</a:t>
            </a:r>
            <a:r>
              <a:rPr lang="en-US" dirty="0" err="1" smtClean="0"/>
              <a:t>Neću</a:t>
            </a:r>
            <a:r>
              <a:rPr lang="en-US" dirty="0" smtClean="0"/>
              <a:t> je </a:t>
            </a:r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glave</a:t>
            </a:r>
            <a:r>
              <a:rPr lang="en-US" dirty="0" smtClean="0"/>
              <a:t> (</a:t>
            </a:r>
            <a:r>
              <a:rPr lang="en-US" dirty="0" err="1" smtClean="0"/>
              <a:t>Adamove</a:t>
            </a:r>
            <a:r>
              <a:rPr lang="en-US" dirty="0" smtClean="0"/>
              <a:t>) </a:t>
            </a:r>
            <a:r>
              <a:rPr lang="en-US" dirty="0" err="1" smtClean="0"/>
              <a:t>da</a:t>
            </a:r>
            <a:r>
              <a:rPr lang="en-US" dirty="0" smtClean="0"/>
              <a:t> ne bi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previše</a:t>
            </a:r>
            <a:r>
              <a:rPr lang="en-US" dirty="0" smtClean="0"/>
              <a:t> </a:t>
            </a:r>
            <a:r>
              <a:rPr lang="en-US" dirty="0" err="1" smtClean="0"/>
              <a:t>svojeglava</a:t>
            </a:r>
            <a:r>
              <a:rPr lang="en-US" dirty="0" smtClean="0"/>
              <a:t>;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oka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bi </a:t>
            </a:r>
            <a:r>
              <a:rPr lang="en-US" dirty="0" err="1" smtClean="0"/>
              <a:t>očijukala</a:t>
            </a:r>
            <a:r>
              <a:rPr lang="en-US" dirty="0" smtClean="0"/>
              <a:t>, ne,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uha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prisluškuje</a:t>
            </a:r>
            <a:r>
              <a:rPr lang="en-US" dirty="0" smtClean="0"/>
              <a:t>; a </a:t>
            </a:r>
            <a:r>
              <a:rPr lang="en-US" dirty="0" err="1" smtClean="0"/>
              <a:t>neću</a:t>
            </a:r>
            <a:r>
              <a:rPr lang="en-US" dirty="0" smtClean="0"/>
              <a:t> </a:t>
            </a:r>
            <a:r>
              <a:rPr lang="en-US" dirty="0" err="1" smtClean="0"/>
              <a:t>niod</a:t>
            </a:r>
            <a:r>
              <a:rPr lang="en-US" dirty="0" smtClean="0"/>
              <a:t> </a:t>
            </a:r>
            <a:r>
              <a:rPr lang="en-US" dirty="0" err="1" smtClean="0"/>
              <a:t>usta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previše</a:t>
            </a:r>
            <a:r>
              <a:rPr lang="en-US" dirty="0" smtClean="0"/>
              <a:t> </a:t>
            </a:r>
            <a:r>
              <a:rPr lang="en-US" dirty="0" err="1" smtClean="0"/>
              <a:t>pričljiva</a:t>
            </a:r>
            <a:r>
              <a:rPr lang="en-US" dirty="0" smtClean="0"/>
              <a:t>; </a:t>
            </a:r>
            <a:r>
              <a:rPr lang="en-US" dirty="0" err="1" smtClean="0"/>
              <a:t>neću</a:t>
            </a:r>
            <a:r>
              <a:rPr lang="en-US" dirty="0" smtClean="0"/>
              <a:t> je </a:t>
            </a:r>
            <a:r>
              <a:rPr lang="en-US" dirty="0" err="1" smtClean="0"/>
              <a:t>načiniti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srca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previše</a:t>
            </a:r>
            <a:r>
              <a:rPr lang="en-US" dirty="0" smtClean="0"/>
              <a:t> </a:t>
            </a:r>
            <a:r>
              <a:rPr lang="en-US" dirty="0" err="1" smtClean="0"/>
              <a:t>ljubomorna</a:t>
            </a:r>
            <a:r>
              <a:rPr lang="en-US" dirty="0" smtClean="0"/>
              <a:t>;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ruke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gramziva:a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noge,da</a:t>
            </a:r>
            <a:r>
              <a:rPr lang="en-US" dirty="0" smtClean="0"/>
              <a:t> ne </a:t>
            </a:r>
            <a:r>
              <a:rPr lang="en-US" dirty="0" err="1" smtClean="0"/>
              <a:t>luta</a:t>
            </a:r>
            <a:r>
              <a:rPr lang="en-US" dirty="0" smtClean="0"/>
              <a:t> </a:t>
            </a:r>
            <a:r>
              <a:rPr lang="en-US" dirty="0" err="1" smtClean="0"/>
              <a:t>okolo;već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skriven</a:t>
            </a:r>
            <a:r>
              <a:rPr lang="en-US" dirty="0" smtClean="0"/>
              <a:t>(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rebra</a:t>
            </a:r>
            <a:r>
              <a:rPr lang="en-US" dirty="0" smtClean="0"/>
              <a:t>)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skromna</a:t>
            </a:r>
            <a:r>
              <a:rPr lang="en-US" dirty="0" smtClean="0"/>
              <a:t>.“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Velike žene i emancipacija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Kraljica Estera- spasanje jevrejskog naroda</a:t>
            </a:r>
          </a:p>
          <a:p>
            <a:r>
              <a:rPr lang="sr-Latn-RS" dirty="0" smtClean="0"/>
              <a:t>Golda Meir- prva žena premijer</a:t>
            </a:r>
          </a:p>
          <a:p>
            <a:r>
              <a:rPr lang="sr-Latn-RS" dirty="0" smtClean="0"/>
              <a:t>Prve žene rabini-</a:t>
            </a:r>
          </a:p>
          <a:p>
            <a:pPr>
              <a:buNone/>
            </a:pPr>
            <a:r>
              <a:rPr lang="sr-Latn-RS" dirty="0" smtClean="0"/>
              <a:t>    1935. u Nemačkoj</a:t>
            </a:r>
          </a:p>
          <a:p>
            <a:pPr>
              <a:buNone/>
            </a:pPr>
            <a:r>
              <a:rPr lang="sr-Latn-RS" dirty="0" smtClean="0"/>
              <a:t>    1972. u Americi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sz="4800" dirty="0" smtClean="0"/>
          </a:p>
          <a:p>
            <a:pPr algn="ctr">
              <a:buNone/>
            </a:pPr>
            <a:r>
              <a:rPr lang="sr-Latn-RS" sz="4800" dirty="0" smtClean="0"/>
              <a:t>Hvala na pažnji!</a:t>
            </a:r>
            <a:endParaRPr 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319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Slide 1</vt:lpstr>
      <vt:lpstr>Slide 2</vt:lpstr>
      <vt:lpstr>Položaj žene u porodici</vt:lpstr>
      <vt:lpstr>Položaj žene u društvu i državi</vt:lpstr>
      <vt:lpstr>Položaj žene u veri i običajima</vt:lpstr>
      <vt:lpstr>Položaj žene u veri i običajima</vt:lpstr>
      <vt:lpstr>Položaj žene u veri i običajima</vt:lpstr>
      <vt:lpstr>Velike žene i emancipacija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1</cp:revision>
  <dcterms:created xsi:type="dcterms:W3CDTF">2020-12-11T18:29:34Z</dcterms:created>
  <dcterms:modified xsi:type="dcterms:W3CDTF">2020-12-11T19:21:50Z</dcterms:modified>
</cp:coreProperties>
</file>