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6" r:id="rId9"/>
    <p:sldId id="262" r:id="rId10"/>
    <p:sldId id="263" r:id="rId11"/>
    <p:sldId id="264" r:id="rId12"/>
    <p:sldId id="268" r:id="rId13"/>
    <p:sldId id="269" r:id="rId14"/>
    <p:sldId id="270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Obrazovanje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a Segedi</a:t>
            </a:r>
          </a:p>
          <a:p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JONS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Jewish Education | Jewish Federation of Greater Harrisbu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57200"/>
            <a:ext cx="4277691" cy="2905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25112"/>
          </a:xfrm>
        </p:spPr>
        <p:txBody>
          <a:bodyPr/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Duh i ambijent doma su glavni faktori koji obezbeđuju da se deca odgajaju kao dobro prilagođena i poslušna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a buntovni sinovi postaju takvi u razorenom ili poremećenom domu. 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Zadivljujuće niska stopa maloletničkog kriminala u jevrejskim zajednicama – bar do modernog doba potpune emancipacije – pouzdan je indikator vrednosti tradicionalnog porodičnog života u Jevreja.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idealnom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jevrejskom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domu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postoji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osećaj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sigurnosti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stvoren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time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što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svaki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član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porodice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svoju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ulogu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šta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njega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očekuje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može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osloni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svoje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roditelje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braću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sestre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god mu je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potrebna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podrška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 descr="Orthodox burgeoning as the Jewish New Year dawns - Baltimore S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048000"/>
            <a:ext cx="4892331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819400"/>
          </a:xfrm>
        </p:spPr>
        <p:txBody>
          <a:bodyPr>
            <a:normAutofit fontScale="92500" lnSpcReduction="20000"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Šabat i praznici se uvek željno iščekuju; ovi praznici su u stvari porodični događaji u kojima svaki član doprinosi na svoj način.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Zajednički interes svih članova porodice da osmisle i sačuvaj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poseban način života unosi element idealizma u inače jednoličnu svakodnevnicu življenja.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Od velike je važnosti i to da roditelji uvek budu dobar uzor svojoj deci.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Blessings and Customs for Shabbat | Reform Judai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1" y="4419600"/>
            <a:ext cx="3494938" cy="1990725"/>
          </a:xfrm>
          <a:prstGeom prst="rect">
            <a:avLst/>
          </a:prstGeom>
          <a:noFill/>
        </p:spPr>
      </p:pic>
      <p:sp>
        <p:nvSpPr>
          <p:cNvPr id="2052" name="AutoShape 4" descr="What is Shabbat? | Find a Shabbat Me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What is Shabbat? | Find a Shabbat Meal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What is Shabbat? | Find a Shabbat M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810000"/>
            <a:ext cx="4048125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60136"/>
          </a:xfrm>
        </p:spPr>
        <p:txBody>
          <a:bodyPr/>
          <a:lstStyle/>
          <a:p>
            <a:r>
              <a:rPr lang="sr-Latn-RS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agli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razvoj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savremene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tehnologije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destruktivan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uticaj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kohezivnost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porodične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jedinice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koristi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savremene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mobilnosti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dostupnost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jeftinih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izvora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zabave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oduzele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porodici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centralno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mesto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životu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pojedinca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etoxing from Technology as a Fami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624072"/>
            <a:ext cx="5638800" cy="2932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pPr algn="ctr">
              <a:buNone/>
            </a:pPr>
            <a:r>
              <a:rPr lang="sr-Latn-RS" dirty="0" smtClean="0"/>
              <a:t>	</a:t>
            </a:r>
            <a:r>
              <a:rPr lang="en-US" dirty="0" err="1" smtClean="0"/>
              <a:t>Poznati</a:t>
            </a:r>
            <a:r>
              <a:rPr lang="en-US" dirty="0" smtClean="0"/>
              <a:t> </a:t>
            </a:r>
            <a:r>
              <a:rPr lang="en-US" dirty="0" err="1" smtClean="0"/>
              <a:t>biblijski</a:t>
            </a:r>
            <a:r>
              <a:rPr lang="en-US" dirty="0" smtClean="0"/>
              <a:t> </a:t>
            </a:r>
            <a:r>
              <a:rPr lang="en-US" dirty="0" err="1" smtClean="0"/>
              <a:t>poziv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poštovanje</a:t>
            </a:r>
            <a:r>
              <a:rPr lang="en-US" dirty="0" smtClean="0"/>
              <a:t> </a:t>
            </a:r>
            <a:r>
              <a:rPr lang="en-US" dirty="0" err="1" smtClean="0"/>
              <a:t>verskih</a:t>
            </a:r>
            <a:r>
              <a:rPr lang="en-US" dirty="0" smtClean="0"/>
              <a:t> </a:t>
            </a:r>
            <a:r>
              <a:rPr lang="en-US" dirty="0" err="1" smtClean="0"/>
              <a:t>propisa</a:t>
            </a:r>
            <a:r>
              <a:rPr lang="en-US" dirty="0" smtClean="0"/>
              <a:t> </a:t>
            </a:r>
            <a:r>
              <a:rPr lang="en-US" dirty="0" err="1" smtClean="0"/>
              <a:t>praćen</a:t>
            </a:r>
            <a:r>
              <a:rPr lang="en-US" dirty="0" smtClean="0"/>
              <a:t> je </a:t>
            </a:r>
            <a:r>
              <a:rPr lang="en-US" dirty="0" err="1" smtClean="0"/>
              <a:t>obećanjem</a:t>
            </a:r>
            <a:r>
              <a:rPr lang="en-US" dirty="0" smtClean="0"/>
              <a:t>: </a:t>
            </a:r>
            <a:endParaRPr lang="sr-Latn-RS" dirty="0" smtClean="0"/>
          </a:p>
          <a:p>
            <a:endParaRPr lang="sr-Latn-RS" dirty="0" smtClean="0"/>
          </a:p>
          <a:p>
            <a:pPr algn="ctr">
              <a:buNone/>
            </a:pPr>
            <a:r>
              <a:rPr lang="en-US" dirty="0" smtClean="0"/>
              <a:t>„</a:t>
            </a:r>
            <a:r>
              <a:rPr lang="en-US" dirty="0" err="1" smtClean="0"/>
              <a:t>da</a:t>
            </a:r>
            <a:r>
              <a:rPr lang="en-US" dirty="0" smtClean="0"/>
              <a:t> bi se </a:t>
            </a:r>
            <a:r>
              <a:rPr lang="en-US" dirty="0" err="1" smtClean="0"/>
              <a:t>produžili</a:t>
            </a:r>
            <a:r>
              <a:rPr lang="en-US" dirty="0" smtClean="0"/>
              <a:t> </a:t>
            </a:r>
            <a:r>
              <a:rPr lang="en-US" dirty="0" err="1" smtClean="0"/>
              <a:t>tvoj</a:t>
            </a:r>
            <a:r>
              <a:rPr lang="en-US" dirty="0" smtClean="0"/>
              <a:t> </a:t>
            </a:r>
            <a:r>
              <a:rPr lang="en-US" dirty="0" err="1" smtClean="0"/>
              <a:t>život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životi</a:t>
            </a:r>
            <a:r>
              <a:rPr lang="en-US" dirty="0" smtClean="0"/>
              <a:t> </a:t>
            </a:r>
            <a:r>
              <a:rPr lang="en-US" dirty="0" err="1" smtClean="0"/>
              <a:t>tvojih</a:t>
            </a:r>
            <a:r>
              <a:rPr lang="en-US" dirty="0" smtClean="0"/>
              <a:t> </a:t>
            </a:r>
            <a:r>
              <a:rPr lang="en-US" dirty="0" err="1" smtClean="0"/>
              <a:t>sinova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zemlji</a:t>
            </a:r>
            <a:r>
              <a:rPr lang="en-US" dirty="0" smtClean="0"/>
              <a:t>…“.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066800"/>
          </a:xfrm>
        </p:spPr>
        <p:txBody>
          <a:bodyPr/>
          <a:lstStyle/>
          <a:p>
            <a:pPr algn="ctr"/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Hvala na pažnji!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0668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Porodično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obrazovanje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050536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Svaki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jevrejski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roditelj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dobija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nalog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„I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ćeš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svoju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decu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učiti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kako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produžio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svoj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život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život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svoje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zemlji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…“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dobijaju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instrukcije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„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Setite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davnašnjih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izučavajte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prošla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vremena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pitajte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svog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će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podučiti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stariji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će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reći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.“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Learning from an Orthodox Jewish teacher | The Holocaust Encyclo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267200"/>
            <a:ext cx="3524250" cy="2419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r>
              <a:rPr lang="vi-VN" dirty="0" smtClean="0"/>
              <a:t>Da bi jevrejski dom mogao da se organizuje kao obrazovna institucija, morali su se jasno definisati odnosi među samim članovima porodice</a:t>
            </a:r>
            <a:r>
              <a:rPr lang="sr-Latn-RS" dirty="0" smtClean="0"/>
              <a:t>.</a:t>
            </a:r>
          </a:p>
          <a:p>
            <a:r>
              <a:rPr lang="vi-VN" dirty="0" smtClean="0"/>
              <a:t>Proslave praznika, komemoracije jevrejskih verskih i istorijskih događaja, postale su primarni načini za prenošenje kulturnih vrednosti sa generacije na generaciju</a:t>
            </a:r>
            <a:r>
              <a:rPr lang="sr-Latn-R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Metod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podučavanja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21336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Mojsija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zakonima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učio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Bog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posle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čega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je 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podučavao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svog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brata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Arona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Visokog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sveštenika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shvatio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zakon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onda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bi 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levo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Mojsija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šator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ušli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Aronovi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sinovi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Mojsije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njih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podučava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Mojsije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završio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podukom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zauzela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mesta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levo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desno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Mojsija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Arona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onda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Mojsije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podučavao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starešine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kraju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naroda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ile:Moses and Aaron with the 10 Commandments 1674.jpg - Wikimedia 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657600"/>
            <a:ext cx="4099002" cy="2749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>
            <a:normAutofit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I pored toga što su se održavali javni skupovi na kojima su se tumačili zakoni – na primer, Ezrini skupovi i godišnja Hakel ceremonija na kojoj je kralj čitao odlomke iz Biblije – ipak je porodica bila ta koja je u najvećoj meri prenosila deci kulturno i versko nasleđe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Vremenom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zbog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složenijih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životnih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prilika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širenja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granica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verskih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studija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edukacija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porodice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preneta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školu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Jeošui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Gamli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Visokom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svešteniku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pripisuje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osmislio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obrazovni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obezbedio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kontinuitet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izučavanju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39624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ranog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detinjstva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išlo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svojim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ocem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sinagogu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molitvu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ritual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Kiduš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čašu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povodom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inauguracije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Šabata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praznika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vršili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otac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Ćerka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je,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zajedno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majkom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izgovarala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blagoslov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Šabatnim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svećama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pomagala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pripremi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hrane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učeći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zakone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Kašruta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recepte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jevrejske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kuhinje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R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Jewish Educational Trends | My Jewish Learn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756430"/>
            <a:ext cx="2409825" cy="2321759"/>
          </a:xfrm>
          <a:prstGeom prst="rect">
            <a:avLst/>
          </a:prstGeom>
          <a:noFill/>
        </p:spPr>
      </p:pic>
      <p:pic>
        <p:nvPicPr>
          <p:cNvPr id="18436" name="Picture 4" descr="Jewish Mother and Daughter, Shabbat on We Heart It | Shabbat shalom, Jewish  women, Shabb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257358"/>
            <a:ext cx="2343711" cy="3219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Premium Vector | Jews family holding menorah and gift boxes jewish parents  children in traditional clothes standing together happy hanukkah judaism  religious holiday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362200"/>
            <a:ext cx="5962650" cy="346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45291"/>
          </a:xfrm>
        </p:spPr>
        <p:txBody>
          <a:bodyPr/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Vrhunac edukativnog porodičnog iskustva svake godine je Pesah kada pripreme za praznik i učešće u posluženju sedera budi interes čak i kod najmlađe dece.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026" name="Picture 2" descr="Pesah 5780 – Jevrejska opština Beogr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743200"/>
            <a:ext cx="6362700" cy="3519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60136"/>
          </a:xfrm>
        </p:spPr>
        <p:txBody>
          <a:bodyPr>
            <a:normAutofit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Iz jednog odlomka u Bibliji se može naučiti i ova lekcija o edukaciji u porodici: „Ako čovek ima tvrdoglavog i buntovnog sina koji neće da sluša reči ni svog oca ni svoje majke, pa čak ni kada ga kazne, onda će otac i majka da ga sputaju i odvedu kod gradskih učenjaka… i reći će učenjacima ’Ovaj naš sin je tvrdoglav i buntovan i neće da sluša naš glas, on je proždrljivac i pijanica.’ I onda će ga svi muškarci iz grada kamenovati dok ne umre; tako da ćete se rešiti đavola među vama; a ceo Izrael će čuti za to i biće u strahu da se i njima to ne desi.“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263</TotalTime>
  <Words>693</Words>
  <Application>Microsoft Office PowerPoint</Application>
  <PresentationFormat>On-screen Show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Urban</vt:lpstr>
      <vt:lpstr>Obrazovanje</vt:lpstr>
      <vt:lpstr>Porodično obrazovanje</vt:lpstr>
      <vt:lpstr>Slide 3</vt:lpstr>
      <vt:lpstr>Metod podučavanja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Hvala na pažnji!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Obrazovanje</dc:title>
  <dc:creator>Ana Segedi</dc:creator>
  <cp:lastModifiedBy>Ana Segedi</cp:lastModifiedBy>
  <cp:revision>14</cp:revision>
  <dcterms:created xsi:type="dcterms:W3CDTF">2006-08-16T00:00:00Z</dcterms:created>
  <dcterms:modified xsi:type="dcterms:W3CDTF">2020-12-09T22:10:58Z</dcterms:modified>
</cp:coreProperties>
</file>