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notesMasterIdLst>
    <p:notesMasterId r:id="rId19"/>
  </p:notesMasterIdLst>
  <p:sldIdLst>
    <p:sldId id="256" r:id="rId2"/>
    <p:sldId id="570" r:id="rId3"/>
    <p:sldId id="257" r:id="rId4"/>
    <p:sldId id="265" r:id="rId5"/>
    <p:sldId id="270" r:id="rId6"/>
    <p:sldId id="259" r:id="rId7"/>
    <p:sldId id="267" r:id="rId8"/>
    <p:sldId id="266" r:id="rId9"/>
    <p:sldId id="258" r:id="rId10"/>
    <p:sldId id="263" r:id="rId11"/>
    <p:sldId id="268" r:id="rId12"/>
    <p:sldId id="269" r:id="rId13"/>
    <p:sldId id="571" r:id="rId14"/>
    <p:sldId id="264" r:id="rId15"/>
    <p:sldId id="569" r:id="rId16"/>
    <p:sldId id="260" r:id="rId17"/>
    <p:sldId id="261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orient="horz" pos="91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732">
          <p15:clr>
            <a:srgbClr val="A4A3A4"/>
          </p15:clr>
        </p15:guide>
        <p15:guide id="5" orient="horz" pos="468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pos="3840">
          <p15:clr>
            <a:srgbClr val="A4A3A4"/>
          </p15:clr>
        </p15:guide>
        <p15:guide id="8" pos="512">
          <p15:clr>
            <a:srgbClr val="A4A3A4"/>
          </p15:clr>
        </p15:guide>
        <p15:guide id="9">
          <p15:clr>
            <a:srgbClr val="A4A3A4"/>
          </p15:clr>
        </p15:guide>
        <p15:guide id="10" pos="7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413"/>
    <a:srgbClr val="FFDC6D"/>
    <a:srgbClr val="2C70AE"/>
    <a:srgbClr val="F7473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>
        <p:guide orient="horz" pos="192"/>
        <p:guide orient="horz" pos="918"/>
        <p:guide orient="horz" pos="384"/>
        <p:guide orient="horz" pos="732"/>
        <p:guide orient="horz" pos="468"/>
        <p:guide orient="horz" pos="648"/>
        <p:guide pos="3840"/>
        <p:guide pos="512"/>
        <p:guide/>
        <p:guide pos="7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BF6CA-BC33-453D-BB05-2AC889739A7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DF0F6-6236-4C1A-8F5B-18F4215CE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6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7624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6679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6412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3614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7770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1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367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60967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923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8908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0062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F28B0-43F2-441B-AE5F-C4B4278961B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BD890-AEEC-4E79-BE7E-0D313317C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52675"/>
            <a:ext cx="9144000" cy="1271588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r-Latn-CS" dirty="0">
                <a:latin typeface="Candara" panose="020E0502030303020204" pitchFamily="34" charset="0"/>
              </a:rPr>
              <a:t>Tu B</a:t>
            </a:r>
            <a:r>
              <a:rPr lang="en-US" dirty="0">
                <a:latin typeface="Candara" panose="020E0502030303020204" pitchFamily="34" charset="0"/>
              </a:rPr>
              <a:t>’</a:t>
            </a:r>
            <a:r>
              <a:rPr lang="en-US" dirty="0" err="1">
                <a:latin typeface="Candara" panose="020E0502030303020204" pitchFamily="34" charset="0"/>
              </a:rPr>
              <a:t>Shvat</a:t>
            </a:r>
            <a:r>
              <a:rPr lang="en-US" dirty="0">
                <a:latin typeface="Candara" panose="020E0502030303020204" pitchFamily="34" charset="0"/>
              </a:rPr>
              <a:t> 5782/2022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CA" sz="4400" dirty="0" err="1">
                <a:latin typeface="Candara" panose="020E0502030303020204" pitchFamily="34" charset="0"/>
              </a:rPr>
              <a:t>Kuda</a:t>
            </a:r>
            <a:r>
              <a:rPr lang="en-CA" sz="4400" dirty="0">
                <a:latin typeface="Candara" panose="020E0502030303020204" pitchFamily="34" charset="0"/>
              </a:rPr>
              <a:t> </a:t>
            </a:r>
            <a:r>
              <a:rPr lang="en-CA" sz="4400" dirty="0" err="1">
                <a:latin typeface="Candara" panose="020E0502030303020204" pitchFamily="34" charset="0"/>
              </a:rPr>
              <a:t>idemo</a:t>
            </a:r>
            <a:r>
              <a:rPr lang="en-US" sz="4400" dirty="0">
                <a:latin typeface="Candara" panose="020E0502030303020204" pitchFamily="34" charset="0"/>
              </a:rPr>
              <a:t>?</a:t>
            </a:r>
            <a:br>
              <a:rPr lang="en-US" sz="4400" dirty="0">
                <a:latin typeface="Candara" panose="020E0502030303020204" pitchFamily="34" charset="0"/>
              </a:rPr>
            </a:br>
            <a:endParaRPr lang="en-GB" sz="44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r-Latn-CS" sz="2800" dirty="0">
                <a:latin typeface="Candara" panose="020E0502030303020204" pitchFamily="34" charset="0"/>
              </a:rPr>
              <a:t>Održivost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2742" y="2329601"/>
            <a:ext cx="104272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Kad naiđeš putem na gnezdo ptičije, na drvetu ili na zemlji, sa ptićima ili sa jajcima, a majka leži na ptićima ili na jajcima, nemoj uzeti majke s ptićima. Nego pusti majku, a ptiće uzmi, da bi ti dobro bilo i da bi ti se produžili dani</a:t>
            </a:r>
            <a:r>
              <a:rPr lang="en-US" sz="1600" dirty="0">
                <a:latin typeface="Candara" pitchFamily="34" charset="0"/>
              </a:rPr>
              <a:t>.</a:t>
            </a:r>
            <a:endParaRPr lang="sr-Latn-CS" sz="1600" dirty="0"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(Peta knjiga Mojsijeva 22:6-7)</a:t>
            </a:r>
          </a:p>
          <a:p>
            <a:pPr>
              <a:spcBef>
                <a:spcPts val="600"/>
              </a:spcBef>
            </a:pPr>
            <a:endParaRPr lang="en-US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ali takođe...</a:t>
            </a:r>
          </a:p>
          <a:p>
            <a:pPr>
              <a:spcBef>
                <a:spcPts val="600"/>
              </a:spcBef>
            </a:pPr>
            <a:endParaRPr lang="en-US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Nemoj misliti da sva bića postoje radi ljud</a:t>
            </a:r>
            <a:r>
              <a:rPr lang="en-US" sz="1600" dirty="0" err="1">
                <a:latin typeface="Candara" pitchFamily="34" charset="0"/>
              </a:rPr>
              <a:t>skog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opstanka</a:t>
            </a:r>
            <a:r>
              <a:rPr lang="sr-Latn-CS" sz="1600" dirty="0">
                <a:latin typeface="Candara" pitchFamily="34" charset="0"/>
              </a:rPr>
              <a:t> ... već su </a:t>
            </a:r>
            <a:r>
              <a:rPr lang="en-US" sz="1600" dirty="0">
                <a:latin typeface="Candara" pitchFamily="34" charset="0"/>
              </a:rPr>
              <a:t>[</a:t>
            </a:r>
            <a:r>
              <a:rPr lang="sr-Latn-CS" sz="1600" dirty="0">
                <a:latin typeface="Candara" pitchFamily="34" charset="0"/>
              </a:rPr>
              <a:t>i sva druga bića</a:t>
            </a:r>
            <a:r>
              <a:rPr lang="en-US" sz="1600" dirty="0">
                <a:latin typeface="Candara" pitchFamily="34" charset="0"/>
              </a:rPr>
              <a:t>]</a:t>
            </a:r>
            <a:r>
              <a:rPr lang="sr-Latn-CS" sz="1600" dirty="0">
                <a:latin typeface="Candara" pitchFamily="34" charset="0"/>
              </a:rPr>
              <a:t> stvorena radi njih samih</a:t>
            </a:r>
            <a:r>
              <a:rPr lang="en-GB" sz="1600" dirty="0">
                <a:latin typeface="Candara" pitchFamily="34" charset="0"/>
              </a:rPr>
              <a:t>...</a:t>
            </a:r>
            <a:endParaRPr lang="sr-Latn-CS" sz="1600" dirty="0"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GB" sz="1600" dirty="0">
                <a:latin typeface="Candara" pitchFamily="34" charset="0"/>
              </a:rPr>
              <a:t>(Ma</a:t>
            </a:r>
            <a:r>
              <a:rPr lang="sr-Latn-CS" sz="1600" dirty="0">
                <a:latin typeface="Candara" pitchFamily="34" charset="0"/>
              </a:rPr>
              <a:t>jmonid;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sr-Latn-CS" sz="1600" dirty="0">
                <a:latin typeface="Candara" pitchFamily="34" charset="0"/>
              </a:rPr>
              <a:t>Vodič za zabludele</a:t>
            </a:r>
            <a:r>
              <a:rPr lang="en-GB" sz="1600" dirty="0">
                <a:latin typeface="Candara" pitchFamily="34" charset="0"/>
              </a:rPr>
              <a:t> III:13)</a:t>
            </a:r>
            <a:endParaRPr lang="sr-Latn-CS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>
                <a:latin typeface="Candara" panose="020E0502030303020204" pitchFamily="34" charset="0"/>
              </a:rPr>
              <a:t>Stanje</a:t>
            </a:r>
            <a:r>
              <a:rPr lang="en-US" sz="2800" dirty="0">
                <a:latin typeface="Candara" panose="020E0502030303020204" pitchFamily="34" charset="0"/>
              </a:rPr>
              <a:t> </a:t>
            </a:r>
            <a:r>
              <a:rPr lang="sr-Latn-CS" sz="2800" dirty="0">
                <a:latin typeface="Candara" panose="020E0502030303020204" pitchFamily="34" charset="0"/>
              </a:rPr>
              <a:t>š</a:t>
            </a:r>
            <a:r>
              <a:rPr lang="en-US" sz="2800" dirty="0" err="1">
                <a:latin typeface="Candara" panose="020E0502030303020204" pitchFamily="34" charset="0"/>
              </a:rPr>
              <a:t>uma</a:t>
            </a:r>
            <a:r>
              <a:rPr lang="en-US" sz="2800" dirty="0">
                <a:latin typeface="Candara" panose="020E0502030303020204" pitchFamily="34" charset="0"/>
              </a:rPr>
              <a:t> </a:t>
            </a:r>
            <a:r>
              <a:rPr lang="en-US" sz="2800" dirty="0" err="1">
                <a:latin typeface="Candara" panose="020E0502030303020204" pitchFamily="34" charset="0"/>
              </a:rPr>
              <a:t>na</a:t>
            </a:r>
            <a:r>
              <a:rPr lang="en-US" sz="2800" dirty="0">
                <a:latin typeface="Candara" panose="020E0502030303020204" pitchFamily="34" charset="0"/>
              </a:rPr>
              <a:t> </a:t>
            </a:r>
            <a:r>
              <a:rPr lang="en-US" sz="2800" dirty="0" err="1">
                <a:latin typeface="Candara" panose="020E0502030303020204" pitchFamily="34" charset="0"/>
              </a:rPr>
              <a:t>planeti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907" y="4274399"/>
            <a:ext cx="3999456" cy="1512838"/>
          </a:xfrm>
          <a:prstGeom prst="rect">
            <a:avLst/>
          </a:prstGeom>
          <a:ln w="3175">
            <a:solidFill>
              <a:srgbClr val="00206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525587" y="5876961"/>
            <a:ext cx="3419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</a:pPr>
            <a:r>
              <a:rPr lang="sr-Latn-CS" sz="1200" dirty="0">
                <a:latin typeface="Candara" pitchFamily="34" charset="0"/>
              </a:rPr>
              <a:t>(Izvor: UNEP-WCMC, Stanje šuma na planeti 2020)</a:t>
            </a:r>
            <a:endParaRPr lang="en-US" sz="1200" dirty="0">
              <a:latin typeface="Candar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7" y="2521227"/>
            <a:ext cx="6910419" cy="3510492"/>
          </a:xfrm>
          <a:prstGeom prst="rect">
            <a:avLst/>
          </a:prstGeom>
          <a:ln w="3175"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703" y="1647015"/>
            <a:ext cx="3150976" cy="2105246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81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r-Latn-CS" sz="2800" dirty="0">
                <a:latin typeface="Candara" panose="020E0502030303020204" pitchFamily="34" charset="0"/>
              </a:rPr>
              <a:t>Decenija obnove planete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535451"/>
            <a:ext cx="4038600" cy="2689708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918373"/>
            <a:ext cx="6515100" cy="3565932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01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2800" dirty="0">
                <a:latin typeface="Candara" panose="020E0502030303020204" pitchFamily="34" charset="0"/>
              </a:rPr>
              <a:t>Jevrejski mudraci</a:t>
            </a:r>
            <a:br>
              <a:rPr lang="sr-Latn-RS" sz="2800" dirty="0">
                <a:latin typeface="Candara" panose="020E0502030303020204" pitchFamily="34" charset="0"/>
              </a:rPr>
            </a:b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814F8-22DB-45CD-BF27-CF3ABF47ECBA}"/>
              </a:ext>
            </a:extLst>
          </p:cNvPr>
          <p:cNvSpPr txBox="1"/>
          <p:nvPr/>
        </p:nvSpPr>
        <p:spPr>
          <a:xfrm>
            <a:off x="1524000" y="1648047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sr-Latn-BA" sz="2000" dirty="0">
                <a:latin typeface="Candara" panose="020E0502030303020204" pitchFamily="34" charset="0"/>
              </a:rPr>
              <a:t>"Postoji pet zvukova koji idu s jednog kraja sveta na drugi, iako su nečujni. Kada ljudi poseku drvo koje donosi plodove, njegov krik ide s jednog kraja sveta na drugi, i zvuk je nečujan. (...) Kada se duša odvaja od tela, krik ide s jednog kraja sveta na drugi, i zvuk je nečujan.“</a:t>
            </a:r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70157C7-0B6E-4AC9-9891-DAE7A57675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682" y="3079205"/>
            <a:ext cx="4572000" cy="3429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27A54237-2B3F-4E54-802C-EE5C0EDA34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2319" y="307920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21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r-Latn-CS" sz="2800" dirty="0">
                <a:latin typeface="Candara" panose="020E0502030303020204" pitchFamily="34" charset="0"/>
              </a:rPr>
              <a:t>Tikkun Olam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6142" y="2304255"/>
            <a:ext cx="1042720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  <a:p>
            <a:pPr algn="just"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  <a:p>
            <a:pPr algn="just"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  <a:p>
            <a:pPr algn="just">
              <a:spcBef>
                <a:spcPts val="600"/>
              </a:spcBef>
            </a:pPr>
            <a:endParaRPr lang="en-GB" sz="1600" dirty="0">
              <a:latin typeface="Candar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16830" y="1984424"/>
            <a:ext cx="2657475" cy="2657475"/>
          </a:xfrm>
          <a:prstGeom prst="ellipse">
            <a:avLst/>
          </a:prstGeom>
          <a:solidFill>
            <a:srgbClr val="EDA413"/>
          </a:solidFill>
          <a:ln w="12700">
            <a:solidFill>
              <a:srgbClr val="002060"/>
            </a:soli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sr-Latn-CS">
                <a:solidFill>
                  <a:schemeClr val="tx1"/>
                </a:solidFill>
                <a:latin typeface="Candara" pitchFamily="34" charset="0"/>
              </a:rPr>
              <a:t>Naša je dužnost da se staramo o svetu i živim bićima</a:t>
            </a:r>
            <a:endParaRPr lang="sr-Latn-CS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62486" y="3612305"/>
            <a:ext cx="2657475" cy="2657475"/>
          </a:xfrm>
          <a:prstGeom prst="ellipse">
            <a:avLst/>
          </a:prstGeom>
          <a:solidFill>
            <a:srgbClr val="EDA413"/>
          </a:solidFill>
          <a:ln w="12700">
            <a:solidFill>
              <a:srgbClr val="002060"/>
            </a:soli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l-PL" dirty="0">
                <a:solidFill>
                  <a:schemeClr val="tx1"/>
                </a:solidFill>
                <a:latin typeface="Candara" pitchFamily="34" charset="0"/>
              </a:rPr>
              <a:t>Popravljanje sveta je u našim rukama</a:t>
            </a:r>
          </a:p>
        </p:txBody>
      </p:sp>
      <p:sp>
        <p:nvSpPr>
          <p:cNvPr id="11" name="Oval 10"/>
          <p:cNvSpPr/>
          <p:nvPr/>
        </p:nvSpPr>
        <p:spPr>
          <a:xfrm>
            <a:off x="8112918" y="2207552"/>
            <a:ext cx="2657475" cy="2657475"/>
          </a:xfrm>
          <a:prstGeom prst="ellipse">
            <a:avLst/>
          </a:prstGeom>
          <a:solidFill>
            <a:srgbClr val="EDA413"/>
          </a:solidFill>
          <a:ln w="12700">
            <a:solidFill>
              <a:srgbClr val="002060"/>
            </a:soli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sr-Latn-CS">
                <a:solidFill>
                  <a:schemeClr val="tx1"/>
                </a:solidFill>
                <a:latin typeface="Candara" pitchFamily="34" charset="0"/>
              </a:rPr>
              <a:t>Svet činimo boljim kroz dela</a:t>
            </a:r>
            <a:endParaRPr lang="sr-Latn-CS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CA" sz="2800" dirty="0" err="1">
                <a:latin typeface="Candara" panose="020E0502030303020204" pitchFamily="34" charset="0"/>
              </a:rPr>
              <a:t>Drvo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2321" y="1793081"/>
            <a:ext cx="4477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863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err="1">
                <a:latin typeface="Candara" pitchFamily="34" charset="0"/>
              </a:rPr>
              <a:t>Plodovi</a:t>
            </a:r>
            <a:endParaRPr lang="en-GB" altLang="en-US" sz="1600" dirty="0">
              <a:latin typeface="Candara" pitchFamily="34" charset="0"/>
            </a:endParaRPr>
          </a:p>
          <a:p>
            <a:pPr marL="550863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latin typeface="Candara" pitchFamily="34" charset="0"/>
            </a:endParaRPr>
          </a:p>
          <a:p>
            <a:pPr marL="550863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err="1">
                <a:latin typeface="Candara" pitchFamily="34" charset="0"/>
              </a:rPr>
              <a:t>Zasena</a:t>
            </a:r>
            <a:endParaRPr lang="en-GB" altLang="en-US" sz="1600" dirty="0">
              <a:latin typeface="Candara" pitchFamily="34" charset="0"/>
            </a:endParaRPr>
          </a:p>
          <a:p>
            <a:pPr marL="550863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latin typeface="Candara" pitchFamily="34" charset="0"/>
            </a:endParaRPr>
          </a:p>
          <a:p>
            <a:pPr marL="550863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err="1">
                <a:latin typeface="Candara" pitchFamily="34" charset="0"/>
              </a:rPr>
              <a:t>Voda</a:t>
            </a:r>
            <a:r>
              <a:rPr lang="en-GB" altLang="en-US" sz="1600" dirty="0">
                <a:latin typeface="Candara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712B3-7B39-47CE-AB76-06335989D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857" y="1383322"/>
            <a:ext cx="3331822" cy="4935415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F173EACF-2AA9-4D61-A213-7E13AC981B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116520"/>
            <a:ext cx="4443046" cy="31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5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r-Latn-CS" sz="2800" dirty="0">
                <a:latin typeface="Candara" panose="020E0502030303020204" pitchFamily="34" charset="0"/>
              </a:rPr>
              <a:t>Honi i priča o drvetu rogača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088198"/>
            <a:ext cx="5067300" cy="3040380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28" y="3608388"/>
            <a:ext cx="3244851" cy="2433638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89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r-Latn-CS" sz="2800" dirty="0">
                <a:latin typeface="Candara" panose="020E0502030303020204" pitchFamily="34" charset="0"/>
              </a:rPr>
              <a:t>Tu B’Shvat seder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677741"/>
            <a:ext cx="6845272" cy="4445493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99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18109F0-544C-4022-B24B-7602E34E8A7F}"/>
              </a:ext>
            </a:extLst>
          </p:cNvPr>
          <p:cNvSpPr txBox="1">
            <a:spLocks/>
          </p:cNvSpPr>
          <p:nvPr/>
        </p:nvSpPr>
        <p:spPr>
          <a:xfrm>
            <a:off x="1676400" y="274638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2800" dirty="0">
                <a:latin typeface="Candara" panose="020E0502030303020204" pitchFamily="34" charset="0"/>
              </a:rPr>
              <a:t>Tu B</a:t>
            </a:r>
            <a:r>
              <a:rPr lang="en-GB" sz="2800" dirty="0">
                <a:latin typeface="Candara" panose="020E0502030303020204" pitchFamily="34" charset="0"/>
              </a:rPr>
              <a:t>’S</a:t>
            </a:r>
            <a:r>
              <a:rPr lang="sr-Latn-BA" sz="2800" dirty="0">
                <a:latin typeface="Candara" panose="020E0502030303020204" pitchFamily="34" charset="0"/>
              </a:rPr>
              <a:t>hvat (15. dan jevrejskog meseca Ševat) jevrejska Nova </a:t>
            </a:r>
            <a:r>
              <a:rPr lang="en-CA" sz="2800" dirty="0">
                <a:latin typeface="Candara" panose="020E0502030303020204" pitchFamily="34" charset="0"/>
              </a:rPr>
              <a:t>g</a:t>
            </a:r>
            <a:r>
              <a:rPr lang="sr-Latn-BA" sz="2800" dirty="0">
                <a:latin typeface="Candara" panose="020E0502030303020204" pitchFamily="34" charset="0"/>
              </a:rPr>
              <a:t>odina drve</a:t>
            </a:r>
            <a:r>
              <a:rPr lang="sr-Latn-RS" sz="2800" dirty="0">
                <a:latin typeface="Candara" panose="020E0502030303020204" pitchFamily="34" charset="0"/>
              </a:rPr>
              <a:t>ća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9937C-1C8F-40EB-A5A3-DCADF6155AE6}"/>
              </a:ext>
            </a:extLst>
          </p:cNvPr>
          <p:cNvSpPr txBox="1"/>
          <p:nvPr/>
        </p:nvSpPr>
        <p:spPr>
          <a:xfrm>
            <a:off x="1297172" y="1835943"/>
            <a:ext cx="9973340" cy="421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je novi početak, </a:t>
            </a:r>
            <a:r>
              <a:rPr lang="en-GB" sz="1600" dirty="0" err="1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</a:t>
            </a: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kišn</a:t>
            </a:r>
            <a:r>
              <a:rPr lang="en-GB" sz="1600" dirty="0" err="1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period</a:t>
            </a:r>
            <a:r>
              <a:rPr lang="en-GB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obnavlja se drveće i novi plodovi počinju da sazrevaju. Voće koje se formiralo </a:t>
            </a:r>
            <a:r>
              <a:rPr lang="en-C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</a:t>
            </a: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C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Bišvata se smatra plodovima prethodne godine, plodovi nove godine su oni koji se formiraju posle Tu Bišvata. </a:t>
            </a:r>
            <a:endParaRPr lang="en-US" sz="16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Sedam plodova koji se pominju u Tori: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pšenica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ječam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grožđe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smokva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masline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Latn-BA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urme </a:t>
            </a:r>
            <a:endParaRPr lang="en-US" sz="16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upload.wikimedia.org/wikipedia/commons/b/b2/DriedfruitS.jpg">
            <a:extLst>
              <a:ext uri="{FF2B5EF4-FFF2-40B4-BE49-F238E27FC236}">
                <a16:creationId xmlns:a16="http://schemas.microsoft.com/office/drawing/2014/main" id="{61D31CD1-5719-4341-B835-1FB12562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332" y="3262142"/>
            <a:ext cx="3388360" cy="26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ig fruit">
            <a:extLst>
              <a:ext uri="{FF2B5EF4-FFF2-40B4-BE49-F238E27FC236}">
                <a16:creationId xmlns:a16="http://schemas.microsoft.com/office/drawing/2014/main" id="{CBCC9B84-6AA9-44CF-8204-E75FF2973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292" y="3262142"/>
            <a:ext cx="3610708" cy="26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3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r-Latn-CS" sz="2800" dirty="0">
                <a:latin typeface="Candara" panose="020E0502030303020204" pitchFamily="34" charset="0"/>
              </a:rPr>
              <a:t>Postanje, Rajski vrt i naše mesto u njemu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384" y="2216149"/>
            <a:ext cx="1042720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latin typeface="Candara" panose="020E0502030303020204" pitchFamily="34" charset="0"/>
              </a:rPr>
              <a:t>Opet reče Bog: Neka pusti zemlja iz sebe travu, bilje, što nosi seme, i drvo rodno, koje rađa rod po svojim vrstama, u kome će biti seme njegovo na zemlji. I bi tako.</a:t>
            </a:r>
            <a:r>
              <a:rPr lang="en-CA" sz="1600" dirty="0">
                <a:latin typeface="Candara" panose="020E0502030303020204" pitchFamily="34" charset="0"/>
              </a:rPr>
              <a:t> </a:t>
            </a:r>
            <a:r>
              <a:rPr lang="en-GB" sz="1600" dirty="0">
                <a:latin typeface="Candara" panose="020E0502030303020204" pitchFamily="34" charset="0"/>
              </a:rPr>
              <a:t>I</a:t>
            </a:r>
            <a:r>
              <a:rPr lang="vi-VN" sz="1600" dirty="0">
                <a:latin typeface="Candara" panose="020E0502030303020204" pitchFamily="34" charset="0"/>
              </a:rPr>
              <a:t> pusti zemlja iz sebe travu, bilje, što nosi seme po svojim vrstama, i drvo, koje rađa rod, u kome je seme njegovo po njegovim vrstama. I vide Bog da je dobro.</a:t>
            </a:r>
            <a:r>
              <a:rPr lang="en-CA" sz="1600" dirty="0">
                <a:latin typeface="Candara" panose="020E0502030303020204" pitchFamily="34" charset="0"/>
              </a:rPr>
              <a:t> </a:t>
            </a:r>
            <a:r>
              <a:rPr lang="vi-VN" sz="1600" dirty="0">
                <a:latin typeface="Candara" panose="020E0502030303020204" pitchFamily="34" charset="0"/>
              </a:rPr>
              <a:t>I bi veče i bi jutro, dan treći.</a:t>
            </a:r>
            <a:endParaRPr lang="en-US" sz="1600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endParaRPr lang="en-CA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Tada pogleda Bog sve što je stvorio, i gle, dobro beše veoma. I bi veče i bi jutro, dan šesti.</a:t>
            </a:r>
          </a:p>
          <a:p>
            <a:pPr algn="r"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(Prva knjiga Mojsijeva 1:31)</a:t>
            </a:r>
            <a:endParaRPr lang="en-GB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I uzevši Gospod Bog čoveka namesti ga u vrtu edemskom, da ga radi i da ga čuva.</a:t>
            </a:r>
          </a:p>
          <a:p>
            <a:pPr algn="r"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(Prva knjiga Mojsijeva 2:15)</a:t>
            </a:r>
            <a:endParaRPr lang="en-US" sz="1600" dirty="0"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endParaRPr lang="en-US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600" dirty="0" err="1">
                <a:latin typeface="Candara" pitchFamily="34" charset="0"/>
              </a:rPr>
              <a:t>Pogledaj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delo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Božje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jer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ko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može</a:t>
            </a:r>
            <a:r>
              <a:rPr lang="en-GB" sz="1600" dirty="0">
                <a:latin typeface="Candara" pitchFamily="34" charset="0"/>
              </a:rPr>
              <a:t> da </a:t>
            </a:r>
            <a:r>
              <a:rPr lang="en-GB" sz="1600" dirty="0" err="1">
                <a:latin typeface="Candara" pitchFamily="34" charset="0"/>
              </a:rPr>
              <a:t>ispravi</a:t>
            </a:r>
            <a:r>
              <a:rPr lang="en-GB" sz="1600" dirty="0">
                <a:latin typeface="Candara" pitchFamily="34" charset="0"/>
              </a:rPr>
              <a:t> ono </a:t>
            </a:r>
            <a:r>
              <a:rPr lang="en-GB" sz="1600" dirty="0" err="1">
                <a:latin typeface="Candara" pitchFamily="34" charset="0"/>
              </a:rPr>
              <a:t>što</a:t>
            </a:r>
            <a:r>
              <a:rPr lang="en-GB" sz="1600" dirty="0">
                <a:latin typeface="Candara" pitchFamily="34" charset="0"/>
              </a:rPr>
              <a:t> je </a:t>
            </a:r>
            <a:r>
              <a:rPr lang="en-GB" sz="1600" dirty="0" err="1">
                <a:latin typeface="Candara" pitchFamily="34" charset="0"/>
              </a:rPr>
              <a:t>čovek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sr-Latn-CS" sz="1600" dirty="0">
                <a:latin typeface="Candara" pitchFamily="34" charset="0"/>
              </a:rPr>
              <a:t>poremetio</a:t>
            </a:r>
            <a:r>
              <a:rPr lang="en-GB" sz="1600" dirty="0">
                <a:latin typeface="Candara" pitchFamily="34" charset="0"/>
              </a:rPr>
              <a:t>? </a:t>
            </a:r>
            <a:r>
              <a:rPr lang="en-GB" sz="1600" dirty="0" err="1">
                <a:latin typeface="Candara" pitchFamily="34" charset="0"/>
              </a:rPr>
              <a:t>Kada</a:t>
            </a:r>
            <a:r>
              <a:rPr lang="en-GB" sz="1600" dirty="0">
                <a:latin typeface="Candara" pitchFamily="34" charset="0"/>
              </a:rPr>
              <a:t> je Bog </a:t>
            </a:r>
            <a:r>
              <a:rPr lang="en-GB" sz="1600" dirty="0" err="1">
                <a:latin typeface="Candara" pitchFamily="34" charset="0"/>
              </a:rPr>
              <a:t>stvorio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Adama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pokazao</a:t>
            </a:r>
            <a:r>
              <a:rPr lang="en-GB" sz="1600" dirty="0">
                <a:latin typeface="Candara" pitchFamily="34" charset="0"/>
              </a:rPr>
              <a:t> mu je </a:t>
            </a:r>
            <a:r>
              <a:rPr lang="en-GB" sz="1600" dirty="0" err="1">
                <a:latin typeface="Candara" pitchFamily="34" charset="0"/>
              </a:rPr>
              <a:t>sva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stabla</a:t>
            </a:r>
            <a:r>
              <a:rPr lang="en-GB" sz="1600" dirty="0">
                <a:latin typeface="Candara" pitchFamily="34" charset="0"/>
              </a:rPr>
              <a:t> u </a:t>
            </a:r>
            <a:r>
              <a:rPr lang="sr-Latn-CS" sz="1600" dirty="0" err="1">
                <a:latin typeface="Candara" pitchFamily="34" charset="0"/>
              </a:rPr>
              <a:t>R</a:t>
            </a:r>
            <a:r>
              <a:rPr lang="en-GB" sz="1600" dirty="0" err="1">
                <a:latin typeface="Candara" pitchFamily="34" charset="0"/>
              </a:rPr>
              <a:t>ajskom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vrtu</a:t>
            </a:r>
            <a:r>
              <a:rPr lang="en-GB" sz="1600" dirty="0">
                <a:latin typeface="Candara" pitchFamily="34" charset="0"/>
              </a:rPr>
              <a:t> i </a:t>
            </a:r>
            <a:r>
              <a:rPr lang="en-GB" sz="1600" dirty="0" err="1">
                <a:latin typeface="Candara" pitchFamily="34" charset="0"/>
              </a:rPr>
              <a:t>rekao</a:t>
            </a:r>
            <a:r>
              <a:rPr lang="en-GB" sz="1600" dirty="0">
                <a:latin typeface="Candara" pitchFamily="34" charset="0"/>
              </a:rPr>
              <a:t> mu: „</a:t>
            </a:r>
            <a:r>
              <a:rPr lang="en-GB" sz="1600" dirty="0" err="1">
                <a:latin typeface="Candara" pitchFamily="34" charset="0"/>
              </a:rPr>
              <a:t>Vidi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dela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Moja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kako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su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lepa</a:t>
            </a:r>
            <a:r>
              <a:rPr lang="en-GB" sz="1600" dirty="0">
                <a:latin typeface="Candara" pitchFamily="34" charset="0"/>
              </a:rPr>
              <a:t> i </a:t>
            </a:r>
            <a:r>
              <a:rPr lang="en-GB" sz="1600" dirty="0" err="1">
                <a:latin typeface="Candara" pitchFamily="34" charset="0"/>
              </a:rPr>
              <a:t>vredna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hvale</a:t>
            </a:r>
            <a:r>
              <a:rPr lang="en-GB" sz="1600" dirty="0">
                <a:latin typeface="Candara" pitchFamily="34" charset="0"/>
              </a:rPr>
              <a:t>. </a:t>
            </a:r>
            <a:r>
              <a:rPr lang="en-GB" sz="1600" dirty="0" err="1">
                <a:latin typeface="Candara" pitchFamily="34" charset="0"/>
              </a:rPr>
              <a:t>Sve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što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sam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stvorio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za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tebe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sam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stvorio</a:t>
            </a:r>
            <a:r>
              <a:rPr lang="en-GB" sz="1600" dirty="0">
                <a:latin typeface="Candara" pitchFamily="34" charset="0"/>
              </a:rPr>
              <a:t>. </a:t>
            </a:r>
            <a:r>
              <a:rPr lang="en-GB" sz="1600" dirty="0" err="1">
                <a:latin typeface="Candara" pitchFamily="34" charset="0"/>
              </a:rPr>
              <a:t>Obrati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pažnju</a:t>
            </a:r>
            <a:r>
              <a:rPr lang="en-GB" sz="1600" dirty="0">
                <a:latin typeface="Candara" pitchFamily="34" charset="0"/>
              </a:rPr>
              <a:t> da ne </a:t>
            </a:r>
            <a:r>
              <a:rPr lang="en-GB" sz="1600" dirty="0" err="1">
                <a:latin typeface="Candara" pitchFamily="34" charset="0"/>
              </a:rPr>
              <a:t>pokvariš</a:t>
            </a:r>
            <a:r>
              <a:rPr lang="en-GB" sz="1600" dirty="0">
                <a:latin typeface="Candara" pitchFamily="34" charset="0"/>
              </a:rPr>
              <a:t> i </a:t>
            </a:r>
            <a:r>
              <a:rPr lang="en-GB" sz="1600" dirty="0" err="1">
                <a:latin typeface="Candara" pitchFamily="34" charset="0"/>
              </a:rPr>
              <a:t>uništiš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Moj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svet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jer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ako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ga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uništiš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neće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biti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nikoga</a:t>
            </a:r>
            <a:r>
              <a:rPr lang="en-GB" sz="1600" dirty="0">
                <a:latin typeface="Candara" pitchFamily="34" charset="0"/>
              </a:rPr>
              <a:t> da </a:t>
            </a:r>
            <a:r>
              <a:rPr lang="en-GB" sz="1600" dirty="0" err="1">
                <a:latin typeface="Candara" pitchFamily="34" charset="0"/>
              </a:rPr>
              <a:t>ga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posle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tebe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popravi</a:t>
            </a:r>
            <a:r>
              <a:rPr lang="en-GB" sz="1600" dirty="0">
                <a:latin typeface="Candara" pitchFamily="34" charset="0"/>
              </a:rPr>
              <a:t>.</a:t>
            </a:r>
            <a:r>
              <a:rPr lang="sr-Latn-CS" sz="1600" dirty="0">
                <a:latin typeface="Candara" pitchFamily="34" charset="0"/>
              </a:rPr>
              <a:t>“</a:t>
            </a:r>
            <a:r>
              <a:rPr lang="en-GB" sz="1600" dirty="0">
                <a:latin typeface="Candara" pitchFamily="34" charset="0"/>
              </a:rPr>
              <a:t> </a:t>
            </a:r>
          </a:p>
          <a:p>
            <a:pPr algn="r">
              <a:spcBef>
                <a:spcPts val="600"/>
              </a:spcBef>
            </a:pPr>
            <a:r>
              <a:rPr lang="en-GB" sz="1600" dirty="0">
                <a:latin typeface="Candara" pitchFamily="34" charset="0"/>
              </a:rPr>
              <a:t>(</a:t>
            </a:r>
            <a:r>
              <a:rPr lang="en-GB" sz="1600" dirty="0" err="1">
                <a:latin typeface="Candara" pitchFamily="34" charset="0"/>
              </a:rPr>
              <a:t>Midraš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Kolehel</a:t>
            </a:r>
            <a:r>
              <a:rPr lang="en-GB" sz="1600" dirty="0">
                <a:latin typeface="Candara" pitchFamily="34" charset="0"/>
              </a:rPr>
              <a:t> Raba 7:13)</a:t>
            </a:r>
          </a:p>
          <a:p>
            <a:pPr>
              <a:spcBef>
                <a:spcPts val="600"/>
              </a:spcBef>
            </a:pPr>
            <a:endParaRPr lang="en-GB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7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r-Latn-CS" sz="2800" dirty="0">
                <a:latin typeface="Candara" panose="020E0502030303020204" pitchFamily="34" charset="0"/>
              </a:rPr>
              <a:t>Svetska mapa rizika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01" y="2000795"/>
            <a:ext cx="3985649" cy="4450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02235" y="6034355"/>
            <a:ext cx="4483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</a:pPr>
            <a:r>
              <a:rPr lang="sr-Latn-CS" sz="1200" dirty="0">
                <a:latin typeface="Candara" pitchFamily="34" charset="0"/>
              </a:rPr>
              <a:t>(Izvor: Svetski ekonomski forum, Izveštaj o svetskim rizicima 2022)</a:t>
            </a:r>
            <a:endParaRPr lang="en-US" sz="1200" dirty="0"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1553" y="3551274"/>
            <a:ext cx="53046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CA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endParaRPr lang="en-CA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endParaRPr lang="en-CA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r>
              <a:rPr lang="sr-Latn-CS" dirty="0">
                <a:latin typeface="Candara" pitchFamily="34" charset="0"/>
              </a:rPr>
              <a:t>Kako se osećate po pitanju stanja planete?</a:t>
            </a:r>
            <a:endParaRPr lang="en-GB" dirty="0">
              <a:latin typeface="Candar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72245"/>
              </p:ext>
            </p:extLst>
          </p:nvPr>
        </p:nvGraphicFramePr>
        <p:xfrm>
          <a:off x="6096000" y="4948743"/>
          <a:ext cx="5603376" cy="91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844">
                  <a:extLst>
                    <a:ext uri="{9D8B030D-6E8A-4147-A177-3AD203B41FA5}">
                      <a16:colId xmlns:a16="http://schemas.microsoft.com/office/drawing/2014/main" val="41712802"/>
                    </a:ext>
                  </a:extLst>
                </a:gridCol>
                <a:gridCol w="2977443">
                  <a:extLst>
                    <a:ext uri="{9D8B030D-6E8A-4147-A177-3AD203B41FA5}">
                      <a16:colId xmlns:a16="http://schemas.microsoft.com/office/drawing/2014/main" val="1009806717"/>
                    </a:ext>
                  </a:extLst>
                </a:gridCol>
                <a:gridCol w="915542">
                  <a:extLst>
                    <a:ext uri="{9D8B030D-6E8A-4147-A177-3AD203B41FA5}">
                      <a16:colId xmlns:a16="http://schemas.microsoft.com/office/drawing/2014/main" val="325972687"/>
                    </a:ext>
                  </a:extLst>
                </a:gridCol>
                <a:gridCol w="309547">
                  <a:extLst>
                    <a:ext uri="{9D8B030D-6E8A-4147-A177-3AD203B41FA5}">
                      <a16:colId xmlns:a16="http://schemas.microsoft.com/office/drawing/2014/main" val="2453164505"/>
                    </a:ext>
                  </a:extLst>
                </a:gridCol>
              </a:tblGrid>
              <a:tr h="916670">
                <a:tc>
                  <a:txBody>
                    <a:bodyPr/>
                    <a:lstStyle/>
                    <a:p>
                      <a:pPr algn="ctr"/>
                      <a:r>
                        <a:rPr lang="sr-Latn-CS" sz="1800" b="0" dirty="0">
                          <a:latin typeface="Candara" panose="020E0502030303020204" pitchFamily="34" charset="0"/>
                        </a:rPr>
                        <a:t>Veoma zabrinuto </a:t>
                      </a:r>
                    </a:p>
                    <a:p>
                      <a:pPr algn="ctr"/>
                      <a:r>
                        <a:rPr lang="sr-Latn-CS" sz="1800" b="0" dirty="0">
                          <a:latin typeface="Candara" panose="020E0502030303020204" pitchFamily="34" charset="0"/>
                        </a:rPr>
                        <a:t>23%</a:t>
                      </a:r>
                      <a:endParaRPr lang="en-GB" sz="18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b="0" dirty="0">
                          <a:latin typeface="Candara" panose="020E0502030303020204" pitchFamily="34" charset="0"/>
                        </a:rPr>
                        <a:t>Zabrinuto</a:t>
                      </a:r>
                    </a:p>
                    <a:p>
                      <a:pPr algn="ctr"/>
                      <a:r>
                        <a:rPr lang="sr-Latn-CS" sz="2400" b="0" dirty="0">
                          <a:latin typeface="Candara" panose="020E0502030303020204" pitchFamily="34" charset="0"/>
                        </a:rPr>
                        <a:t>61.2%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F74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b="0" dirty="0">
                          <a:latin typeface="Candara" panose="020E0502030303020204" pitchFamily="34" charset="0"/>
                        </a:rPr>
                        <a:t>Pozitivno</a:t>
                      </a:r>
                    </a:p>
                    <a:p>
                      <a:pPr algn="ctr"/>
                      <a:r>
                        <a:rPr lang="sr-Latn-CS" sz="1400" b="0" dirty="0">
                          <a:latin typeface="Candara" panose="020E0502030303020204" pitchFamily="34" charset="0"/>
                        </a:rPr>
                        <a:t>12.1%</a:t>
                      </a:r>
                      <a:endParaRPr lang="en-GB" sz="14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000" b="0" dirty="0">
                          <a:latin typeface="Candara" panose="020E0502030303020204" pitchFamily="34" charset="0"/>
                        </a:rPr>
                        <a:t>Optimistično 3.7%</a:t>
                      </a:r>
                      <a:endParaRPr lang="en-GB" sz="1000" b="0" dirty="0">
                        <a:latin typeface="Candara" panose="020E0502030303020204" pitchFamily="34" charset="0"/>
                      </a:endParaRPr>
                    </a:p>
                  </a:txBody>
                  <a:tcPr vert="vert270" anchor="ctr">
                    <a:solidFill>
                      <a:srgbClr val="2C7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361215"/>
                  </a:ext>
                </a:extLst>
              </a:tr>
            </a:tbl>
          </a:graphicData>
        </a:graphic>
      </p:graphicFrame>
      <p:pic>
        <p:nvPicPr>
          <p:cNvPr id="10" name="Picture 6">
            <a:extLst>
              <a:ext uri="{FF2B5EF4-FFF2-40B4-BE49-F238E27FC236}">
                <a16:creationId xmlns:a16="http://schemas.microsoft.com/office/drawing/2014/main" id="{D5F023F7-8B1B-4A67-B545-5247E7CC9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268" y="1489621"/>
            <a:ext cx="4524030" cy="31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79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r-Latn-BA" sz="2800">
                <a:latin typeface="Candara" panose="020E0502030303020204" pitchFamily="34" charset="0"/>
              </a:rPr>
              <a:t>Klimatske promene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927" y="4295553"/>
            <a:ext cx="3438946" cy="1935126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925" y="2062737"/>
            <a:ext cx="3438947" cy="2062696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256136"/>
            <a:ext cx="6632575" cy="3482102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47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andara" panose="020E0502030303020204" pitchFamily="34" charset="0"/>
              </a:rPr>
              <a:t>Bal </a:t>
            </a:r>
            <a:r>
              <a:rPr lang="en-US" sz="2800" dirty="0" err="1">
                <a:latin typeface="Candara" panose="020E0502030303020204" pitchFamily="34" charset="0"/>
              </a:rPr>
              <a:t>Tashchit</a:t>
            </a:r>
            <a:r>
              <a:rPr lang="sr-Latn-CS" sz="2800" dirty="0">
                <a:latin typeface="Candara" panose="020E0502030303020204" pitchFamily="34" charset="0"/>
              </a:rPr>
              <a:t> – ne uništavaj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2742" y="2562510"/>
            <a:ext cx="1042720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600" dirty="0" err="1">
                <a:latin typeface="Candara" pitchFamily="34" charset="0"/>
              </a:rPr>
              <a:t>Kad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opkoliš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kakav</a:t>
            </a:r>
            <a:r>
              <a:rPr lang="en-GB" sz="1600" dirty="0">
                <a:latin typeface="Candara" pitchFamily="34" charset="0"/>
              </a:rPr>
              <a:t> grad i </a:t>
            </a:r>
            <a:r>
              <a:rPr lang="en-GB" sz="1600" dirty="0" err="1">
                <a:latin typeface="Candara" pitchFamily="34" charset="0"/>
              </a:rPr>
              <a:t>budeš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dugo</a:t>
            </a:r>
            <a:r>
              <a:rPr lang="en-GB" sz="1600" dirty="0">
                <a:latin typeface="Candara" pitchFamily="34" charset="0"/>
              </a:rPr>
              <a:t> pod </a:t>
            </a:r>
            <a:r>
              <a:rPr lang="en-GB" sz="1600" dirty="0" err="1">
                <a:latin typeface="Candara" pitchFamily="34" charset="0"/>
              </a:rPr>
              <a:t>njim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bijući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ga</a:t>
            </a:r>
            <a:r>
              <a:rPr lang="en-GB" sz="1600" dirty="0">
                <a:latin typeface="Candara" pitchFamily="34" charset="0"/>
              </a:rPr>
              <a:t> da bi </a:t>
            </a:r>
            <a:r>
              <a:rPr lang="en-GB" sz="1600" dirty="0" err="1">
                <a:latin typeface="Candara" pitchFamily="34" charset="0"/>
              </a:rPr>
              <a:t>ga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uzeo</a:t>
            </a:r>
            <a:r>
              <a:rPr lang="en-GB" sz="1600" dirty="0">
                <a:latin typeface="Candara" pitchFamily="34" charset="0"/>
              </a:rPr>
              <a:t>, ne </a:t>
            </a:r>
            <a:r>
              <a:rPr lang="en-GB" sz="1600" dirty="0" err="1">
                <a:latin typeface="Candara" pitchFamily="34" charset="0"/>
              </a:rPr>
              <a:t>kvari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drveta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njegova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sekirom</a:t>
            </a:r>
            <a:r>
              <a:rPr lang="en-GB" sz="1600" dirty="0">
                <a:latin typeface="Candara" pitchFamily="34" charset="0"/>
              </a:rPr>
              <a:t>; </a:t>
            </a:r>
            <a:r>
              <a:rPr lang="en-GB" sz="1600" dirty="0" err="1">
                <a:latin typeface="Candara" pitchFamily="34" charset="0"/>
              </a:rPr>
              <a:t>jer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možeš</a:t>
            </a:r>
            <a:r>
              <a:rPr lang="en-GB" sz="1600" dirty="0">
                <a:latin typeface="Candara" pitchFamily="34" charset="0"/>
              </a:rPr>
              <a:t> s </a:t>
            </a:r>
            <a:r>
              <a:rPr lang="en-GB" sz="1600" dirty="0" err="1">
                <a:latin typeface="Candara" pitchFamily="34" charset="0"/>
              </a:rPr>
              <a:t>njih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jesti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zato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ih</a:t>
            </a:r>
            <a:r>
              <a:rPr lang="en-GB" sz="1600" dirty="0">
                <a:latin typeface="Candara" pitchFamily="34" charset="0"/>
              </a:rPr>
              <a:t> ne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seci</a:t>
            </a:r>
            <a:r>
              <a:rPr lang="en-GB" sz="1600" dirty="0">
                <a:latin typeface="Candara" pitchFamily="34" charset="0"/>
              </a:rPr>
              <a:t>; </a:t>
            </a:r>
            <a:r>
              <a:rPr lang="en-GB" sz="1600" dirty="0" err="1">
                <a:latin typeface="Candara" pitchFamily="34" charset="0"/>
              </a:rPr>
              <a:t>jer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drvo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poljsko</a:t>
            </a:r>
            <a:r>
              <a:rPr lang="en-GB" sz="1600" dirty="0">
                <a:latin typeface="Candara" pitchFamily="34" charset="0"/>
              </a:rPr>
              <a:t> je li </a:t>
            </a:r>
            <a:r>
              <a:rPr lang="en-GB" sz="1600" dirty="0" err="1">
                <a:latin typeface="Candara" pitchFamily="34" charset="0"/>
              </a:rPr>
              <a:t>čovek</a:t>
            </a:r>
            <a:r>
              <a:rPr lang="en-GB" sz="1600" dirty="0">
                <a:latin typeface="Candara" pitchFamily="34" charset="0"/>
              </a:rPr>
              <a:t> da </a:t>
            </a:r>
            <a:r>
              <a:rPr lang="en-GB" sz="1600" dirty="0" err="1">
                <a:latin typeface="Candara" pitchFamily="34" charset="0"/>
              </a:rPr>
              <a:t>uđe</a:t>
            </a:r>
            <a:r>
              <a:rPr lang="en-GB" sz="1600" dirty="0">
                <a:latin typeface="Candara" pitchFamily="34" charset="0"/>
              </a:rPr>
              <a:t> u grad </a:t>
            </a:r>
            <a:r>
              <a:rPr lang="en-GB" sz="1600" dirty="0" err="1">
                <a:latin typeface="Candara" pitchFamily="34" charset="0"/>
              </a:rPr>
              <a:t>ispred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tebe</a:t>
            </a:r>
            <a:r>
              <a:rPr lang="en-GB" sz="1600" dirty="0">
                <a:latin typeface="Candara" pitchFamily="34" charset="0"/>
              </a:rPr>
              <a:t>? </a:t>
            </a:r>
            <a:endParaRPr lang="sr-Latn-CS" sz="1600" dirty="0">
              <a:latin typeface="Candar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GB" sz="1600" dirty="0" err="1">
                <a:latin typeface="Candara" pitchFamily="34" charset="0"/>
              </a:rPr>
              <a:t>Nego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drveta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koja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znaš</a:t>
            </a:r>
            <a:r>
              <a:rPr lang="en-GB" sz="1600" dirty="0">
                <a:latin typeface="Candara" pitchFamily="34" charset="0"/>
              </a:rPr>
              <a:t> da </a:t>
            </a:r>
            <a:r>
              <a:rPr lang="en-GB" sz="1600" dirty="0" err="1">
                <a:latin typeface="Candara" pitchFamily="34" charset="0"/>
              </a:rPr>
              <a:t>im</a:t>
            </a:r>
            <a:r>
              <a:rPr lang="en-GB" sz="1600" dirty="0">
                <a:latin typeface="Candara" pitchFamily="34" charset="0"/>
              </a:rPr>
              <a:t> se rod ne </a:t>
            </a:r>
            <a:r>
              <a:rPr lang="en-GB" sz="1600" dirty="0" err="1">
                <a:latin typeface="Candara" pitchFamily="34" charset="0"/>
              </a:rPr>
              <a:t>jede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njih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obaljuj</a:t>
            </a:r>
            <a:r>
              <a:rPr lang="en-GB" sz="1600" dirty="0">
                <a:latin typeface="Candara" pitchFamily="34" charset="0"/>
              </a:rPr>
              <a:t> i </a:t>
            </a:r>
            <a:r>
              <a:rPr lang="en-GB" sz="1600" dirty="0" err="1">
                <a:latin typeface="Candara" pitchFamily="34" charset="0"/>
              </a:rPr>
              <a:t>seci</a:t>
            </a:r>
            <a:r>
              <a:rPr lang="en-GB" sz="1600" dirty="0">
                <a:latin typeface="Candara" pitchFamily="34" charset="0"/>
              </a:rPr>
              <a:t> i </a:t>
            </a:r>
            <a:r>
              <a:rPr lang="en-GB" sz="1600" dirty="0" err="1">
                <a:latin typeface="Candara" pitchFamily="34" charset="0"/>
              </a:rPr>
              <a:t>gradi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zaklon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>
                <a:latin typeface="Candara" pitchFamily="34" charset="0"/>
              </a:rPr>
              <a:t>od </a:t>
            </a:r>
            <a:r>
              <a:rPr lang="en-GB" sz="1600" dirty="0" err="1">
                <a:latin typeface="Candara" pitchFamily="34" charset="0"/>
              </a:rPr>
              <a:t>grada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koji</a:t>
            </a:r>
            <a:r>
              <a:rPr lang="en-GB" sz="1600" dirty="0">
                <a:latin typeface="Candara" pitchFamily="34" charset="0"/>
              </a:rPr>
              <a:t> se </a:t>
            </a:r>
            <a:r>
              <a:rPr lang="en-GB" sz="1600" dirty="0" err="1">
                <a:latin typeface="Candara" pitchFamily="34" charset="0"/>
              </a:rPr>
              <a:t>bije</a:t>
            </a:r>
            <a:r>
              <a:rPr lang="en-GB" sz="1600" dirty="0">
                <a:latin typeface="Candara" pitchFamily="34" charset="0"/>
              </a:rPr>
              <a:t> s </a:t>
            </a:r>
            <a:r>
              <a:rPr lang="en-GB" sz="1600" dirty="0" err="1">
                <a:latin typeface="Candara" pitchFamily="34" charset="0"/>
              </a:rPr>
              <a:t>tobom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dokle</a:t>
            </a:r>
            <a:r>
              <a:rPr lang="en-GB" sz="1600" dirty="0">
                <a:latin typeface="Candara" pitchFamily="34" charset="0"/>
              </a:rPr>
              <a:t> ne </a:t>
            </a:r>
            <a:r>
              <a:rPr lang="en-GB" sz="1600" dirty="0" err="1">
                <a:latin typeface="Candara" pitchFamily="34" charset="0"/>
              </a:rPr>
              <a:t>padne</a:t>
            </a:r>
            <a:r>
              <a:rPr lang="en-GB" sz="1600" dirty="0">
                <a:latin typeface="Candara" pitchFamily="34" charset="0"/>
              </a:rPr>
              <a:t>.</a:t>
            </a:r>
            <a:endParaRPr lang="sr-Latn-CS" sz="1600" dirty="0"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(Peta knjiga Mojsijeva 20:19-20)</a:t>
            </a:r>
          </a:p>
          <a:p>
            <a:pPr algn="r"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latin typeface="Candara" pitchFamily="34" charset="0"/>
              </a:rPr>
              <a:t>[Bal </a:t>
            </a:r>
            <a:r>
              <a:rPr lang="en-US" sz="1600" dirty="0" err="1">
                <a:latin typeface="Candara" pitchFamily="34" charset="0"/>
              </a:rPr>
              <a:t>Tanshchit</a:t>
            </a:r>
            <a:r>
              <a:rPr lang="en-US" sz="1600" dirty="0">
                <a:latin typeface="Candara" pitchFamily="34" charset="0"/>
              </a:rPr>
              <a:t> se ne </a:t>
            </a:r>
            <a:r>
              <a:rPr lang="en-US" sz="1600" dirty="0" err="1">
                <a:latin typeface="Candara" pitchFamily="34" charset="0"/>
              </a:rPr>
              <a:t>odnosi</a:t>
            </a:r>
            <a:r>
              <a:rPr lang="en-US" sz="1600" dirty="0">
                <a:latin typeface="Candara" pitchFamily="34" charset="0"/>
              </a:rPr>
              <a:t>] </a:t>
            </a:r>
            <a:r>
              <a:rPr lang="en-US" sz="1600" dirty="0" err="1">
                <a:latin typeface="Candara" pitchFamily="34" charset="0"/>
              </a:rPr>
              <a:t>samo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na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drve</a:t>
            </a:r>
            <a:r>
              <a:rPr lang="sr-Latn-CS" sz="1600" dirty="0">
                <a:latin typeface="Candara" pitchFamily="34" charset="0"/>
              </a:rPr>
              <a:t>će</a:t>
            </a:r>
            <a:r>
              <a:rPr lang="en-GB" sz="1600" dirty="0">
                <a:latin typeface="Candara" pitchFamily="34" charset="0"/>
              </a:rPr>
              <a:t>; </a:t>
            </a:r>
            <a:r>
              <a:rPr lang="sr-Latn-CS" sz="1600" dirty="0">
                <a:latin typeface="Candara" pitchFamily="34" charset="0"/>
              </a:rPr>
              <a:t>u stvari, svako ko uništava posuđe, cepa odeću, ruši građevinu, zaustavlja izvor, uništava hranu u besu - </a:t>
            </a:r>
            <a:r>
              <a:rPr lang="en-US" sz="1600" dirty="0">
                <a:latin typeface="Candara" pitchFamily="34" charset="0"/>
              </a:rPr>
              <a:t>[</a:t>
            </a:r>
            <a:r>
              <a:rPr lang="sr-Latn-CS" sz="1600" dirty="0">
                <a:latin typeface="Candara" pitchFamily="34" charset="0"/>
              </a:rPr>
              <a:t>ta osoba</a:t>
            </a:r>
            <a:r>
              <a:rPr lang="en-US" sz="1600" dirty="0">
                <a:latin typeface="Candara" pitchFamily="34" charset="0"/>
              </a:rPr>
              <a:t>]</a:t>
            </a:r>
            <a:r>
              <a:rPr lang="sr-Latn-CS" sz="1600" dirty="0">
                <a:latin typeface="Candara" pitchFamily="34" charset="0"/>
              </a:rPr>
              <a:t> krši Bal Tashchit. </a:t>
            </a:r>
            <a:r>
              <a:rPr lang="en-US" sz="1600" dirty="0">
                <a:latin typeface="Candara" pitchFamily="34" charset="0"/>
              </a:rPr>
              <a:t> </a:t>
            </a:r>
            <a:endParaRPr lang="sr-Latn-CS" sz="1600" dirty="0"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GB" sz="1600" dirty="0">
                <a:latin typeface="Candara" pitchFamily="34" charset="0"/>
              </a:rPr>
              <a:t>(Ma</a:t>
            </a:r>
            <a:r>
              <a:rPr lang="sr-Latn-CS" sz="1600" dirty="0">
                <a:latin typeface="Candara" pitchFamily="34" charset="0"/>
              </a:rPr>
              <a:t>j</a:t>
            </a:r>
            <a:r>
              <a:rPr lang="en-GB" sz="1600" dirty="0" err="1">
                <a:latin typeface="Candara" pitchFamily="34" charset="0"/>
              </a:rPr>
              <a:t>monid</a:t>
            </a:r>
            <a:r>
              <a:rPr lang="en-GB" sz="1600" dirty="0">
                <a:latin typeface="Candara" pitchFamily="34" charset="0"/>
              </a:rPr>
              <a:t>, Mishnah Torah Melakhim 6:10)</a:t>
            </a:r>
          </a:p>
          <a:p>
            <a:pPr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0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85" y="2228850"/>
            <a:ext cx="5010639" cy="4177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r-Latn-CS" sz="2800" dirty="0">
                <a:latin typeface="Candara" panose="020E0502030303020204" pitchFamily="34" charset="0"/>
              </a:rPr>
              <a:t>Šesto masovno izumiranje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3" y="1911349"/>
            <a:ext cx="528679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andara" panose="020E0502030303020204" pitchFamily="34" charset="0"/>
              </a:rPr>
              <a:t>Novo </a:t>
            </a:r>
            <a:r>
              <a:rPr lang="en-US" sz="2800" dirty="0" err="1">
                <a:latin typeface="Candara" panose="020E0502030303020204" pitchFamily="34" charset="0"/>
              </a:rPr>
              <a:t>ukrcavanje</a:t>
            </a:r>
            <a:r>
              <a:rPr lang="en-US" sz="2800" dirty="0">
                <a:latin typeface="Candara" panose="020E0502030303020204" pitchFamily="34" charset="0"/>
              </a:rPr>
              <a:t>?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51" y="1832182"/>
            <a:ext cx="3946923" cy="2629638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2659738"/>
            <a:ext cx="4000500" cy="2669083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50" y="3096972"/>
            <a:ext cx="4010025" cy="3148105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42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5048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>
                <a:latin typeface="Candara" panose="020E0502030303020204" pitchFamily="34" charset="0"/>
              </a:rPr>
              <a:t>Shmita</a:t>
            </a:r>
            <a:r>
              <a:rPr lang="sr-Latn-CS" sz="2800" dirty="0">
                <a:latin typeface="Candara" panose="020E0502030303020204" pitchFamily="34" charset="0"/>
              </a:rPr>
              <a:t> – godina odmora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7644"/>
            <a:ext cx="1561305" cy="156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1429"/>
          <a:stretch/>
        </p:blipFill>
        <p:spPr>
          <a:xfrm>
            <a:off x="10279679" y="197644"/>
            <a:ext cx="1720199" cy="15613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2742" y="2562510"/>
            <a:ext cx="104272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Šest godina zasejavaj zemlju svoju i sabiraj rod njen. A sedme godine ostavi je neka počine, da jedu siromasi naroda tvog, a šta iza njih ostane neka jedu zveri poljske; tako radi i s vinogradom svojim i s maslinikom svojim.</a:t>
            </a:r>
          </a:p>
          <a:p>
            <a:pPr algn="r"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(Druga knjiga Mojsijeva 23:10-11)</a:t>
            </a:r>
          </a:p>
          <a:p>
            <a:pPr algn="r">
              <a:spcBef>
                <a:spcPts val="600"/>
              </a:spcBef>
            </a:pPr>
            <a:endParaRPr lang="sr-Latn-CS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600" dirty="0" err="1">
                <a:latin typeface="Candara" pitchFamily="34" charset="0"/>
              </a:rPr>
              <a:t>Još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reče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Gospod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Mojsiju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na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gori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sinajskoj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govoreći</a:t>
            </a:r>
            <a:r>
              <a:rPr lang="en-GB" sz="1600" dirty="0">
                <a:latin typeface="Candara" pitchFamily="34" charset="0"/>
              </a:rPr>
              <a:t>: </a:t>
            </a:r>
            <a:r>
              <a:rPr lang="en-GB" sz="1600" dirty="0" err="1">
                <a:latin typeface="Candara" pitchFamily="34" charset="0"/>
              </a:rPr>
              <a:t>Kaži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sinovima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Izrailjevim</a:t>
            </a:r>
            <a:r>
              <a:rPr lang="en-GB" sz="1600" dirty="0">
                <a:latin typeface="Candara" pitchFamily="34" charset="0"/>
              </a:rPr>
              <a:t>, i </a:t>
            </a:r>
            <a:r>
              <a:rPr lang="en-GB" sz="1600" dirty="0" err="1">
                <a:latin typeface="Candara" pitchFamily="34" charset="0"/>
              </a:rPr>
              <a:t>reci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im</a:t>
            </a:r>
            <a:r>
              <a:rPr lang="en-GB" sz="1600" dirty="0">
                <a:latin typeface="Candara" pitchFamily="34" charset="0"/>
              </a:rPr>
              <a:t>: </a:t>
            </a:r>
            <a:r>
              <a:rPr lang="sr-Latn-CS" sz="1600" dirty="0" err="1">
                <a:latin typeface="Candara" pitchFamily="34" charset="0"/>
              </a:rPr>
              <a:t>k</a:t>
            </a:r>
            <a:r>
              <a:rPr lang="en-GB" sz="1600" dirty="0">
                <a:latin typeface="Candara" pitchFamily="34" charset="0"/>
              </a:rPr>
              <a:t>ad </a:t>
            </a:r>
            <a:r>
              <a:rPr lang="en-GB" sz="1600" dirty="0" err="1">
                <a:latin typeface="Candara" pitchFamily="34" charset="0"/>
              </a:rPr>
              <a:t>dođete</a:t>
            </a:r>
            <a:r>
              <a:rPr lang="en-GB" sz="1600" dirty="0">
                <a:latin typeface="Candara" pitchFamily="34" charset="0"/>
              </a:rPr>
              <a:t> u </a:t>
            </a:r>
            <a:r>
              <a:rPr lang="en-GB" sz="1600" dirty="0" err="1">
                <a:latin typeface="Candara" pitchFamily="34" charset="0"/>
              </a:rPr>
              <a:t>zemlju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koju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vam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ja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dajem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neka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praznuje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zemlja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subotu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Gospodnju</a:t>
            </a:r>
            <a:r>
              <a:rPr lang="en-GB" sz="1600" dirty="0">
                <a:latin typeface="Candara" pitchFamily="34" charset="0"/>
              </a:rPr>
              <a:t>. </a:t>
            </a:r>
            <a:r>
              <a:rPr lang="en-GB" sz="1600" dirty="0" err="1">
                <a:latin typeface="Candara" pitchFamily="34" charset="0"/>
              </a:rPr>
              <a:t>Šest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godina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zasevaj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njivu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svoju</a:t>
            </a:r>
            <a:r>
              <a:rPr lang="en-GB" sz="1600" dirty="0">
                <a:latin typeface="Candara" pitchFamily="34" charset="0"/>
              </a:rPr>
              <a:t>, i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šest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godina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reži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vinograd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svoj</a:t>
            </a:r>
            <a:r>
              <a:rPr lang="en-GB" sz="1600" dirty="0">
                <a:latin typeface="Candara" pitchFamily="34" charset="0"/>
              </a:rPr>
              <a:t> i </a:t>
            </a:r>
            <a:r>
              <a:rPr lang="en-GB" sz="1600" dirty="0" err="1">
                <a:latin typeface="Candara" pitchFamily="34" charset="0"/>
              </a:rPr>
              <a:t>sabiraj</a:t>
            </a:r>
            <a:r>
              <a:rPr lang="en-GB" sz="1600" dirty="0">
                <a:latin typeface="Candara" pitchFamily="34" charset="0"/>
              </a:rPr>
              <a:t> rod. A </a:t>
            </a:r>
            <a:r>
              <a:rPr lang="en-GB" sz="1600" dirty="0" err="1">
                <a:latin typeface="Candara" pitchFamily="34" charset="0"/>
              </a:rPr>
              <a:t>sedma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godina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neka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bude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subota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za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odmor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zemlji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subota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Gospodnja</a:t>
            </a:r>
            <a:r>
              <a:rPr lang="sr-Latn-CS" sz="1600" dirty="0">
                <a:latin typeface="Candara" pitchFamily="34" charset="0"/>
              </a:rPr>
              <a:t>; n</a:t>
            </a:r>
            <a:r>
              <a:rPr lang="en-GB" sz="1600" dirty="0" err="1">
                <a:latin typeface="Candara" pitchFamily="34" charset="0"/>
              </a:rPr>
              <a:t>emoj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sejati</a:t>
            </a:r>
            <a:r>
              <a:rPr lang="en-GB" sz="1600" dirty="0">
                <a:latin typeface="Candara" pitchFamily="34" charset="0"/>
              </a:rPr>
              <a:t> u </a:t>
            </a:r>
            <a:r>
              <a:rPr lang="en-GB" sz="1600" dirty="0" err="1">
                <a:latin typeface="Candara" pitchFamily="34" charset="0"/>
              </a:rPr>
              <a:t>polju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svom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ni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rezati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vinograd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svoj</a:t>
            </a:r>
            <a:r>
              <a:rPr lang="en-GB" sz="1600" dirty="0">
                <a:latin typeface="Candara" pitchFamily="34" charset="0"/>
              </a:rPr>
              <a:t>. </a:t>
            </a:r>
            <a:r>
              <a:rPr lang="en-GB" sz="1600" dirty="0" err="1">
                <a:latin typeface="Candara" pitchFamily="34" charset="0"/>
              </a:rPr>
              <a:t>Šta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samo</a:t>
            </a:r>
            <a:r>
              <a:rPr lang="en-GB" sz="1600" dirty="0">
                <a:latin typeface="Candara" pitchFamily="34" charset="0"/>
              </a:rPr>
              <a:t> od </a:t>
            </a:r>
            <a:r>
              <a:rPr lang="en-GB" sz="1600" dirty="0" err="1">
                <a:latin typeface="Candara" pitchFamily="34" charset="0"/>
              </a:rPr>
              <a:t>sebe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rodi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iza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žetve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tvoje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nemoj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žeti</a:t>
            </a:r>
            <a:r>
              <a:rPr lang="en-GB" sz="1600" dirty="0">
                <a:latin typeface="Candara" pitchFamily="34" charset="0"/>
              </a:rPr>
              <a:t>, i </a:t>
            </a:r>
            <a:r>
              <a:rPr lang="en-GB" sz="1600" dirty="0" err="1">
                <a:latin typeface="Candara" pitchFamily="34" charset="0"/>
              </a:rPr>
              <a:t>grožđa</a:t>
            </a:r>
            <a:r>
              <a:rPr lang="en-GB" sz="1600" dirty="0">
                <a:latin typeface="Candara" pitchFamily="34" charset="0"/>
              </a:rPr>
              <a:t> u </a:t>
            </a:r>
            <a:r>
              <a:rPr lang="en-GB" sz="1600" dirty="0" err="1">
                <a:latin typeface="Candara" pitchFamily="34" charset="0"/>
              </a:rPr>
              <a:t>vinogradu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svom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nerezanom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nemoj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brati</a:t>
            </a:r>
            <a:r>
              <a:rPr lang="en-GB" sz="1600" dirty="0">
                <a:latin typeface="Candara" pitchFamily="34" charset="0"/>
              </a:rPr>
              <a:t>; </a:t>
            </a:r>
            <a:r>
              <a:rPr lang="en-GB" sz="1600" dirty="0" err="1">
                <a:latin typeface="Candara" pitchFamily="34" charset="0"/>
              </a:rPr>
              <a:t>neka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bude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godina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odmora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zemlji</a:t>
            </a:r>
            <a:r>
              <a:rPr lang="en-GB" sz="1600" dirty="0">
                <a:latin typeface="Candara" pitchFamily="34" charset="0"/>
              </a:rPr>
              <a:t>. Ali </a:t>
            </a:r>
            <a:r>
              <a:rPr lang="en-GB" sz="1600" dirty="0" err="1">
                <a:latin typeface="Candara" pitchFamily="34" charset="0"/>
              </a:rPr>
              <a:t>šta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rodi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zemlja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za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počivanja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svog</a:t>
            </a:r>
            <a:r>
              <a:rPr lang="en-GB" sz="1600" dirty="0">
                <a:latin typeface="Candara" pitchFamily="34" charset="0"/>
              </a:rPr>
              <a:t>, ono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neka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vam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bude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hrana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tebi</a:t>
            </a:r>
            <a:r>
              <a:rPr lang="en-GB" sz="1600" dirty="0">
                <a:latin typeface="Candara" pitchFamily="34" charset="0"/>
              </a:rPr>
              <a:t> i </a:t>
            </a:r>
            <a:r>
              <a:rPr lang="en-GB" sz="1600" dirty="0" err="1">
                <a:latin typeface="Candara" pitchFamily="34" charset="0"/>
              </a:rPr>
              <a:t>sluzi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tvom</a:t>
            </a:r>
            <a:r>
              <a:rPr lang="en-GB" sz="1600" dirty="0">
                <a:latin typeface="Candara" pitchFamily="34" charset="0"/>
              </a:rPr>
              <a:t> i </a:t>
            </a:r>
            <a:r>
              <a:rPr lang="en-GB" sz="1600" dirty="0" err="1">
                <a:latin typeface="Candara" pitchFamily="34" charset="0"/>
              </a:rPr>
              <a:t>sluškinji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tvojoj</a:t>
            </a:r>
            <a:r>
              <a:rPr lang="en-GB" sz="1600" dirty="0">
                <a:latin typeface="Candara" pitchFamily="34" charset="0"/>
              </a:rPr>
              <a:t> i </a:t>
            </a:r>
            <a:r>
              <a:rPr lang="en-GB" sz="1600" dirty="0" err="1">
                <a:latin typeface="Candara" pitchFamily="34" charset="0"/>
              </a:rPr>
              <a:t>najamniku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tvom</a:t>
            </a:r>
            <a:r>
              <a:rPr lang="en-GB" sz="1600" dirty="0">
                <a:latin typeface="Candara" pitchFamily="34" charset="0"/>
              </a:rPr>
              <a:t> i </a:t>
            </a:r>
            <a:r>
              <a:rPr lang="en-GB" sz="1600" dirty="0" err="1">
                <a:latin typeface="Candara" pitchFamily="34" charset="0"/>
              </a:rPr>
              <a:t>ukućaninu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tvom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koji</a:t>
            </a:r>
            <a:r>
              <a:rPr lang="en-GB" sz="1600" dirty="0">
                <a:latin typeface="Candara" pitchFamily="34" charset="0"/>
              </a:rPr>
              <a:t> je </a:t>
            </a:r>
            <a:r>
              <a:rPr lang="en-GB" sz="1600" dirty="0" err="1">
                <a:latin typeface="Candara" pitchFamily="34" charset="0"/>
              </a:rPr>
              <a:t>kod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tebe</a:t>
            </a:r>
            <a:r>
              <a:rPr lang="en-GB" sz="1600" dirty="0">
                <a:latin typeface="Candara" pitchFamily="34" charset="0"/>
              </a:rPr>
              <a:t>. I </a:t>
            </a:r>
            <a:r>
              <a:rPr lang="en-GB" sz="1600" dirty="0" err="1">
                <a:latin typeface="Candara" pitchFamily="34" charset="0"/>
              </a:rPr>
              <a:t>stoci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tvojoj</a:t>
            </a:r>
            <a:r>
              <a:rPr lang="en-GB" sz="1600" dirty="0">
                <a:latin typeface="Candara" pitchFamily="34" charset="0"/>
              </a:rPr>
              <a:t> i </a:t>
            </a:r>
            <a:r>
              <a:rPr lang="en-GB" sz="1600" dirty="0" err="1">
                <a:latin typeface="Candara" pitchFamily="34" charset="0"/>
              </a:rPr>
              <a:t>svim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životinjama</a:t>
            </a:r>
            <a:r>
              <a:rPr lang="sr-Latn-CS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što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su</a:t>
            </a:r>
            <a:r>
              <a:rPr lang="en-GB" sz="1600" dirty="0">
                <a:latin typeface="Candara" pitchFamily="34" charset="0"/>
              </a:rPr>
              <a:t> u </a:t>
            </a:r>
            <a:r>
              <a:rPr lang="en-GB" sz="1600" dirty="0" err="1">
                <a:latin typeface="Candara" pitchFamily="34" charset="0"/>
              </a:rPr>
              <a:t>tvojoj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zemlji</a:t>
            </a:r>
            <a:r>
              <a:rPr lang="en-GB" sz="1600" dirty="0">
                <a:latin typeface="Candara" pitchFamily="34" charset="0"/>
              </a:rPr>
              <a:t>, </a:t>
            </a:r>
            <a:r>
              <a:rPr lang="en-GB" sz="1600" dirty="0" err="1">
                <a:latin typeface="Candara" pitchFamily="34" charset="0"/>
              </a:rPr>
              <a:t>sav</a:t>
            </a:r>
            <a:r>
              <a:rPr lang="en-GB" sz="1600" dirty="0">
                <a:latin typeface="Candara" pitchFamily="34" charset="0"/>
              </a:rPr>
              <a:t> rod </a:t>
            </a:r>
            <a:r>
              <a:rPr lang="en-GB" sz="1600" dirty="0" err="1">
                <a:latin typeface="Candara" pitchFamily="34" charset="0"/>
              </a:rPr>
              <a:t>njen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neka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bude</a:t>
            </a:r>
            <a:r>
              <a:rPr lang="en-GB" sz="1600" dirty="0">
                <a:latin typeface="Candara" pitchFamily="34" charset="0"/>
              </a:rPr>
              <a:t> </a:t>
            </a:r>
            <a:r>
              <a:rPr lang="en-GB" sz="1600" dirty="0" err="1">
                <a:latin typeface="Candara" pitchFamily="34" charset="0"/>
              </a:rPr>
              <a:t>hrana</a:t>
            </a:r>
            <a:r>
              <a:rPr lang="en-GB" sz="1600" dirty="0">
                <a:latin typeface="Candara" pitchFamily="34" charset="0"/>
              </a:rPr>
              <a:t>.</a:t>
            </a:r>
            <a:endParaRPr lang="sr-Latn-CS" sz="1600" dirty="0"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r>
              <a:rPr lang="sr-Latn-CS" sz="1600" dirty="0">
                <a:latin typeface="Candara" pitchFamily="34" charset="0"/>
              </a:rPr>
              <a:t>(Treća knjiga Mojsijeva 25:1-7)</a:t>
            </a:r>
          </a:p>
          <a:p>
            <a:pPr algn="r">
              <a:spcBef>
                <a:spcPts val="600"/>
              </a:spcBef>
            </a:pPr>
            <a:endParaRPr lang="en-GB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08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947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Office Theme</vt:lpstr>
      <vt:lpstr>Tu B’Shvat 5782/2022 Kuda idemo? </vt:lpstr>
      <vt:lpstr>PowerPoint Presentation</vt:lpstr>
      <vt:lpstr>Postanje, Rajski vrt i naše mesto u njemu</vt:lpstr>
      <vt:lpstr>Svetska mapa rizika</vt:lpstr>
      <vt:lpstr>Klimatske promene</vt:lpstr>
      <vt:lpstr>Bal Tashchit – ne uništavaj</vt:lpstr>
      <vt:lpstr>Šesto masovno izumiranje</vt:lpstr>
      <vt:lpstr>Novo ukrcavanje?</vt:lpstr>
      <vt:lpstr>Shmita – godina odmora</vt:lpstr>
      <vt:lpstr>Održivost</vt:lpstr>
      <vt:lpstr>Stanje šuma na planeti</vt:lpstr>
      <vt:lpstr>Decenija obnove planete</vt:lpstr>
      <vt:lpstr>Jevrejski mudraci </vt:lpstr>
      <vt:lpstr>Tikkun Olam</vt:lpstr>
      <vt:lpstr>Drvo</vt:lpstr>
      <vt:lpstr>Honi i priča o drvetu rogača</vt:lpstr>
      <vt:lpstr>Tu B’Shvat seder</vt:lpstr>
    </vt:vector>
  </TitlesOfParts>
  <Company>IUCN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ERG Boris</dc:creator>
  <cp:lastModifiedBy>Duska Dimovic</cp:lastModifiedBy>
  <cp:revision>40</cp:revision>
  <dcterms:created xsi:type="dcterms:W3CDTF">2022-01-15T22:22:00Z</dcterms:created>
  <dcterms:modified xsi:type="dcterms:W3CDTF">2022-01-16T18:16:07Z</dcterms:modified>
</cp:coreProperties>
</file>