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2" r:id="rId5"/>
    <p:sldId id="292" r:id="rId6"/>
    <p:sldId id="302" r:id="rId7"/>
    <p:sldId id="289" r:id="rId8"/>
    <p:sldId id="283" r:id="rId9"/>
    <p:sldId id="301" r:id="rId10"/>
    <p:sldId id="284" r:id="rId11"/>
    <p:sldId id="288" r:id="rId12"/>
    <p:sldId id="285" r:id="rId13"/>
    <p:sldId id="305" r:id="rId14"/>
    <p:sldId id="298" r:id="rId15"/>
    <p:sldId id="306" r:id="rId16"/>
    <p:sldId id="260" r:id="rId17"/>
    <p:sldId id="264" r:id="rId18"/>
    <p:sldId id="259" r:id="rId19"/>
    <p:sldId id="287" r:id="rId20"/>
    <p:sldId id="286" r:id="rId21"/>
    <p:sldId id="261" r:id="rId22"/>
    <p:sldId id="291" r:id="rId23"/>
    <p:sldId id="273" r:id="rId24"/>
    <p:sldId id="262" r:id="rId25"/>
    <p:sldId id="263" r:id="rId26"/>
    <p:sldId id="274" r:id="rId27"/>
    <p:sldId id="275" r:id="rId28"/>
    <p:sldId id="276" r:id="rId29"/>
    <p:sldId id="303" r:id="rId30"/>
    <p:sldId id="277" r:id="rId31"/>
    <p:sldId id="265" r:id="rId32"/>
    <p:sldId id="290" r:id="rId33"/>
    <p:sldId id="307" r:id="rId34"/>
    <p:sldId id="308" r:id="rId35"/>
    <p:sldId id="266" r:id="rId36"/>
    <p:sldId id="267" r:id="rId37"/>
    <p:sldId id="293" r:id="rId38"/>
    <p:sldId id="294" r:id="rId39"/>
    <p:sldId id="278" r:id="rId40"/>
    <p:sldId id="300" r:id="rId41"/>
    <p:sldId id="279" r:id="rId42"/>
    <p:sldId id="280" r:id="rId43"/>
    <p:sldId id="281" r:id="rId44"/>
    <p:sldId id="268" r:id="rId45"/>
    <p:sldId id="269" r:id="rId46"/>
    <p:sldId id="272" r:id="rId47"/>
    <p:sldId id="270" r:id="rId48"/>
    <p:sldId id="297" r:id="rId49"/>
    <p:sldId id="299" r:id="rId50"/>
    <p:sldId id="271" r:id="rId51"/>
    <p:sldId id="295" r:id="rId52"/>
    <p:sldId id="296" r:id="rId53"/>
    <p:sldId id="304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75EDB-51EF-60D1-73BF-7BEEF224FF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B3B69-A044-CCED-3E1E-09253D1E75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4CEFE-798A-4719-4AD6-2274F8A3C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16C-EF11-4E39-86B1-D13039626C59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AFAED-7B98-201B-985B-2BCDCFBD3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71E73-A99B-E2D5-F348-BEE14B280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7EEE-397E-4739-9898-F53F64C12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67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46162-5C94-0E0D-711C-04F2ED255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0177D6-5CC1-EE3B-5C5E-6D498A371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CC243-F1D2-039B-7C6C-9B5AB14FC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16C-EF11-4E39-86B1-D13039626C59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8FB8B-A601-DBD1-1901-F517B41AF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53B87-9FC2-C91F-BD12-257B960F9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7EEE-397E-4739-9898-F53F64C12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7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B79CDD-8D1F-80D3-9771-5FD5E5A494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57F714-BD2E-5F2D-DBCD-AE0361738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5500A-1748-8066-7F0D-EA0C1DF5A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16C-EF11-4E39-86B1-D13039626C59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981EC-5C91-DB97-1DCC-4C566CF4B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1A88B-1B86-BD4A-19E8-8C195BCF2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7EEE-397E-4739-9898-F53F64C12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49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4E9DB-C80C-B37B-EBDC-C71C63797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65838-C3CB-2106-95E0-FCBE03BD7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0F01C-CEE5-849A-1BD9-823611BBF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16C-EF11-4E39-86B1-D13039626C59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687B7-D531-F94F-AFCB-B3392DC92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0B371-9A75-90FA-8D8E-92B235D36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7EEE-397E-4739-9898-F53F64C12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05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978A-7DF1-3575-6E72-102AE7EDD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B9009C-E3EF-7BB6-CAB3-BEE351B03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99AD0-FC1E-1B3D-6A63-0298A5038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16C-EF11-4E39-86B1-D13039626C59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C61B8-533F-EF57-A272-C352D214E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EA494-9786-6B7A-0BCE-1FF17566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7EEE-397E-4739-9898-F53F64C12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07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7CCAA-2060-6B22-AFA8-398F74373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B8F6-A00B-432A-2B6A-A20A89DD10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03E034-4AD8-E1DF-EC0B-3E184F546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2B963-330C-B85E-E2ED-E8CFC417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16C-EF11-4E39-86B1-D13039626C59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8CEC7-4AA7-ED33-50B6-EF1D72684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3B1F6-C2FF-5E97-46A9-5476726C2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7EEE-397E-4739-9898-F53F64C12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20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D24F6-8C54-A2D0-6202-1CA152344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51D7C1-EB58-EB88-5308-3E8F23B62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6F7098-C65E-5E94-14E9-C578D1E6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82FB38-960E-E052-279B-F4FA373342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676EF-A12E-1F86-0E6E-1071D74E8F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D96CC3-B1B5-72FD-AC9C-EEE7CBB38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16C-EF11-4E39-86B1-D13039626C59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7B5870-876B-4FC7-A561-D05A67827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4EF39-7CC9-1AD5-D23C-2E2F0C7B7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7EEE-397E-4739-9898-F53F64C12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41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594F6-17BC-8C00-F227-7055C6A54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A5D6E1-E8B2-74B5-4DE2-E7747A870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16C-EF11-4E39-86B1-D13039626C59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09B382-4B29-BA71-D6C7-1DE25608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A00F5E-5DA3-52D3-86B9-F41C70B51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7EEE-397E-4739-9898-F53F64C12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97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D1DFB-0EF7-BBBA-B3C0-4E6FEAA97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16C-EF11-4E39-86B1-D13039626C59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10631B-BB9F-D8B3-82C7-9D2F534CB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8828D-3102-048B-C702-F365C407F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7EEE-397E-4739-9898-F53F64C12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04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B64EE-9141-C94D-855F-53224016A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335BF-EF63-1768-F679-AB1F45286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D84258-6BEA-216C-AAC6-4BB596E90A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08D06-300B-8723-B31D-EE8E24918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16C-EF11-4E39-86B1-D13039626C59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FBAB4-F55A-670C-BB7E-922F9D288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DF6A2-557E-C774-4E3F-58570DEEB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7EEE-397E-4739-9898-F53F64C12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8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B8F92-1C43-5DA5-ACCD-6B767E52B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BA8ED0-C99C-F8E1-8EA4-71B2C4122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B0C5CA-AACC-E27E-4901-912C5CE12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07434-0545-71B2-3D6A-318179822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16C-EF11-4E39-86B1-D13039626C59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2C807-85E7-54AC-E944-772BF702A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C6A1B-3009-037A-1251-A01178333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37EEE-397E-4739-9898-F53F64C12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4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990FA-57C0-F194-BC8C-1936311E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457EB-9974-13EC-3B43-930645846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91113-E348-E00E-5721-2A1332352C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9216C-EF11-4E39-86B1-D13039626C59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AB845-407C-1E38-4EFE-56D61329A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02DA-3F70-67F6-83B4-BC827E433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37EEE-397E-4739-9898-F53F64C12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226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A3F0D-0348-7D00-D3D7-64DA11FBA2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Alhambra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3C48FA-B9C5-B0DF-9D79-C69BA291D5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dirty="0"/>
              <a:t>1834</a:t>
            </a:r>
          </a:p>
          <a:p>
            <a:r>
              <a:rPr lang="en-US" dirty="0"/>
              <a:t>Jules </a:t>
            </a:r>
            <a:r>
              <a:rPr lang="en-US" dirty="0" err="1"/>
              <a:t>Goury</a:t>
            </a:r>
            <a:r>
              <a:rPr lang="en-US" dirty="0"/>
              <a:t> + Owen Jones</a:t>
            </a:r>
          </a:p>
          <a:p>
            <a:r>
              <a:rPr lang="en-US" dirty="0" err="1"/>
              <a:t>Proveli</a:t>
            </a:r>
            <a:r>
              <a:rPr lang="en-US" dirty="0"/>
              <a:t> 6 </a:t>
            </a:r>
            <a:r>
              <a:rPr lang="en-US" dirty="0" err="1"/>
              <a:t>meseci</a:t>
            </a:r>
            <a:r>
              <a:rPr lang="en-US" dirty="0"/>
              <a:t> </a:t>
            </a:r>
            <a:r>
              <a:rPr lang="en-US" dirty="0" err="1"/>
              <a:t>tamo</a:t>
            </a:r>
            <a:r>
              <a:rPr lang="en-US" dirty="0"/>
              <a:t>, </a:t>
            </a:r>
            <a:r>
              <a:rPr lang="en-US" dirty="0" err="1"/>
              <a:t>dobili</a:t>
            </a:r>
            <a:r>
              <a:rPr lang="en-US" dirty="0"/>
              <a:t> </a:t>
            </a:r>
            <a:r>
              <a:rPr lang="en-US" dirty="0" err="1"/>
              <a:t>koleru</a:t>
            </a:r>
            <a:r>
              <a:rPr lang="en-US" dirty="0"/>
              <a:t>, Jules </a:t>
            </a:r>
            <a:r>
              <a:rPr lang="en-US" dirty="0" err="1"/>
              <a:t>umro</a:t>
            </a:r>
            <a:endParaRPr lang="en-US" dirty="0"/>
          </a:p>
          <a:p>
            <a:r>
              <a:rPr lang="en-US" dirty="0" err="1"/>
              <a:t>Izdato</a:t>
            </a:r>
            <a:r>
              <a:rPr lang="en-US" dirty="0"/>
              <a:t> u </a:t>
            </a:r>
            <a:r>
              <a:rPr lang="en-US" dirty="0" err="1"/>
              <a:t>Londonu</a:t>
            </a:r>
            <a:r>
              <a:rPr lang="en-US" dirty="0"/>
              <a:t> 1842</a:t>
            </a:r>
          </a:p>
        </p:txBody>
      </p:sp>
    </p:spTree>
    <p:extLst>
      <p:ext uri="{BB962C8B-B14F-4D97-AF65-F5344CB8AC3E}">
        <p14:creationId xmlns:p14="http://schemas.microsoft.com/office/powerpoint/2010/main" val="157352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BC8E5-8D94-CC9E-F305-58DE4E240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Alhambra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D73BD-316C-2D33-303C-581892E86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b="1" i="0" u="none" strike="noStrike" baseline="0" dirty="0" err="1">
                <a:latin typeface="Courier"/>
              </a:rPr>
              <a:t>Zamak</a:t>
            </a:r>
            <a:r>
              <a:rPr lang="en-US" b="1" i="0" u="none" strike="noStrike" baseline="0" dirty="0">
                <a:latin typeface="Courier"/>
              </a:rPr>
              <a:t>/</a:t>
            </a:r>
            <a:r>
              <a:rPr lang="en-US" b="1" i="0" u="none" strike="noStrike" baseline="0" dirty="0" err="1">
                <a:latin typeface="Courier"/>
              </a:rPr>
              <a:t>tvrdjava</a:t>
            </a:r>
            <a:r>
              <a:rPr lang="en-US" b="1" i="0" u="none" strike="noStrike" baseline="0" dirty="0">
                <a:latin typeface="Courier"/>
              </a:rPr>
              <a:t> koji se </a:t>
            </a:r>
            <a:r>
              <a:rPr lang="en-US" b="1" i="0" u="none" strike="noStrike" baseline="0" dirty="0" err="1">
                <a:latin typeface="Courier"/>
              </a:rPr>
              <a:t>zvao</a:t>
            </a:r>
            <a:r>
              <a:rPr lang="en-US" b="1" i="0" u="none" strike="noStrike" baseline="0" dirty="0">
                <a:latin typeface="Courier"/>
              </a:rPr>
              <a:t> </a:t>
            </a:r>
            <a:r>
              <a:rPr lang="en-US" b="1" i="0" u="none" strike="noStrike" baseline="0" dirty="0" err="1">
                <a:latin typeface="Courier"/>
              </a:rPr>
              <a:t>Kal’at</a:t>
            </a:r>
            <a:r>
              <a:rPr lang="en-US" b="1" i="0" u="none" strike="noStrike" baseline="0" dirty="0">
                <a:latin typeface="Courier"/>
              </a:rPr>
              <a:t> Al-</a:t>
            </a:r>
            <a:r>
              <a:rPr lang="en-US" b="1" i="0" u="none" strike="noStrike" baseline="0" dirty="0" err="1">
                <a:latin typeface="Courier"/>
              </a:rPr>
              <a:t>hamrâ</a:t>
            </a:r>
            <a:r>
              <a:rPr lang="en-US" b="1" i="0" u="none" strike="noStrike" baseline="0" dirty="0">
                <a:latin typeface="Courier"/>
              </a:rPr>
              <a:t> </a:t>
            </a:r>
          </a:p>
          <a:p>
            <a:pPr algn="l"/>
            <a:r>
              <a:rPr lang="en-US" b="1" dirty="0">
                <a:latin typeface="Courier"/>
              </a:rPr>
              <a:t>(</a:t>
            </a:r>
            <a:r>
              <a:rPr lang="en-US" b="1" i="0" u="none" strike="noStrike" baseline="0" dirty="0" err="1">
                <a:latin typeface="Courier"/>
              </a:rPr>
              <a:t>crveni</a:t>
            </a:r>
            <a:r>
              <a:rPr lang="en-US" b="1" i="0" u="none" strike="noStrike" baseline="0" dirty="0">
                <a:latin typeface="Courier"/>
              </a:rPr>
              <a:t> </a:t>
            </a:r>
            <a:r>
              <a:rPr lang="en-US" b="1" i="0" u="none" strike="noStrike" baseline="0" dirty="0" err="1">
                <a:latin typeface="Courier"/>
              </a:rPr>
              <a:t>zamak</a:t>
            </a:r>
            <a:r>
              <a:rPr lang="en-US" b="1" i="0" u="none" strike="noStrike" baseline="0" dirty="0">
                <a:latin typeface="Courier"/>
              </a:rPr>
              <a:t>)</a:t>
            </a:r>
          </a:p>
          <a:p>
            <a:pPr algn="l"/>
            <a:endParaRPr lang="en-US" sz="4000" b="1" dirty="0">
              <a:latin typeface="Courier"/>
            </a:endParaRPr>
          </a:p>
          <a:p>
            <a:pPr algn="l"/>
            <a:r>
              <a:rPr lang="en-US" sz="3600" b="1" dirty="0">
                <a:latin typeface="Courier"/>
              </a:rPr>
              <a:t>Mohamed I je </a:t>
            </a:r>
            <a:r>
              <a:rPr lang="en-US" sz="3600" b="1" dirty="0" err="1">
                <a:latin typeface="Courier"/>
              </a:rPr>
              <a:t>sazidao</a:t>
            </a:r>
            <a:r>
              <a:rPr lang="en-US" sz="3600" b="1" dirty="0">
                <a:latin typeface="Courier"/>
              </a:rPr>
              <a:t> </a:t>
            </a:r>
            <a:r>
              <a:rPr lang="en-US" sz="3600" b="1" dirty="0" err="1">
                <a:latin typeface="Courier"/>
              </a:rPr>
              <a:t>palatu</a:t>
            </a:r>
            <a:r>
              <a:rPr lang="en-US" sz="3600" b="1" dirty="0">
                <a:latin typeface="Courier"/>
              </a:rPr>
              <a:t> u </a:t>
            </a:r>
            <a:r>
              <a:rPr lang="en-US" sz="3600" b="1" dirty="0" err="1">
                <a:latin typeface="Courier"/>
              </a:rPr>
              <a:t>zidinama</a:t>
            </a:r>
            <a:r>
              <a:rPr lang="en-US" sz="3600" b="1" dirty="0">
                <a:latin typeface="Courier"/>
              </a:rPr>
              <a:t> </a:t>
            </a:r>
            <a:r>
              <a:rPr lang="en-US" sz="3600" b="1" dirty="0" err="1">
                <a:latin typeface="Courier"/>
              </a:rPr>
              <a:t>zamka</a:t>
            </a:r>
            <a:r>
              <a:rPr lang="en-US" sz="3600" b="1" dirty="0">
                <a:latin typeface="Courier"/>
              </a:rPr>
              <a:t>/</a:t>
            </a:r>
            <a:r>
              <a:rPr lang="en-US" sz="3600" b="1" dirty="0" err="1">
                <a:latin typeface="Courier"/>
              </a:rPr>
              <a:t>utvrdjenja</a:t>
            </a:r>
            <a:endParaRPr lang="en-US" sz="3600" b="1" dirty="0">
              <a:latin typeface="Courier"/>
            </a:endParaRPr>
          </a:p>
          <a:p>
            <a:pPr algn="l"/>
            <a:r>
              <a:rPr lang="en-US" sz="2400" b="1" i="0" u="none" strike="noStrike" baseline="0" dirty="0" err="1">
                <a:latin typeface="Courier"/>
              </a:rPr>
              <a:t>Kasru</a:t>
            </a:r>
            <a:r>
              <a:rPr lang="en-US" sz="2400" b="1" i="0" u="none" strike="noStrike" baseline="0" dirty="0">
                <a:latin typeface="Courier"/>
              </a:rPr>
              <a:t>-al-</a:t>
            </a:r>
            <a:r>
              <a:rPr lang="en-US" sz="2400" b="1" i="0" u="none" strike="noStrike" baseline="0" dirty="0" err="1">
                <a:latin typeface="Courier"/>
              </a:rPr>
              <a:t>hamrâ</a:t>
            </a:r>
            <a:endParaRPr lang="en-US" sz="2400" b="1" i="0" u="none" strike="noStrike" baseline="0" dirty="0">
              <a:latin typeface="Courier"/>
            </a:endParaRPr>
          </a:p>
          <a:p>
            <a:pPr algn="l"/>
            <a:endParaRPr lang="en-US" sz="2400" b="1" dirty="0">
              <a:latin typeface="Courier"/>
            </a:endParaRPr>
          </a:p>
          <a:p>
            <a:pPr algn="l"/>
            <a:r>
              <a:rPr lang="en-US" sz="2400" b="1" dirty="0">
                <a:latin typeface="Courier"/>
              </a:rPr>
              <a:t>Mohamed II </a:t>
            </a:r>
            <a:r>
              <a:rPr lang="en-US" sz="2400" b="1" dirty="0" err="1">
                <a:latin typeface="Courier"/>
              </a:rPr>
              <a:t>te</a:t>
            </a:r>
            <a:r>
              <a:rPr lang="en-US" sz="2400" b="1" dirty="0">
                <a:latin typeface="Courier"/>
              </a:rPr>
              <a:t> Mohamed III </a:t>
            </a:r>
            <a:r>
              <a:rPr lang="en-US" sz="2400" b="1" dirty="0" err="1">
                <a:latin typeface="Courier"/>
              </a:rPr>
              <a:t>su</a:t>
            </a:r>
            <a:r>
              <a:rPr lang="en-US" sz="2400" b="1" dirty="0">
                <a:latin typeface="Courier"/>
              </a:rPr>
              <a:t> </a:t>
            </a:r>
            <a:r>
              <a:rPr lang="en-US" sz="2400" b="1" dirty="0" err="1">
                <a:latin typeface="Courier"/>
              </a:rPr>
              <a:t>dozidali</a:t>
            </a:r>
            <a:r>
              <a:rPr lang="en-US" sz="2400" b="1" dirty="0">
                <a:latin typeface="Courier"/>
              </a:rPr>
              <a:t> </a:t>
            </a:r>
            <a:r>
              <a:rPr lang="en-US" sz="2400" b="1" dirty="0" err="1">
                <a:latin typeface="Courier"/>
              </a:rPr>
              <a:t>palatu</a:t>
            </a:r>
            <a:r>
              <a:rPr lang="en-US" sz="2400" b="1" dirty="0">
                <a:latin typeface="Courier"/>
              </a:rPr>
              <a:t>, </a:t>
            </a:r>
            <a:r>
              <a:rPr lang="en-US" sz="2400" b="1" dirty="0" err="1">
                <a:latin typeface="Courier"/>
              </a:rPr>
              <a:t>ali</a:t>
            </a:r>
            <a:endParaRPr lang="en-US" sz="2400" b="1" dirty="0">
              <a:latin typeface="Courier"/>
            </a:endParaRPr>
          </a:p>
          <a:p>
            <a:pPr algn="l"/>
            <a:r>
              <a:rPr lang="en-US" sz="2400" b="1" dirty="0">
                <a:latin typeface="Courier"/>
              </a:rPr>
              <a:t>Jusuf I je </a:t>
            </a:r>
            <a:r>
              <a:rPr lang="en-US" sz="2400" b="1" dirty="0" err="1">
                <a:latin typeface="Courier"/>
              </a:rPr>
              <a:t>najzasluzniji</a:t>
            </a:r>
            <a:r>
              <a:rPr lang="en-US" sz="2400" b="1" dirty="0">
                <a:latin typeface="Courier"/>
              </a:rPr>
              <a:t> za </a:t>
            </a:r>
            <a:r>
              <a:rPr lang="en-US" sz="2400" b="1" dirty="0" err="1">
                <a:latin typeface="Courier"/>
              </a:rPr>
              <a:t>svu</a:t>
            </a:r>
            <a:r>
              <a:rPr lang="en-US" sz="2400" b="1" dirty="0">
                <a:latin typeface="Courier"/>
              </a:rPr>
              <a:t> </a:t>
            </a:r>
            <a:r>
              <a:rPr lang="en-US" sz="2400" b="1" dirty="0" err="1">
                <a:latin typeface="Courier"/>
              </a:rPr>
              <a:t>lepotu</a:t>
            </a:r>
            <a:r>
              <a:rPr lang="en-US" sz="2400" b="1" dirty="0">
                <a:latin typeface="Courier"/>
              </a:rPr>
              <a:t> palate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0189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3EECCB-76A9-DA48-A8E2-393F09B78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BF0CB-1294-7627-DF28-AC5782E93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Jusuf I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C019B-4918-9410-DBC3-DCF852BBA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Sve</a:t>
            </a:r>
            <a:r>
              <a:rPr lang="en-US" dirty="0"/>
              <a:t> je </a:t>
            </a:r>
            <a:r>
              <a:rPr lang="en-US" dirty="0" err="1"/>
              <a:t>zidove</a:t>
            </a:r>
            <a:r>
              <a:rPr lang="en-US" dirty="0"/>
              <a:t> palate </a:t>
            </a:r>
            <a:r>
              <a:rPr lang="en-US" dirty="0" err="1"/>
              <a:t>prekrecio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preuredio</a:t>
            </a:r>
            <a:endParaRPr lang="en-US" dirty="0"/>
          </a:p>
          <a:p>
            <a:r>
              <a:rPr lang="en-US" dirty="0" err="1"/>
              <a:t>Pozlatio</a:t>
            </a:r>
            <a:r>
              <a:rPr lang="en-US" dirty="0"/>
              <a:t> </a:t>
            </a:r>
            <a:r>
              <a:rPr lang="en-US" dirty="0" err="1"/>
              <a:t>reljefe</a:t>
            </a:r>
            <a:endParaRPr lang="en-US" dirty="0"/>
          </a:p>
          <a:p>
            <a:r>
              <a:rPr lang="en-US" dirty="0"/>
              <a:t>To je </a:t>
            </a:r>
            <a:r>
              <a:rPr lang="en-US" dirty="0" err="1"/>
              <a:t>kostalo</a:t>
            </a:r>
            <a:r>
              <a:rPr lang="en-US" dirty="0"/>
              <a:t> vise </a:t>
            </a:r>
            <a:r>
              <a:rPr lang="en-US" dirty="0" err="1"/>
              <a:t>nego</a:t>
            </a:r>
            <a:r>
              <a:rPr lang="en-US" dirty="0"/>
              <a:t> </a:t>
            </a:r>
            <a:r>
              <a:rPr lang="en-US" dirty="0" err="1"/>
              <a:t>sto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“</a:t>
            </a:r>
            <a:r>
              <a:rPr lang="en-US" dirty="0" err="1"/>
              <a:t>umeli</a:t>
            </a:r>
            <a:r>
              <a:rPr lang="en-US" dirty="0"/>
              <a:t> da </a:t>
            </a:r>
            <a:r>
              <a:rPr lang="en-US" dirty="0" err="1"/>
              <a:t>racunaju</a:t>
            </a:r>
            <a:r>
              <a:rPr lang="en-US" dirty="0"/>
              <a:t>”</a:t>
            </a:r>
          </a:p>
          <a:p>
            <a:r>
              <a:rPr lang="en-US" dirty="0" err="1"/>
              <a:t>Smatrali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da </a:t>
            </a:r>
            <a:r>
              <a:rPr lang="en-US" dirty="0" err="1"/>
              <a:t>ume</a:t>
            </a:r>
            <a:r>
              <a:rPr lang="en-US" dirty="0"/>
              <a:t> da </a:t>
            </a:r>
            <a:r>
              <a:rPr lang="en-US" dirty="0" err="1"/>
              <a:t>pretvara</a:t>
            </a:r>
            <a:r>
              <a:rPr lang="en-US" dirty="0"/>
              <a:t> metal u </a:t>
            </a:r>
            <a:r>
              <a:rPr lang="en-US" dirty="0" err="1"/>
              <a:t>zlato</a:t>
            </a:r>
            <a:r>
              <a:rPr lang="en-US" dirty="0"/>
              <a:t> I da </a:t>
            </a:r>
            <a:r>
              <a:rPr lang="en-US" dirty="0" err="1"/>
              <a:t>odatle</a:t>
            </a:r>
            <a:r>
              <a:rPr lang="en-US" dirty="0"/>
              <a:t> </a:t>
            </a:r>
            <a:r>
              <a:rPr lang="en-US" dirty="0" err="1"/>
              <a:t>potice</a:t>
            </a:r>
            <a:r>
              <a:rPr lang="en-US" dirty="0"/>
              <a:t> </a:t>
            </a:r>
            <a:r>
              <a:rPr lang="en-US" dirty="0" err="1"/>
              <a:t>bogatstvo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je </a:t>
            </a:r>
            <a:r>
              <a:rPr lang="en-US" dirty="0" err="1"/>
              <a:t>potrosio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renoviranje</a:t>
            </a:r>
            <a:r>
              <a:rPr lang="en-US" dirty="0"/>
              <a:t> palate</a:t>
            </a:r>
          </a:p>
          <a:p>
            <a:r>
              <a:rPr lang="en-US" dirty="0" err="1"/>
              <a:t>Ubijen</a:t>
            </a:r>
            <a:r>
              <a:rPr lang="en-US" dirty="0"/>
              <a:t> 1353 (36 </a:t>
            </a:r>
            <a:r>
              <a:rPr lang="en-US" dirty="0" err="1"/>
              <a:t>godina</a:t>
            </a:r>
            <a:r>
              <a:rPr lang="en-US" dirty="0"/>
              <a:t>)</a:t>
            </a:r>
          </a:p>
          <a:p>
            <a:r>
              <a:rPr lang="en-US" dirty="0"/>
              <a:t>Mohamed V, </a:t>
            </a:r>
            <a:r>
              <a:rPr lang="en-US" dirty="0" err="1"/>
              <a:t>njegov</a:t>
            </a:r>
            <a:r>
              <a:rPr lang="en-US" dirty="0"/>
              <a:t> sin ga </a:t>
            </a:r>
            <a:r>
              <a:rPr lang="en-US" dirty="0" err="1"/>
              <a:t>nasledio</a:t>
            </a:r>
            <a:r>
              <a:rPr lang="en-US" dirty="0"/>
              <a:t>, </a:t>
            </a:r>
            <a:r>
              <a:rPr lang="en-US" dirty="0" err="1"/>
              <a:t>napravio</a:t>
            </a:r>
            <a:r>
              <a:rPr lang="en-US" dirty="0"/>
              <a:t> </a:t>
            </a:r>
            <a:r>
              <a:rPr lang="en-US" dirty="0" err="1"/>
              <a:t>azil</a:t>
            </a:r>
            <a:r>
              <a:rPr lang="en-US" dirty="0"/>
              <a:t> za </a:t>
            </a:r>
            <a:r>
              <a:rPr lang="en-US" dirty="0" err="1"/>
              <a:t>ludake</a:t>
            </a:r>
            <a:endParaRPr lang="en-US" dirty="0"/>
          </a:p>
          <a:p>
            <a:r>
              <a:rPr lang="en-US" dirty="0" err="1"/>
              <a:t>Jusufi</a:t>
            </a:r>
            <a:r>
              <a:rPr lang="en-US" dirty="0"/>
              <a:t> i </a:t>
            </a:r>
            <a:r>
              <a:rPr lang="en-US" dirty="0" err="1"/>
              <a:t>Muhamedi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se </a:t>
            </a:r>
            <a:r>
              <a:rPr lang="en-US" dirty="0" err="1"/>
              <a:t>smenjivali</a:t>
            </a:r>
            <a:r>
              <a:rPr lang="en-US" dirty="0"/>
              <a:t> – </a:t>
            </a:r>
            <a:r>
              <a:rPr lang="en-US" dirty="0" err="1"/>
              <a:t>Muhamed</a:t>
            </a:r>
            <a:r>
              <a:rPr lang="en-US" dirty="0"/>
              <a:t> XII </a:t>
            </a:r>
            <a:r>
              <a:rPr lang="en-US" dirty="0" err="1"/>
              <a:t>zadnji</a:t>
            </a:r>
            <a:endParaRPr lang="en-US" dirty="0"/>
          </a:p>
          <a:p>
            <a:r>
              <a:rPr lang="en-US" dirty="0"/>
              <a:t>2. </a:t>
            </a:r>
            <a:r>
              <a:rPr lang="en-US" dirty="0" err="1"/>
              <a:t>januara</a:t>
            </a:r>
            <a:r>
              <a:rPr lang="en-US" dirty="0"/>
              <a:t> 1492. </a:t>
            </a:r>
            <a:r>
              <a:rPr lang="en-US" dirty="0" err="1"/>
              <a:t>preuzeli</a:t>
            </a:r>
            <a:r>
              <a:rPr lang="en-US" dirty="0"/>
              <a:t> </a:t>
            </a:r>
            <a:r>
              <a:rPr lang="en-US" dirty="0" err="1"/>
              <a:t>katolici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937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0E3DE-AF1A-45BE-B3FE-E7DD04142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24120" cy="1325563"/>
          </a:xfrm>
        </p:spPr>
        <p:txBody>
          <a:bodyPr/>
          <a:lstStyle/>
          <a:p>
            <a:r>
              <a:rPr lang="sr-Latn-RS" dirty="0"/>
              <a:t>Abu alHajaj </a:t>
            </a:r>
            <a:r>
              <a:rPr lang="en-US" dirty="0"/>
              <a:t>J</a:t>
            </a:r>
            <a:r>
              <a:rPr lang="sr-Latn-RS" dirty="0"/>
              <a:t>usuf ibn Ismail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2C932-3C33-232A-6517-E460A61B2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Jusuf I od </a:t>
            </a:r>
            <a:r>
              <a:rPr lang="en-US" dirty="0" err="1"/>
              <a:t>Granade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41928-60EA-72A7-18BC-AFCBEB90E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03" t="22518" b="6667"/>
          <a:stretch/>
        </p:blipFill>
        <p:spPr>
          <a:xfrm>
            <a:off x="5862320" y="-127001"/>
            <a:ext cx="5140960" cy="680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71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86F83-EE21-0A49-B5B5-B0E13FD4D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Katolici</a:t>
            </a:r>
            <a:r>
              <a:rPr lang="en-US" dirty="0"/>
              <a:t> </a:t>
            </a:r>
            <a:r>
              <a:rPr lang="en-US" dirty="0" err="1"/>
              <a:t>uni</a:t>
            </a:r>
            <a:r>
              <a:rPr lang="sr-Latn-RS" dirty="0"/>
              <a:t>š</a:t>
            </a:r>
            <a:r>
              <a:rPr lang="en-US" dirty="0" err="1"/>
              <a:t>tili</a:t>
            </a:r>
            <a:r>
              <a:rPr lang="en-US" dirty="0"/>
              <a:t>: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75309-FA8C-7A60-BB3F-4DBCE88ED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Nema</a:t>
            </a:r>
            <a:r>
              <a:rPr lang="en-US" dirty="0"/>
              <a:t> </a:t>
            </a:r>
            <a:r>
              <a:rPr lang="en-US" dirty="0" err="1"/>
              <a:t>harema</a:t>
            </a:r>
            <a:r>
              <a:rPr lang="en-US" dirty="0"/>
              <a:t>?</a:t>
            </a:r>
          </a:p>
          <a:p>
            <a:r>
              <a:rPr lang="en-US" dirty="0" err="1"/>
              <a:t>Nema</a:t>
            </a:r>
            <a:r>
              <a:rPr lang="en-US" dirty="0"/>
              <a:t> </a:t>
            </a:r>
            <a:r>
              <a:rPr lang="en-US" dirty="0" err="1"/>
              <a:t>prostorija</a:t>
            </a:r>
            <a:r>
              <a:rPr lang="en-US" dirty="0"/>
              <a:t> za </a:t>
            </a:r>
            <a:r>
              <a:rPr lang="en-US" dirty="0" err="1"/>
              <a:t>osoblje</a:t>
            </a:r>
            <a:endParaRPr lang="en-US" dirty="0"/>
          </a:p>
          <a:p>
            <a:r>
              <a:rPr lang="en-US" dirty="0"/>
              <a:t>Uni</a:t>
            </a:r>
            <a:r>
              <a:rPr lang="sr-Latn-RS" dirty="0"/>
              <a:t>š</a:t>
            </a:r>
            <a:r>
              <a:rPr lang="en-US" dirty="0" err="1"/>
              <a:t>teno</a:t>
            </a:r>
            <a:r>
              <a:rPr lang="en-US" dirty="0"/>
              <a:t> </a:t>
            </a:r>
            <a:r>
              <a:rPr lang="en-US" dirty="0" err="1"/>
              <a:t>puno</a:t>
            </a:r>
            <a:r>
              <a:rPr lang="en-US" dirty="0"/>
              <a:t> soba da se </a:t>
            </a:r>
            <a:r>
              <a:rPr lang="en-US" dirty="0" err="1"/>
              <a:t>napravi</a:t>
            </a:r>
            <a:r>
              <a:rPr lang="en-US" dirty="0"/>
              <a:t> </a:t>
            </a:r>
            <a:r>
              <a:rPr lang="en-US" dirty="0" err="1"/>
              <a:t>palata</a:t>
            </a:r>
            <a:r>
              <a:rPr lang="en-US" dirty="0"/>
              <a:t> Karlu V</a:t>
            </a:r>
          </a:p>
          <a:p>
            <a:endParaRPr lang="en-US" dirty="0"/>
          </a:p>
          <a:p>
            <a:r>
              <a:rPr lang="en-US" dirty="0"/>
              <a:t>Ko </a:t>
            </a:r>
            <a:r>
              <a:rPr lang="en-US" dirty="0" err="1"/>
              <a:t>zna</a:t>
            </a:r>
            <a:r>
              <a:rPr lang="en-US" dirty="0"/>
              <a:t> Koliko je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lepote</a:t>
            </a:r>
            <a:r>
              <a:rPr lang="en-US" dirty="0"/>
              <a:t>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bilo</a:t>
            </a:r>
            <a:r>
              <a:rPr lang="en-US" dirty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977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53939-766A-527E-7D1A-7120FCE73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Vazno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533F3-16E2-0471-7B58-384A05A6D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Andaluzija</a:t>
            </a:r>
            <a:r>
              <a:rPr lang="en-US" dirty="0"/>
              <a:t> – </a:t>
            </a:r>
            <a:r>
              <a:rPr lang="en-US" dirty="0" err="1"/>
              <a:t>vrelina</a:t>
            </a:r>
            <a:r>
              <a:rPr lang="en-US" dirty="0"/>
              <a:t> </a:t>
            </a:r>
            <a:r>
              <a:rPr lang="en-US" dirty="0" err="1"/>
              <a:t>sparina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Voda</a:t>
            </a:r>
            <a:r>
              <a:rPr lang="en-US" dirty="0"/>
              <a:t>, </a:t>
            </a:r>
            <a:r>
              <a:rPr lang="en-US" dirty="0" err="1"/>
              <a:t>doveli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okolnih</a:t>
            </a:r>
            <a:r>
              <a:rPr lang="en-US" dirty="0"/>
              <a:t> </a:t>
            </a:r>
            <a:r>
              <a:rPr lang="en-US" dirty="0" err="1"/>
              <a:t>brda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Mnogo</a:t>
            </a:r>
            <a:r>
              <a:rPr lang="en-US" dirty="0"/>
              <a:t> </a:t>
            </a:r>
            <a:r>
              <a:rPr lang="en-US" dirty="0" err="1"/>
              <a:t>fontana</a:t>
            </a:r>
            <a:r>
              <a:rPr lang="en-US" dirty="0"/>
              <a:t> I </a:t>
            </a:r>
            <a:r>
              <a:rPr lang="en-US" dirty="0" err="1"/>
              <a:t>vodopada</a:t>
            </a:r>
            <a:r>
              <a:rPr lang="en-US" dirty="0"/>
              <a:t> </a:t>
            </a:r>
            <a:r>
              <a:rPr lang="en-US" dirty="0" err="1"/>
              <a:t>napravljeno</a:t>
            </a:r>
            <a:r>
              <a:rPr lang="en-US" dirty="0"/>
              <a:t> da se </a:t>
            </a:r>
            <a:r>
              <a:rPr lang="en-US" dirty="0" err="1"/>
              <a:t>osvezi</a:t>
            </a:r>
            <a:r>
              <a:rPr lang="en-US" dirty="0"/>
              <a:t> </a:t>
            </a:r>
            <a:r>
              <a:rPr lang="en-US" dirty="0" err="1"/>
              <a:t>vazduh</a:t>
            </a:r>
            <a:endParaRPr lang="en-US" dirty="0"/>
          </a:p>
          <a:p>
            <a:endParaRPr lang="en-US" dirty="0"/>
          </a:p>
          <a:p>
            <a:r>
              <a:rPr lang="en-US" dirty="0"/>
              <a:t>U </a:t>
            </a:r>
            <a:r>
              <a:rPr lang="en-US" dirty="0" err="1"/>
              <a:t>palati</a:t>
            </a:r>
            <a:r>
              <a:rPr lang="en-US" dirty="0"/>
              <a:t> </a:t>
            </a:r>
            <a:r>
              <a:rPr lang="en-US" dirty="0" err="1"/>
              <a:t>prijatno</a:t>
            </a:r>
            <a:r>
              <a:rPr lang="en-US" dirty="0"/>
              <a:t> </a:t>
            </a:r>
            <a:r>
              <a:rPr lang="en-US" dirty="0" err="1"/>
              <a:t>kad</a:t>
            </a:r>
            <a:r>
              <a:rPr lang="en-US" dirty="0"/>
              <a:t> je </a:t>
            </a:r>
            <a:r>
              <a:rPr lang="en-US" dirty="0" err="1"/>
              <a:t>napolju</a:t>
            </a:r>
            <a:r>
              <a:rPr lang="en-US" dirty="0"/>
              <a:t> 40C</a:t>
            </a:r>
          </a:p>
        </p:txBody>
      </p:sp>
    </p:spTree>
    <p:extLst>
      <p:ext uri="{BB962C8B-B14F-4D97-AF65-F5344CB8AC3E}">
        <p14:creationId xmlns:p14="http://schemas.microsoft.com/office/powerpoint/2010/main" val="1441594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CEF260-1FF4-2BBD-5B09-536E0C4282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19" t="35111" r="30807" b="19407"/>
          <a:stretch/>
        </p:blipFill>
        <p:spPr>
          <a:xfrm>
            <a:off x="132079" y="-697730"/>
            <a:ext cx="12773923" cy="69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68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sky, forest&#10;&#10;Description automatically generated">
            <a:extLst>
              <a:ext uri="{FF2B5EF4-FFF2-40B4-BE49-F238E27FC236}">
                <a16:creationId xmlns:a16="http://schemas.microsoft.com/office/drawing/2014/main" id="{34A7FFED-A324-B198-336D-E0F609280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45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BFE6D8-B118-9129-4EC8-D06C20B59F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92" t="14000" r="36958" b="9852"/>
          <a:stretch/>
        </p:blipFill>
        <p:spPr>
          <a:xfrm rot="5400000">
            <a:off x="2888954" y="-1334475"/>
            <a:ext cx="6715760" cy="966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73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78F95-7CEE-39AB-DD43-C05DBF9686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" t="9925" r="750" b="5778"/>
          <a:stretch/>
        </p:blipFill>
        <p:spPr>
          <a:xfrm>
            <a:off x="152400" y="680720"/>
            <a:ext cx="11948160" cy="578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06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18E7BA-B7F2-B979-3C6E-8157D1832A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67" t="10222" r="33083" b="4445"/>
          <a:stretch/>
        </p:blipFill>
        <p:spPr>
          <a:xfrm>
            <a:off x="3034527" y="-1"/>
            <a:ext cx="5155316" cy="692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7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C763F4-D06F-1107-5039-62AA30759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17" t="24000" r="22916" b="20889"/>
          <a:stretch/>
        </p:blipFill>
        <p:spPr>
          <a:xfrm rot="5400000">
            <a:off x="2322843" y="-981724"/>
            <a:ext cx="8470873" cy="1043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06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A45C09-0DCA-00AC-E78C-6E1F44D5A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00" t="23851" r="38416" b="18666"/>
          <a:stretch/>
        </p:blipFill>
        <p:spPr>
          <a:xfrm rot="5400000">
            <a:off x="1586014" y="-925614"/>
            <a:ext cx="6932092" cy="893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46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D99D10-3C10-A2DD-6C01-0EE070E7BD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84" t="25333" r="35417" b="25482"/>
          <a:stretch/>
        </p:blipFill>
        <p:spPr>
          <a:xfrm>
            <a:off x="1270000" y="-1"/>
            <a:ext cx="8524240" cy="7256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A89BC0-F7E3-42B9-8AB9-AFC51F253A51}"/>
              </a:ext>
            </a:extLst>
          </p:cNvPr>
          <p:cNvSpPr txBox="1"/>
          <p:nvPr/>
        </p:nvSpPr>
        <p:spPr>
          <a:xfrm>
            <a:off x="1016000" y="599440"/>
            <a:ext cx="2564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Ulaz</a:t>
            </a:r>
            <a:r>
              <a:rPr lang="en-US" dirty="0"/>
              <a:t> je </a:t>
            </a:r>
            <a:r>
              <a:rPr lang="en-US" dirty="0" err="1"/>
              <a:t>kroz</a:t>
            </a:r>
            <a:r>
              <a:rPr lang="en-US" dirty="0"/>
              <a:t> </a:t>
            </a:r>
            <a:r>
              <a:rPr lang="en-US" dirty="0" err="1"/>
              <a:t>kapiju</a:t>
            </a:r>
            <a:r>
              <a:rPr lang="en-US" dirty="0"/>
              <a:t> </a:t>
            </a:r>
            <a:r>
              <a:rPr lang="en-US" dirty="0" err="1"/>
              <a:t>pravde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16CDB5-C5DD-C93C-CDFB-0D073C366A64}"/>
              </a:ext>
            </a:extLst>
          </p:cNvPr>
          <p:cNvSpPr txBox="1"/>
          <p:nvPr/>
        </p:nvSpPr>
        <p:spPr>
          <a:xfrm>
            <a:off x="5970104" y="491718"/>
            <a:ext cx="60960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 err="1">
                <a:latin typeface="Courier"/>
              </a:rPr>
              <a:t>Bâbu-sh-sharVah</a:t>
            </a:r>
            <a:r>
              <a:rPr lang="en-US" sz="1600" b="0" i="0" u="none" strike="noStrike" baseline="0" dirty="0">
                <a:latin typeface="Courier"/>
              </a:rPr>
              <a:t>, </a:t>
            </a:r>
            <a:r>
              <a:rPr lang="en-US" sz="1600" b="0" i="0" u="none" strike="noStrike" baseline="0" dirty="0" err="1">
                <a:latin typeface="Courier"/>
              </a:rPr>
              <a:t>sazidao</a:t>
            </a:r>
            <a:r>
              <a:rPr lang="en-US" sz="1600" b="0" i="0" u="none" strike="noStrike" baseline="0" dirty="0">
                <a:latin typeface="Courier"/>
              </a:rPr>
              <a:t> sultan Abdul </a:t>
            </a:r>
            <a:r>
              <a:rPr lang="en-US" sz="1600" b="0" i="0" u="none" strike="noStrike" baseline="0" dirty="0" err="1">
                <a:latin typeface="Courier"/>
              </a:rPr>
              <a:t>hajaj</a:t>
            </a:r>
            <a:r>
              <a:rPr lang="en-US" sz="1600" b="0" i="0" u="none" strike="noStrike" baseline="0" dirty="0">
                <a:latin typeface="Courier"/>
              </a:rPr>
              <a:t> Jusuf, sin sultana Abdul-</a:t>
            </a:r>
            <a:r>
              <a:rPr lang="en-US" sz="1600" b="0" i="0" u="none" strike="noStrike" baseline="0" dirty="0" err="1">
                <a:latin typeface="Courier"/>
              </a:rPr>
              <a:t>walid</a:t>
            </a:r>
            <a:r>
              <a:rPr lang="en-US" sz="1600" b="0" i="0" u="none" strike="noStrike" baseline="0" dirty="0">
                <a:latin typeface="Courier"/>
              </a:rPr>
              <a:t> ibn Nasr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9812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41B4C8-9716-55F0-B787-D5EBE62054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4" t="8593" r="9820" b="11555"/>
          <a:stretch/>
        </p:blipFill>
        <p:spPr>
          <a:xfrm>
            <a:off x="2099586" y="-119270"/>
            <a:ext cx="5130799" cy="733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63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building, tree, house&#10;&#10;Description automatically generated">
            <a:extLst>
              <a:ext uri="{FF2B5EF4-FFF2-40B4-BE49-F238E27FC236}">
                <a16:creationId xmlns:a16="http://schemas.microsoft.com/office/drawing/2014/main" id="{20FE1D13-7445-325E-4EF8-7D28A499F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99429A-08BB-2B23-9CD1-360E08FC1760}"/>
              </a:ext>
            </a:extLst>
          </p:cNvPr>
          <p:cNvSpPr txBox="1"/>
          <p:nvPr/>
        </p:nvSpPr>
        <p:spPr>
          <a:xfrm>
            <a:off x="904240" y="1544320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ribnjak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828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arden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22941636-CEC0-6F8D-B1E3-5CC5AFFB0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32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518539-AE96-7197-D62B-32F6DC168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50" t="15556" r="27417" b="7111"/>
          <a:stretch/>
        </p:blipFill>
        <p:spPr>
          <a:xfrm>
            <a:off x="1005840" y="0"/>
            <a:ext cx="9103360" cy="702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87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EC7DC3-53D4-0BAF-27A6-8E61768C4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33" t="12000" r="27167" b="13926"/>
          <a:stretch/>
        </p:blipFill>
        <p:spPr>
          <a:xfrm>
            <a:off x="1391920" y="-91441"/>
            <a:ext cx="9458960" cy="743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38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1371F5-600F-BF3B-B454-D958A8A813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16" t="18222" r="38000" b="14074"/>
          <a:stretch/>
        </p:blipFill>
        <p:spPr>
          <a:xfrm>
            <a:off x="2377440" y="0"/>
            <a:ext cx="5709920" cy="818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45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1371F5-600F-BF3B-B454-D958A8A813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16" t="18222" r="38000" b="14074"/>
          <a:stretch/>
        </p:blipFill>
        <p:spPr>
          <a:xfrm>
            <a:off x="71561" y="-1143001"/>
            <a:ext cx="11785821" cy="1688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82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FCB692-438D-0558-E05B-78D05EC70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50" t="24000" r="37833" b="17630"/>
          <a:stretch/>
        </p:blipFill>
        <p:spPr>
          <a:xfrm>
            <a:off x="2235200" y="0"/>
            <a:ext cx="5201920" cy="685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414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1515D-6C4F-6436-D470-95904F17D4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41" t="15629" r="36292" b="12223"/>
          <a:stretch/>
        </p:blipFill>
        <p:spPr>
          <a:xfrm rot="5400000">
            <a:off x="2679204" y="-1175525"/>
            <a:ext cx="6681191" cy="92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32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eiling, stone, arch&#10;&#10;Description automatically generated">
            <a:extLst>
              <a:ext uri="{FF2B5EF4-FFF2-40B4-BE49-F238E27FC236}">
                <a16:creationId xmlns:a16="http://schemas.microsoft.com/office/drawing/2014/main" id="{B8292B9C-E872-577F-41AC-7764B5D26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87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eiling, stone, arch&#10;&#10;Description automatically generated">
            <a:extLst>
              <a:ext uri="{FF2B5EF4-FFF2-40B4-BE49-F238E27FC236}">
                <a16:creationId xmlns:a16="http://schemas.microsoft.com/office/drawing/2014/main" id="{B8292B9C-E872-577F-41AC-7764B5D26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8" b="27704"/>
          <a:stretch/>
        </p:blipFill>
        <p:spPr>
          <a:xfrm>
            <a:off x="487680" y="-1188720"/>
            <a:ext cx="11704320" cy="843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401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23A346-3942-6470-D9EC-9BCA08359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33" t="20889" r="35334" b="9038"/>
          <a:stretch/>
        </p:blipFill>
        <p:spPr>
          <a:xfrm rot="5400000">
            <a:off x="1079564" y="-119445"/>
            <a:ext cx="8452991" cy="8691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04CAEF-9513-4C35-AC63-0B7FC23DEB4E}"/>
              </a:ext>
            </a:extLst>
          </p:cNvPr>
          <p:cNvSpPr txBox="1"/>
          <p:nvPr/>
        </p:nvSpPr>
        <p:spPr>
          <a:xfrm>
            <a:off x="9754601" y="2661805"/>
            <a:ext cx="24373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Pored male </a:t>
            </a:r>
            <a:r>
              <a:rPr lang="en-US" dirty="0" err="1"/>
              <a:t>dzamije</a:t>
            </a:r>
            <a:endParaRPr lang="en-US" dirty="0"/>
          </a:p>
          <a:p>
            <a:r>
              <a:rPr lang="en-US" dirty="0" err="1"/>
              <a:t>koja</a:t>
            </a:r>
            <a:r>
              <a:rPr lang="en-US" dirty="0"/>
              <a:t> je </a:t>
            </a:r>
            <a:r>
              <a:rPr lang="en-US" dirty="0" err="1"/>
              <a:t>posle</a:t>
            </a:r>
            <a:r>
              <a:rPr lang="en-US" dirty="0"/>
              <a:t> </a:t>
            </a:r>
            <a:r>
              <a:rPr lang="en-US" dirty="0" err="1"/>
              <a:t>pretvorena</a:t>
            </a:r>
            <a:endParaRPr lang="en-US" dirty="0"/>
          </a:p>
          <a:p>
            <a:r>
              <a:rPr lang="en-US" dirty="0"/>
              <a:t>U </a:t>
            </a:r>
            <a:r>
              <a:rPr lang="en-US" dirty="0" err="1"/>
              <a:t>kapelu</a:t>
            </a:r>
            <a:r>
              <a:rPr lang="en-US" dirty="0"/>
              <a:t> za </a:t>
            </a:r>
            <a:r>
              <a:rPr lang="en-US" dirty="0" err="1"/>
              <a:t>vladara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309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D3377D-EFDC-4FAF-F7A8-9EBDDAAD4D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38" t="16946" r="33085" b="6712"/>
          <a:stretch/>
        </p:blipFill>
        <p:spPr>
          <a:xfrm>
            <a:off x="616450" y="0"/>
            <a:ext cx="8137132" cy="711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34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230C51-A784-2FD2-532E-99588D942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89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lorful, stone&#10;&#10;Description automatically generated">
            <a:extLst>
              <a:ext uri="{FF2B5EF4-FFF2-40B4-BE49-F238E27FC236}">
                <a16:creationId xmlns:a16="http://schemas.microsoft.com/office/drawing/2014/main" id="{13A07B5A-57D7-80AF-0952-46EFEC5E6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47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8213E4-2869-7CA9-B6B0-29DF68F842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7" b="156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318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wall, building, arch, altar&#10;&#10;Description automatically generated">
            <a:extLst>
              <a:ext uri="{FF2B5EF4-FFF2-40B4-BE49-F238E27FC236}">
                <a16:creationId xmlns:a16="http://schemas.microsoft.com/office/drawing/2014/main" id="{D1424D0D-24EA-1852-3962-5234411516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3DAD20-5813-7539-C34B-A76876B395B6}"/>
              </a:ext>
            </a:extLst>
          </p:cNvPr>
          <p:cNvSpPr/>
          <p:nvPr/>
        </p:nvSpPr>
        <p:spPr>
          <a:xfrm>
            <a:off x="4293704" y="3886200"/>
            <a:ext cx="3061253" cy="297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891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134B9A-CD64-F8B3-8BE4-0C6A11135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16" t="21037" r="38000" b="15852"/>
          <a:stretch/>
        </p:blipFill>
        <p:spPr>
          <a:xfrm rot="5400000">
            <a:off x="2150432" y="-1154752"/>
            <a:ext cx="6819256" cy="928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42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62B683-698B-0A12-54AA-86754B1F14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83" t="24444" r="8667" b="8296"/>
          <a:stretch/>
        </p:blipFill>
        <p:spPr>
          <a:xfrm>
            <a:off x="883920" y="0"/>
            <a:ext cx="8971280" cy="662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911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EAC301-848A-FC6D-0414-346506B4EB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" t="16000" r="41334" b="9926"/>
          <a:stretch/>
        </p:blipFill>
        <p:spPr>
          <a:xfrm rot="5400000">
            <a:off x="-26283" y="889000"/>
            <a:ext cx="696976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104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C358E5-BCD7-F2E3-E6F8-434A0EF24F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17" t="21777" r="40167" b="13037"/>
          <a:stretch/>
        </p:blipFill>
        <p:spPr>
          <a:xfrm rot="5400000">
            <a:off x="2575358" y="-1193598"/>
            <a:ext cx="6518044" cy="940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159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325559-85D4-8978-7E2F-1F78ED52DD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00" t="14963" r="38333" b="13037"/>
          <a:stretch/>
        </p:blipFill>
        <p:spPr>
          <a:xfrm rot="5400000">
            <a:off x="2199159" y="-1183159"/>
            <a:ext cx="6564322" cy="943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508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232A384E-2254-83BC-0FC1-29628700F2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0" r="6549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5794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indow, indoor, building&#10;&#10;Description automatically generated">
            <a:extLst>
              <a:ext uri="{FF2B5EF4-FFF2-40B4-BE49-F238E27FC236}">
                <a16:creationId xmlns:a16="http://schemas.microsoft.com/office/drawing/2014/main" id="{A07C4354-3825-8B68-75DB-47C7B7EB2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26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arden, stone&#10;&#10;Description automatically generated">
            <a:extLst>
              <a:ext uri="{FF2B5EF4-FFF2-40B4-BE49-F238E27FC236}">
                <a16:creationId xmlns:a16="http://schemas.microsoft.com/office/drawing/2014/main" id="{A4E082F4-F6C9-9055-845F-A875DED5D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889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flower, garden&#10;&#10;Description automatically generated">
            <a:extLst>
              <a:ext uri="{FF2B5EF4-FFF2-40B4-BE49-F238E27FC236}">
                <a16:creationId xmlns:a16="http://schemas.microsoft.com/office/drawing/2014/main" id="{462D299B-909B-67AB-912E-462136135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574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8E40FBEA-77C3-B9CA-22FE-2B02AF2BC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0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170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in front of a building with many arches&#10;&#10;Description automatically generated with low confidence">
            <a:extLst>
              <a:ext uri="{FF2B5EF4-FFF2-40B4-BE49-F238E27FC236}">
                <a16:creationId xmlns:a16="http://schemas.microsoft.com/office/drawing/2014/main" id="{1BCDFDC3-6510-EC34-358F-B7BF76976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A5EBB4-D613-4288-8792-D340AE8533BA}"/>
              </a:ext>
            </a:extLst>
          </p:cNvPr>
          <p:cNvSpPr/>
          <p:nvPr/>
        </p:nvSpPr>
        <p:spPr>
          <a:xfrm>
            <a:off x="10048461" y="5087553"/>
            <a:ext cx="1510748" cy="1767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961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building, arch, colonnade&#10;&#10;Description automatically generated">
            <a:extLst>
              <a:ext uri="{FF2B5EF4-FFF2-40B4-BE49-F238E27FC236}">
                <a16:creationId xmlns:a16="http://schemas.microsoft.com/office/drawing/2014/main" id="{5AE263BD-EFEB-70C0-308F-7C288F195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9" b="122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68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brick wall&#10;&#10;Description automatically generated with medium confidence">
            <a:extLst>
              <a:ext uri="{FF2B5EF4-FFF2-40B4-BE49-F238E27FC236}">
                <a16:creationId xmlns:a16="http://schemas.microsoft.com/office/drawing/2014/main" id="{9FE2331E-08B5-5ECA-39A6-C950CF48F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27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arch, stone&#10;&#10;Description automatically generated">
            <a:extLst>
              <a:ext uri="{FF2B5EF4-FFF2-40B4-BE49-F238E27FC236}">
                <a16:creationId xmlns:a16="http://schemas.microsoft.com/office/drawing/2014/main" id="{C1D39599-F2B6-515F-E8AA-26B3CB5BE0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774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ity with many buildings&#10;&#10;Description automatically generated with low confidence">
            <a:extLst>
              <a:ext uri="{FF2B5EF4-FFF2-40B4-BE49-F238E27FC236}">
                <a16:creationId xmlns:a16="http://schemas.microsoft.com/office/drawing/2014/main" id="{9A2D641F-6FE1-12E4-C11C-103462584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0" b="142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497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1301B708-2966-2ABD-F46E-029DCEA3D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7" b="44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666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6771AC-2D89-2E2F-866E-E47814C3C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9633" y="4518923"/>
            <a:ext cx="3312734" cy="1141851"/>
          </a:xfrm>
          <a:noFill/>
        </p:spPr>
        <p:txBody>
          <a:bodyPr>
            <a:normAutofit/>
          </a:bodyPr>
          <a:lstStyle/>
          <a:p>
            <a:endParaRPr lang="en-US" sz="2000">
              <a:solidFill>
                <a:srgbClr val="080808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3D64C5-3D15-5649-C39E-3313DE989D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noFill/>
        </p:spPr>
        <p:txBody>
          <a:bodyPr anchor="ctr">
            <a:normAutofit/>
          </a:bodyPr>
          <a:lstStyle/>
          <a:p>
            <a:r>
              <a:rPr lang="sr-Latn-RS" sz="8000" b="1" dirty="0">
                <a:solidFill>
                  <a:srgbClr val="080808"/>
                </a:solidFill>
              </a:rPr>
              <a:t>Kraj</a:t>
            </a:r>
            <a:endParaRPr lang="en-US" sz="3600" b="1" dirty="0">
              <a:solidFill>
                <a:srgbClr val="080808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43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brick wall&#10;&#10;Description automatically generated with medium confidence">
            <a:extLst>
              <a:ext uri="{FF2B5EF4-FFF2-40B4-BE49-F238E27FC236}">
                <a16:creationId xmlns:a16="http://schemas.microsoft.com/office/drawing/2014/main" id="{9FE2331E-08B5-5ECA-39A6-C950CF48F1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4" t="30988" r="19146" b="32899"/>
          <a:stretch/>
        </p:blipFill>
        <p:spPr>
          <a:xfrm>
            <a:off x="1580321" y="154056"/>
            <a:ext cx="8358809" cy="654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10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C7D532-F804-5918-0574-1A38058707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84" t="16444" r="33666" b="7259"/>
          <a:stretch/>
        </p:blipFill>
        <p:spPr>
          <a:xfrm>
            <a:off x="822960" y="101600"/>
            <a:ext cx="9249052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16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301573-5397-DD59-2929-FCC502ECF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Granada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891862-9CCE-E176-ECAC-63832C258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635" y="1588568"/>
            <a:ext cx="10515600" cy="4351338"/>
          </a:xfrm>
        </p:spPr>
        <p:txBody>
          <a:bodyPr/>
          <a:lstStyle/>
          <a:p>
            <a:r>
              <a:rPr lang="en-US" dirty="0"/>
              <a:t>U </a:t>
            </a:r>
            <a:r>
              <a:rPr lang="en-US" dirty="0" err="1"/>
              <a:t>vreme</a:t>
            </a:r>
            <a:r>
              <a:rPr lang="en-US" dirty="0"/>
              <a:t> </a:t>
            </a:r>
            <a:r>
              <a:rPr lang="en-US" dirty="0" err="1"/>
              <a:t>invazije</a:t>
            </a:r>
            <a:r>
              <a:rPr lang="en-US" dirty="0"/>
              <a:t> </a:t>
            </a:r>
            <a:r>
              <a:rPr lang="en-US" dirty="0" err="1"/>
              <a:t>Arapa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Španiju</a:t>
            </a:r>
            <a:r>
              <a:rPr lang="en-US" dirty="0"/>
              <a:t>, </a:t>
            </a:r>
            <a:r>
              <a:rPr lang="en-US" dirty="0" err="1"/>
              <a:t>bilo</a:t>
            </a:r>
            <a:r>
              <a:rPr lang="en-US" dirty="0"/>
              <a:t> je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mestu</a:t>
            </a:r>
            <a:r>
              <a:rPr lang="en-US" dirty="0"/>
              <a:t> </a:t>
            </a:r>
            <a:r>
              <a:rPr lang="en-US" dirty="0" err="1"/>
              <a:t>gde</a:t>
            </a:r>
            <a:r>
              <a:rPr lang="en-US" dirty="0"/>
              <a:t> je </a:t>
            </a:r>
            <a:r>
              <a:rPr lang="en-US" dirty="0" err="1"/>
              <a:t>sada</a:t>
            </a:r>
            <a:r>
              <a:rPr lang="en-US" dirty="0"/>
              <a:t> Granada  </a:t>
            </a:r>
            <a:r>
              <a:rPr lang="en-US" dirty="0" err="1"/>
              <a:t>brdo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se </a:t>
            </a:r>
            <a:r>
              <a:rPr lang="en-US" dirty="0" err="1"/>
              <a:t>uzdiže</a:t>
            </a:r>
            <a:r>
              <a:rPr lang="en-US" dirty="0"/>
              <a:t> </a:t>
            </a:r>
            <a:r>
              <a:rPr lang="en-US" dirty="0" err="1"/>
              <a:t>neposredno</a:t>
            </a:r>
            <a:r>
              <a:rPr lang="en-US" dirty="0"/>
              <a:t> </a:t>
            </a:r>
            <a:r>
              <a:rPr lang="en-US" dirty="0" err="1"/>
              <a:t>iznad</a:t>
            </a:r>
            <a:r>
              <a:rPr lang="en-US" dirty="0"/>
              <a:t> „</a:t>
            </a:r>
            <a:r>
              <a:rPr lang="en-US" dirty="0" err="1"/>
              <a:t>Kampo</a:t>
            </a:r>
            <a:r>
              <a:rPr lang="en-US" dirty="0"/>
              <a:t> del Principe“— </a:t>
            </a:r>
            <a:r>
              <a:rPr lang="en-US" dirty="0" err="1"/>
              <a:t>jaka</a:t>
            </a:r>
            <a:r>
              <a:rPr lang="en-US" dirty="0"/>
              <a:t> </a:t>
            </a:r>
            <a:r>
              <a:rPr lang="en-US" dirty="0" err="1"/>
              <a:t>tvrđava</a:t>
            </a:r>
            <a:r>
              <a:rPr lang="en-US" dirty="0"/>
              <a:t>, </a:t>
            </a:r>
            <a:r>
              <a:rPr lang="en-US" dirty="0" err="1"/>
              <a:t>nazvana</a:t>
            </a:r>
            <a:r>
              <a:rPr lang="en-US" dirty="0"/>
              <a:t> </a:t>
            </a:r>
            <a:r>
              <a:rPr lang="en-US" dirty="0" err="1"/>
              <a:t>Karnattah</a:t>
            </a:r>
            <a:r>
              <a:rPr lang="en-US" dirty="0"/>
              <a:t>, </a:t>
            </a:r>
            <a:r>
              <a:rPr lang="en-US" dirty="0" err="1"/>
              <a:t>koja</a:t>
            </a:r>
            <a:r>
              <a:rPr lang="en-US" dirty="0"/>
              <a:t> je </a:t>
            </a:r>
            <a:r>
              <a:rPr lang="en-US" dirty="0" err="1"/>
              <a:t>posle</a:t>
            </a:r>
            <a:r>
              <a:rPr lang="en-US" dirty="0"/>
              <a:t> </a:t>
            </a:r>
            <a:r>
              <a:rPr lang="en-US" dirty="0" err="1"/>
              <a:t>predaje</a:t>
            </a:r>
            <a:r>
              <a:rPr lang="en-US" dirty="0"/>
              <a:t> </a:t>
            </a:r>
            <a:r>
              <a:rPr lang="en-US" dirty="0" err="1"/>
              <a:t>arapima</a:t>
            </a:r>
            <a:r>
              <a:rPr lang="en-US" dirty="0"/>
              <a:t> data </a:t>
            </a:r>
            <a:r>
              <a:rPr lang="en-US" dirty="0" err="1"/>
              <a:t>Jevrejima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prebivalište</a:t>
            </a:r>
            <a:r>
              <a:rPr lang="en-US" dirty="0"/>
              <a:t>, </a:t>
            </a:r>
            <a:r>
              <a:rPr lang="en-US" dirty="0" err="1"/>
              <a:t>odakle</a:t>
            </a:r>
            <a:r>
              <a:rPr lang="en-US" dirty="0"/>
              <a:t> je </a:t>
            </a:r>
            <a:r>
              <a:rPr lang="en-US" dirty="0" err="1"/>
              <a:t>dobila</a:t>
            </a:r>
            <a:r>
              <a:rPr lang="en-US" dirty="0"/>
              <a:t> </a:t>
            </a:r>
            <a:r>
              <a:rPr lang="en-US" dirty="0" err="1"/>
              <a:t>ime</a:t>
            </a:r>
            <a:r>
              <a:rPr lang="en-US" dirty="0"/>
              <a:t> </a:t>
            </a:r>
            <a:r>
              <a:rPr lang="en-US" dirty="0" err="1"/>
              <a:t>Karnatah</a:t>
            </a:r>
            <a:r>
              <a:rPr lang="en-US" dirty="0"/>
              <a:t> Al-</a:t>
            </a:r>
            <a:r>
              <a:rPr lang="en-US" dirty="0" err="1"/>
              <a:t>jalihoud</a:t>
            </a:r>
            <a:r>
              <a:rPr lang="en-US" dirty="0"/>
              <a:t>, </a:t>
            </a:r>
            <a:r>
              <a:rPr lang="en-US" dirty="0" err="1"/>
              <a:t>ili</a:t>
            </a:r>
            <a:r>
              <a:rPr lang="en-US" dirty="0"/>
              <a:t> "Granada </a:t>
            </a:r>
            <a:r>
              <a:rPr lang="en-US" dirty="0" err="1"/>
              <a:t>Jevreja</a:t>
            </a:r>
            <a:r>
              <a:rPr lang="en-US" dirty="0"/>
              <a:t>“.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11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220A9-9652-2C01-3242-4BE4D67A6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Zamak</a:t>
            </a:r>
            <a:r>
              <a:rPr lang="en-US" dirty="0"/>
              <a:t> Alhambra za </a:t>
            </a:r>
            <a:r>
              <a:rPr lang="en-US" dirty="0" err="1"/>
              <a:t>Jevreje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9BCDB-A922-AA5B-6CCB-8A0189BEE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30. </a:t>
            </a:r>
            <a:r>
              <a:rPr lang="en-US" dirty="0" err="1"/>
              <a:t>marta</a:t>
            </a:r>
            <a:r>
              <a:rPr lang="en-US" dirty="0"/>
              <a:t> 1492. u </a:t>
            </a:r>
            <a:r>
              <a:rPr lang="en-US" dirty="0" err="1"/>
              <a:t>osvojenoj</a:t>
            </a:r>
            <a:r>
              <a:rPr lang="en-US" dirty="0"/>
              <a:t> </a:t>
            </a:r>
            <a:r>
              <a:rPr lang="en-US" dirty="0" err="1"/>
              <a:t>Alhambri</a:t>
            </a:r>
            <a:r>
              <a:rPr lang="en-US" dirty="0"/>
              <a:t>, </a:t>
            </a:r>
            <a:r>
              <a:rPr lang="en-US" dirty="0" err="1"/>
              <a:t>španski</a:t>
            </a:r>
            <a:r>
              <a:rPr lang="en-US" dirty="0"/>
              <a:t> </a:t>
            </a:r>
            <a:r>
              <a:rPr lang="en-US" dirty="0" err="1"/>
              <a:t>katolicki</a:t>
            </a:r>
            <a:r>
              <a:rPr lang="en-US" dirty="0"/>
              <a:t> </a:t>
            </a:r>
            <a:r>
              <a:rPr lang="en-US" dirty="0" err="1"/>
              <a:t>suvereni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dekretom</a:t>
            </a:r>
            <a:r>
              <a:rPr lang="en-US" dirty="0"/>
              <a:t> </a:t>
            </a:r>
            <a:r>
              <a:rPr lang="en-US" dirty="0" err="1"/>
              <a:t>proterali</a:t>
            </a:r>
            <a:r>
              <a:rPr lang="en-US" dirty="0"/>
              <a:t> </a:t>
            </a:r>
            <a:r>
              <a:rPr lang="en-US" dirty="0" err="1"/>
              <a:t>Jevreje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svih</a:t>
            </a:r>
            <a:r>
              <a:rPr lang="en-US" dirty="0"/>
              <a:t> </a:t>
            </a:r>
            <a:r>
              <a:rPr lang="en-US" dirty="0" err="1"/>
              <a:t>svojih</a:t>
            </a:r>
            <a:r>
              <a:rPr lang="en-US" dirty="0"/>
              <a:t> </a:t>
            </a:r>
            <a:r>
              <a:rPr lang="en-US" dirty="0" err="1"/>
              <a:t>pokrajina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Najveca</a:t>
            </a:r>
            <a:r>
              <a:rPr lang="en-US" dirty="0"/>
              <a:t> </a:t>
            </a:r>
            <a:r>
              <a:rPr lang="en-US" dirty="0" err="1"/>
              <a:t>katastrofa</a:t>
            </a:r>
            <a:r>
              <a:rPr lang="en-US" dirty="0"/>
              <a:t> u </a:t>
            </a:r>
            <a:r>
              <a:rPr lang="en-US" dirty="0" err="1"/>
              <a:t>istoriji</a:t>
            </a:r>
            <a:r>
              <a:rPr lang="en-US" dirty="0"/>
              <a:t> </a:t>
            </a:r>
            <a:r>
              <a:rPr lang="en-US" dirty="0" err="1"/>
              <a:t>Jevreja</a:t>
            </a:r>
            <a:r>
              <a:rPr lang="en-US" dirty="0"/>
              <a:t> u </a:t>
            </a:r>
            <a:r>
              <a:rPr lang="en-US" dirty="0" err="1"/>
              <a:t>srednjovekovnoj</a:t>
            </a:r>
            <a:r>
              <a:rPr lang="en-US" dirty="0"/>
              <a:t> </a:t>
            </a:r>
            <a:r>
              <a:rPr lang="en-US" dirty="0" err="1"/>
              <a:t>Evropi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Četiri</a:t>
            </a:r>
            <a:r>
              <a:rPr lang="en-US" dirty="0"/>
              <a:t> </a:t>
            </a:r>
            <a:r>
              <a:rPr lang="en-US" dirty="0" err="1"/>
              <a:t>meseca</a:t>
            </a:r>
            <a:r>
              <a:rPr lang="en-US" dirty="0"/>
              <a:t> </a:t>
            </a:r>
            <a:r>
              <a:rPr lang="en-US" dirty="0" err="1"/>
              <a:t>kasnije</a:t>
            </a:r>
            <a:r>
              <a:rPr lang="en-US" dirty="0"/>
              <a:t>, do jula31, </a:t>
            </a:r>
            <a:r>
              <a:rPr lang="en-US" dirty="0" err="1"/>
              <a:t>svi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otišli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0859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344</Words>
  <Application>Microsoft Office PowerPoint</Application>
  <PresentationFormat>Widescreen</PresentationFormat>
  <Paragraphs>55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Calibri Light</vt:lpstr>
      <vt:lpstr>Courier</vt:lpstr>
      <vt:lpstr>Office Theme</vt:lpstr>
      <vt:lpstr>Alhambra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Granada</vt:lpstr>
      <vt:lpstr>Zamak Alhambra za Jevreje</vt:lpstr>
      <vt:lpstr>Alhambra</vt:lpstr>
      <vt:lpstr>PowerPoint Presentation</vt:lpstr>
      <vt:lpstr>Jusuf I </vt:lpstr>
      <vt:lpstr>Abu alHajaj Jusuf ibn Ismail</vt:lpstr>
      <vt:lpstr>Katolici uništili: </vt:lpstr>
      <vt:lpstr>Vazno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Kraj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Alhambra</dc:title>
  <dc:creator>Barbi Barbi</dc:creator>
  <cp:lastModifiedBy>Barbi Barbi</cp:lastModifiedBy>
  <cp:revision>32</cp:revision>
  <dcterms:created xsi:type="dcterms:W3CDTF">2022-12-05T09:49:30Z</dcterms:created>
  <dcterms:modified xsi:type="dcterms:W3CDTF">2022-12-16T18:47:58Z</dcterms:modified>
</cp:coreProperties>
</file>