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7" r:id="rId5"/>
    <p:sldId id="262" r:id="rId6"/>
    <p:sldId id="260" r:id="rId7"/>
    <p:sldId id="259" r:id="rId8"/>
    <p:sldId id="261" r:id="rId9"/>
    <p:sldId id="268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82" r:id="rId25"/>
    <p:sldId id="280" r:id="rId26"/>
    <p:sldId id="281" r:id="rId27"/>
    <p:sldId id="284" r:id="rId28"/>
    <p:sldId id="283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7022-78B9-3740-22A3-792768BE5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FC441-4BC6-AB68-2969-2D01D19D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CC1ED-238E-C91F-37B0-C1600BCE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49911-C1EE-1F54-9AA8-2289641D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82681-8A8A-FBD5-8A0C-C2245599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AE5A-2C84-5AFE-556E-A25221DD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A8C17-FEC6-9AFA-074C-F6E396DB8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F8108-9A0B-96D1-3B52-FE8563EA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C2EDD-A3FF-3D86-8671-7341D60F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9463-611B-DFA1-9146-06EAF7BF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D8BCF-58A6-78F7-1050-56ADA741D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0383C-CDCF-D795-06EE-98F82CCF1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2F72-C673-AA06-E110-5D4CE86B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901A1-532A-C933-0745-9A0A279B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DA9F-14AF-2D08-807B-3F0E8236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5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A22F-240E-BD00-82FD-49D145B0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09454-B820-E64B-BB60-B7CD8D97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4C411-3546-999C-F4A3-4F504780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CC0BE-D370-F57F-856E-E63DA430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E2CC-249A-96F4-F68B-A7DB74FD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EFF2-322C-4311-D744-4E24C2DF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F61BF-C510-9704-5494-7E35CC11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11DB6-1E1B-BD42-32EA-755F2BED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B1C7-AA5E-3720-6216-5FDF4B1A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4E29-5653-04DB-6115-4719520A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82D3-534B-F430-A3C9-5A1BB58F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FE2F1-2FD3-5082-4CD7-1B1FE4E8F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DD87A-EF86-C95E-E993-49A9A3F35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336D6-350A-63DD-7CE6-CD1F527F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0CEE9-3AD6-B60D-BAE4-3B3F733D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BDE6A-5C9E-AEDB-7C4A-8D38FA7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94E6-E830-6943-AD08-F7435921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A1140-A448-31E7-143D-20F232B3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65E7B-9262-FE6F-3C74-CBDF51F1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824E4-AB35-ADFD-68D7-F491B88A3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69C6E-7AE3-A5F7-04BA-A591AF190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04F02-6052-5C35-8A36-3301E3ED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8D401-D522-C1E0-FF86-E0B52836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39264-4A76-FAF9-C067-FFD44DEA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1E30-D280-B802-3EDB-30515992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63E83-C207-69CD-5FCA-4FB5EE6D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EFEE1-B67D-866E-9D6B-A5922AE2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BA806-00E5-4F8A-6C6B-56D40EC0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E79303-1ACD-A8B3-2ECE-C5AFBD4B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CC2A6-12B8-E88D-391E-05C8C321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1553-DEC2-AE1B-7FA8-07E941A2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1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47D0-D6D9-6621-E086-249E12DB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8998-AB09-6DA0-51D4-95BF93D34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2DF06-5460-F172-0E6C-16AD4B2A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4495-2CB4-970A-F5FD-2A4C94BF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3BFDB-E595-8370-7CD6-A5DA4C17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49D0-7B03-A826-A8C0-A9DE4695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DC6A-A93D-7170-279B-B61BBDCE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6741A-D213-9231-942C-DDBAE123F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7104F-B052-62AB-CF9D-FC385E498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8E684-F5C9-F070-6EA3-6E312530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7EB7E-F3C4-30E5-BF43-0EAACE6C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1AA16-485E-71C8-F95E-3F83B3D1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AF9C0-40AC-F617-13BD-901E7769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6414F-9C72-1A48-F969-CF960D5AF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D21E7-0626-724D-FFC7-5C3FFACA3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3F1E-654D-4761-A911-38ACF67F10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779A-985A-DDC6-659C-86C5E03B7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AD36-6B6E-0E8A-194D-12D7ED7A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F315-641F-4C3F-BC1A-9538B37D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2005" TargetMode="External"/><Relationship Id="rId3" Type="http://schemas.openxmlformats.org/officeDocument/2006/relationships/hyperlink" Target="https://sr.wikipedia.org/wiki/2._%D1%98%D1%83%D0%BB" TargetMode="External"/><Relationship Id="rId7" Type="http://schemas.openxmlformats.org/officeDocument/2006/relationships/hyperlink" Target="https://sr.wikipedia.org/wiki/6._%D0%BC%D0%B0%D1%80%D1%82" TargetMode="External"/><Relationship Id="rId2" Type="http://schemas.openxmlformats.org/officeDocument/2006/relationships/hyperlink" Target="https://sr.wikipedia.org/wiki/%D0%A1%D1%82%D1%80%D0%B0%D0%B7%D0%B1%D1%83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8A%D1%83%D1%98%D0%BE%D1%80%D0%BA" TargetMode="External"/><Relationship Id="rId5" Type="http://schemas.openxmlformats.org/officeDocument/2006/relationships/hyperlink" Target="https://sr.wikipedia.org/wiki/%D0%98%D1%82%D0%B0%D0%BA%D0%B0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r.wikipedia.org/wiki/1906" TargetMode="External"/><Relationship Id="rId9" Type="http://schemas.openxmlformats.org/officeDocument/2006/relationships/hyperlink" Target="https://sr.wikipedia.org/wiki/%D0%A3%D0%BD%D0%B8%D0%B2%D0%B5%D1%80%D0%B7%D0%B8%D1%82%D0%B5%D1%82_%D1%83_%D0%9A%D0%B5%D0%BC%D0%B1%D1%80%D0%B8%D1%9F%D1%8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3%D1%98%D0%B5%D0%B4%D0%B8%D1%9A%D0%B5%D0%BD%D0%BE_%D0%9A%D1%80%D0%B0%D1%99%D0%B5%D0%B2%D1%81%D1%82%D0%B2%D0%BE" TargetMode="External"/><Relationship Id="rId2" Type="http://schemas.openxmlformats.org/officeDocument/2006/relationships/hyperlink" Target="https://sr.wikipedia.org/wiki/%D0%9D%D0%B0%D1%86%D0%B8%D0%B7%D0%B0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r.wikipedia.org/wiki/%D0%A1%D1%98%D0%B5%D0%B4%D0%B8%D1%9A%D0%B5%D0%BD%D0%B5_%D0%90%D0%BC%D0%B5%D1%80%D0%B8%D1%87%D0%BA%D0%B5_%D0%94%D1%80%D0%B6%D0%B0%D0%B2%D0%B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5%D0%B4%D0%B2%D0%B0%D1%80%D0%B4_%D0%A2%D0%B5%D0%BB%D0%B5%D1%80" TargetMode="External"/><Relationship Id="rId2" Type="http://schemas.openxmlformats.org/officeDocument/2006/relationships/hyperlink" Target="https://sr.wikipedia.org/wiki/%D0%A5%D0%B8%D0%B4%D1%80%D0%BE%D0%B3%D0%B5%D0%BD%D1%81%D0%BA%D0%B0_%D0%B1%D0%BE%D0%BC%D0%B1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r.wikipedia.org/sr-el/%D0%A5%D0%B0%D0%BD%D1%81_%D0%91%D0%B5%D1%82%D0%B5#cite_note-Schweber-4" TargetMode="External"/><Relationship Id="rId4" Type="http://schemas.openxmlformats.org/officeDocument/2006/relationships/hyperlink" Target="https://sr.wikipedia.org/wiki/%D0%A1%D1%82%D0%B0%D0%BD%D0%B8%D1%81%D0%BB%D0%B0%D0%B2_%D0%A3%D0%BB%D0%B0%D0%B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sr-el/%D0%A5%D0%B0%D0%BD%D1%81_%D0%91%D0%B5%D1%82%D0%B5#cite_note-Draper-6" TargetMode="External"/><Relationship Id="rId13" Type="http://schemas.openxmlformats.org/officeDocument/2006/relationships/hyperlink" Target="https://sr.wikipedia.org/w/index.php?title=Enrico_Fermi_Award&amp;action=edit&amp;redlink=1" TargetMode="External"/><Relationship Id="rId18" Type="http://schemas.openxmlformats.org/officeDocument/2006/relationships/hyperlink" Target="https://sr.wikipedia.org/sr-el/%D0%A5%D0%B0%D0%BD%D1%81_%D0%91%D0%B5%D1%82%D0%B5#cite_note-10" TargetMode="External"/><Relationship Id="rId3" Type="http://schemas.openxmlformats.org/officeDocument/2006/relationships/hyperlink" Target="https://sr.wikipedia.org/w/index.php?title=Honorary_fellow&amp;action=edit&amp;redlink=1" TargetMode="External"/><Relationship Id="rId21" Type="http://schemas.openxmlformats.org/officeDocument/2006/relationships/hyperlink" Target="https://sr.wikipedia.org/w/index.php?title=Bruce_Medal&amp;action=edit&amp;redlink=1" TargetMode="External"/><Relationship Id="rId7" Type="http://schemas.openxmlformats.org/officeDocument/2006/relationships/hyperlink" Target="https://sr.wikipedia.org/w/index.php?title=United_States_National_Academy_of_Sciences&amp;action=edit&amp;redlink=1" TargetMode="External"/><Relationship Id="rId12" Type="http://schemas.openxmlformats.org/officeDocument/2006/relationships/hyperlink" Target="https://sr.wikipedia.org/wiki/Royal_Astronomical_Society" TargetMode="External"/><Relationship Id="rId17" Type="http://schemas.openxmlformats.org/officeDocument/2006/relationships/hyperlink" Target="https://sr.wikipedia.org/w/index.php?title=National_Medal_of_Science&amp;action=edit&amp;redlink=1" TargetMode="External"/><Relationship Id="rId25" Type="http://schemas.openxmlformats.org/officeDocument/2006/relationships/hyperlink" Target="https://sr.wikipedia.org/sr-el/%D0%A5%D0%B0%D0%BD%D1%81_%D0%91%D0%B5%D1%82%D0%B5#cite_note-franklinscience_recipients-13" TargetMode="External"/><Relationship Id="rId2" Type="http://schemas.openxmlformats.org/officeDocument/2006/relationships/hyperlink" Target="https://sr.wikipedia.org/wiki/Nobel_Prize_in_Physics" TargetMode="External"/><Relationship Id="rId16" Type="http://schemas.openxmlformats.org/officeDocument/2006/relationships/hyperlink" Target="https://sr.wikipedia.org/w/index.php?title=Rumford_Prize&amp;action=edit&amp;redlink=1" TargetMode="External"/><Relationship Id="rId20" Type="http://schemas.openxmlformats.org/officeDocument/2006/relationships/hyperlink" Target="https://sr.wikipedia.org/sr-el/%D0%A5%D0%B0%D0%BD%D1%81_%D0%91%D0%B5%D1%82%D0%B5#cite_note-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/index.php?title=Henry_Draper_Medal&amp;action=edit&amp;redlink=1" TargetMode="External"/><Relationship Id="rId11" Type="http://schemas.openxmlformats.org/officeDocument/2006/relationships/hyperlink" Target="https://sr.wikipedia.org/w/index.php?title=Eddington_Medal&amp;action=edit&amp;redlink=1" TargetMode="External"/><Relationship Id="rId24" Type="http://schemas.openxmlformats.org/officeDocument/2006/relationships/hyperlink" Target="https://sr.wikipedia.org/w/index.php?title=American_Philosophical_Society&amp;action=edit&amp;redlink=1" TargetMode="External"/><Relationship Id="rId5" Type="http://schemas.openxmlformats.org/officeDocument/2006/relationships/hyperlink" Target="https://sr.wikipedia.org/sr-el/%D0%A5%D0%B0%D0%BD%D1%81_%D0%91%D0%B5%D1%82%D0%B5#cite_note-AAAS-5" TargetMode="External"/><Relationship Id="rId15" Type="http://schemas.openxmlformats.org/officeDocument/2006/relationships/hyperlink" Target="https://sr.wikipedia.org/sr-el/%D0%A5%D0%B0%D0%BD%D1%81_%D0%91%D0%B5%D1%82%D0%B5#cite_note-FOOTNOTEBrownLee200917-7" TargetMode="External"/><Relationship Id="rId23" Type="http://schemas.openxmlformats.org/officeDocument/2006/relationships/hyperlink" Target="https://sr.wikipedia.org/w/index.php?title=Benjamin_Franklin_Medal_(American_Philosophical_Society)&amp;action=edit&amp;redlink=1" TargetMode="External"/><Relationship Id="rId10" Type="http://schemas.openxmlformats.org/officeDocument/2006/relationships/hyperlink" Target="https://sr.wikipedia.org/w/index.php?title=Franklin_Medal&amp;action=edit&amp;redlink=1" TargetMode="External"/><Relationship Id="rId19" Type="http://schemas.openxmlformats.org/officeDocument/2006/relationships/hyperlink" Target="https://sr.wikipedia.org/w/index.php?title=Oersted_Medal&amp;action=edit&amp;redlink=1" TargetMode="External"/><Relationship Id="rId4" Type="http://schemas.openxmlformats.org/officeDocument/2006/relationships/hyperlink" Target="https://sr.wikipedia.org/w/index.php?title=American_Academy_of_Arts_and_Sciences&amp;action=edit&amp;redlink=1" TargetMode="External"/><Relationship Id="rId9" Type="http://schemas.openxmlformats.org/officeDocument/2006/relationships/hyperlink" Target="https://sr.wikipedia.org/w/index.php?title=Max_Planck_Medal&amp;action=edit&amp;redlink=1" TargetMode="External"/><Relationship Id="rId14" Type="http://schemas.openxmlformats.org/officeDocument/2006/relationships/hyperlink" Target="https://sr.wikipedia.org/w/index.php?title=United_States_Atomic_Energy_Commission&amp;action=edit&amp;redlink=1" TargetMode="External"/><Relationship Id="rId22" Type="http://schemas.openxmlformats.org/officeDocument/2006/relationships/hyperlink" Target="https://sr.wikipedia.org/sr-el/%D0%A5%D0%B0%D0%BD%D1%81_%D0%91%D0%B5%D1%82%D0%B5#cite_note-1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C%D0%BE%D0%BD%D1%82%D0%B5_%D0%9A%D0%B0%D1%80%D0%BB%D0%BE_%D0%BC%D0%B5%D1%82%D0%BE%D0%B4%D0%B0" TargetMode="External"/><Relationship Id="rId13" Type="http://schemas.openxmlformats.org/officeDocument/2006/relationships/hyperlink" Target="https://sr.wikipedia.org/wiki/%D0%9D%D0%BE%D0%B2%D0%B8_%D0%9C%D0%B5%D0%BA%D1%81%D0%B8%D0%BA%D0%BE" TargetMode="External"/><Relationship Id="rId3" Type="http://schemas.openxmlformats.org/officeDocument/2006/relationships/hyperlink" Target="https://sr.wikipedia.org/wiki/1909" TargetMode="External"/><Relationship Id="rId7" Type="http://schemas.openxmlformats.org/officeDocument/2006/relationships/hyperlink" Target="https://sr.wikipedia.org/wiki/%D0%9C%D0%B5%D0%BD%D1%85%D0%B5%D1%82%D0%BD_%D0%BF%D1%80%D0%BE%D1%98%D0%B5%D0%BA%D1%82" TargetMode="External"/><Relationship Id="rId12" Type="http://schemas.openxmlformats.org/officeDocument/2006/relationships/hyperlink" Target="https://sr.wikipedia.org/w/index.php?title=%D0%9D%D0%B0%D1%86%D0%B8%D0%BE%D0%BD%D0%B0%D0%BB%D0%BD%D0%B0_%D0%BB%D0%B0%D0%B1%D0%BE%D1%80%D0%B0%D1%82%D0%BE%D1%80%D0%B8%D1%98%D0%B0_%D0%9B%D0%BE%D1%81_%D0%90%D0%BB%D0%B0%D0%BC%D0%BE%D1%81&amp;action=edit&amp;redlink=1" TargetMode="External"/><Relationship Id="rId2" Type="http://schemas.openxmlformats.org/officeDocument/2006/relationships/hyperlink" Target="https://sr.wikipedia.org/wiki/13._%D0%B0%D0%BF%D1%80%D0%B8%D0%BB" TargetMode="External"/><Relationship Id="rId16" Type="http://schemas.openxmlformats.org/officeDocument/2006/relationships/hyperlink" Target="https://sr.wikipedia.org/wiki/%D0%95%D0%BD%D1%80%D0%B8%D0%BA%D0%BE_%D0%A4%D0%B5%D1%80%D0%BC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C%D0%B0%D1%82%D0%B5%D0%BC%D0%B0%D1%82%D0%B8%D1%87%D0%B0%D1%80" TargetMode="External"/><Relationship Id="rId11" Type="http://schemas.openxmlformats.org/officeDocument/2006/relationships/hyperlink" Target="https://sr.wikipedia.org/wiki/%D0%A5%D0%B0%D0%BD%D1%81_%D0%91%D0%B5%D1%82%D0%B5" TargetMode="External"/><Relationship Id="rId5" Type="http://schemas.openxmlformats.org/officeDocument/2006/relationships/hyperlink" Target="https://sr.wikipedia.org/wiki/1984" TargetMode="External"/><Relationship Id="rId15" Type="http://schemas.openxmlformats.org/officeDocument/2006/relationships/hyperlink" Target="https://sr.wikipedia.org/wiki/%D0%95%D0%B4%D0%B2%D0%B0%D1%80%D0%B4_%D0%A2%D0%B5%D0%BB%D0%B5%D1%80" TargetMode="External"/><Relationship Id="rId10" Type="http://schemas.openxmlformats.org/officeDocument/2006/relationships/hyperlink" Target="https://sr.wikipedia.org/wiki/%D0%A5%D0%B8%D0%BF%D0%BE%D1%82%D0%B5%D0%B7%D0%B0" TargetMode="External"/><Relationship Id="rId4" Type="http://schemas.openxmlformats.org/officeDocument/2006/relationships/hyperlink" Target="https://sr.wikipedia.org/wiki/13._%D0%BC%D0%B0%D1%98" TargetMode="External"/><Relationship Id="rId9" Type="http://schemas.openxmlformats.org/officeDocument/2006/relationships/hyperlink" Target="https://sr.wikipedia.org/w/index.php?title=%D0%9D%D1%83%D0%BA%D0%BB%D0%B5%D0%B0%D1%80%D0%BD%D0%B8_%D0%BF%D1%83%D0%BB%D1%81%D0%BD%D0%B8_%D0%BF%D0%BE%D0%B3%D0%BE%D0%BD&amp;action=edit&amp;redlink=1" TargetMode="External"/><Relationship Id="rId14" Type="http://schemas.openxmlformats.org/officeDocument/2006/relationships/hyperlink" Target="https://sr.wikipedia.org/wiki/%D0%A5%D0%B8%D0%B4%D1%80%D0%BE%D0%B4%D0%B8%D0%BD%D0%B0%D0%BC%D0%B8%D0%BA%D0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r.wikipedia.org/w/index.php?title=%D0%A3%D0%BD%D0%B8%D0%B2%D0%B5%D1%80%D0%B7%D0%B8%D1%82%D0%B5%D1%82_%D0%92%D0%B8%D1%81%D0%BA%D0%BE%D0%BD%D1%81%D0%BA%D0%B8%D0%BD-%D0%9C%D0%B5%D0%B4%D0%B8%D1%81%D0%BE%D0%BD&amp;action=edit&amp;redlink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A%D0%B5%D0%BC%D0%B1%D1%80%D0%B8%D1%9F_(%D0%9C%D0%B0%D1%81%D0%B0%D1%87%D1%83%D1%81%D0%B5%D1%82%D1%81)" TargetMode="External"/><Relationship Id="rId3" Type="http://schemas.openxmlformats.org/officeDocument/2006/relationships/hyperlink" Target="https://sr.wikipedia.org/w/index.php?title=%D0%9A%D0%B0%D0%B7%D0%B8%D0%BC%D0%B8%D1%80_%D0%9A%D1%83%D1%80%D0%B0%D1%82%D0%BE%D0%B2%D1%81%D0%BA%D0%B8&amp;action=edit&amp;redlink=1" TargetMode="External"/><Relationship Id="rId7" Type="http://schemas.openxmlformats.org/officeDocument/2006/relationships/hyperlink" Target="https://sr.wikipedia.org/wiki/%D0%A3%D0%BD%D0%B8%D0%B2%D0%B5%D1%80%D0%B7%D0%B8%D1%82%D0%B5%D1%82_%D0%A5%D0%B0%D1%80%D0%B2%D0%B0%D1%80%D0%B4" TargetMode="External"/><Relationship Id="rId2" Type="http://schemas.openxmlformats.org/officeDocument/2006/relationships/hyperlink" Target="https://sr.wikipedia.org/wiki/%D0%9F%D0%BE%D1%99%D1%81%D0%BA%D0%B8_%D1%98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F%D0%BE%D1%99%D1%81%D0%BA%D0%B0" TargetMode="External"/><Relationship Id="rId5" Type="http://schemas.openxmlformats.org/officeDocument/2006/relationships/hyperlink" Target="https://sr.wikipedia.org/wiki/%D0%92%D0%B0%D1%80%D1%88%D0%B0%D0%B2%D0%B0" TargetMode="External"/><Relationship Id="rId4" Type="http://schemas.openxmlformats.org/officeDocument/2006/relationships/hyperlink" Target="https://sr.wikipedia.org/wiki/%D0%8F%D0%BE%D0%BD_%D1%84%D0%BE%D0%BD_%D0%9D%D0%BE%D1%98%D0%BC%D0%B0%D0%B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C%D0%B0%D1%92%D0%B0%D1%80%D1%81%D0%BA%D0%B0" TargetMode="External"/><Relationship Id="rId13" Type="http://schemas.openxmlformats.org/officeDocument/2006/relationships/hyperlink" Target="https://sr.wikipedia.org/wiki/Quantum_mechanics" TargetMode="External"/><Relationship Id="rId3" Type="http://schemas.openxmlformats.org/officeDocument/2006/relationships/hyperlink" Target="https://sr.wikipedia.org/wiki/15._%D1%98%D0%B0%D0%BD%D1%83%D0%B0%D1%80" TargetMode="External"/><Relationship Id="rId7" Type="http://schemas.openxmlformats.org/officeDocument/2006/relationships/hyperlink" Target="https://sr.wikipedia.org/wiki/2003" TargetMode="External"/><Relationship Id="rId12" Type="http://schemas.openxmlformats.org/officeDocument/2006/relationships/hyperlink" Target="https://sr.wikipedia.org/w/index.php?title=Density_functional_theory&amp;action=edit&amp;redlink=1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s://sr.wikipedia.org/wiki/%D0%91%D1%83%D0%B4%D0%B8%D0%BC%D0%BF%D0%B5%D1%88%D1%82%D0%B0" TargetMode="External"/><Relationship Id="rId16" Type="http://schemas.openxmlformats.org/officeDocument/2006/relationships/hyperlink" Target="https://sr.wikipedia.org/wiki/%D0%A1%D1%82%D0%B0%D1%82%D0%B8%D1%81%D1%82%D0%B8%D1%87%D0%BA%D0%B0_%D0%BC%D0%B5%D1%85%D0%B0%D0%BD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9._%D1%81%D0%B5%D0%BF%D1%82%D0%B5%D0%BC%D0%B1%D0%B0%D1%80" TargetMode="External"/><Relationship Id="rId11" Type="http://schemas.openxmlformats.org/officeDocument/2006/relationships/hyperlink" Target="https://sr.wikipedia.org/w/index.php?title=Thomas%E2%80%93Fermi_model&amp;action=edit&amp;redlink=1" TargetMode="External"/><Relationship Id="rId5" Type="http://schemas.openxmlformats.org/officeDocument/2006/relationships/hyperlink" Target="https://sr.wikipedia.org/wiki/%D0%A1%D1%82%D0%B0%D0%BD%D1%84%D0%BE%D1%80%D0%B4_(%D0%9A%D0%B0%D0%BB%D0%B8%D1%84%D0%BE%D1%80%D0%BD%D0%B8%D1%98%D0%B0)" TargetMode="External"/><Relationship Id="rId15" Type="http://schemas.openxmlformats.org/officeDocument/2006/relationships/hyperlink" Target="https://sr.wikipedia.org/wiki/%D0%9C%D0%BE%D0%BD%D1%82%D0%B5_%D0%9A%D0%B0%D1%80%D0%BB%D0%BE_%D0%BC%D0%B5%D1%82%D0%BE%D0%B4%D0%B0" TargetMode="External"/><Relationship Id="rId10" Type="http://schemas.openxmlformats.org/officeDocument/2006/relationships/hyperlink" Target="https://sr.wikipedia.org/wiki/%D0%A5%D0%B8%D0%B4%D1%80%D0%BE%D0%B3%D0%B5%D0%BD%D1%81%D0%BA%D0%B0_%D0%B1%D0%BE%D0%BC%D0%B1%D0%B0" TargetMode="External"/><Relationship Id="rId4" Type="http://schemas.openxmlformats.org/officeDocument/2006/relationships/hyperlink" Target="https://sr.wikipedia.org/wiki/1908" TargetMode="External"/><Relationship Id="rId9" Type="http://schemas.openxmlformats.org/officeDocument/2006/relationships/hyperlink" Target="https://sr.wikipedia.org/wiki/%D0%9B%D0%BE%D1%81_%D0%90%D0%BB%D0%B0%D0%BC%D0%BE%D1%81" TargetMode="External"/><Relationship Id="rId14" Type="http://schemas.openxmlformats.org/officeDocument/2006/relationships/hyperlink" Target="https://sr.wikipedia.org/w/index.php?title=Augusta_H._Teller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1%D1%98%D0%B5%D0%B4%D0%B8%D1%9A%D0%B5%D0%BD%D0%B5_%D0%90%D0%BC%D0%B5%D1%80%D0%B8%D1%87%D0%BA%D0%B5_%D0%94%D1%80%D0%B6%D0%B0%D0%B2%D0%B5" TargetMode="External"/><Relationship Id="rId7" Type="http://schemas.openxmlformats.org/officeDocument/2006/relationships/hyperlink" Target="https://sr.wikipedia.org/wiki/%D0%A0%D0%BE%D0%B1%D0%B5%D1%80%D1%82_%D0%9E%D0%BF%D0%B5%D0%BD%D1%85%D0%B0%D1%98%D0%BC%D0%B5%D1%80" TargetMode="External"/><Relationship Id="rId2" Type="http://schemas.openxmlformats.org/officeDocument/2006/relationships/hyperlink" Target="https://sr.wikipedia.org/wiki/%D0%88%D0%B5%D0%B2%D1%80%D0%B5%D1%9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D%D1%83%D0%BA%D0%BB%D0%B5%D0%B0%D1%80%D0%BD%D0%BE_%D0%BE%D1%80%D1%83%D0%B6%D1%98%D0%B5" TargetMode="External"/><Relationship Id="rId5" Type="http://schemas.openxmlformats.org/officeDocument/2006/relationships/hyperlink" Target="https://sr.wikipedia.org/wiki/%D0%9F%D1%80%D0%BE%D1%98%D0%B5%D0%BA%D0%B0%D1%82_%D0%9C%D0%B5%D0%BD%D1%85%D0%B5%D1%82%D0%BD" TargetMode="External"/><Relationship Id="rId4" Type="http://schemas.openxmlformats.org/officeDocument/2006/relationships/hyperlink" Target="https://sr.wikipedia.org/wiki/193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0%D0%BB%D0%B1%D0%B5%D1%80%D1%82_%D0%90%D1%98%D0%BD%D1%88%D1%82%D0%B0%D1%98%D0%BD" TargetMode="External"/><Relationship Id="rId2" Type="http://schemas.openxmlformats.org/officeDocument/2006/relationships/hyperlink" Target="https://sr.wikipedia.org/w/index.php?title=Fasori_Gimn%C3%A1zium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sr-el/%D0%95%D0%B4%D0%B2%D0%B0%D1%80%D0%B4_%D0%A2%D0%B5%D0%BB%D0%B5%D1%80#cite_note-6" TargetMode="External"/><Relationship Id="rId5" Type="http://schemas.openxmlformats.org/officeDocument/2006/relationships/hyperlink" Target="https://sr.wikipedia.org/w/index.php?title=Language_delay&amp;action=edit&amp;redlink=1" TargetMode="External"/><Relationship Id="rId4" Type="http://schemas.openxmlformats.org/officeDocument/2006/relationships/hyperlink" Target="https://sr.wikipedia.org/wiki/%D0%A0%D0%B8%D1%87%D0%B0%D1%80%D0%B4_%D0%A4%D0%B0%D1%98%D0%BD%D0%BC%D0%B0%D0%B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1904" TargetMode="External"/><Relationship Id="rId2" Type="http://schemas.openxmlformats.org/officeDocument/2006/relationships/hyperlink" Target="https://sr.wikipedia.org/wiki/%D0%8A%D1%83%D1%98%D0%BE%D1%80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r.wikipedia.org/wiki/1967" TargetMode="External"/><Relationship Id="rId4" Type="http://schemas.openxmlformats.org/officeDocument/2006/relationships/hyperlink" Target="https://sr.wikipedia.org/wiki/%D0%9F%D1%80%D0%B8%D0%BD%D1%81%D1%82%D0%BE%D0%BD_(%D0%8A%D1%83_%D0%8F%D0%B5%D1%80%D0%B7%D0%B8)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/index.php?title=%D0%9D%D0%B0%D0%B3%D1%80%D0%B0%D0%B4%D0%B0_%D0%95%D0%BD%D1%80%D0%B8%D0%BA%D0%BE_%D0%A4%D0%B5%D1%80%D0%BC%D0%B8&amp;action=edit&amp;redlink=1" TargetMode="External"/><Relationship Id="rId2" Type="http://schemas.openxmlformats.org/officeDocument/2006/relationships/hyperlink" Target="https://sr.wikipedia.org/wiki/%D0%8F%D0%BE%D0%BD_%D0%9A%D0%B5%D0%BD%D0%B5%D0%B4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r.wikipedia.org/wiki/%D0%A3%D0%BD%D0%B8%D0%B2%D0%B5%D1%80%D0%B7%D0%B8%D1%82%D0%B5%D1%82_%D0%9A%D0%B0%D0%BB%D0%B8%D1%84%D0%BE%D1%80%D0%BD%D0%B8%D1%98%D0%B5_(%D0%91%D0%B5%D1%80%D0%BA%D0%BB%D0%B8)" TargetMode="External"/><Relationship Id="rId4" Type="http://schemas.openxmlformats.org/officeDocument/2006/relationships/hyperlink" Target="https://sr.wikipedia.org/wiki/%D0%9F%D0%BE%D0%BB%D0%B8%D1%82%D0%B8%D1%87%D0%BA%D0%B0_%D1%80%D0%B5%D1%85%D0%B0%D0%B1%D0%B8%D0%BB%D0%B8%D1%82%D0%B0%D1%86%D0%B8%D1%98%D0%B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David_Attenborough" TargetMode="External"/><Relationship Id="rId4" Type="http://schemas.openxmlformats.org/officeDocument/2006/relationships/hyperlink" Target="https://en.wikipedia.org/wiki/Stephen_Hawk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A3%D1%98%D0%B5%D0%B4%D0%B8%D1%9A%D0%B5%D0%BD%D0%BE_%D0%9A%D1%80%D0%B0%D1%99%D0%B5%D0%B2%D1%81%D1%82%D0%B2%D0%BE" TargetMode="External"/><Relationship Id="rId13" Type="http://schemas.openxmlformats.org/officeDocument/2006/relationships/hyperlink" Target="https://sr.wikipedia.org/wiki/%D0%9B%D0%B8%D0%B2%D0%B5%D1%80%D0%BF%D1%83%D0%BB" TargetMode="External"/><Relationship Id="rId18" Type="http://schemas.openxmlformats.org/officeDocument/2006/relationships/hyperlink" Target="https://sr.wikipedia.org/wiki/1995" TargetMode="External"/><Relationship Id="rId3" Type="http://schemas.openxmlformats.org/officeDocument/2006/relationships/hyperlink" Target="https://sr.wikipedia.org/wiki/4._%D0%BD%D0%BE%D0%B2%D0%B5%D0%BC%D0%B1%D0%B0%D1%80" TargetMode="External"/><Relationship Id="rId7" Type="http://schemas.openxmlformats.org/officeDocument/2006/relationships/hyperlink" Target="https://sr.wikipedia.org/wiki/2005" TargetMode="External"/><Relationship Id="rId12" Type="http://schemas.openxmlformats.org/officeDocument/2006/relationships/hyperlink" Target="https://sr.wikipedia.org/wiki/%D0%9F%D0%BE%D1%99%D0%B0%D1%86%D0%B8" TargetMode="External"/><Relationship Id="rId17" Type="http://schemas.openxmlformats.org/officeDocument/2006/relationships/hyperlink" Target="https://sr.wikipedia.org/wiki/%D0%9D%D0%BE%D0%B1%D0%B5%D0%BB%D0%BE%D0%B2%D0%B0_%D0%BD%D0%B0%D0%B3%D1%80%D0%B0%D0%B4%D0%B0_%D0%B7%D0%B0_%D0%BC%D0%B8%D1%80" TargetMode="External"/><Relationship Id="rId2" Type="http://schemas.openxmlformats.org/officeDocument/2006/relationships/hyperlink" Target="https://sr.wikipedia.org/wiki/%D0%9B%D0%BE%D1%92" TargetMode="External"/><Relationship Id="rId16" Type="http://schemas.openxmlformats.org/officeDocument/2006/relationships/hyperlink" Target="https://sr.wikipedia.org/wiki/%D0%94%D1%80%D0%B6%D0%B0%D0%B2%D1%99%D0%B0%D0%BD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31._%D0%B0%D0%B2%D0%B3%D1%83%D1%81%D1%82" TargetMode="External"/><Relationship Id="rId11" Type="http://schemas.openxmlformats.org/officeDocument/2006/relationships/hyperlink" Target="https://sr.wikipedia.org/wiki/%D0%9F%D0%BE%D1%80%D0%BE%D0%B4%D0%B8%D1%86%D0%B0" TargetMode="External"/><Relationship Id="rId5" Type="http://schemas.openxmlformats.org/officeDocument/2006/relationships/hyperlink" Target="https://sr.wikipedia.org/wiki/%D0%9B%D0%BE%D0%BD%D0%B4%D0%BE%D0%BD" TargetMode="External"/><Relationship Id="rId15" Type="http://schemas.openxmlformats.org/officeDocument/2006/relationships/hyperlink" Target="https://sr.wikipedia.org/wiki/%D0%A1%D1%98%D0%B5%D0%B4%D0%B8%D1%9A%D0%B5%D0%BD%D0%B5_%D0%90%D0%BC%D0%B5%D1%80%D0%B8%D1%87%D0%BA%D0%B5_%D0%94%D1%80%D0%B6%D0%B0%D0%B2%D0%B5" TargetMode="External"/><Relationship Id="rId10" Type="http://schemas.openxmlformats.org/officeDocument/2006/relationships/hyperlink" Target="https://sr.wikipedia.org/wiki/%D0%88%D0%B5%D0%B2%D1%80%D0%B5%D1%98%D0%B8" TargetMode="External"/><Relationship Id="rId4" Type="http://schemas.openxmlformats.org/officeDocument/2006/relationships/hyperlink" Target="https://sr.wikipedia.org/wiki/1908" TargetMode="External"/><Relationship Id="rId9" Type="http://schemas.openxmlformats.org/officeDocument/2006/relationships/hyperlink" Target="https://sr.wikipedia.org/wiki/%D0%A4%D0%B8%D0%B7%D0%B8%D1%87%D0%B0%D1%80" TargetMode="External"/><Relationship Id="rId14" Type="http://schemas.openxmlformats.org/officeDocument/2006/relationships/hyperlink" Target="https://sr.wikipedia.org/wiki/193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68014-E0AF-622D-E0FC-9C56134E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0F781-2829-D090-5886-B7BF45A36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452" y="3964955"/>
            <a:ext cx="9144000" cy="2387600"/>
          </a:xfrm>
        </p:spPr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Jevreji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atomska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bomba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7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B3D1-E252-50AD-48B6-561650CA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Patenti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F98D-EA7A-08A2-B4B8-880F4D7D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nuklearnog</a:t>
            </a:r>
            <a:r>
              <a:rPr lang="en-US" dirty="0"/>
              <a:t> </a:t>
            </a:r>
            <a:r>
              <a:rPr lang="en-US" dirty="0" err="1"/>
              <a:t>reaktora</a:t>
            </a:r>
            <a:r>
              <a:rPr lang="en-US" dirty="0"/>
              <a:t>, Szilard je u </a:t>
            </a:r>
            <a:r>
              <a:rPr lang="en-US" dirty="0" err="1"/>
              <a:t>Njemačkoj</a:t>
            </a:r>
            <a:r>
              <a:rPr lang="en-US" dirty="0"/>
              <a:t> </a:t>
            </a:r>
            <a:r>
              <a:rPr lang="en-US" dirty="0" err="1"/>
              <a:t>skovao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podneo</a:t>
            </a:r>
            <a:r>
              <a:rPr lang="en-US" dirty="0"/>
              <a:t> </a:t>
            </a:r>
            <a:r>
              <a:rPr lang="en-US" dirty="0" err="1"/>
              <a:t>najranije</a:t>
            </a:r>
            <a:r>
              <a:rPr lang="en-US" dirty="0"/>
              <a:t> </a:t>
            </a:r>
            <a:r>
              <a:rPr lang="en-US" dirty="0" err="1"/>
              <a:t>poznate</a:t>
            </a:r>
            <a:r>
              <a:rPr lang="en-US" dirty="0"/>
              <a:t> </a:t>
            </a:r>
            <a:r>
              <a:rPr lang="en-US" dirty="0" err="1"/>
              <a:t>patentne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publikacije</a:t>
            </a:r>
            <a:r>
              <a:rPr lang="en-US" dirty="0"/>
              <a:t> za </a:t>
            </a:r>
            <a:r>
              <a:rPr lang="en-US" dirty="0" err="1"/>
              <a:t>koncepte</a:t>
            </a:r>
            <a:r>
              <a:rPr lang="en-US" dirty="0"/>
              <a:t>: </a:t>
            </a:r>
          </a:p>
          <a:p>
            <a:r>
              <a:rPr lang="en-US" dirty="0" err="1"/>
              <a:t>elektronskog</a:t>
            </a:r>
            <a:r>
              <a:rPr lang="en-US" dirty="0"/>
              <a:t> </a:t>
            </a:r>
            <a:r>
              <a:rPr lang="en-US" dirty="0" err="1"/>
              <a:t>mikroskopa</a:t>
            </a:r>
            <a:r>
              <a:rPr lang="en-US" dirty="0"/>
              <a:t> (1928.), </a:t>
            </a:r>
          </a:p>
          <a:p>
            <a:r>
              <a:rPr lang="en-US" dirty="0" err="1"/>
              <a:t>linearnog</a:t>
            </a:r>
            <a:r>
              <a:rPr lang="en-US" dirty="0"/>
              <a:t> </a:t>
            </a:r>
            <a:r>
              <a:rPr lang="en-US" dirty="0" err="1"/>
              <a:t>akceleratora</a:t>
            </a:r>
            <a:r>
              <a:rPr lang="en-US" dirty="0"/>
              <a:t> (1928.)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 err="1"/>
              <a:t>ciklotrona</a:t>
            </a:r>
            <a:r>
              <a:rPr lang="en-US" dirty="0"/>
              <a:t> (1929.), </a:t>
            </a:r>
          </a:p>
          <a:p>
            <a:r>
              <a:rPr lang="en-US" dirty="0" err="1"/>
              <a:t>dokazujući</a:t>
            </a:r>
            <a:r>
              <a:rPr lang="en-US" dirty="0"/>
              <a:t> ga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začetnika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o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Između</a:t>
            </a:r>
            <a:r>
              <a:rPr lang="en-US" dirty="0"/>
              <a:t> 1926. </a:t>
            </a:r>
            <a:r>
              <a:rPr lang="en-US" dirty="0" err="1"/>
              <a:t>i</a:t>
            </a:r>
            <a:r>
              <a:rPr lang="en-US" dirty="0"/>
              <a:t> 1930. radio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Ajnštajnom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Ajnštajnovog</a:t>
            </a:r>
            <a:r>
              <a:rPr lang="en-US" dirty="0"/>
              <a:t> </a:t>
            </a:r>
            <a:r>
              <a:rPr lang="en-US" dirty="0" err="1"/>
              <a:t>frižidera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034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85D0-5874-F17E-B5BB-12567E9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Vidovit</a:t>
            </a:r>
            <a:r>
              <a:rPr lang="en-US" dirty="0"/>
              <a:t> </a:t>
            </a:r>
            <a:r>
              <a:rPr lang="en-US" dirty="0" err="1"/>
              <a:t>covek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72A6-308E-42FD-5830-10543700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Adolf Hitler </a:t>
            </a:r>
            <a:r>
              <a:rPr lang="en-US" dirty="0" err="1"/>
              <a:t>postao</a:t>
            </a:r>
            <a:r>
              <a:rPr lang="en-US" dirty="0"/>
              <a:t> </a:t>
            </a:r>
            <a:r>
              <a:rPr lang="en-US" dirty="0" err="1"/>
              <a:t>njemački</a:t>
            </a:r>
            <a:r>
              <a:rPr lang="en-US" dirty="0"/>
              <a:t> </a:t>
            </a:r>
            <a:r>
              <a:rPr lang="en-US" dirty="0" err="1"/>
              <a:t>kancelar</a:t>
            </a:r>
            <a:r>
              <a:rPr lang="en-US" dirty="0"/>
              <a:t> 1933. </a:t>
            </a:r>
            <a:r>
              <a:rPr lang="en-US" dirty="0" err="1"/>
              <a:t>godine</a:t>
            </a:r>
            <a:r>
              <a:rPr lang="en-US" dirty="0"/>
              <a:t>, Szilard je </a:t>
            </a:r>
            <a:r>
              <a:rPr lang="en-US" dirty="0" err="1"/>
              <a:t>pozvao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porodicu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prijatelje</a:t>
            </a:r>
            <a:r>
              <a:rPr lang="en-US" dirty="0"/>
              <a:t> da </a:t>
            </a:r>
            <a:r>
              <a:rPr lang="en-US" dirty="0" err="1"/>
              <a:t>pobegnu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Evrope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. </a:t>
            </a:r>
          </a:p>
          <a:p>
            <a:r>
              <a:rPr lang="en-US" dirty="0" err="1"/>
              <a:t>Preselio</a:t>
            </a:r>
            <a:r>
              <a:rPr lang="en-US" dirty="0"/>
              <a:t> se u </a:t>
            </a:r>
            <a:r>
              <a:rPr lang="en-US" dirty="0" err="1"/>
              <a:t>Englesku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pomogao</a:t>
            </a:r>
            <a:r>
              <a:rPr lang="en-US" dirty="0"/>
              <a:t> u </a:t>
            </a:r>
            <a:r>
              <a:rPr lang="en-US" dirty="0" err="1"/>
              <a:t>osnivanju</a:t>
            </a:r>
            <a:r>
              <a:rPr lang="en-US" dirty="0"/>
              <a:t> </a:t>
            </a:r>
            <a:r>
              <a:rPr lang="en-US" dirty="0" err="1"/>
              <a:t>Akademskog</a:t>
            </a:r>
            <a:r>
              <a:rPr lang="en-US" dirty="0"/>
              <a:t> </a:t>
            </a:r>
            <a:r>
              <a:rPr lang="en-US" dirty="0" err="1"/>
              <a:t>saveta</a:t>
            </a:r>
            <a:r>
              <a:rPr lang="en-US" dirty="0"/>
              <a:t> za </a:t>
            </a:r>
            <a:r>
              <a:rPr lang="en-US" dirty="0" err="1"/>
              <a:t>pomoć</a:t>
            </a:r>
            <a:r>
              <a:rPr lang="en-US" dirty="0"/>
              <a:t>,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posvećene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 </a:t>
            </a:r>
            <a:r>
              <a:rPr lang="en-US" dirty="0" err="1"/>
              <a:t>naučnicima</a:t>
            </a:r>
            <a:r>
              <a:rPr lang="en-US" dirty="0"/>
              <a:t> </a:t>
            </a:r>
            <a:r>
              <a:rPr lang="en-US" dirty="0" err="1"/>
              <a:t>izbeglicama</a:t>
            </a:r>
            <a:r>
              <a:rPr lang="en-US" dirty="0"/>
              <a:t> da </a:t>
            </a:r>
            <a:r>
              <a:rPr lang="en-US" dirty="0" err="1"/>
              <a:t>pronađu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poslove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5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DBFF-7A42-D1B0-C077-17DF33FF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B1CAB-807B-ED8E-3CC6-897A1FD0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Predviđajući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rat u </a:t>
            </a:r>
            <a:r>
              <a:rPr lang="en-US" dirty="0" err="1"/>
              <a:t>Evropi</a:t>
            </a:r>
            <a:r>
              <a:rPr lang="en-US" dirty="0"/>
              <a:t>, Szilard se 1938. </a:t>
            </a:r>
            <a:r>
              <a:rPr lang="en-US" dirty="0" err="1"/>
              <a:t>preselio</a:t>
            </a:r>
            <a:r>
              <a:rPr lang="en-US" dirty="0"/>
              <a:t> u </a:t>
            </a:r>
            <a:r>
              <a:rPr lang="en-US" dirty="0" err="1"/>
              <a:t>Sjedinjene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, </a:t>
            </a:r>
            <a:r>
              <a:rPr lang="en-US" dirty="0" err="1"/>
              <a:t>gdje</a:t>
            </a:r>
            <a:r>
              <a:rPr lang="en-US" dirty="0"/>
              <a:t> je radio s </a:t>
            </a:r>
            <a:r>
              <a:rPr lang="en-US" dirty="0" err="1"/>
              <a:t>Enricom</a:t>
            </a:r>
            <a:r>
              <a:rPr lang="en-US" dirty="0"/>
              <a:t> </a:t>
            </a:r>
            <a:r>
              <a:rPr lang="en-US" dirty="0" err="1"/>
              <a:t>Fermijem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Walterom</a:t>
            </a:r>
            <a:r>
              <a:rPr lang="en-US" dirty="0"/>
              <a:t> </a:t>
            </a:r>
            <a:r>
              <a:rPr lang="en-US" dirty="0" err="1"/>
              <a:t>Zinnom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načinima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nuklearne </a:t>
            </a:r>
            <a:r>
              <a:rPr lang="en-US" dirty="0" err="1"/>
              <a:t>lančane</a:t>
            </a:r>
            <a:r>
              <a:rPr lang="en-US" dirty="0"/>
              <a:t> </a:t>
            </a:r>
            <a:r>
              <a:rPr lang="en-US" dirty="0" err="1"/>
              <a:t>reakcije</a:t>
            </a:r>
            <a:r>
              <a:rPr lang="en-US" dirty="0"/>
              <a:t>. Bio je </a:t>
            </a:r>
            <a:r>
              <a:rPr lang="en-US" dirty="0" err="1"/>
              <a:t>prisutan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to </a:t>
            </a:r>
            <a:r>
              <a:rPr lang="en-US" dirty="0" err="1"/>
              <a:t>postignuto</a:t>
            </a:r>
            <a:r>
              <a:rPr lang="en-US" dirty="0"/>
              <a:t> u Chicago Pile-1 2. </a:t>
            </a:r>
            <a:r>
              <a:rPr lang="en-US" dirty="0" err="1"/>
              <a:t>decembra</a:t>
            </a:r>
            <a:r>
              <a:rPr lang="en-US" dirty="0"/>
              <a:t> 1942. </a:t>
            </a:r>
          </a:p>
          <a:p>
            <a:r>
              <a:rPr lang="en-US" dirty="0"/>
              <a:t>Radio je za </a:t>
            </a:r>
            <a:r>
              <a:rPr lang="en-US" dirty="0" err="1"/>
              <a:t>Metalurški</a:t>
            </a:r>
            <a:r>
              <a:rPr lang="en-US" dirty="0"/>
              <a:t> </a:t>
            </a:r>
            <a:r>
              <a:rPr lang="en-US" dirty="0" err="1"/>
              <a:t>laboratorij</a:t>
            </a:r>
            <a:r>
              <a:rPr lang="en-US" dirty="0"/>
              <a:t> Manhattan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Univerzitetu</a:t>
            </a:r>
            <a:r>
              <a:rPr lang="en-US" dirty="0"/>
              <a:t> u </a:t>
            </a:r>
            <a:r>
              <a:rPr lang="en-US" dirty="0" err="1"/>
              <a:t>Čikagu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aspektima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r>
              <a:rPr lang="en-US" dirty="0" err="1"/>
              <a:t>nuklearnih</a:t>
            </a:r>
            <a:r>
              <a:rPr lang="en-US" dirty="0"/>
              <a:t> </a:t>
            </a:r>
            <a:r>
              <a:rPr lang="en-US" dirty="0" err="1"/>
              <a:t>reaktora</a:t>
            </a:r>
            <a:r>
              <a:rPr lang="en-US" dirty="0"/>
              <a:t>. </a:t>
            </a:r>
            <a:r>
              <a:rPr lang="en-US" dirty="0" err="1"/>
              <a:t>Sastavio</a:t>
            </a:r>
            <a:r>
              <a:rPr lang="en-US" dirty="0"/>
              <a:t> je </a:t>
            </a:r>
            <a:r>
              <a:rPr lang="en-US" dirty="0" err="1"/>
              <a:t>Szilardovu</a:t>
            </a:r>
            <a:r>
              <a:rPr lang="en-US" dirty="0"/>
              <a:t> </a:t>
            </a:r>
            <a:r>
              <a:rPr lang="en-US" dirty="0" err="1"/>
              <a:t>peticiju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se </a:t>
            </a:r>
            <a:r>
              <a:rPr lang="en-US" dirty="0" err="1"/>
              <a:t>zalaže</a:t>
            </a:r>
            <a:r>
              <a:rPr lang="en-US" dirty="0"/>
              <a:t> za </a:t>
            </a:r>
            <a:r>
              <a:rPr lang="en-US" dirty="0" err="1"/>
              <a:t>demonstraciju</a:t>
            </a:r>
            <a:r>
              <a:rPr lang="en-US" dirty="0"/>
              <a:t> </a:t>
            </a:r>
            <a:r>
              <a:rPr lang="en-US" dirty="0" err="1"/>
              <a:t>atomske</a:t>
            </a:r>
            <a:r>
              <a:rPr lang="en-US" dirty="0"/>
              <a:t> bombe,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Privremeni</a:t>
            </a:r>
            <a:r>
              <a:rPr lang="en-US" dirty="0"/>
              <a:t> </a:t>
            </a:r>
            <a:r>
              <a:rPr lang="en-US" dirty="0" err="1"/>
              <a:t>komitet</a:t>
            </a:r>
            <a:r>
              <a:rPr lang="en-US" dirty="0"/>
              <a:t> </a:t>
            </a:r>
            <a:r>
              <a:rPr lang="en-US" dirty="0" err="1"/>
              <a:t>odlučio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gradova</a:t>
            </a:r>
            <a:r>
              <a:rPr lang="en-US" dirty="0"/>
              <a:t> bez </a:t>
            </a:r>
            <a:r>
              <a:rPr lang="en-US" dirty="0" err="1"/>
              <a:t>upozorenja</a:t>
            </a:r>
            <a:r>
              <a:rPr lang="en-US" dirty="0"/>
              <a:t>.</a:t>
            </a:r>
          </a:p>
          <a:p>
            <a:r>
              <a:rPr lang="en-US" dirty="0" err="1"/>
              <a:t>Nakon</a:t>
            </a:r>
            <a:r>
              <a:rPr lang="en-US" dirty="0"/>
              <a:t> rata, Szilard se </a:t>
            </a:r>
            <a:r>
              <a:rPr lang="en-US" dirty="0" err="1"/>
              <a:t>prebacio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biologiju</a:t>
            </a:r>
            <a:r>
              <a:rPr lang="en-US" dirty="0"/>
              <a:t>. </a:t>
            </a:r>
            <a:r>
              <a:rPr lang="en-US" dirty="0" err="1"/>
              <a:t>Izumeo</a:t>
            </a:r>
            <a:r>
              <a:rPr lang="en-US" dirty="0"/>
              <a:t> je hemostat, </a:t>
            </a:r>
            <a:r>
              <a:rPr lang="en-US" dirty="0" err="1"/>
              <a:t>otkrio</a:t>
            </a:r>
            <a:r>
              <a:rPr lang="en-US" dirty="0"/>
              <a:t> </a:t>
            </a:r>
            <a:r>
              <a:rPr lang="en-US" dirty="0" err="1"/>
              <a:t>inhibiciju</a:t>
            </a:r>
            <a:r>
              <a:rPr lang="en-US" dirty="0"/>
              <a:t> </a:t>
            </a:r>
            <a:r>
              <a:rPr lang="en-US" dirty="0" err="1"/>
              <a:t>povratne</a:t>
            </a:r>
            <a:r>
              <a:rPr lang="en-US" dirty="0"/>
              <a:t> </a:t>
            </a:r>
            <a:r>
              <a:rPr lang="en-US" dirty="0" err="1"/>
              <a:t>sprege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bio </a:t>
            </a:r>
            <a:r>
              <a:rPr lang="en-US" dirty="0" err="1"/>
              <a:t>uključen</a:t>
            </a:r>
            <a:r>
              <a:rPr lang="en-US" dirty="0"/>
              <a:t> u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kloniranje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96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C114-FFD6-B69A-87CE-1ACC0709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3436-764E-E90D-064F-981394744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Dijagnostikovan</a:t>
            </a:r>
            <a:r>
              <a:rPr lang="en-US" dirty="0"/>
              <a:t> mu je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mokraćne</a:t>
            </a:r>
            <a:r>
              <a:rPr lang="en-US" dirty="0"/>
              <a:t> </a:t>
            </a:r>
            <a:r>
              <a:rPr lang="en-US" dirty="0" err="1"/>
              <a:t>bešike</a:t>
            </a:r>
            <a:r>
              <a:rPr lang="en-US" dirty="0"/>
              <a:t> 1960.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podvrgnut</a:t>
            </a:r>
            <a:r>
              <a:rPr lang="en-US" dirty="0"/>
              <a:t> je </a:t>
            </a:r>
            <a:r>
              <a:rPr lang="en-US" dirty="0" err="1"/>
              <a:t>tretmanu</a:t>
            </a:r>
            <a:r>
              <a:rPr lang="en-US" dirty="0"/>
              <a:t> kobaltom-60 koji je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dizajnirao</a:t>
            </a:r>
            <a:r>
              <a:rPr lang="en-US" dirty="0"/>
              <a:t>. </a:t>
            </a:r>
          </a:p>
          <a:p>
            <a:r>
              <a:rPr lang="en-US" dirty="0" err="1"/>
              <a:t>Pomogao</a:t>
            </a:r>
            <a:r>
              <a:rPr lang="en-US" dirty="0"/>
              <a:t> je u </a:t>
            </a:r>
            <a:r>
              <a:rPr lang="en-US" dirty="0" err="1"/>
              <a:t>osnivanju</a:t>
            </a:r>
            <a:r>
              <a:rPr lang="en-US" dirty="0"/>
              <a:t> </a:t>
            </a:r>
            <a:r>
              <a:rPr lang="en-US" dirty="0" err="1"/>
              <a:t>Salkovog</a:t>
            </a:r>
            <a:r>
              <a:rPr lang="en-US" dirty="0"/>
              <a:t> </a:t>
            </a:r>
            <a:r>
              <a:rPr lang="en-US" dirty="0" err="1"/>
              <a:t>instituta</a:t>
            </a:r>
            <a:r>
              <a:rPr lang="en-US" dirty="0"/>
              <a:t> za </a:t>
            </a:r>
            <a:r>
              <a:rPr lang="en-US" dirty="0" err="1"/>
              <a:t>biološke</a:t>
            </a:r>
            <a:r>
              <a:rPr lang="en-US" dirty="0"/>
              <a:t> </a:t>
            </a:r>
            <a:r>
              <a:rPr lang="en-US" dirty="0" err="1"/>
              <a:t>studije</a:t>
            </a:r>
            <a:r>
              <a:rPr lang="en-US" dirty="0"/>
              <a:t>, </a:t>
            </a:r>
            <a:r>
              <a:rPr lang="en-US" dirty="0" err="1"/>
              <a:t>gdje</a:t>
            </a:r>
            <a:r>
              <a:rPr lang="en-US" dirty="0"/>
              <a:t> je </a:t>
            </a:r>
            <a:r>
              <a:rPr lang="en-US" dirty="0" err="1"/>
              <a:t>postao</a:t>
            </a:r>
            <a:r>
              <a:rPr lang="en-US" dirty="0"/>
              <a:t>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saradnik</a:t>
            </a:r>
            <a:r>
              <a:rPr lang="en-US" dirty="0"/>
              <a:t>. </a:t>
            </a:r>
          </a:p>
          <a:p>
            <a:r>
              <a:rPr lang="en-US" dirty="0"/>
              <a:t>Szilard je 1962. </a:t>
            </a:r>
            <a:r>
              <a:rPr lang="en-US" dirty="0" err="1"/>
              <a:t>osnovao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za </a:t>
            </a:r>
            <a:r>
              <a:rPr lang="en-US" dirty="0" err="1"/>
              <a:t>svijet</a:t>
            </a:r>
            <a:r>
              <a:rPr lang="en-US" dirty="0"/>
              <a:t> koji je </a:t>
            </a:r>
            <a:r>
              <a:rPr lang="en-US" dirty="0" err="1"/>
              <a:t>pogodan</a:t>
            </a:r>
            <a:r>
              <a:rPr lang="en-US" dirty="0"/>
              <a:t> za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Kongresu</a:t>
            </a:r>
            <a:r>
              <a:rPr lang="en-US" dirty="0"/>
              <a:t>, </a:t>
            </a:r>
            <a:r>
              <a:rPr lang="en-US" dirty="0" err="1"/>
              <a:t>Bijeloj</a:t>
            </a:r>
            <a:r>
              <a:rPr lang="en-US" dirty="0"/>
              <a:t> </a:t>
            </a:r>
            <a:r>
              <a:rPr lang="en-US" dirty="0" err="1"/>
              <a:t>kući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američkoj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dirty="0" err="1"/>
              <a:t>dostavio</a:t>
            </a:r>
            <a:r>
              <a:rPr lang="en-US" dirty="0"/>
              <a:t> "</a:t>
            </a:r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/>
              <a:t>razuma</a:t>
            </a:r>
            <a:r>
              <a:rPr lang="en-US" dirty="0"/>
              <a:t>" o </a:t>
            </a:r>
            <a:r>
              <a:rPr lang="en-US" dirty="0" err="1"/>
              <a:t>nuklearnom</a:t>
            </a:r>
            <a:r>
              <a:rPr lang="en-US" dirty="0"/>
              <a:t> </a:t>
            </a:r>
            <a:r>
              <a:rPr lang="en-US" dirty="0" err="1"/>
              <a:t>oružju</a:t>
            </a:r>
            <a:r>
              <a:rPr lang="en-US" dirty="0"/>
              <a:t>. </a:t>
            </a:r>
          </a:p>
          <a:p>
            <a:r>
              <a:rPr lang="en-US" dirty="0" err="1"/>
              <a:t>Umro</a:t>
            </a:r>
            <a:r>
              <a:rPr lang="en-US" dirty="0"/>
              <a:t> je u </a:t>
            </a:r>
            <a:r>
              <a:rPr lang="en-US" dirty="0" err="1"/>
              <a:t>snu</a:t>
            </a:r>
            <a:r>
              <a:rPr lang="en-US" dirty="0"/>
              <a:t> od </a:t>
            </a:r>
            <a:r>
              <a:rPr lang="en-US" dirty="0" err="1"/>
              <a:t>srčanog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1964.</a:t>
            </a:r>
          </a:p>
        </p:txBody>
      </p:sp>
    </p:spTree>
    <p:extLst>
      <p:ext uri="{BB962C8B-B14F-4D97-AF65-F5344CB8AC3E}">
        <p14:creationId xmlns:p14="http://schemas.microsoft.com/office/powerpoint/2010/main" val="180089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B495-8B9D-F68C-3380-013B6B71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388"/>
          </a:xfrm>
        </p:spPr>
        <p:txBody>
          <a:bodyPr>
            <a:normAutofit fontScale="90000"/>
          </a:bodyPr>
          <a:lstStyle/>
          <a:p>
            <a:r>
              <a:rPr lang="en-US" sz="3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Hans </a:t>
            </a:r>
            <a:r>
              <a:rPr lang="en-US" sz="31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Albreht</a:t>
            </a:r>
            <a:r>
              <a:rPr lang="en-US" sz="3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1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Bete</a:t>
            </a:r>
            <a:r>
              <a:rPr lang="en-US" sz="3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sz="31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Hans Bethe)</a:t>
            </a:r>
            <a:br>
              <a:rPr lang="en-US" sz="31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31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Strazbur"/>
              </a:rPr>
              <a:t>Strazbur</a:t>
            </a:r>
            <a:r>
              <a:rPr lang="en-US" sz="3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31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2. jul"/>
              </a:rPr>
              <a:t>2. </a:t>
            </a:r>
            <a:r>
              <a:rPr lang="en-US" sz="31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2. jul"/>
              </a:rPr>
              <a:t>jul</a:t>
            </a:r>
            <a:r>
              <a:rPr lang="en-US" sz="3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1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1906"/>
              </a:rPr>
              <a:t>1906</a:t>
            </a:r>
            <a:r>
              <a:rPr lang="en-US" sz="3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en-US" sz="31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Itaka"/>
              </a:rPr>
              <a:t>Itaka</a:t>
            </a:r>
            <a:r>
              <a:rPr lang="en-US" sz="3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31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Njujork"/>
              </a:rPr>
              <a:t>Njujork</a:t>
            </a:r>
            <a:r>
              <a:rPr lang="en-US" sz="3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31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6. mart"/>
              </a:rPr>
              <a:t>6. mart</a:t>
            </a:r>
            <a:r>
              <a:rPr lang="en-US" sz="3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1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2005"/>
              </a:rPr>
              <a:t>2005</a:t>
            </a:r>
            <a:r>
              <a:rPr lang="en-US" sz="3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9A48-311E-CFC9-BE1C-ABC3474E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10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N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emačko-američki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fizičar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jevrejskog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porekla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Njegova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brojna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otkrića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oblasti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kvantne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elektrodinamike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fizike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čvrstih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zvezdane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nukleosinteze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astrofizike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presudno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uticale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fiziku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20.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veka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Doktorirao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fiziku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minhenskom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univerzitetu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Postdoktorske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završio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Univerzitet u Kembridžu"/>
              </a:rPr>
              <a:t>Kembridžu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Rimu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101C8-7CA5-E130-13A9-70781C056F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584" t="17630" r="37083" b="22222"/>
          <a:stretch/>
        </p:blipFill>
        <p:spPr>
          <a:xfrm>
            <a:off x="7863840" y="1584960"/>
            <a:ext cx="3332480" cy="41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5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F5D3-AF01-CDEB-BBA2-AEEDE68D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Vizionar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C2098-63EF-A640-A959-9A21BE41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Dolaskom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Nacizam"/>
              </a:rPr>
              <a:t>nacista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Nemačkoj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1933.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preselio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Ujedinjeno Kraljevstvo"/>
              </a:rPr>
              <a:t>Ujedinjeno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Ujedinjeno Kraljevstvo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Ujedinjeno Kraljevstvo"/>
              </a:rPr>
              <a:t>Kraljevstvo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radio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saradnik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Univerziteta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Mančesteru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Univerziteta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Bristolu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1935.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preselio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u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jedinjene Američke Države"/>
              </a:rPr>
              <a:t>SAD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obavljao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funkciju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profesora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Kolumbija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Univerzitetu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Kornel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Univerzitetu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4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5C46-33F3-6DA1-6C37-F38989CA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Alamos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B7DB2-E915-820C-A148-BADC8C894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Drugog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svetskog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rata,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bio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direktor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teoretskog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odseka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nacionalne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laboratorije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Los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Alamosu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imala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cilj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pronalazak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nuklearnog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oružja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Drugog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svetskog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rata,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njegovi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radovi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razvoja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Hidrogenska bomba"/>
              </a:rPr>
              <a:t>hidrogenske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Hidrogenska bomba"/>
              </a:rPr>
              <a:t> bombe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zajedno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mađarsko-američkim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odnosno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poljsko-američkim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naučnikom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jevrejskog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porekla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Edvard Teler"/>
              </a:rPr>
              <a:t>Edvardom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Edvard Teler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Edvard Teler"/>
              </a:rPr>
              <a:t>Telerom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tanislav Ulam"/>
              </a:rPr>
              <a:t>Stanislavom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tanislav Ulam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tanislav Ulam"/>
              </a:rPr>
              <a:t>Ulamom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doprineli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izumu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uspešnom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testiranju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hidrogenske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bombe.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4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FD21-0E6B-DC60-5AFB-638F5577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Nobel Prize in Physics"/>
              </a:rPr>
              <a:t>Nobelova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Nobel Prize in Physics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Nobel Prize in Physics"/>
              </a:rPr>
              <a:t>nagrada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Nobel Prize in Physics"/>
              </a:rPr>
              <a:t> za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Nobel Prize in Physics"/>
              </a:rPr>
              <a:t>fiziku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1967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A3B71-4C89-D1F8-FE20-076F42ECC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života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kasnije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dobio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brojne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počasti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nagrade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Postao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Honorary fellow (stranica ne postoji)"/>
              </a:rPr>
              <a:t>član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Američke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akademije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nauka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i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4" tooltip="American Academy of Arts and Sciences (stranica ne postoji)"/>
              </a:rPr>
              <a:t>umetnosti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1947,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[5]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takođe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dobio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6" tooltip="Henry Draper Medal (stranica ne postoji)"/>
              </a:rPr>
              <a:t>Henri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6" tooltip="Henry Draper Medal (stranica ne postoji)"/>
              </a:rPr>
              <a:t>Drejperovu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6" tooltip="Henry Draper Medal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6" tooltip="Henry Draper Medal (stranica ne postoji)"/>
              </a:rPr>
              <a:t>medalju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7" tooltip="United States National Academy of Sciences (stranica ne postoji)"/>
              </a:rPr>
              <a:t>Nacionalne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7" tooltip="United States National Academy of Sciences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7" tooltip="United States National Academy of Sciences (stranica ne postoji)"/>
              </a:rPr>
              <a:t>akademije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7" tooltip="United States National Academy of Sciences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7" tooltip="United States National Academy of Sciences (stranica ne postoji)"/>
              </a:rPr>
              <a:t>nauka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/>
              </a:rPr>
              <a:t>[6]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Nagrađen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9" tooltip="Max Planck Medal (stranica ne postoji)"/>
              </a:rPr>
              <a:t>Maks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9" tooltip="Max Planck Medal (stranica ne postoji)"/>
              </a:rPr>
              <a:t> Plank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9" tooltip="Max Planck Medal (stranica ne postoji)"/>
              </a:rPr>
              <a:t>medaljom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1955.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0" tooltip="Franklin Medal (stranica ne postoji)"/>
              </a:rPr>
              <a:t>Franklinovom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0" tooltip="Franklin Medal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0" tooltip="Franklin Medal (stranica ne postoji)"/>
              </a:rPr>
              <a:t>medaljom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1959.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1" tooltip="Eddington Medal (stranica ne postoji)"/>
              </a:rPr>
              <a:t>Edingtonovom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1" tooltip="Eddington Medal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1" tooltip="Eddington Medal (stranica ne postoji)"/>
              </a:rPr>
              <a:t>medaljom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Royal Astronomical Society"/>
              </a:rPr>
              <a:t>Kraljevskog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Royal Astronomical Society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Royal Astronomical Society"/>
              </a:rPr>
              <a:t>astronomskog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Royal Astronomical Society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Royal Astronomical Society"/>
              </a:rPr>
              <a:t>društva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3" tooltip="Enrico Fermi Award (stranica ne postoji)"/>
              </a:rPr>
              <a:t>Enriko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3" tooltip="Enrico Fermi Award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3" tooltip="Enrico Fermi Award (stranica ne postoji)"/>
              </a:rPr>
              <a:t>Fermijevom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3" tooltip="Enrico Fermi Award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3" tooltip="Enrico Fermi Award (stranica ne postoji)"/>
              </a:rPr>
              <a:t>nagradom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Komisije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 za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atomsku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energiju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Sjedinjenih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United States Atomic Energy Commission (stranica ne postoji)"/>
              </a:rPr>
              <a:t>Država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1961,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/>
              </a:rPr>
              <a:t>[7]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6" tooltip="Rumford Prize (stranica ne postoji)"/>
              </a:rPr>
              <a:t>Ramfordovom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6" tooltip="Rumford Prize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6" tooltip="Rumford Prize (stranica ne postoji)"/>
              </a:rPr>
              <a:t>nagradom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1963,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7" tooltip="National Medal of Science (stranica ne postoji)"/>
              </a:rPr>
              <a:t>Nacionalnom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7" tooltip="National Medal of Science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7" tooltip="National Medal of Science (stranica ne postoji)"/>
              </a:rPr>
              <a:t>medaljom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7" tooltip="National Medal of Science (stranica ne postoji)"/>
              </a:rPr>
              <a:t> za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7" tooltip="National Medal of Science (stranica ne postoji)"/>
              </a:rPr>
              <a:t>nauku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1975,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8"/>
              </a:rPr>
              <a:t>[10]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9" tooltip="Oersted Medal (stranica ne postoji)"/>
              </a:rPr>
              <a:t>Erstedovom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9" tooltip="Oersted Medal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9" tooltip="Oersted Medal (stranica ne postoji)"/>
              </a:rPr>
              <a:t>medaljom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1993,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0"/>
              </a:rPr>
              <a:t>[11]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1" tooltip="Bruce Medal (stranica ne postoji)"/>
              </a:rPr>
              <a:t>Brusovom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1" tooltip="Bruce Medal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1" tooltip="Bruce Medal (stranica ne postoji)"/>
              </a:rPr>
              <a:t>medaljom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2001,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2"/>
              </a:rPr>
              <a:t>[12]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Posthumno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2005, 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3" tooltip="Benjamin Franklin Medal (American Philosophical Society) (stranica ne postoji)"/>
              </a:rPr>
              <a:t>Bendžamin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3" tooltip="Benjamin Franklin Medal (American Philosophical Society)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3" tooltip="Benjamin Franklin Medal (American Philosophical Society) (stranica ne postoji)"/>
              </a:rPr>
              <a:t>Franklinovom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3" tooltip="Benjamin Franklin Medal (American Philosophical Society)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3" tooltip="Benjamin Franklin Medal (American Philosophical Society) (stranica ne postoji)"/>
              </a:rPr>
              <a:t>medaljom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izuzetna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dostignuća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nauci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4" tooltip="American Philosophical Society (stranica ne postoji)"/>
              </a:rPr>
              <a:t>Američkog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4" tooltip="American Philosophical Society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4" tooltip="American Philosophical Society (stranica ne postoji)"/>
              </a:rPr>
              <a:t>filozofskog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4" tooltip="American Philosophical Society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4" tooltip="American Philosophical Society (stranica ne postoji)"/>
              </a:rPr>
              <a:t>društva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5"/>
              </a:rPr>
              <a:t>[13]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5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F3F8-D2F9-5C67-618D-5FC0D766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Stanislav 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Marsin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Ulam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Stanisław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Marcin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Ulam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13. april"/>
              </a:rPr>
              <a:t>13.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13. april"/>
              </a:rPr>
              <a:t>april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1909"/>
              </a:rPr>
              <a:t>1909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13. maj"/>
              </a:rPr>
              <a:t>13.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13. maj"/>
              </a:rPr>
              <a:t>maj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1984"/>
              </a:rPr>
              <a:t>1984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C57CF-71F3-FF95-EBAD-7E56E97F7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bio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poljsko-američki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Matematičar"/>
              </a:rPr>
              <a:t>matematičar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Učestvovao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u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Menhetn projekt"/>
              </a:rPr>
              <a:t>Menhetn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Menhetn projekt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Menhetn projekt"/>
              </a:rPr>
              <a:t>projektu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odakle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nastao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Teler-Ulamov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dizajn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termonuklearnog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oružja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Izumeo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Monte Karlo metoda"/>
              </a:rPr>
              <a:t>Monte Karlo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Monte Karlo metoda"/>
              </a:rPr>
              <a:t>metodu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izračunavanja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predložio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9" tooltip="Nuklearni pulsni pogon (stranica ne postoji)"/>
              </a:rPr>
              <a:t>nuklearni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9" tooltip="Nuklearni pulsni pogon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9" tooltip="Nuklearni pulsni pogon (stranica ne postoji)"/>
              </a:rPr>
              <a:t>pulsni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9" tooltip="Nuklearni pulsni pogon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9" tooltip="Nuklearni pulsni pogon (stranica ne postoji)"/>
              </a:rPr>
              <a:t>pogon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Dokazao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nekoliko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teorema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predložio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nekoliko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Hipoteza"/>
              </a:rPr>
              <a:t>hipoteza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Oktobra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1943,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dobija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poziv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Hans Bete"/>
              </a:rPr>
              <a:t>Hansa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Hans Bete"/>
              </a:rPr>
              <a:t>Betea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da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priključi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Menhetn projekt"/>
              </a:rPr>
              <a:t>Menhetn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Menhetn projekt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Menhetn projekt"/>
              </a:rPr>
              <a:t>projektu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tajnoj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2" tooltip="Nacionalna laboratorija Los Alamos (stranica ne postoji)"/>
              </a:rPr>
              <a:t>laboratoriji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2" tooltip="Nacionalna laboratorija Los Alamos (stranica ne postoji)"/>
              </a:rPr>
              <a:t> Los Alamos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Novi Meksiko"/>
              </a:rPr>
              <a:t>Novom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Novi Meksiko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Novi Meksiko"/>
              </a:rPr>
              <a:t>Meksiku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Tu je radio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4" tooltip="Hidrodinamika"/>
              </a:rPr>
              <a:t>hidrodinamičkim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proračunima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koji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predviđaju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ponašanje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eksplozivnih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sočiva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koriste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implozivnih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oružja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Raspoređen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grupu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 tooltip="Edvard Teler"/>
              </a:rPr>
              <a:t>Edvarda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 tooltip="Edvard Teler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 tooltip="Edvard Teler"/>
              </a:rPr>
              <a:t>Telera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radio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Telerovoj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"Super"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bombi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6" tooltip="Enriko Fermi"/>
              </a:rPr>
              <a:t>Enrika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6" tooltip="Enriko Fermi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6" tooltip="Enriko Fermi"/>
              </a:rPr>
              <a:t>Fermija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F460-EB08-2F06-F790-F290774A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2C96F-9098-1A06-9C30-59D5F545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5722" cy="4351338"/>
          </a:xfrm>
        </p:spPr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Dana 20.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avgusta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1939.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poslednji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put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otplovio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svojom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17-godišnjim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bratom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Adamom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Postao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docent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" tooltip="Univerzitet Viskonskin-Medison (stranica ne postoji)"/>
              </a:rPr>
              <a:t>Univerzitetu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" tooltip="Univerzitet Viskonskin-Medison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" tooltip="Univerzitet Viskonskin-Medison (stranica ne postoji)"/>
              </a:rPr>
              <a:t>Viskonsin-Medison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1940.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građanin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SAD 1941.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82BA9-8C73-A552-F18D-05C317CC3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6" t="13926" r="37834" b="21185"/>
          <a:stretch/>
        </p:blipFill>
        <p:spPr>
          <a:xfrm>
            <a:off x="8008068" y="1481814"/>
            <a:ext cx="313944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5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5D32-DD61-F50C-AA3F-B872240C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Jevreja</a:t>
            </a:r>
            <a:r>
              <a:rPr lang="en-US" dirty="0"/>
              <a:t> – ne bi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bombe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69FF-69FE-3AEF-40DD-9CCD7A5A9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 je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licno</a:t>
            </a:r>
            <a:r>
              <a:rPr lang="en-US" dirty="0"/>
              <a:t> </a:t>
            </a:r>
            <a:r>
              <a:rPr lang="en-US" dirty="0" err="1"/>
              <a:t>misljenje</a:t>
            </a:r>
            <a:r>
              <a:rPr lang="en-US" dirty="0"/>
              <a:t>!?</a:t>
            </a:r>
          </a:p>
          <a:p>
            <a:endParaRPr lang="en-US" dirty="0"/>
          </a:p>
          <a:p>
            <a:r>
              <a:rPr lang="en-US" dirty="0"/>
              <a:t>Od </a:t>
            </a:r>
            <a:r>
              <a:rPr lang="en-US" dirty="0" err="1"/>
              <a:t>načelnika</a:t>
            </a:r>
            <a:r>
              <a:rPr lang="en-US" dirty="0"/>
              <a:t> </a:t>
            </a:r>
            <a:r>
              <a:rPr lang="en-US" dirty="0" err="1"/>
              <a:t>nadležnih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Menhetn</a:t>
            </a:r>
            <a:r>
              <a:rPr lang="en-US" dirty="0"/>
              <a:t>,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Jevreja</a:t>
            </a:r>
            <a:r>
              <a:rPr lang="en-US" dirty="0"/>
              <a:t>, </a:t>
            </a:r>
            <a:r>
              <a:rPr lang="en-US" dirty="0" err="1"/>
              <a:t>predvođenih</a:t>
            </a:r>
            <a:r>
              <a:rPr lang="en-US" dirty="0"/>
              <a:t> </a:t>
            </a:r>
            <a:r>
              <a:rPr lang="en-US" dirty="0" err="1"/>
              <a:t>čovekom</a:t>
            </a:r>
            <a:r>
              <a:rPr lang="en-US" dirty="0"/>
              <a:t> </a:t>
            </a:r>
            <a:r>
              <a:rPr lang="en-US" dirty="0" err="1"/>
              <a:t>zaduženim</a:t>
            </a:r>
            <a:r>
              <a:rPr lang="en-US" dirty="0"/>
              <a:t> za </a:t>
            </a:r>
            <a:r>
              <a:rPr lang="en-US" dirty="0" err="1"/>
              <a:t>operaciju</a:t>
            </a:r>
            <a:r>
              <a:rPr lang="en-US" dirty="0"/>
              <a:t>, J. Robert </a:t>
            </a:r>
            <a:r>
              <a:rPr lang="en-US" dirty="0" err="1"/>
              <a:t>Openheimer</a:t>
            </a:r>
            <a:r>
              <a:rPr lang="en-US" dirty="0"/>
              <a:t>. </a:t>
            </a:r>
          </a:p>
          <a:p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Edvard </a:t>
            </a:r>
            <a:r>
              <a:rPr lang="en-US" dirty="0" err="1"/>
              <a:t>Teler</a:t>
            </a:r>
            <a:r>
              <a:rPr lang="en-US" dirty="0"/>
              <a:t>, </a:t>
            </a:r>
            <a:r>
              <a:rPr lang="en-US" dirty="0" err="1"/>
              <a:t>Judžin</a:t>
            </a:r>
            <a:r>
              <a:rPr lang="en-US" dirty="0"/>
              <a:t> </a:t>
            </a:r>
            <a:r>
              <a:rPr lang="en-US" dirty="0" err="1"/>
              <a:t>Vigner</a:t>
            </a:r>
            <a:r>
              <a:rPr lang="en-US" dirty="0"/>
              <a:t>, Leo </a:t>
            </a:r>
            <a:r>
              <a:rPr lang="en-US" dirty="0" err="1"/>
              <a:t>Silard</a:t>
            </a:r>
            <a:r>
              <a:rPr lang="en-US" dirty="0"/>
              <a:t>,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mađarski</a:t>
            </a:r>
            <a:r>
              <a:rPr lang="en-US" dirty="0"/>
              <a:t> </a:t>
            </a:r>
            <a:r>
              <a:rPr lang="en-US" dirty="0" err="1"/>
              <a:t>Jevreji</a:t>
            </a:r>
            <a:r>
              <a:rPr lang="en-US" dirty="0"/>
              <a:t>.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Beča</a:t>
            </a:r>
            <a:r>
              <a:rPr lang="en-US" dirty="0"/>
              <a:t> je </a:t>
            </a:r>
            <a:r>
              <a:rPr lang="en-US" dirty="0" err="1"/>
              <a:t>došao</a:t>
            </a:r>
            <a:r>
              <a:rPr lang="en-US" dirty="0"/>
              <a:t> Viktor </a:t>
            </a:r>
            <a:r>
              <a:rPr lang="en-US" dirty="0" err="1"/>
              <a:t>Vajskof</a:t>
            </a:r>
            <a:r>
              <a:rPr lang="en-US" dirty="0"/>
              <a:t>. </a:t>
            </a:r>
          </a:p>
          <a:p>
            <a:r>
              <a:rPr lang="en-US" dirty="0" err="1"/>
              <a:t>Maks</a:t>
            </a:r>
            <a:r>
              <a:rPr lang="en-US" dirty="0"/>
              <a:t> Born, </a:t>
            </a:r>
            <a:r>
              <a:rPr lang="en-US" dirty="0" err="1"/>
              <a:t>Džejms</a:t>
            </a:r>
            <a:r>
              <a:rPr lang="en-US" dirty="0"/>
              <a:t> Frank, Hans </a:t>
            </a:r>
            <a:r>
              <a:rPr lang="en-US" dirty="0" err="1"/>
              <a:t>Bete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Oto </a:t>
            </a:r>
            <a:r>
              <a:rPr lang="en-US" dirty="0" err="1"/>
              <a:t>Friš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rođeni</a:t>
            </a:r>
            <a:r>
              <a:rPr lang="en-US" dirty="0"/>
              <a:t> u </a:t>
            </a:r>
            <a:r>
              <a:rPr lang="en-US" dirty="0" err="1"/>
              <a:t>Nemačkoj</a:t>
            </a:r>
            <a:r>
              <a:rPr lang="en-US" dirty="0"/>
              <a:t>. </a:t>
            </a:r>
          </a:p>
          <a:p>
            <a:r>
              <a:rPr lang="en-US" dirty="0" err="1"/>
              <a:t>Neki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studirali</a:t>
            </a:r>
            <a:r>
              <a:rPr lang="en-US" dirty="0"/>
              <a:t> pod Niels </a:t>
            </a:r>
            <a:r>
              <a:rPr lang="en-US" dirty="0" err="1"/>
              <a:t>Bohrom</a:t>
            </a:r>
            <a:r>
              <a:rPr lang="en-US" dirty="0"/>
              <a:t>, </a:t>
            </a:r>
            <a:r>
              <a:rPr lang="en-US" dirty="0" err="1"/>
              <a:t>Danac</a:t>
            </a:r>
            <a:r>
              <a:rPr lang="en-US" dirty="0"/>
              <a:t> </a:t>
            </a:r>
            <a:r>
              <a:rPr lang="en-US" dirty="0" err="1"/>
              <a:t>čija</a:t>
            </a:r>
            <a:r>
              <a:rPr lang="en-US" dirty="0"/>
              <a:t> je </a:t>
            </a:r>
            <a:r>
              <a:rPr lang="en-US" dirty="0" err="1"/>
              <a:t>majka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Jevrejka</a:t>
            </a:r>
            <a:r>
              <a:rPr lang="en-US" dirty="0"/>
              <a:t>. </a:t>
            </a:r>
          </a:p>
          <a:p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starosedeoci</a:t>
            </a:r>
            <a:r>
              <a:rPr lang="en-US" dirty="0"/>
              <a:t> </a:t>
            </a:r>
            <a:r>
              <a:rPr lang="en-US" dirty="0" err="1"/>
              <a:t>Amerikanci</a:t>
            </a:r>
            <a:r>
              <a:rPr lang="en-US" dirty="0"/>
              <a:t> – </a:t>
            </a:r>
            <a:r>
              <a:rPr lang="en-US" dirty="0" err="1"/>
              <a:t>Isador</a:t>
            </a:r>
            <a:r>
              <a:rPr lang="en-US" dirty="0"/>
              <a:t> Rabi, </a:t>
            </a:r>
            <a:r>
              <a:rPr lang="en-US" dirty="0" err="1"/>
              <a:t>Ričard</a:t>
            </a:r>
            <a:r>
              <a:rPr lang="en-US" dirty="0"/>
              <a:t> </a:t>
            </a:r>
            <a:r>
              <a:rPr lang="en-US" dirty="0" err="1"/>
              <a:t>Fajnman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Judžin</a:t>
            </a:r>
            <a:r>
              <a:rPr lang="en-US" dirty="0"/>
              <a:t> </a:t>
            </a:r>
            <a:r>
              <a:rPr lang="en-US" dirty="0" err="1"/>
              <a:t>Rabinovic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628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1B48-7B9E-E643-D470-01EEC78F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Mladost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7DE-1E59-DE4E-2D14-576251E5B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Ulam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rođen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bogatoj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porodici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poljskih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Jevreja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Studirao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matematiku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Lavov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Politehničkom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institutu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Poljski jezik"/>
              </a:rPr>
              <a:t>polj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Poljski jezik"/>
              </a:rPr>
              <a:t>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Lwów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Polytechnic Institute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doktorirao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1933.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mentorstvom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Kazimir Kuratovski (stranica ne postoji)"/>
              </a:rPr>
              <a:t>Kazimira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Kazimir Kuratovski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Kazimir Kuratovski (stranica ne postoji)"/>
              </a:rPr>
              <a:t>Kuratovskog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1935, 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Džon fon Nojman"/>
              </a:rPr>
              <a:t>Džon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Džon fon Nojman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Džon fon Nojman"/>
              </a:rPr>
              <a:t>fon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Džon fon Nojman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Džon fon Nojman"/>
              </a:rPr>
              <a:t>Nojman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koga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Ulam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upoznao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Varšava"/>
              </a:rPr>
              <a:t>Varšavi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pozvao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ga je da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dođe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Institut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napredne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Prinstonu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Džerzi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SAD),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nekoliko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meseci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Od 1936. do 1939.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provodio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Poljska"/>
              </a:rPr>
              <a:t>Poljskoj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akademske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Univerzitet Harvard"/>
              </a:rPr>
              <a:t>Univerzitetu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Univerzitet Harvard"/>
              </a:rPr>
              <a:t> Harvard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Kembridž (Masačusets)"/>
              </a:rPr>
              <a:t>Kembridžu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radio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uspostavljanju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značajnih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rezultata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ergodičkoj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teoriji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2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1CB6-6A6F-3D10-C778-1AADE8B5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Edvard </a:t>
            </a:r>
            <a:r>
              <a:rPr lang="en-US" sz="3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Teler</a:t>
            </a:r>
            <a:r>
              <a:rPr 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Edward Teller</a:t>
            </a:r>
            <a:br>
              <a:rPr lang="en-US" sz="3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Budimpešta"/>
              </a:rPr>
              <a:t>Budimpešta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15. januar"/>
              </a:rPr>
              <a:t>15. </a:t>
            </a:r>
            <a:r>
              <a:rPr lang="en-US" sz="28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15. januar"/>
              </a:rPr>
              <a:t>januar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1908"/>
              </a:rPr>
              <a:t>1908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Stanford (Kalifornija)"/>
              </a:rPr>
              <a:t>Stanford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9. septembar"/>
              </a:rPr>
              <a:t>9. </a:t>
            </a:r>
            <a:r>
              <a:rPr lang="en-US" sz="28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9. septembar"/>
              </a:rPr>
              <a:t>septembar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2003"/>
              </a:rPr>
              <a:t>2003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E6A21-780C-B695-3827-C8B89874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34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fizičar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Mađarska"/>
              </a:rPr>
              <a:t>mađarskog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porekla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Radio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atomskoj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laboratoriji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Los Alamos"/>
              </a:rPr>
              <a:t>Los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Los Alamos"/>
              </a:rPr>
              <a:t>Alamosu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smatra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izumiteljem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američke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Hidrogenska bomba"/>
              </a:rPr>
              <a:t>hidrogenske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Hidrogenska bomba"/>
              </a:rPr>
              <a:t> bombe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takođe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doprinos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1" tooltip="Thomas–Fermi model (stranica ne postoji)"/>
              </a:rPr>
              <a:t>Tomas-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1" tooltip="Thomas–Fermi model (stranica ne postoji)"/>
              </a:rPr>
              <a:t>Fermijevoj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1" tooltip="Thomas–Fermi model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1" tooltip="Thomas–Fermi model (stranica ne postoji)"/>
              </a:rPr>
              <a:t>teoriji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preteči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2" tooltip="Density functional theory (stranica ne postoji)"/>
              </a:rPr>
              <a:t>teorije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2" tooltip="Density functional theory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2" tooltip="Density functional theory (stranica ne postoji)"/>
              </a:rPr>
              <a:t>gustinske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2" tooltip="Density functional theory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2" tooltip="Density functional theory (stranica ne postoji)"/>
              </a:rPr>
              <a:t>funkcionalnosti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standardnom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savremenom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alatu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Quantum mechanics"/>
              </a:rPr>
              <a:t>kvantno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Quantum mechanics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Quantum mechanics"/>
              </a:rPr>
              <a:t>mehaničkom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tretmanu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složenih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molekula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1953,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zajedno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drugim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naucnicima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njegovom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suprugom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Augusta H. Teller (stranica ne postoji)"/>
              </a:rPr>
              <a:t>Avgustom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Augusta H. Teller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14" tooltip="Augusta H. Teller (stranica ne postoji)"/>
              </a:rPr>
              <a:t>Teler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koautor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koji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standardno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polazište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primenu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 tooltip="Monte Karlo metoda"/>
              </a:rPr>
              <a:t>Monte Karlo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 tooltip="Monte Karlo metoda"/>
              </a:rPr>
              <a:t>metode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6" tooltip="Statistička mehanika"/>
              </a:rPr>
              <a:t>statističku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6" tooltip="Statistička mehanika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6" tooltip="Statistička mehanika"/>
              </a:rPr>
              <a:t>mehaniku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16030-4665-63E9-C22A-B0E7470BE21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7084" t="16733" r="5000" b="5035"/>
          <a:stretch/>
        </p:blipFill>
        <p:spPr>
          <a:xfrm>
            <a:off x="8384871" y="1492885"/>
            <a:ext cx="3403600" cy="53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72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7BEE-6FE1-2126-6FAC-CA522EB4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Openhajmer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B067-97E8-B604-2CDD-E0A4D2A4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Kao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Jevreji"/>
              </a:rPr>
              <a:t>Jevrejin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emigrirao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u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jedinjene Američke Države"/>
              </a:rPr>
              <a:t>SAD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1930"/>
              </a:rPr>
              <a:t>1930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bio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prvih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članova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Projekat Menhetn"/>
              </a:rPr>
              <a:t>projekta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Projekat Menhetn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Projekat Menhetn"/>
              </a:rPr>
              <a:t>Menhetn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koji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pokrenut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ciljem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razvijanja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Nuklearno oružje"/>
              </a:rPr>
              <a:t>atomske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Nuklearno oružje"/>
              </a:rPr>
              <a:t> bombe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ovom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periodu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snažno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zalagao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razvoj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oružja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baziranih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fuzijskoj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reakciji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priznanja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kontroverznoj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ulozi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svjedočenju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protiv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kolege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Robert Openhajmer"/>
              </a:rPr>
              <a:t>Roberta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Robert Openhajmer"/>
              </a:rPr>
              <a:t>Openhajmera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doživio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osudu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javnosti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dalje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podršku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SAD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vojnog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vrha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Bio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koosnivač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Nacionalne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laboratorije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Livermor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bio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direktor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institucije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zamenik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direktora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mnoge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9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EEA-5950-EC40-27E8-3636FB17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2E06-7BAB-65DD-181B-61147898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3166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Njegovi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roditelji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Ilona,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pijanistkinja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Maks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advokat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Školovao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luteranskoj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gimnaziji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" tooltip="Fasori Gimnázium (stranica ne postoji)"/>
              </a:rPr>
              <a:t>Fasori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zatim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gimnaziji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Minta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Budimpešti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jevrejskog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porekla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kasnije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životu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postao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agnostički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Jevrej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„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Religija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problem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mojoj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porodici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”,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kasnije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napisao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„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zaista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 tome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nikada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razgovaralo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verske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obuke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došlo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Minta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zahtevala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učenici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pohađaju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časove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svojim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religijama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Moja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porodica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slavila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praznik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Kipur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postili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Ipak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otac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molio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svoje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roditelje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subotom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jevrejske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praznike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Ideja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Boga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upijao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da bi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bilo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divno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postoji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Očajnički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trebao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ga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nismo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videli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mnogo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hiljada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.”</a:t>
            </a:r>
            <a:endParaRPr lang="en-US" b="0" i="0" baseline="30000" dirty="0">
              <a:solidFill>
                <a:srgbClr val="3366CC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Albert Ajnštajn"/>
              </a:rPr>
              <a:t>Albert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Albert Ajnštajn"/>
              </a:rPr>
              <a:t>Ajnštajn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Ričard Fajnman"/>
              </a:rPr>
              <a:t>Ričard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Ričard Fajnman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Ričard Fajnman"/>
              </a:rPr>
              <a:t>Fajnman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5" tooltip="Language delay (stranica ne postoji)"/>
              </a:rPr>
              <a:t>kasno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5" tooltip="Language delay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5" tooltip="Language delay (stranica ne postoji)"/>
              </a:rPr>
              <a:t>progovorio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On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razvio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sposobnost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govora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kasnije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većine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veoma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zainteresovao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brojeve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zabave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radi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računao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velike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brojeve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glavi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/>
              </a:rPr>
              <a:t>[6]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3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691D-BEB6-2FB8-3C55-49ED87D4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na kraju: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8F72B-70AE-F46E-7A04-C9D1C6AEF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82" r="24574" b="11667"/>
          <a:stretch/>
        </p:blipFill>
        <p:spPr>
          <a:xfrm>
            <a:off x="1136608" y="1393290"/>
            <a:ext cx="9651257" cy="5344161"/>
          </a:xfrm>
        </p:spPr>
      </p:pic>
    </p:spTree>
    <p:extLst>
      <p:ext uri="{BB962C8B-B14F-4D97-AF65-F5344CB8AC3E}">
        <p14:creationId xmlns:p14="http://schemas.microsoft.com/office/powerpoint/2010/main" val="1370167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68E9-D286-BA2A-1DB8-D1619987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Robert 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Openhajmer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Oppenheimer)</a:t>
            </a:r>
            <a:b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hlinkClick r:id="rId2" tooltip="Njuj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Njujork</a:t>
            </a:r>
            <a:r>
              <a:rPr lang="en-US" sz="3600" dirty="0">
                <a:latin typeface="Arial" panose="020B0604020202020204" pitchFamily="34" charset="0"/>
              </a:rPr>
              <a:t>, </a:t>
            </a:r>
            <a:r>
              <a:rPr lang="en-US" sz="3600" dirty="0">
                <a:solidFill>
                  <a:srgbClr val="0563C1"/>
                </a:solidFill>
                <a:latin typeface="Arial" panose="020B0604020202020204" pitchFamily="34" charset="0"/>
              </a:rPr>
              <a:t>22. </a:t>
            </a:r>
            <a:r>
              <a:rPr lang="en-US" sz="3600" dirty="0" err="1">
                <a:latin typeface="Arial" panose="020B0604020202020204" pitchFamily="34" charset="0"/>
              </a:rPr>
              <a:t>april</a:t>
            </a:r>
            <a:r>
              <a:rPr lang="en-US" sz="3600" dirty="0">
                <a:latin typeface="Arial" panose="020B0604020202020204" pitchFamily="34" charset="0"/>
              </a:rPr>
              <a:t> </a:t>
            </a:r>
            <a:r>
              <a:rPr lang="en-US" sz="3600" dirty="0">
                <a:latin typeface="Arial" panose="020B0604020202020204" pitchFamily="34" charset="0"/>
                <a:hlinkClick r:id="rId3" tooltip="19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1904</a:t>
            </a:r>
            <a:r>
              <a:rPr lang="en-US" sz="3600" dirty="0">
                <a:latin typeface="Arial" panose="020B0604020202020204" pitchFamily="34" charset="0"/>
              </a:rPr>
              <a:t> — </a:t>
            </a:r>
            <a:r>
              <a:rPr lang="en-US" sz="3600" dirty="0" err="1">
                <a:latin typeface="Arial" panose="020B0604020202020204" pitchFamily="34" charset="0"/>
                <a:hlinkClick r:id="rId4" tooltip="Prinston (Nju Džerz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Prinston</a:t>
            </a:r>
            <a:r>
              <a:rPr lang="en-US" sz="3600" dirty="0">
                <a:latin typeface="Arial" panose="020B0604020202020204" pitchFamily="34" charset="0"/>
              </a:rPr>
              <a:t>, </a:t>
            </a:r>
            <a:r>
              <a:rPr lang="en-US" sz="3600" dirty="0">
                <a:solidFill>
                  <a:srgbClr val="0563C1"/>
                </a:solidFill>
                <a:latin typeface="Arial" panose="020B0604020202020204" pitchFamily="34" charset="0"/>
              </a:rPr>
              <a:t>18. </a:t>
            </a:r>
            <a:r>
              <a:rPr lang="en-US" sz="3600" dirty="0" err="1">
                <a:latin typeface="Arial" panose="020B0604020202020204" pitchFamily="34" charset="0"/>
              </a:rPr>
              <a:t>februar</a:t>
            </a:r>
            <a:r>
              <a:rPr lang="en-US" sz="3600" dirty="0">
                <a:latin typeface="Arial" panose="020B0604020202020204" pitchFamily="34" charset="0"/>
              </a:rPr>
              <a:t> </a:t>
            </a:r>
            <a:r>
              <a:rPr lang="en-US" sz="3600" dirty="0">
                <a:latin typeface="Arial" panose="020B0604020202020204" pitchFamily="34" charset="0"/>
                <a:hlinkClick r:id="rId5" tooltip="19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1967</a:t>
            </a:r>
            <a:r>
              <a:rPr lang="en-US" sz="3600" dirty="0">
                <a:latin typeface="Arial" panose="020B0604020202020204" pitchFamily="34" charset="0"/>
              </a:rPr>
              <a:t>),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AB91-FBC5-EAB3-6ABB-4EA175857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Bio je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direktor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Instituta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za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napredne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studije</a:t>
            </a:r>
            <a:r>
              <a:rPr lang="en-US" b="0" i="0" dirty="0">
                <a:effectLst/>
                <a:latin typeface="Arial" panose="020B0604020202020204" pitchFamily="34" charset="0"/>
              </a:rPr>
              <a:t> u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Prinstonu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Poznat</a:t>
            </a:r>
            <a:r>
              <a:rPr lang="en-US" b="0" i="0" dirty="0">
                <a:effectLst/>
                <a:latin typeface="Arial" panose="020B0604020202020204" pitchFamily="34" charset="0"/>
              </a:rPr>
              <a:t> je po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radovima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iz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nuklearne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fizike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effectLst/>
                <a:latin typeface="Arial" panose="020B0604020202020204" pitchFamily="34" charset="0"/>
              </a:rPr>
              <a:t> 1936,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otkrio</a:t>
            </a:r>
            <a:r>
              <a:rPr lang="en-US" b="0" i="0" dirty="0">
                <a:effectLst/>
                <a:latin typeface="Arial" panose="020B0604020202020204" pitchFamily="34" charset="0"/>
              </a:rPr>
              <a:t> je tip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nuklearnih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reakcija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poznatih</a:t>
            </a:r>
            <a:r>
              <a:rPr lang="en-US" b="0" i="0" dirty="0">
                <a:effectLst/>
                <a:latin typeface="Arial" panose="020B0604020202020204" pitchFamily="34" charset="0"/>
              </a:rPr>
              <a:t> pod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nazivom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1" i="1" dirty="0">
                <a:effectLst/>
                <a:latin typeface="Arial" panose="020B0604020202020204" pitchFamily="34" charset="0"/>
              </a:rPr>
              <a:t>stripping </a:t>
            </a:r>
            <a:r>
              <a:rPr lang="en-US" b="1" i="1" dirty="0" err="1">
                <a:effectLst/>
                <a:latin typeface="Arial" panose="020B0604020202020204" pitchFamily="34" charset="0"/>
              </a:rPr>
              <a:t>reakcije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koje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važne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određivanju</a:t>
            </a:r>
            <a:r>
              <a:rPr lang="en-US" b="0" i="0" dirty="0">
                <a:effectLst/>
                <a:latin typeface="Arial" panose="020B0604020202020204" pitchFamily="34" charset="0"/>
              </a:rPr>
              <a:t> nuklearne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strukture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US" b="0" i="0" dirty="0" err="1">
                <a:effectLst/>
                <a:latin typeface="Arial" panose="020B0604020202020204" pitchFamily="34" charset="0"/>
              </a:rPr>
              <a:t>Tokom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Drugog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svetskog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rata</a:t>
            </a:r>
            <a:r>
              <a:rPr lang="en-US" b="0" i="0" dirty="0">
                <a:effectLst/>
                <a:latin typeface="Arial" panose="020B0604020202020204" pitchFamily="34" charset="0"/>
              </a:rPr>
              <a:t> bio je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čelu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istraživačkog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rada</a:t>
            </a:r>
            <a:r>
              <a:rPr lang="en-US" b="0" i="0" dirty="0"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proizvodnju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atomske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bombe</a:t>
            </a:r>
            <a:r>
              <a:rPr lang="en-US" b="0" i="0" dirty="0">
                <a:effectLst/>
                <a:latin typeface="Arial" panose="020B0604020202020204" pitchFamily="34" charset="0"/>
              </a:rPr>
              <a:t> u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Los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Alamosu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US" b="0" i="0" dirty="0" err="1">
                <a:effectLst/>
                <a:latin typeface="Arial" panose="020B0604020202020204" pitchFamily="34" charset="0"/>
              </a:rPr>
              <a:t>Posle</a:t>
            </a:r>
            <a:r>
              <a:rPr lang="en-US" b="0" i="0" dirty="0">
                <a:effectLst/>
                <a:latin typeface="Arial" panose="020B0604020202020204" pitchFamily="34" charset="0"/>
              </a:rPr>
              <a:t> rata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negativno</a:t>
            </a:r>
            <a:r>
              <a:rPr lang="en-US" b="0" i="0" dirty="0"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odnosio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prema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projektu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izrade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Hidrogenske-bombe</a:t>
            </a:r>
            <a:r>
              <a:rPr lang="en-US" b="0" i="0" dirty="0">
                <a:effectLst/>
                <a:latin typeface="Arial" panose="020B0604020202020204" pitchFamily="34" charset="0"/>
              </a:rPr>
              <a:t>, pa je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1954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optužen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zbog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1" dirty="0" err="1">
                <a:effectLst/>
                <a:latin typeface="Arial" panose="020B0604020202020204" pitchFamily="34" charset="0"/>
              </a:rPr>
              <a:t>simpatija</a:t>
            </a:r>
            <a:r>
              <a:rPr lang="en-US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effectLst/>
                <a:latin typeface="Arial" panose="020B0604020202020204" pitchFamily="34" charset="0"/>
              </a:rPr>
              <a:t>prema</a:t>
            </a:r>
            <a:r>
              <a:rPr lang="en-US" b="0" i="1" dirty="0">
                <a:effectLst/>
                <a:latin typeface="Arial" panose="020B0604020202020204" pitchFamily="34" charset="0"/>
              </a:rPr>
              <a:t>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komunizmu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Iako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policijska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ispitivanja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dokazala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njegovu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lojalnost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SAD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ipak</a:t>
            </a:r>
            <a:r>
              <a:rPr lang="en-US" b="0" i="0" dirty="0">
                <a:effectLst/>
                <a:latin typeface="Arial" panose="020B0604020202020204" pitchFamily="34" charset="0"/>
              </a:rPr>
              <a:t> mu je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zabranjen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pristup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poverljivim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dokumentima</a:t>
            </a:r>
            <a:r>
              <a:rPr lang="en-US" b="0" i="0" dirty="0">
                <a:effectLst/>
                <a:latin typeface="Arial" panose="020B0604020202020204" pitchFamily="34" charset="0"/>
              </a:rPr>
              <a:t> o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nuklearnom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istraživanjima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0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D106-7200-A0DC-0C0D-2CF2FE75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Rehabilitacija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5514-ED3D-6871-B525-30E5DE7D3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Iako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ostao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bez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direktnog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političkog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uticaja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Openhajmer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nastavio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predaje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piše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radi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oblasti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fizike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Deceniju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kasnije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predsednik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Džon Kenedi"/>
              </a:rPr>
              <a:t>Džon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Džon Kenedi"/>
              </a:rPr>
              <a:t> F.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Džon Kenedi"/>
              </a:rPr>
              <a:t>Kenedi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mu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dodelio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Nagrada Enriko Fermi (stranica ne postoji)"/>
              </a:rPr>
              <a:t>nagradu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Nagrada Enriko Fermi (stranica ne postoji)"/>
              </a:rPr>
              <a:t> </a:t>
            </a:r>
            <a:r>
              <a:rPr lang="en-US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Nagrada Enriko Fermi (stranica ne postoji)"/>
              </a:rPr>
              <a:t>Enriko</a:t>
            </a:r>
            <a:r>
              <a:rPr lang="en-US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Nagrada Enriko Fermi (stranica ne postoji)"/>
              </a:rPr>
              <a:t> Fermi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što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bio gest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olitička rehabilitacija"/>
              </a:rPr>
              <a:t>političke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olitička rehabilitacija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olitička rehabilitacija"/>
              </a:rPr>
              <a:t>rehabilitacije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naučnik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Openhajmer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najviše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ostao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zapamćen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 tome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što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bio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glavni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osnivač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Američke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škole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teorijske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fizike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bio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Univerzitet Kalifornije (Berkli)"/>
              </a:rPr>
              <a:t>Univerzitetu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Univerzitet Kalifornije (Berkli)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Univerzitet Kalifornije (Berkli)"/>
              </a:rPr>
              <a:t>Berkli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94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8DC1-A213-D4DF-D472-33B1BA1C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Ruska </a:t>
            </a:r>
            <a:r>
              <a:rPr lang="en-US" dirty="0" err="1"/>
              <a:t>atomska</a:t>
            </a:r>
            <a:r>
              <a:rPr lang="en-US" dirty="0"/>
              <a:t> </a:t>
            </a:r>
            <a:r>
              <a:rPr lang="en-US" dirty="0" err="1"/>
              <a:t>bomba</a:t>
            </a:r>
            <a:r>
              <a:rPr lang="en-US" dirty="0"/>
              <a:t> – </a:t>
            </a:r>
            <a:r>
              <a:rPr lang="en-US" dirty="0" err="1"/>
              <a:t>ista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fat man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162D5-83E0-6E11-4AAF-E83317B71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55" t="23422" r="30167" b="28712"/>
          <a:stretch/>
        </p:blipFill>
        <p:spPr>
          <a:xfrm>
            <a:off x="1554480" y="1277160"/>
            <a:ext cx="8493760" cy="5580839"/>
          </a:xfrm>
        </p:spPr>
      </p:pic>
    </p:spTree>
    <p:extLst>
      <p:ext uri="{BB962C8B-B14F-4D97-AF65-F5344CB8AC3E}">
        <p14:creationId xmlns:p14="http://schemas.microsoft.com/office/powerpoint/2010/main" val="1077634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C237-F43B-B7A5-F3A7-68112DEE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Ruski</a:t>
            </a:r>
            <a:r>
              <a:rPr lang="en-US" dirty="0"/>
              <a:t> </a:t>
            </a:r>
            <a:r>
              <a:rPr lang="en-US" dirty="0" err="1"/>
              <a:t>spijun</a:t>
            </a:r>
            <a:r>
              <a:rPr lang="en-US" dirty="0"/>
              <a:t> = </a:t>
            </a:r>
            <a:r>
              <a:rPr lang="en-US" dirty="0" err="1"/>
              <a:t>Dejvid</a:t>
            </a:r>
            <a:r>
              <a:rPr lang="en-US" dirty="0"/>
              <a:t> </a:t>
            </a:r>
            <a:r>
              <a:rPr lang="en-US" dirty="0" err="1"/>
              <a:t>Gringlas</a:t>
            </a:r>
            <a:r>
              <a:rPr lang="en-US" dirty="0"/>
              <a:t> </a:t>
            </a:r>
            <a:br>
              <a:rPr lang="en-US" dirty="0"/>
            </a:br>
            <a:r>
              <a:rPr lang="en-US" sz="3600" dirty="0"/>
              <a:t>(2. mart 1922 – 1. </a:t>
            </a:r>
            <a:r>
              <a:rPr lang="en-US" sz="3600" dirty="0" err="1"/>
              <a:t>jul</a:t>
            </a:r>
            <a:r>
              <a:rPr lang="en-US" sz="3600" dirty="0"/>
              <a:t> 2014)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1908-D315-D44B-893C-A71230D33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špijun</a:t>
            </a:r>
            <a:r>
              <a:rPr lang="en-US" dirty="0"/>
              <a:t> za </a:t>
            </a:r>
            <a:r>
              <a:rPr lang="en-US" dirty="0" err="1"/>
              <a:t>Sovjetski</a:t>
            </a:r>
            <a:r>
              <a:rPr lang="en-US" dirty="0"/>
              <a:t> </a:t>
            </a:r>
            <a:r>
              <a:rPr lang="en-US" dirty="0" err="1"/>
              <a:t>Savez</a:t>
            </a:r>
            <a:r>
              <a:rPr lang="en-US" dirty="0"/>
              <a:t> koji je radio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en-US" dirty="0" err="1"/>
              <a:t>Menhetn</a:t>
            </a:r>
            <a:r>
              <a:rPr lang="en-US" dirty="0"/>
              <a:t>. </a:t>
            </a:r>
            <a:r>
              <a:rPr lang="en-US" dirty="0" err="1"/>
              <a:t>Nakratko</a:t>
            </a:r>
            <a:r>
              <a:rPr lang="en-US" dirty="0"/>
              <a:t> je bio </a:t>
            </a:r>
            <a:r>
              <a:rPr lang="en-US" dirty="0" err="1"/>
              <a:t>stacioniran</a:t>
            </a:r>
            <a:r>
              <a:rPr lang="en-US" dirty="0"/>
              <a:t> u </a:t>
            </a:r>
            <a:r>
              <a:rPr lang="en-US" dirty="0" err="1"/>
              <a:t>postrojenju</a:t>
            </a:r>
            <a:r>
              <a:rPr lang="en-US" dirty="0"/>
              <a:t> za </a:t>
            </a:r>
            <a:r>
              <a:rPr lang="en-US" dirty="0" err="1"/>
              <a:t>obogaćivanje</a:t>
            </a:r>
            <a:r>
              <a:rPr lang="en-US" dirty="0"/>
              <a:t> </a:t>
            </a:r>
            <a:r>
              <a:rPr lang="en-US" dirty="0" err="1"/>
              <a:t>uranijuma</a:t>
            </a:r>
            <a:r>
              <a:rPr lang="en-US" dirty="0"/>
              <a:t> Clinton Engineer </a:t>
            </a:r>
            <a:r>
              <a:rPr lang="en-US" dirty="0" err="1"/>
              <a:t>Vorks</a:t>
            </a:r>
            <a:r>
              <a:rPr lang="en-US" dirty="0"/>
              <a:t> u Oak </a:t>
            </a:r>
            <a:r>
              <a:rPr lang="en-US" dirty="0" err="1"/>
              <a:t>Ridžu</a:t>
            </a:r>
            <a:r>
              <a:rPr lang="en-US" dirty="0"/>
              <a:t> u </a:t>
            </a:r>
            <a:r>
              <a:rPr lang="en-US" dirty="0" err="1"/>
              <a:t>Tenesiju</a:t>
            </a:r>
            <a:r>
              <a:rPr lang="en-US" dirty="0"/>
              <a:t>, a </a:t>
            </a:r>
            <a:r>
              <a:rPr lang="en-US" dirty="0" err="1"/>
              <a:t>zatim</a:t>
            </a:r>
            <a:r>
              <a:rPr lang="en-US" dirty="0"/>
              <a:t> je radio u </a:t>
            </a:r>
            <a:r>
              <a:rPr lang="en-US" dirty="0" err="1"/>
              <a:t>laboratoriji</a:t>
            </a:r>
            <a:r>
              <a:rPr lang="en-US" dirty="0"/>
              <a:t> Los Alamos u </a:t>
            </a:r>
            <a:r>
              <a:rPr lang="en-US" dirty="0" err="1"/>
              <a:t>Novom</a:t>
            </a:r>
            <a:r>
              <a:rPr lang="en-US" dirty="0"/>
              <a:t> </a:t>
            </a:r>
            <a:r>
              <a:rPr lang="en-US" dirty="0" err="1"/>
              <a:t>Meksiku</a:t>
            </a:r>
            <a:r>
              <a:rPr lang="en-US" dirty="0"/>
              <a:t> od </a:t>
            </a:r>
            <a:r>
              <a:rPr lang="en-US" dirty="0" err="1"/>
              <a:t>avgusta</a:t>
            </a:r>
            <a:r>
              <a:rPr lang="en-US" dirty="0"/>
              <a:t> 1944. do </a:t>
            </a:r>
            <a:r>
              <a:rPr lang="en-US" dirty="0" err="1"/>
              <a:t>februara</a:t>
            </a:r>
            <a:r>
              <a:rPr lang="en-US" dirty="0"/>
              <a:t> 1946.</a:t>
            </a:r>
          </a:p>
          <a:p>
            <a:r>
              <a:rPr lang="en-US" dirty="0"/>
              <a:t>On je </a:t>
            </a:r>
            <a:r>
              <a:rPr lang="en-US" dirty="0" err="1"/>
              <a:t>svedočio</a:t>
            </a:r>
            <a:r>
              <a:rPr lang="en-US" dirty="0"/>
              <a:t> -  da se </a:t>
            </a:r>
            <a:r>
              <a:rPr lang="en-US" dirty="0" err="1"/>
              <a:t>osude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sestra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zet</a:t>
            </a:r>
            <a:r>
              <a:rPr lang="en-US" dirty="0"/>
              <a:t> </a:t>
            </a:r>
            <a:r>
              <a:rPr lang="en-US" dirty="0" err="1"/>
              <a:t>Etel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Džulijus</a:t>
            </a:r>
            <a:r>
              <a:rPr lang="en-US" dirty="0"/>
              <a:t> </a:t>
            </a:r>
            <a:r>
              <a:rPr lang="en-US" dirty="0" err="1"/>
              <a:t>Rozenberg</a:t>
            </a:r>
            <a:r>
              <a:rPr lang="en-US" dirty="0"/>
              <a:t>,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pogubljeni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špijunske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Gringlas</a:t>
            </a:r>
            <a:r>
              <a:rPr lang="en-US" dirty="0"/>
              <a:t> je </a:t>
            </a:r>
            <a:r>
              <a:rPr lang="en-US" dirty="0" err="1"/>
              <a:t>odslužio</a:t>
            </a:r>
            <a:r>
              <a:rPr lang="en-US" dirty="0"/>
              <a:t> </a:t>
            </a:r>
            <a:r>
              <a:rPr lang="en-US" dirty="0" err="1"/>
              <a:t>devet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po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zatvora</a:t>
            </a:r>
            <a:r>
              <a:rPr lang="en-US" dirty="0"/>
              <a:t>.</a:t>
            </a:r>
          </a:p>
          <a:p>
            <a:r>
              <a:rPr lang="en-US" dirty="0" err="1"/>
              <a:t>Gringlas</a:t>
            </a:r>
            <a:r>
              <a:rPr lang="en-US" dirty="0"/>
              <a:t> je </a:t>
            </a:r>
            <a:r>
              <a:rPr lang="en-US" dirty="0" err="1"/>
              <a:t>rođen</a:t>
            </a:r>
            <a:r>
              <a:rPr lang="en-US" dirty="0"/>
              <a:t> 1922. </a:t>
            </a:r>
            <a:r>
              <a:rPr lang="en-US" dirty="0" err="1"/>
              <a:t>godine</a:t>
            </a:r>
            <a:r>
              <a:rPr lang="en-US" dirty="0"/>
              <a:t> u Lower East Side-u </a:t>
            </a:r>
            <a:r>
              <a:rPr lang="en-US" dirty="0" err="1"/>
              <a:t>Menhetna</a:t>
            </a:r>
            <a:r>
              <a:rPr lang="en-US" dirty="0"/>
              <a:t> u </a:t>
            </a:r>
            <a:r>
              <a:rPr lang="en-US" dirty="0" err="1"/>
              <a:t>Njujorku</a:t>
            </a:r>
            <a:r>
              <a:rPr lang="en-US" dirty="0"/>
              <a:t>. </a:t>
            </a:r>
            <a:r>
              <a:rPr lang="en-US" dirty="0" err="1"/>
              <a:t>Njegovi</a:t>
            </a:r>
            <a:r>
              <a:rPr lang="en-US" dirty="0"/>
              <a:t> </a:t>
            </a:r>
            <a:r>
              <a:rPr lang="en-US" dirty="0" err="1"/>
              <a:t>roditelji</a:t>
            </a:r>
            <a:r>
              <a:rPr lang="en-US" dirty="0"/>
              <a:t>, Barnet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Tesi</a:t>
            </a:r>
            <a:r>
              <a:rPr lang="en-US" dirty="0"/>
              <a:t>,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jevrejski</a:t>
            </a:r>
            <a:r>
              <a:rPr lang="en-US" dirty="0"/>
              <a:t> </a:t>
            </a:r>
            <a:r>
              <a:rPr lang="en-US" dirty="0" err="1"/>
              <a:t>imigranti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Rusije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Austrije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3015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C3CE-79C4-3BD8-F471-771FA6F6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104" y="2174047"/>
            <a:ext cx="7123044" cy="1325563"/>
          </a:xfrm>
        </p:spPr>
        <p:txBody>
          <a:bodyPr/>
          <a:lstStyle/>
          <a:p>
            <a:r>
              <a:rPr lang="en-US" dirty="0" err="1"/>
              <a:t>Nema</a:t>
            </a:r>
            <a:r>
              <a:rPr lang="en-US" dirty="0"/>
              <a:t> vi</a:t>
            </a:r>
            <a:r>
              <a:rPr lang="sr-Latn-RS" dirty="0"/>
              <a:t>še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0E1CE-21C9-F88E-BD9B-99E5CFB8D27B}"/>
              </a:ext>
            </a:extLst>
          </p:cNvPr>
          <p:cNvSpPr txBox="1"/>
          <p:nvPr/>
        </p:nvSpPr>
        <p:spPr>
          <a:xfrm>
            <a:off x="822049" y="4006840"/>
            <a:ext cx="1054790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u Santa Fe,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centru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grada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je bio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jedan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POBox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koji je bio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adresa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sve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naucnike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radil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bombi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Cak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redakcija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Time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magazina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cudila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sto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ima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toliko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predplata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magazin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istoj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adresi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A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sve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bebe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rodjene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obliznjem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kampu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gde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ziveli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naucnici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imaju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istu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adresu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maticnom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listu</a:t>
            </a:r>
            <a:r>
              <a:rPr lang="en-US" sz="180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Meni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najbolja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prica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iz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tih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dana, u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centru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Santa Fe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apoteka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restoran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radio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neki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stari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rus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apotekar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Ruski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spijuni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muvali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godinama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po Santa Fe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zbog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nostalgije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isli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apoteku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sednu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pricaju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malo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apotekarom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A za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stolom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uvek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bio par FBI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agenata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pratili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sta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rade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.....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8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742E-F8D4-5324-A9E2-504D79EA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Holokausta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Jevreji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uspeli</a:t>
            </a:r>
            <a:r>
              <a:rPr lang="en-US" dirty="0"/>
              <a:t> da </a:t>
            </a:r>
            <a:r>
              <a:rPr lang="en-US" dirty="0" err="1"/>
              <a:t>emigriraju</a:t>
            </a:r>
            <a:r>
              <a:rPr lang="en-US" dirty="0"/>
              <a:t> u SAD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78CD6-4169-FEAF-0F04-78B037EBE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Većina</a:t>
            </a:r>
            <a:r>
              <a:rPr lang="en-US" dirty="0"/>
              <a:t> </a:t>
            </a:r>
            <a:r>
              <a:rPr lang="en-US" dirty="0" err="1"/>
              <a:t>Jevreja</a:t>
            </a:r>
            <a:r>
              <a:rPr lang="en-US" dirty="0"/>
              <a:t> </a:t>
            </a:r>
            <a:r>
              <a:rPr lang="en-US" dirty="0" err="1"/>
              <a:t>nemačkih</a:t>
            </a:r>
            <a:r>
              <a:rPr lang="en-US" dirty="0"/>
              <a:t> </a:t>
            </a:r>
            <a:r>
              <a:rPr lang="en-US" dirty="0" err="1"/>
              <a:t>naučnika</a:t>
            </a:r>
            <a:r>
              <a:rPr lang="en-US" dirty="0"/>
              <a:t> </a:t>
            </a:r>
            <a:r>
              <a:rPr lang="en-US" dirty="0" err="1"/>
              <a:t>našli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nezaposleni</a:t>
            </a:r>
            <a:r>
              <a:rPr lang="en-US" dirty="0"/>
              <a:t>, bez </a:t>
            </a:r>
            <a:r>
              <a:rPr lang="en-US" dirty="0" err="1"/>
              <a:t>laboratorijskih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drzavljanstva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moralo</a:t>
            </a:r>
            <a:r>
              <a:rPr lang="en-US" dirty="0"/>
              <a:t> je da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utočište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evropskim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–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Engleska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Konačno</a:t>
            </a:r>
            <a:r>
              <a:rPr lang="en-US" dirty="0"/>
              <a:t>, </a:t>
            </a:r>
            <a:r>
              <a:rPr lang="en-US" dirty="0" err="1"/>
              <a:t>mnogi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nastanili</a:t>
            </a:r>
            <a:r>
              <a:rPr lang="en-US" dirty="0"/>
              <a:t> u </a:t>
            </a:r>
            <a:r>
              <a:rPr lang="en-US" dirty="0" err="1"/>
              <a:t>Sjedinjenim</a:t>
            </a:r>
            <a:r>
              <a:rPr lang="en-US" dirty="0"/>
              <a:t> </a:t>
            </a:r>
            <a:r>
              <a:rPr lang="en-US" dirty="0" err="1"/>
              <a:t>Državama</a:t>
            </a:r>
            <a:r>
              <a:rPr lang="en-US" dirty="0"/>
              <a:t>. </a:t>
            </a:r>
            <a:r>
              <a:rPr lang="en-US" dirty="0" err="1"/>
              <a:t>Slična</a:t>
            </a:r>
            <a:r>
              <a:rPr lang="en-US" dirty="0"/>
              <a:t> </a:t>
            </a:r>
            <a:r>
              <a:rPr lang="en-US" dirty="0" err="1"/>
              <a:t>sudbina</a:t>
            </a:r>
            <a:r>
              <a:rPr lang="en-US" dirty="0"/>
              <a:t> </a:t>
            </a:r>
            <a:r>
              <a:rPr lang="en-US" dirty="0" err="1"/>
              <a:t>čekala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Jevreje</a:t>
            </a:r>
            <a:r>
              <a:rPr lang="en-US" dirty="0"/>
              <a:t> </a:t>
            </a:r>
            <a:r>
              <a:rPr lang="en-US" dirty="0" err="1"/>
              <a:t>naučnike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srednjoevropskim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potpale</a:t>
            </a:r>
            <a:r>
              <a:rPr lang="en-US" dirty="0"/>
              <a:t> pod </a:t>
            </a:r>
            <a:r>
              <a:rPr lang="en-US" dirty="0" err="1"/>
              <a:t>Nemačku</a:t>
            </a:r>
            <a:r>
              <a:rPr lang="en-US" dirty="0"/>
              <a:t> </a:t>
            </a:r>
            <a:r>
              <a:rPr lang="en-US" dirty="0" err="1"/>
              <a:t>okupaciju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Austrija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nemačkog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Mađarske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Nekoliko</a:t>
            </a:r>
            <a:r>
              <a:rPr lang="en-US" dirty="0"/>
              <a:t> od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izbjeglica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vrhunski</a:t>
            </a:r>
            <a:r>
              <a:rPr lang="en-US" dirty="0"/>
              <a:t> </a:t>
            </a:r>
            <a:r>
              <a:rPr lang="en-US" dirty="0" err="1"/>
              <a:t>svetski</a:t>
            </a:r>
            <a:r>
              <a:rPr lang="en-US" dirty="0"/>
              <a:t> </a:t>
            </a:r>
            <a:r>
              <a:rPr lang="en-US" dirty="0" err="1"/>
              <a:t>fizičari</a:t>
            </a:r>
            <a:r>
              <a:rPr lang="en-US" dirty="0"/>
              <a:t>, a </a:t>
            </a:r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je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zaposlila</a:t>
            </a:r>
            <a:r>
              <a:rPr lang="en-US" dirty="0"/>
              <a:t> da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Manhattan - </a:t>
            </a:r>
            <a:r>
              <a:rPr lang="en-US" dirty="0" err="1"/>
              <a:t>vojnom</a:t>
            </a:r>
            <a:r>
              <a:rPr lang="en-US" dirty="0"/>
              <a:t> </a:t>
            </a:r>
            <a:r>
              <a:rPr lang="en-US" dirty="0" err="1"/>
              <a:t>istraživačkom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za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atomske</a:t>
            </a:r>
            <a:r>
              <a:rPr lang="en-US" dirty="0"/>
              <a:t> bombe.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Ove </a:t>
            </a:r>
            <a:r>
              <a:rPr lang="en-US" dirty="0" err="1"/>
              <a:t>izbjeglice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imale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u </a:t>
            </a:r>
            <a:r>
              <a:rPr lang="en-US" dirty="0" err="1"/>
              <a:t>uspehu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Hansa Bethea, Lea </a:t>
            </a:r>
            <a:r>
              <a:rPr lang="en-US" dirty="0" err="1"/>
              <a:t>Szilarda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Josepha </a:t>
            </a:r>
            <a:r>
              <a:rPr lang="en-US" dirty="0" err="1"/>
              <a:t>Rotblata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0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5742-E103-84B5-0A37-ECA5082F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Sir Joseph </a:t>
            </a:r>
            <a:r>
              <a:rPr lang="en-US" dirty="0" err="1"/>
              <a:t>Rotblat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6CF1-CC0B-DF9D-F901-4B249B35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 err="1"/>
              <a:t>Rotblat</a:t>
            </a:r>
            <a:r>
              <a:rPr lang="en-US" dirty="0"/>
              <a:t> je bio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prvih</a:t>
            </a:r>
            <a:r>
              <a:rPr lang="en-US" dirty="0"/>
              <a:t> </a:t>
            </a:r>
            <a:r>
              <a:rPr lang="en-US" dirty="0" err="1"/>
              <a:t>fizičara</a:t>
            </a:r>
            <a:r>
              <a:rPr lang="en-US" dirty="0"/>
              <a:t> koji je </a:t>
            </a:r>
            <a:r>
              <a:rPr lang="en-US" dirty="0" err="1"/>
              <a:t>otkrio</a:t>
            </a:r>
            <a:r>
              <a:rPr lang="en-US" dirty="0"/>
              <a:t> da </a:t>
            </a:r>
            <a:r>
              <a:rPr lang="en-US" dirty="0" err="1"/>
              <a:t>cepanje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uzrokovati</a:t>
            </a:r>
            <a:r>
              <a:rPr lang="en-US" dirty="0"/>
              <a:t> </a:t>
            </a:r>
            <a:r>
              <a:rPr lang="en-US" dirty="0" err="1"/>
              <a:t>ogromnu</a:t>
            </a:r>
            <a:r>
              <a:rPr lang="en-US" dirty="0"/>
              <a:t> </a:t>
            </a:r>
            <a:r>
              <a:rPr lang="en-US" dirty="0" err="1"/>
              <a:t>eksploziju</a:t>
            </a:r>
            <a:r>
              <a:rPr lang="en-US" dirty="0"/>
              <a:t>.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želio</a:t>
            </a:r>
            <a:r>
              <a:rPr lang="en-US" dirty="0"/>
              <a:t> da se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otkriće</a:t>
            </a:r>
            <a:r>
              <a:rPr lang="en-US" dirty="0"/>
              <a:t> </a:t>
            </a:r>
            <a:r>
              <a:rPr lang="en-US" dirty="0" err="1"/>
              <a:t>pretvori</a:t>
            </a:r>
            <a:r>
              <a:rPr lang="en-US" dirty="0"/>
              <a:t> u </a:t>
            </a:r>
            <a:r>
              <a:rPr lang="en-US" dirty="0" err="1"/>
              <a:t>oružje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pristao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bojao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nacisti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izmisliti</a:t>
            </a:r>
            <a:r>
              <a:rPr lang="en-US" dirty="0"/>
              <a:t> </a:t>
            </a:r>
            <a:r>
              <a:rPr lang="en-US" dirty="0" err="1"/>
              <a:t>atomsku</a:t>
            </a:r>
            <a:r>
              <a:rPr lang="en-US" dirty="0"/>
              <a:t> </a:t>
            </a:r>
            <a:r>
              <a:rPr lang="en-US" dirty="0" err="1"/>
              <a:t>bombu</a:t>
            </a:r>
            <a:r>
              <a:rPr lang="en-US" dirty="0"/>
              <a:t>, </a:t>
            </a:r>
            <a:r>
              <a:rPr lang="en-US" dirty="0" err="1"/>
              <a:t>pobediti</a:t>
            </a:r>
            <a:r>
              <a:rPr lang="en-US" dirty="0"/>
              <a:t> u ratu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proširiti</a:t>
            </a:r>
            <a:r>
              <a:rPr lang="en-US" dirty="0"/>
              <a:t> </a:t>
            </a:r>
            <a:r>
              <a:rPr lang="en-US" dirty="0" err="1"/>
              <a:t>Holokaust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55568-804B-4423-4BC5-E269D3BD4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1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AD704E-FCA3-6CE9-11F6-3FD3559E7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50" t="37629" r="24583" b="22074"/>
          <a:stretch/>
        </p:blipFill>
        <p:spPr>
          <a:xfrm>
            <a:off x="0" y="137453"/>
            <a:ext cx="6064890" cy="3221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4CC93-061A-46DB-4B50-96ECF06A8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37777" r="22834" b="21927"/>
          <a:stretch/>
        </p:blipFill>
        <p:spPr>
          <a:xfrm>
            <a:off x="5644410" y="19435"/>
            <a:ext cx="6453058" cy="3538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2040B-DC0E-FA78-954C-124AE4D281E9}"/>
              </a:ext>
            </a:extLst>
          </p:cNvPr>
          <p:cNvSpPr txBox="1"/>
          <p:nvPr/>
        </p:nvSpPr>
        <p:spPr>
          <a:xfrm>
            <a:off x="1063487" y="4479380"/>
            <a:ext cx="105752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Fellowship of the Royal Society  je </a:t>
            </a:r>
            <a:r>
              <a:rPr lang="en-US" sz="2400" dirty="0" err="1"/>
              <a:t>nagrada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</a:t>
            </a:r>
            <a:r>
              <a:rPr lang="en-US" sz="2400" dirty="0" err="1"/>
              <a:t>dodeljuju</a:t>
            </a:r>
            <a:r>
              <a:rPr lang="en-US" sz="2400" dirty="0"/>
              <a:t> </a:t>
            </a:r>
            <a:r>
              <a:rPr lang="en-US" sz="2400" dirty="0" err="1"/>
              <a:t>sudije</a:t>
            </a:r>
            <a:r>
              <a:rPr lang="en-US" sz="2400" dirty="0"/>
              <a:t> </a:t>
            </a:r>
            <a:r>
              <a:rPr lang="en-US" sz="2400" dirty="0" err="1"/>
              <a:t>Kraljevskog</a:t>
            </a:r>
            <a:r>
              <a:rPr lang="en-US" sz="2400" dirty="0"/>
              <a:t> </a:t>
            </a:r>
            <a:r>
              <a:rPr lang="en-US" sz="2400" dirty="0" err="1"/>
              <a:t>društva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Londona</a:t>
            </a:r>
            <a:r>
              <a:rPr lang="en-US" sz="2400" dirty="0"/>
              <a:t> </a:t>
            </a:r>
            <a:r>
              <a:rPr lang="en-US" sz="2400" dirty="0" err="1"/>
              <a:t>pojedincima</a:t>
            </a:r>
            <a:r>
              <a:rPr lang="en-US" sz="2400" dirty="0"/>
              <a:t> koji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dali</a:t>
            </a:r>
            <a:r>
              <a:rPr lang="en-US" sz="2400" dirty="0"/>
              <a:t> „</a:t>
            </a:r>
            <a:r>
              <a:rPr lang="en-US" sz="2400" dirty="0" err="1"/>
              <a:t>znatan</a:t>
            </a:r>
            <a:r>
              <a:rPr lang="en-US" sz="2400" dirty="0"/>
              <a:t> </a:t>
            </a:r>
            <a:r>
              <a:rPr lang="en-US" sz="2400" dirty="0" err="1"/>
              <a:t>doprinos</a:t>
            </a:r>
            <a:r>
              <a:rPr lang="en-US" sz="2400" dirty="0"/>
              <a:t> </a:t>
            </a:r>
            <a:r>
              <a:rPr lang="en-US" sz="2400" dirty="0" err="1"/>
              <a:t>unapređenju</a:t>
            </a:r>
            <a:r>
              <a:rPr lang="en-US" sz="2400" dirty="0"/>
              <a:t> </a:t>
            </a:r>
            <a:r>
              <a:rPr lang="en-US" sz="2400" dirty="0" err="1"/>
              <a:t>prirodnog</a:t>
            </a:r>
            <a:r>
              <a:rPr lang="en-US" sz="2400" dirty="0"/>
              <a:t> </a:t>
            </a:r>
            <a:r>
              <a:rPr lang="en-US" sz="2400" dirty="0" err="1"/>
              <a:t>znanja</a:t>
            </a:r>
            <a:r>
              <a:rPr lang="en-US" sz="2400" dirty="0"/>
              <a:t>, </a:t>
            </a:r>
            <a:r>
              <a:rPr lang="en-US" sz="2400" dirty="0" err="1"/>
              <a:t>uključujući</a:t>
            </a:r>
            <a:r>
              <a:rPr lang="en-US" sz="2400" dirty="0"/>
              <a:t> </a:t>
            </a:r>
            <a:r>
              <a:rPr lang="en-US" sz="2400" dirty="0" err="1"/>
              <a:t>matematiku</a:t>
            </a:r>
            <a:r>
              <a:rPr lang="en-US" sz="2400" dirty="0"/>
              <a:t>, </a:t>
            </a:r>
            <a:r>
              <a:rPr lang="en-US" sz="2400" dirty="0" err="1"/>
              <a:t>inženjerske</a:t>
            </a:r>
            <a:r>
              <a:rPr lang="en-US" sz="2400" dirty="0"/>
              <a:t> </a:t>
            </a:r>
            <a:r>
              <a:rPr lang="en-US" sz="2400" dirty="0" err="1"/>
              <a:t>nauke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medicinske</a:t>
            </a:r>
            <a:r>
              <a:rPr lang="en-US" sz="2400" dirty="0"/>
              <a:t> </a:t>
            </a:r>
            <a:r>
              <a:rPr lang="en-US" sz="2400" dirty="0" err="1"/>
              <a:t>nauke</a:t>
            </a:r>
            <a:r>
              <a:rPr lang="en-US" sz="2400" dirty="0"/>
              <a:t> ".</a:t>
            </a:r>
          </a:p>
          <a:p>
            <a:endParaRPr lang="en-US" sz="2400" dirty="0"/>
          </a:p>
          <a:p>
            <a:r>
              <a:rPr lang="en-US" sz="2400" dirty="0" err="1"/>
              <a:t>Dobili</a:t>
            </a:r>
            <a:r>
              <a:rPr lang="en-US" sz="2400" dirty="0"/>
              <a:t>: </a:t>
            </a:r>
            <a:r>
              <a:rPr lang="en-US" sz="2400" dirty="0" err="1"/>
              <a:t>Njutn</a:t>
            </a:r>
            <a:r>
              <a:rPr lang="en-US" sz="2400" dirty="0"/>
              <a:t>, </a:t>
            </a:r>
            <a:r>
              <a:rPr lang="en-US" sz="2400" dirty="0" err="1"/>
              <a:t>Ajnstajn</a:t>
            </a:r>
            <a:r>
              <a:rPr lang="en-US" sz="2400" dirty="0"/>
              <a:t>, Darwin, </a:t>
            </a:r>
            <a:r>
              <a:rPr lang="en-US" sz="2400" dirty="0" err="1"/>
              <a:t>Faradej</a:t>
            </a:r>
            <a:r>
              <a:rPr lang="en-US" sz="2400" dirty="0"/>
              <a:t>….</a:t>
            </a:r>
          </a:p>
          <a:p>
            <a:r>
              <a:rPr lang="en-US" sz="2400" b="0" i="0" strike="noStrike" dirty="0">
                <a:effectLst/>
                <a:hlinkClick r:id="rId4" tooltip="Stephen Haw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Stephen Hawking</a:t>
            </a:r>
            <a:r>
              <a:rPr lang="en-US" sz="2400" b="0" i="0" dirty="0">
                <a:effectLst/>
              </a:rPr>
              <a:t> (1974), </a:t>
            </a:r>
            <a:r>
              <a:rPr lang="en-US" sz="2400" b="0" i="0" strike="noStrike" dirty="0">
                <a:effectLst/>
                <a:hlinkClick r:id="rId5" tooltip="David Attenboroug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Attenborough</a:t>
            </a:r>
            <a:r>
              <a:rPr lang="en-US" sz="2400" b="0" i="0" dirty="0">
                <a:effectLst/>
              </a:rPr>
              <a:t> 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866EC-B782-54CA-4F86-3288A6B6F147}"/>
              </a:ext>
            </a:extLst>
          </p:cNvPr>
          <p:cNvSpPr txBox="1"/>
          <p:nvPr/>
        </p:nvSpPr>
        <p:spPr>
          <a:xfrm>
            <a:off x="603802" y="290482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viteški</a:t>
            </a:r>
            <a:r>
              <a:rPr lang="en-US" dirty="0"/>
              <a:t> 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62CDF-A12B-CAB4-CC7F-B3908D238678}"/>
              </a:ext>
            </a:extLst>
          </p:cNvPr>
          <p:cNvSpPr txBox="1"/>
          <p:nvPr/>
        </p:nvSpPr>
        <p:spPr>
          <a:xfrm>
            <a:off x="6400800" y="3269181"/>
            <a:ext cx="2745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viteški</a:t>
            </a:r>
            <a:r>
              <a:rPr lang="en-US" dirty="0"/>
              <a:t> red</a:t>
            </a:r>
          </a:p>
        </p:txBody>
      </p:sp>
    </p:spTree>
    <p:extLst>
      <p:ext uri="{BB962C8B-B14F-4D97-AF65-F5344CB8AC3E}">
        <p14:creationId xmlns:p14="http://schemas.microsoft.com/office/powerpoint/2010/main" val="20632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47A4-400B-D8FF-A818-640C494A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Vratio</a:t>
            </a:r>
            <a:r>
              <a:rPr lang="en-US" dirty="0"/>
              <a:t> se u </a:t>
            </a:r>
            <a:r>
              <a:rPr lang="en-US" dirty="0" err="1"/>
              <a:t>Liverpul</a:t>
            </a:r>
            <a:r>
              <a:rPr lang="en-US" dirty="0"/>
              <a:t> 1944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14B4-2668-5D58-97F7-15DD1D96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Rotblatovi</a:t>
            </a:r>
            <a:r>
              <a:rPr lang="en-US" dirty="0"/>
              <a:t> </a:t>
            </a:r>
            <a:r>
              <a:rPr lang="en-US" dirty="0" err="1"/>
              <a:t>strahovi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;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pobjegla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okupirane</a:t>
            </a:r>
            <a:r>
              <a:rPr lang="en-US" dirty="0"/>
              <a:t> </a:t>
            </a:r>
            <a:r>
              <a:rPr lang="en-US" dirty="0" err="1"/>
              <a:t>Poljske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ubijena</a:t>
            </a:r>
            <a:r>
              <a:rPr lang="en-US" dirty="0"/>
              <a:t> je u </a:t>
            </a:r>
            <a:r>
              <a:rPr lang="en-US" dirty="0" err="1"/>
              <a:t>koncentracionom</a:t>
            </a:r>
            <a:r>
              <a:rPr lang="en-US" dirty="0"/>
              <a:t> </a:t>
            </a:r>
            <a:r>
              <a:rPr lang="en-US" dirty="0" err="1"/>
              <a:t>logoru</a:t>
            </a:r>
            <a:r>
              <a:rPr lang="en-US" dirty="0"/>
              <a:t> Belzec. Ali 1944.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otkrio</a:t>
            </a:r>
            <a:r>
              <a:rPr lang="en-US" dirty="0"/>
              <a:t> da je </a:t>
            </a:r>
            <a:r>
              <a:rPr lang="en-US" dirty="0" err="1"/>
              <a:t>Njemačka</a:t>
            </a:r>
            <a:r>
              <a:rPr lang="en-US" dirty="0"/>
              <a:t> </a:t>
            </a:r>
            <a:r>
              <a:rPr lang="en-US" dirty="0" err="1"/>
              <a:t>napustila</a:t>
            </a:r>
            <a:r>
              <a:rPr lang="en-US" dirty="0"/>
              <a:t> </a:t>
            </a:r>
            <a:r>
              <a:rPr lang="en-US" dirty="0" err="1"/>
              <a:t>svoja</a:t>
            </a:r>
            <a:r>
              <a:rPr lang="en-US" dirty="0"/>
              <a:t> </a:t>
            </a:r>
            <a:r>
              <a:rPr lang="en-US" dirty="0" err="1"/>
              <a:t>atomska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, </a:t>
            </a:r>
            <a:r>
              <a:rPr lang="en-US" dirty="0" err="1"/>
              <a:t>napustio</a:t>
            </a:r>
            <a:r>
              <a:rPr lang="en-US" dirty="0"/>
              <a:t> je </a:t>
            </a:r>
            <a:r>
              <a:rPr lang="en-US" dirty="0" err="1"/>
              <a:t>projekt</a:t>
            </a:r>
            <a:r>
              <a:rPr lang="en-US" dirty="0"/>
              <a:t> Manhattan, </a:t>
            </a:r>
            <a:r>
              <a:rPr lang="en-US" dirty="0" err="1"/>
              <a:t>čime</a:t>
            </a:r>
            <a:r>
              <a:rPr lang="en-US" dirty="0"/>
              <a:t> je </a:t>
            </a:r>
            <a:r>
              <a:rPr lang="en-US" dirty="0" err="1"/>
              <a:t>postao</a:t>
            </a:r>
            <a:r>
              <a:rPr lang="en-US" dirty="0"/>
              <a:t> </a:t>
            </a:r>
            <a:r>
              <a:rPr lang="en-US" dirty="0" err="1"/>
              <a:t>jedini</a:t>
            </a:r>
            <a:r>
              <a:rPr lang="en-US" dirty="0"/>
              <a:t> </a:t>
            </a:r>
            <a:r>
              <a:rPr lang="en-US" dirty="0" err="1"/>
              <a:t>prigovarač</a:t>
            </a:r>
            <a:r>
              <a:rPr lang="en-US" dirty="0"/>
              <a:t> </a:t>
            </a:r>
            <a:r>
              <a:rPr lang="en-US" dirty="0" err="1"/>
              <a:t>savesti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naučnicima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Ostatak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posvetio</a:t>
            </a:r>
            <a:r>
              <a:rPr lang="en-US" dirty="0"/>
              <a:t> je </a:t>
            </a:r>
            <a:r>
              <a:rPr lang="en-US" dirty="0" err="1"/>
              <a:t>borbi</a:t>
            </a:r>
            <a:r>
              <a:rPr lang="en-US" dirty="0"/>
              <a:t> za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nuklearno</a:t>
            </a:r>
            <a:r>
              <a:rPr lang="en-US" dirty="0"/>
              <a:t> </a:t>
            </a:r>
            <a:r>
              <a:rPr lang="en-US" dirty="0" err="1"/>
              <a:t>razoružanje</a:t>
            </a:r>
            <a:r>
              <a:rPr lang="en-US" dirty="0"/>
              <a:t>. </a:t>
            </a:r>
            <a:r>
              <a:rPr lang="en-US" dirty="0" err="1"/>
              <a:t>Rotblat</a:t>
            </a:r>
            <a:r>
              <a:rPr lang="en-US" dirty="0"/>
              <a:t> je 1995.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Nobelovu</a:t>
            </a:r>
            <a:r>
              <a:rPr lang="en-US" dirty="0"/>
              <a:t> </a:t>
            </a:r>
            <a:r>
              <a:rPr lang="en-US" dirty="0" err="1"/>
              <a:t>nagradu</a:t>
            </a:r>
            <a:r>
              <a:rPr lang="en-US" dirty="0"/>
              <a:t> za mir za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antinuklearne</a:t>
            </a:r>
            <a:r>
              <a:rPr lang="en-US" dirty="0"/>
              <a:t> </a:t>
            </a:r>
            <a:r>
              <a:rPr lang="en-US" dirty="0" err="1"/>
              <a:t>kampanje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postavile</a:t>
            </a:r>
            <a:r>
              <a:rPr lang="en-US" dirty="0"/>
              <a:t> </a:t>
            </a:r>
            <a:r>
              <a:rPr lang="en-US" dirty="0" err="1"/>
              <a:t>temelje</a:t>
            </a:r>
            <a:r>
              <a:rPr lang="en-US" dirty="0"/>
              <a:t> za </a:t>
            </a:r>
            <a:r>
              <a:rPr lang="en-US" dirty="0" err="1"/>
              <a:t>Sporazum</a:t>
            </a:r>
            <a:r>
              <a:rPr lang="en-US" dirty="0"/>
              <a:t> o </a:t>
            </a:r>
            <a:r>
              <a:rPr lang="en-US" dirty="0" err="1"/>
              <a:t>neširenju</a:t>
            </a:r>
            <a:r>
              <a:rPr lang="en-US" dirty="0"/>
              <a:t> </a:t>
            </a:r>
            <a:r>
              <a:rPr lang="en-US" dirty="0" err="1"/>
              <a:t>nuklearnog</a:t>
            </a:r>
            <a:r>
              <a:rPr lang="en-US" dirty="0"/>
              <a:t> </a:t>
            </a:r>
            <a:r>
              <a:rPr lang="en-US" dirty="0" err="1"/>
              <a:t>oružja</a:t>
            </a:r>
            <a:r>
              <a:rPr lang="en-US" dirty="0"/>
              <a:t> (NPT).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5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B789-47CA-BF1E-6BD3-2388D0E8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365" cy="1325563"/>
          </a:xfrm>
        </p:spPr>
        <p:txBody>
          <a:bodyPr>
            <a:normAutofit fontScale="90000"/>
          </a:bodyPr>
          <a:lstStyle/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Józef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Rotblat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36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Lođ"/>
              </a:rPr>
              <a:t>Lođ</a:t>
            </a:r>
            <a:r>
              <a:rPr 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36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4. novembar"/>
              </a:rPr>
              <a:t>4. </a:t>
            </a:r>
            <a:r>
              <a:rPr lang="en-US" sz="36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4. novembar"/>
              </a:rPr>
              <a:t>novembra</a:t>
            </a:r>
            <a:r>
              <a:rPr 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1908"/>
              </a:rPr>
              <a:t>1908</a:t>
            </a:r>
            <a:r>
              <a:rPr 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en-US" sz="36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London"/>
              </a:rPr>
              <a:t>London</a:t>
            </a:r>
            <a:r>
              <a:rPr 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36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31. avgust"/>
              </a:rPr>
              <a:t>31. </a:t>
            </a:r>
            <a:r>
              <a:rPr lang="en-US" sz="36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31. avgust"/>
              </a:rPr>
              <a:t>avgusta</a:t>
            </a:r>
            <a:r>
              <a:rPr 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2005"/>
              </a:rPr>
              <a:t>2005</a:t>
            </a:r>
            <a:br>
              <a:rPr lang="en-US" sz="36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</a:br>
            <a:r>
              <a:rPr lang="en-US" sz="2700" b="0" i="0" dirty="0">
                <a:solidFill>
                  <a:srgbClr val="2E2A25"/>
                </a:solidFill>
                <a:effectLst/>
                <a:latin typeface="Alfred Serif Regular"/>
              </a:rPr>
              <a:t>Born: 4 November 1908, Warsaw, Russian Empire (now Poland)</a:t>
            </a:r>
            <a:r>
              <a:rPr 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D0496-752D-924B-1608-2A6B325C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0" i="0" u="none" strike="noStrike" dirty="0">
              <a:solidFill>
                <a:srgbClr val="3366CC"/>
              </a:solidFill>
              <a:effectLst/>
              <a:latin typeface="Arial" panose="020B0604020202020204" pitchFamily="34" charset="0"/>
              <a:hlinkClick r:id="rId8" tooltip="Ujedinjeno Kraljevstvo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3366CC"/>
                </a:solidFill>
                <a:latin typeface="Arial" panose="020B0604020202020204" pitchFamily="34" charset="0"/>
                <a:hlinkClick r:id="rId8" tooltip="Ujedinjeno Kraljevstvo"/>
              </a:rPr>
              <a:t>B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Ujedinjeno Kraljevstvo"/>
              </a:rPr>
              <a:t>ritanski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Fizičar"/>
              </a:rPr>
              <a:t>fizičar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Jevreji"/>
              </a:rPr>
              <a:t>jevrejske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sng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/>
              </a:rPr>
              <a:t>porodice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Poljaci"/>
              </a:rPr>
              <a:t>poljskog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porekla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Radio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Univerzitetu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Liverpul"/>
              </a:rPr>
              <a:t>Liverpulu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vanredni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professor od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4" tooltip="1939"/>
              </a:rPr>
              <a:t>1939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Kasnije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primio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 tooltip="Sjedinjene Američke Države"/>
              </a:rPr>
              <a:t>američko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6" tooltip="Državljanstvo"/>
              </a:rPr>
              <a:t>državljanstvo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endParaRPr lang="en-US" u="none" strike="noStrike" dirty="0">
              <a:solidFill>
                <a:srgbClr val="202122"/>
              </a:solidFill>
              <a:latin typeface="Arial" panose="020B0604020202020204" pitchFamily="34" charset="0"/>
              <a:hlinkClick r:id="rId17" tooltip="Nobelova nagrada za mir"/>
            </a:endParaRPr>
          </a:p>
          <a:p>
            <a:pPr marL="0" indent="0">
              <a:buNone/>
            </a:pP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7" tooltip="Nobelova nagrada za mir"/>
              </a:rPr>
              <a:t>Nobelovu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7" tooltip="Nobelova nagrada za mir"/>
              </a:rPr>
              <a:t>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7" tooltip="Nobelova nagrada za mir"/>
              </a:rPr>
              <a:t>nagradu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7" tooltip="Nobelova nagrada za mir"/>
              </a:rPr>
              <a:t> za mir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dobio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8" tooltip="1995"/>
              </a:rPr>
              <a:t>1995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E2A25"/>
                </a:solidFill>
                <a:effectLst/>
                <a:latin typeface="Alfred Serif Regular"/>
              </a:rPr>
              <a:t>Prize motivation: “for their efforts to diminish the part played by nuclear arms in international politics and, in the longer run, to eliminate such arms”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1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88E5-0601-10DF-25CE-0AD23541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Leo Szilard</a:t>
            </a:r>
            <a:br>
              <a:rPr lang="en-US" sz="3200" dirty="0">
                <a:latin typeface="+mn-lt"/>
              </a:rPr>
            </a:br>
            <a:r>
              <a:rPr lang="en-US" sz="3200" dirty="0" err="1">
                <a:solidFill>
                  <a:srgbClr val="202122"/>
                </a:solidFill>
                <a:latin typeface="+mn-lt"/>
              </a:rPr>
              <a:t>rodjen</a:t>
            </a:r>
            <a:r>
              <a:rPr lang="en-US" sz="3200" dirty="0">
                <a:solidFill>
                  <a:srgbClr val="202122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+mn-lt"/>
              </a:rPr>
              <a:t>kao</a:t>
            </a:r>
            <a:r>
              <a:rPr lang="en-US" sz="3200" dirty="0">
                <a:solidFill>
                  <a:srgbClr val="202122"/>
                </a:solidFill>
                <a:latin typeface="+mn-lt"/>
              </a:rPr>
              <a:t> </a:t>
            </a:r>
            <a:r>
              <a:rPr lang="en-US" sz="3200" b="1" i="0" dirty="0" err="1">
                <a:solidFill>
                  <a:srgbClr val="202122"/>
                </a:solidFill>
                <a:effectLst/>
                <a:latin typeface="+mn-lt"/>
              </a:rPr>
              <a:t>Leó</a:t>
            </a:r>
            <a:r>
              <a:rPr lang="en-US" sz="3200" b="1" i="0" dirty="0">
                <a:solidFill>
                  <a:srgbClr val="202122"/>
                </a:solidFill>
                <a:effectLst/>
                <a:latin typeface="+mn-lt"/>
              </a:rPr>
              <a:t> Spitz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+mn-lt"/>
              </a:rPr>
              <a:t>; February 11, 1898 – May 30, 1964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A4812E-76C6-9AA4-3A5F-7BA1AAFE3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8748" y="1822312"/>
            <a:ext cx="3323938" cy="435133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FFB9106-9209-0EA5-47AE-00C32CC68EB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9314" y="106680"/>
            <a:ext cx="11922686" cy="40398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A2DD02-2831-2E1A-3832-0A31B50D0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79" y="2117215"/>
            <a:ext cx="7696643" cy="341632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Osmislio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nuklearnu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lančanu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reakciju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1933.,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patentirao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ideju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nuklearnom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fisijskom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reaktoru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1934.,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1939.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napisao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pismo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potpiso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Albert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Aj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nstein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To je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rezultiralo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projektom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Manhattan koji je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napravio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atomsku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bombu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Györgyu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Marxu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on je bio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mađarskih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naučnika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poznatih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Marsovci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Madjarski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Jevreji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naucnici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koji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emigrirali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u USA pre rata)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0644-81FC-E877-4122-93FDCD26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490378"/>
            <a:ext cx="10515600" cy="1325563"/>
          </a:xfrm>
        </p:spPr>
        <p:txBody>
          <a:bodyPr/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Leó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Spitz; 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Budimpešta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D70C-BF87-1AA3-6702-8574311CD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Njegovi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roditelji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Jevreji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srednje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klase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Lajos (Louis) Spitz,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građevinski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inženjer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Tekla Vidor,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odgajali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Lea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Városligeti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Fasoru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Pešti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Imao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dvoje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mlađih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brata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sestru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Belu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rođenog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1900.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sestru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rođenu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1901.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Porodica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4.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oktobra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1900.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promenila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prezime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nemačkog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"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špic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mađarsko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"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Szilárd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mađarskom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znači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"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čvrsto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".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Uprkos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religioznom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poreklu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Szilard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postao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agnostik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 1908. do 1916.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pohađao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realnu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gimnaziju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rodnom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Pokazujući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interesovanje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fiziku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znanje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matematike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1916.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godine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osvojio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Eötvös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nagradu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nacionalnu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nagradu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matematiku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C8BE8-F5E3-2578-2D94-AE482B9E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00" t="39851" r="43167" b="30963"/>
          <a:stretch/>
        </p:blipFill>
        <p:spPr>
          <a:xfrm>
            <a:off x="9977120" y="152400"/>
            <a:ext cx="1686560" cy="2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8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2467</Words>
  <Application>Microsoft Office PowerPoint</Application>
  <PresentationFormat>Widescreen</PresentationFormat>
  <Paragraphs>125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Alfred Serif Regular</vt:lpstr>
      <vt:lpstr>Arial</vt:lpstr>
      <vt:lpstr>Calibri</vt:lpstr>
      <vt:lpstr>Calibri Light</vt:lpstr>
      <vt:lpstr>Helvetica</vt:lpstr>
      <vt:lpstr>Office Theme</vt:lpstr>
      <vt:lpstr>Jevreji i atomska bomba</vt:lpstr>
      <vt:lpstr>Da nije bilo Jevreja – ne bi bilo ni bombe</vt:lpstr>
      <vt:lpstr>Tokom Holokausta,  neki Jevreji su uspeli da emigriraju u SAD</vt:lpstr>
      <vt:lpstr>Sir Joseph Rotblat</vt:lpstr>
      <vt:lpstr>PowerPoint Presentation</vt:lpstr>
      <vt:lpstr>Vratio se u Liverpul 1944</vt:lpstr>
      <vt:lpstr>Józef Rotblat  Lođ, 4. novembra 1908 — London, 31. avgusta 2005 Born: 4 November 1908, Warsaw, Russian Empire (now Poland) </vt:lpstr>
      <vt:lpstr>Leo Szilard rodjen kao Leó Spitz; February 11, 1898 – May 30, 1964</vt:lpstr>
      <vt:lpstr>Leó Spitz;  Budimpešta</vt:lpstr>
      <vt:lpstr>Patenti</vt:lpstr>
      <vt:lpstr>Vidovit covek</vt:lpstr>
      <vt:lpstr>Amerika</vt:lpstr>
      <vt:lpstr>Bolest i smrt</vt:lpstr>
      <vt:lpstr>Hans Albreht Bete (Hans Bethe) Strazbur, 2. jul 1906 — Itaka, Njujork, 6. mart 2005 </vt:lpstr>
      <vt:lpstr>Vizionar</vt:lpstr>
      <vt:lpstr>Los Alamos</vt:lpstr>
      <vt:lpstr>Nobelova nagrada za fiziku 1967</vt:lpstr>
      <vt:lpstr>Stanislav Marsin Ulam (Stanisław Marcin Ulam; 13. april 1909 – 13. maj 1984) </vt:lpstr>
      <vt:lpstr>USA</vt:lpstr>
      <vt:lpstr>Mladost</vt:lpstr>
      <vt:lpstr>Edvard Teler Edward Teller Budimpešta, 15. januar 1908 — Stanford, 9. septembar 2003)</vt:lpstr>
      <vt:lpstr>Openhajmer ?</vt:lpstr>
      <vt:lpstr>Teler</vt:lpstr>
      <vt:lpstr>I na kraju:</vt:lpstr>
      <vt:lpstr>Robert Openhajmer (Oppenheimer) Njujork, 22. april 1904 — Prinston, 18. februar 1967),</vt:lpstr>
      <vt:lpstr>Rehabilitacija</vt:lpstr>
      <vt:lpstr>Ruska atomska bomba – ista kao fat man</vt:lpstr>
      <vt:lpstr>Ruski spijun = Dejvid Gringlas  (2. mart 1922 – 1. jul 2014) </vt:lpstr>
      <vt:lpstr>Nema više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Jevreji i atomska bomba</dc:title>
  <dc:creator>Barbi Barbi</dc:creator>
  <cp:lastModifiedBy>Barbi Barbi</cp:lastModifiedBy>
  <cp:revision>10</cp:revision>
  <dcterms:created xsi:type="dcterms:W3CDTF">2022-10-24T13:06:42Z</dcterms:created>
  <dcterms:modified xsi:type="dcterms:W3CDTF">2022-11-03T12:56:35Z</dcterms:modified>
</cp:coreProperties>
</file>