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risnik" initials="K" lastIdx="1" clrIdx="0">
    <p:extLst>
      <p:ext uri="{19B8F6BF-5375-455C-9EA6-DF929625EA0E}">
        <p15:presenceInfo xmlns:p15="http://schemas.microsoft.com/office/powerpoint/2012/main" userId="Korisni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6" d="100"/>
          <a:sy n="56" d="100"/>
        </p:scale>
        <p:origin x="73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7-28T12:31:57.287"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28-Jul-23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28-Jul-23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sr-Cyrl-RS" sz="3200" dirty="0" smtClean="0">
                <a:latin typeface="Times New Roman" panose="02020603050405020304" pitchFamily="18" charset="0"/>
                <a:cs typeface="Times New Roman" panose="02020603050405020304" pitchFamily="18" charset="0"/>
              </a:rPr>
              <a:t>Алфред Дијамантштајн – Милан Данић (1896-1942)</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92500"/>
          </a:bodyPr>
          <a:lstStyle/>
          <a:p>
            <a:endParaRPr lang="sr-Cyrl-RS" dirty="0" smtClean="0"/>
          </a:p>
          <a:p>
            <a:r>
              <a:rPr lang="sr-Cyrl-RS" dirty="0" smtClean="0"/>
              <a:t>Милош Шломо Дамјановић, Косовска Митровица, 28. јул 2023.</a:t>
            </a:r>
            <a:endParaRPr lang="sr-Cyrl-RS" dirty="0"/>
          </a:p>
        </p:txBody>
      </p:sp>
    </p:spTree>
    <p:extLst>
      <p:ext uri="{BB962C8B-B14F-4D97-AF65-F5344CB8AC3E}">
        <p14:creationId xmlns:p14="http://schemas.microsoft.com/office/powerpoint/2010/main" val="3129733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b="1" dirty="0" smtClean="0">
                <a:latin typeface="Times New Roman" panose="02020603050405020304" pitchFamily="18" charset="0"/>
                <a:cs typeface="Times New Roman" panose="02020603050405020304" pitchFamily="18" charset="0"/>
              </a:rPr>
              <a:t>ШАБАТ</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ШАЛОМ</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ctr"/>
            <a:r>
              <a:rPr lang="sr-Cyrl-RS" sz="4000" dirty="0" smtClean="0">
                <a:latin typeface="Times New Roman" panose="02020603050405020304" pitchFamily="18" charset="0"/>
                <a:cs typeface="Times New Roman" panose="02020603050405020304" pitchFamily="18" charset="0"/>
              </a:rPr>
              <a:t>ХВАЛА НА ПАЖЊИ</a:t>
            </a:r>
            <a:endParaRPr lang="sr-Cyrl-RS" sz="4000" dirty="0">
              <a:latin typeface="Times New Roman" panose="02020603050405020304" pitchFamily="18" charset="0"/>
              <a:cs typeface="Times New Roman" panose="02020603050405020304" pitchFamily="18" charset="0"/>
            </a:endParaRPr>
          </a:p>
          <a:p>
            <a:pPr algn="ctr"/>
            <a:endParaRPr lang="sr-Cyrl-RS" sz="4000" dirty="0" smtClean="0">
              <a:latin typeface="Times New Roman" panose="02020603050405020304" pitchFamily="18" charset="0"/>
              <a:cs typeface="Times New Roman" panose="02020603050405020304" pitchFamily="18" charset="0"/>
            </a:endParaRPr>
          </a:p>
          <a:p>
            <a:pPr algn="ctr"/>
            <a:endParaRPr lang="sr-Cyrl-RS" sz="4000" dirty="0">
              <a:latin typeface="Times New Roman" panose="02020603050405020304" pitchFamily="18" charset="0"/>
              <a:cs typeface="Times New Roman" panose="02020603050405020304" pitchFamily="18" charset="0"/>
            </a:endParaRPr>
          </a:p>
          <a:p>
            <a:pPr algn="ctr"/>
            <a:endParaRPr lang="sr-Cyrl-RS" sz="4000" dirty="0" smtClean="0">
              <a:latin typeface="Times New Roman" panose="02020603050405020304" pitchFamily="18" charset="0"/>
              <a:cs typeface="Times New Roman" panose="02020603050405020304" pitchFamily="18" charset="0"/>
            </a:endParaRPr>
          </a:p>
          <a:p>
            <a:pPr algn="ctr"/>
            <a:r>
              <a:rPr lang="en-US" sz="4000" dirty="0" smtClean="0">
                <a:latin typeface="Times New Roman" panose="02020603050405020304" pitchFamily="18" charset="0"/>
                <a:cs typeface="Times New Roman" panose="02020603050405020304" pitchFamily="18" charset="0"/>
              </a:rPr>
              <a:t>milos_damjanovic@yahoo.com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877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145374" cy="4601183"/>
          </a:xfrm>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508" y="863790"/>
            <a:ext cx="3349785" cy="5121275"/>
          </a:xfrm>
        </p:spPr>
      </p:pic>
      <p:sp>
        <p:nvSpPr>
          <p:cNvPr id="5" name="TextBox 4"/>
          <p:cNvSpPr txBox="1"/>
          <p:nvPr/>
        </p:nvSpPr>
        <p:spPr>
          <a:xfrm>
            <a:off x="3698543" y="863789"/>
            <a:ext cx="8120418" cy="6001643"/>
          </a:xfrm>
          <a:prstGeom prst="rect">
            <a:avLst/>
          </a:prstGeom>
          <a:noFill/>
        </p:spPr>
        <p:txBody>
          <a:bodyPr wrap="square" rtlCol="0">
            <a:spAutoFit/>
          </a:bodyPr>
          <a:lstStyle/>
          <a:p>
            <a:pPr algn="just"/>
            <a:r>
              <a:rPr lang="sr-Cyrl-RS" sz="2400" dirty="0" smtClean="0">
                <a:latin typeface="Times New Roman" panose="02020603050405020304" pitchFamily="18" charset="0"/>
                <a:cs typeface="Times New Roman" panose="02020603050405020304" pitchFamily="18" charset="0"/>
              </a:rPr>
              <a:t>Рођен 15. новембра 1896. у Загребу, завичајан у Новом Саду</a:t>
            </a:r>
          </a:p>
          <a:p>
            <a:pPr algn="just"/>
            <a:r>
              <a:rPr lang="sr-Cyrl-RS" sz="2400" dirty="0" smtClean="0">
                <a:latin typeface="Times New Roman" panose="02020603050405020304" pitchFamily="18" charset="0"/>
                <a:cs typeface="Times New Roman" panose="02020603050405020304" pitchFamily="18" charset="0"/>
              </a:rPr>
              <a:t>Отац: Људевит – Лујо / Лудвиг / Лајош (Бечкерек 1857), родитељи: Сигмунд и Јохана </a:t>
            </a:r>
          </a:p>
          <a:p>
            <a:pPr algn="just"/>
            <a:r>
              <a:rPr lang="sr-Cyrl-RS" sz="2400" dirty="0" smtClean="0">
                <a:latin typeface="Times New Roman" panose="02020603050405020304" pitchFamily="18" charset="0"/>
                <a:cs typeface="Times New Roman" panose="02020603050405020304" pitchFamily="18" charset="0"/>
              </a:rPr>
              <a:t>Мајка: Катарина Глазер / Каролина Екфелд (Херцегсанто  1858), родитељи: Херман и Розалија </a:t>
            </a:r>
          </a:p>
          <a:p>
            <a:pPr algn="just"/>
            <a:r>
              <a:rPr lang="sr-Cyrl-RS" sz="2400" dirty="0" smtClean="0">
                <a:latin typeface="Times New Roman" panose="02020603050405020304" pitchFamily="18" charset="0"/>
                <a:cs typeface="Times New Roman" panose="02020603050405020304" pitchFamily="18" charset="0"/>
              </a:rPr>
              <a:t>Брак склопљен: 7. мај 1882.</a:t>
            </a:r>
          </a:p>
          <a:p>
            <a:pPr algn="just"/>
            <a:r>
              <a:rPr lang="sr-Cyrl-RS" sz="2400" dirty="0" smtClean="0">
                <a:latin typeface="Times New Roman" panose="02020603050405020304" pitchFamily="18" charset="0"/>
                <a:cs typeface="Times New Roman" panose="02020603050405020304" pitchFamily="18" charset="0"/>
              </a:rPr>
              <a:t>Сестра: Сабина (Нови Сад 16. април 1884), склопила брак 4. фебруара 1917. са Алфредом Вајскопфом</a:t>
            </a:r>
          </a:p>
          <a:p>
            <a:pPr algn="just"/>
            <a:r>
              <a:rPr lang="sr-Cyrl-RS" sz="2400" dirty="0" smtClean="0">
                <a:latin typeface="Times New Roman" panose="02020603050405020304" pitchFamily="18" charset="0"/>
                <a:cs typeface="Times New Roman" panose="02020603050405020304" pitchFamily="18" charset="0"/>
              </a:rPr>
              <a:t>Браћа: Фридрих (Нови Сад 11. фебруар 1883 – 7. јул 1883)</a:t>
            </a:r>
          </a:p>
          <a:p>
            <a:pPr algn="just"/>
            <a:r>
              <a:rPr lang="sr-Cyrl-RS" sz="2400" dirty="0" smtClean="0">
                <a:latin typeface="Times New Roman" panose="02020603050405020304" pitchFamily="18" charset="0"/>
                <a:cs typeface="Times New Roman" panose="02020603050405020304" pitchFamily="18" charset="0"/>
              </a:rPr>
              <a:t>Бруно (Нови Сад 15. мај 1906 – Јасеновац 1942),   трговац  / трговачки заступник</a:t>
            </a:r>
          </a:p>
          <a:p>
            <a:pPr algn="just"/>
            <a:r>
              <a:rPr lang="sr-Cyrl-RS" sz="2400" dirty="0" smtClean="0">
                <a:latin typeface="Times New Roman" panose="02020603050405020304" pitchFamily="18" charset="0"/>
                <a:cs typeface="Times New Roman" panose="02020603050405020304" pitchFamily="18" charset="0"/>
              </a:rPr>
              <a:t>Супруга: Бранка Јовић (Соко Бања 20. фебруар 1901)</a:t>
            </a:r>
          </a:p>
          <a:p>
            <a:pPr algn="just"/>
            <a:r>
              <a:rPr lang="sr-Cyrl-RS" sz="2400" dirty="0" smtClean="0">
                <a:latin typeface="Times New Roman" panose="02020603050405020304" pitchFamily="18" charset="0"/>
                <a:cs typeface="Times New Roman" panose="02020603050405020304" pitchFamily="18" charset="0"/>
              </a:rPr>
              <a:t>Брак склопљен: 1922.</a:t>
            </a:r>
          </a:p>
          <a:p>
            <a:pPr algn="just"/>
            <a:r>
              <a:rPr lang="sr-Cyrl-RS" sz="2400" dirty="0" smtClean="0">
                <a:latin typeface="Times New Roman" panose="02020603050405020304" pitchFamily="18" charset="0"/>
                <a:cs typeface="Times New Roman" panose="02020603050405020304" pitchFamily="18" charset="0"/>
              </a:rPr>
              <a:t>Деца: 1. Миодраг Данић (Загреб 30. јун 1923), гимназијалац</a:t>
            </a:r>
          </a:p>
          <a:p>
            <a:pPr algn="just"/>
            <a:r>
              <a:rPr lang="sr-Cyrl-RS" sz="2400" dirty="0">
                <a:latin typeface="Times New Roman" panose="02020603050405020304" pitchFamily="18" charset="0"/>
                <a:cs typeface="Times New Roman" panose="02020603050405020304" pitchFamily="18" charset="0"/>
              </a:rPr>
              <a:t> </a:t>
            </a:r>
            <a:r>
              <a:rPr lang="sr-Cyrl-RS" sz="2400" dirty="0" smtClean="0">
                <a:latin typeface="Times New Roman" panose="02020603050405020304" pitchFamily="18" charset="0"/>
                <a:cs typeface="Times New Roman" panose="02020603050405020304" pitchFamily="18" charset="0"/>
              </a:rPr>
              <a:t>          2.       ?        Данић</a:t>
            </a:r>
          </a:p>
          <a:p>
            <a:endParaRPr lang="sr-Cyrl-R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24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latin typeface="Times New Roman" panose="02020603050405020304" pitchFamily="18" charset="0"/>
                <a:cs typeface="Times New Roman" panose="02020603050405020304" pitchFamily="18" charset="0"/>
              </a:rPr>
              <a:t>АФЕРА</a:t>
            </a:r>
            <a:br>
              <a:rPr lang="sr-Cyrl-RS" dirty="0" smtClean="0">
                <a:latin typeface="Times New Roman" panose="02020603050405020304" pitchFamily="18" charset="0"/>
                <a:cs typeface="Times New Roman" panose="02020603050405020304" pitchFamily="18" charset="0"/>
              </a:rPr>
            </a:br>
            <a:r>
              <a:rPr lang="sr-Cyrl-RS" sz="2400" dirty="0" smtClean="0">
                <a:latin typeface="Times New Roman" panose="02020603050405020304" pitchFamily="18" charset="0"/>
                <a:cs typeface="Times New Roman" panose="02020603050405020304" pitchFamily="18" charset="0"/>
              </a:rPr>
              <a:t>ДИЈАМАНТШТАЈН</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69268" y="382137"/>
            <a:ext cx="7690386" cy="6032311"/>
          </a:xfrm>
        </p:spPr>
        <p:txBody>
          <a:bodyPr>
            <a:normAutofit fontScale="47500" lnSpcReduction="20000"/>
          </a:bodyPr>
          <a:lstStyle/>
          <a:p>
            <a:pPr marL="0" indent="0" algn="ctr">
              <a:buNone/>
            </a:pPr>
            <a:endParaRPr lang="sr-Cyrl-RS" b="1" dirty="0" smtClean="0">
              <a:latin typeface="Times New Roman" panose="02020603050405020304" pitchFamily="18" charset="0"/>
              <a:cs typeface="Times New Roman" panose="02020603050405020304" pitchFamily="18" charset="0"/>
            </a:endParaRPr>
          </a:p>
          <a:p>
            <a:pPr marL="0" indent="0" algn="just">
              <a:buNone/>
            </a:pPr>
            <a:r>
              <a:rPr lang="sr-Cyrl-RS" sz="2600" dirty="0" smtClean="0">
                <a:latin typeface="Times New Roman" panose="02020603050405020304" pitchFamily="18" charset="0"/>
                <a:cs typeface="Times New Roman" panose="02020603050405020304" pitchFamily="18" charset="0"/>
              </a:rPr>
              <a:t>-</a:t>
            </a:r>
            <a:r>
              <a:rPr lang="sr-Cyrl-RS" sz="3600" dirty="0" smtClean="0">
                <a:latin typeface="Times New Roman" panose="02020603050405020304" pitchFamily="18" charset="0"/>
                <a:cs typeface="Times New Roman" panose="02020603050405020304" pitchFamily="18" charset="0"/>
              </a:rPr>
              <a:t>Официр аустроугарске војске у Првом светском рату (42 месеца службе)</a:t>
            </a:r>
          </a:p>
          <a:p>
            <a:pPr marL="0" indent="0" algn="just">
              <a:buNone/>
            </a:pPr>
            <a:r>
              <a:rPr lang="sr-Cyrl-RS" sz="3600" dirty="0" smtClean="0">
                <a:latin typeface="Times New Roman" panose="02020603050405020304" pitchFamily="18" charset="0"/>
                <a:cs typeface="Times New Roman" panose="02020603050405020304" pitchFamily="18" charset="0"/>
              </a:rPr>
              <a:t>-Лето 1919. у Будимпешти, обраћа се Бели Куну који га упућује на шефа одсека Комесаријата за инострану пропаганду Пора. Његовим посредством ступа у контакт са југословенском комунистичком фракцијом Интернационалне комунистичке федерација Иваном Матузовићем, који га шаље у Загреб да се посредством М. Крлеже повеже с вођством СРПЈ (к) – новац, оружје и директиве за дизање револуције. Састаје се са Николом Ковачевићем, Владимиром Ћопићем, Симом Миљушем и капетаном краљевске војске Јосипом Мецгером. У више наврата донео у Загреб 43.200 круна, део новца дат уредницима листа ,,Пламен“ Мирославу Крлежи и Аугусту Цесарецу</a:t>
            </a:r>
          </a:p>
          <a:p>
            <a:pPr marL="0" indent="0" algn="just">
              <a:buNone/>
            </a:pPr>
            <a:r>
              <a:rPr lang="sr-Cyrl-RS" sz="3600" dirty="0" smtClean="0">
                <a:latin typeface="Times New Roman" panose="02020603050405020304" pitchFamily="18" charset="0"/>
                <a:cs typeface="Times New Roman" panose="02020603050405020304" pitchFamily="18" charset="0"/>
              </a:rPr>
              <a:t>-Ухапшен почетком августа 1919, пронађена шифра коју су чланови СРПЈ (к) користили у комуникацији, бољшевичке брошуре и бележница са именима лица којима је давао новац и у које сврхе; путем полицијске истраге 2. августа 1919. обелоданио више од 60 комунистичких активиста и симпатизера: Филип Филиповић, Сима Марковић, Ћопић, Ђука Цвијић, Ковачевић итд.</a:t>
            </a:r>
          </a:p>
          <a:p>
            <a:pPr marL="0" indent="0" algn="just">
              <a:buNone/>
            </a:pPr>
            <a:r>
              <a:rPr lang="sr-Cyrl-RS" sz="3600" dirty="0" smtClean="0">
                <a:latin typeface="Times New Roman" panose="02020603050405020304" pitchFamily="18" charset="0"/>
                <a:cs typeface="Times New Roman" panose="02020603050405020304" pitchFamily="18" charset="0"/>
              </a:rPr>
              <a:t>-Иследник војног суда Савске дивизијске области касациони судија Андра Димић. Пресудом председника војног суда </a:t>
            </a:r>
            <a:r>
              <a:rPr lang="en-US" sz="3600" dirty="0" smtClean="0">
                <a:latin typeface="Times New Roman" panose="02020603050405020304" pitchFamily="18" charset="0"/>
                <a:cs typeface="Times New Roman" panose="02020603050405020304" pitchFamily="18" charset="0"/>
              </a:rPr>
              <a:t>IV </a:t>
            </a:r>
            <a:r>
              <a:rPr lang="sr-Cyrl-RS" sz="3600" dirty="0" smtClean="0">
                <a:latin typeface="Times New Roman" panose="02020603050405020304" pitchFamily="18" charset="0"/>
                <a:cs typeface="Times New Roman" panose="02020603050405020304" pitchFamily="18" charset="0"/>
              </a:rPr>
              <a:t>армијске области генерала Војислава Васовића 7. априла 1920. у Новој Веси осуђен на три месеца затвора (пуштен на слободу пошто је провео осам месеци у истражном притвору). Наредник Копчино и Ћопић осуђени на пет месеци, остали ослобођени оптужбе</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980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80" y="1151132"/>
            <a:ext cx="2947482" cy="460118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91085"/>
            <a:ext cx="3819997" cy="5121275"/>
          </a:xfrm>
        </p:spPr>
      </p:pic>
      <p:sp>
        <p:nvSpPr>
          <p:cNvPr id="5" name="TextBox 4"/>
          <p:cNvSpPr txBox="1"/>
          <p:nvPr/>
        </p:nvSpPr>
        <p:spPr>
          <a:xfrm>
            <a:off x="4640238" y="1151132"/>
            <a:ext cx="7001301" cy="369332"/>
          </a:xfrm>
          <a:prstGeom prst="rect">
            <a:avLst/>
          </a:prstGeom>
          <a:noFill/>
        </p:spPr>
        <p:txBody>
          <a:bodyPr wrap="square" rtlCol="0">
            <a:spAutoFit/>
          </a:bodyPr>
          <a:lstStyle/>
          <a:p>
            <a:pPr algn="ctr"/>
            <a:r>
              <a:rPr lang="sr-Cyrl-RS" b="1" dirty="0" smtClean="0">
                <a:latin typeface="Times New Roman" panose="02020603050405020304" pitchFamily="18" charset="0"/>
                <a:cs typeface="Times New Roman" panose="02020603050405020304" pitchFamily="18" charset="0"/>
              </a:rPr>
              <a:t>МИРОСЛАВ КРЛЕЖА (1893 – 1981)</a:t>
            </a:r>
            <a:endParaRPr lang="en-US"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544704" y="2674961"/>
            <a:ext cx="7096835" cy="3416320"/>
          </a:xfrm>
          <a:prstGeom prst="rect">
            <a:avLst/>
          </a:prstGeom>
          <a:noFill/>
        </p:spPr>
        <p:txBody>
          <a:bodyPr wrap="square" rtlCol="0">
            <a:spAutoFit/>
          </a:bodyPr>
          <a:lstStyle/>
          <a:p>
            <a:pPr marL="285750" indent="-285750" algn="just">
              <a:buFontTx/>
              <a:buChar char="-"/>
            </a:pPr>
            <a:r>
              <a:rPr lang="sr-Cyrl-RS" dirty="0" smtClean="0">
                <a:latin typeface="Times New Roman" panose="02020603050405020304" pitchFamily="18" charset="0"/>
                <a:cs typeface="Times New Roman" panose="02020603050405020304" pitchFamily="18" charset="0"/>
              </a:rPr>
              <a:t>,,...дегенерисаног кретена који се хвали да му је обећано за његов частан посао десет хиљада динара ако добро обави своју работу“.</a:t>
            </a:r>
          </a:p>
          <a:p>
            <a:pPr marL="285750" indent="-285750" algn="just">
              <a:buFontTx/>
              <a:buChar char="-"/>
            </a:pPr>
            <a:endParaRPr lang="sr-Cyrl-RS" dirty="0">
              <a:latin typeface="Times New Roman" panose="02020603050405020304" pitchFamily="18" charset="0"/>
              <a:cs typeface="Times New Roman" panose="02020603050405020304" pitchFamily="18" charset="0"/>
            </a:endParaRPr>
          </a:p>
          <a:p>
            <a:pPr marL="285750" indent="-285750" algn="just">
              <a:buFontTx/>
              <a:buChar char="-"/>
            </a:pPr>
            <a:r>
              <a:rPr lang="sr-Cyrl-RS" dirty="0" smtClean="0">
                <a:latin typeface="Times New Roman" panose="02020603050405020304" pitchFamily="18" charset="0"/>
                <a:cs typeface="Times New Roman" panose="02020603050405020304" pitchFamily="18" charset="0"/>
              </a:rPr>
              <a:t>,,недвоумни агент провокатор“</a:t>
            </a:r>
          </a:p>
          <a:p>
            <a:pPr marL="285750" indent="-285750" algn="just">
              <a:buFontTx/>
              <a:buChar char="-"/>
            </a:pPr>
            <a:endParaRPr lang="sr-Cyrl-RS" dirty="0">
              <a:latin typeface="Times New Roman" panose="02020603050405020304" pitchFamily="18" charset="0"/>
              <a:cs typeface="Times New Roman" panose="02020603050405020304" pitchFamily="18" charset="0"/>
            </a:endParaRPr>
          </a:p>
          <a:p>
            <a:pPr marL="285750" indent="-285750" algn="just">
              <a:buFontTx/>
              <a:buChar char="-"/>
            </a:pPr>
            <a:r>
              <a:rPr lang="sr-Cyrl-RS" dirty="0" smtClean="0">
                <a:latin typeface="Times New Roman" panose="02020603050405020304" pitchFamily="18" charset="0"/>
                <a:cs typeface="Times New Roman" panose="02020603050405020304" pitchFamily="18" charset="0"/>
              </a:rPr>
              <a:t>,,морална наказа, дубиозна фигура која се у контроверзној улози маџарског обавјештајца односно полицијског провокатора уопће није сналазила“</a:t>
            </a:r>
          </a:p>
          <a:p>
            <a:pPr marL="285750" indent="-285750" algn="just">
              <a:buFontTx/>
              <a:buChar char="-"/>
            </a:pPr>
            <a:endParaRPr lang="sr-Cyrl-RS" dirty="0" smtClean="0">
              <a:latin typeface="Times New Roman" panose="02020603050405020304" pitchFamily="18" charset="0"/>
              <a:cs typeface="Times New Roman" panose="02020603050405020304" pitchFamily="18" charset="0"/>
            </a:endParaRPr>
          </a:p>
          <a:p>
            <a:pPr marL="285750" indent="-285750" algn="just">
              <a:buFontTx/>
              <a:buChar char="-"/>
            </a:pPr>
            <a:r>
              <a:rPr lang="sr-Cyrl-RS" dirty="0" smtClean="0">
                <a:latin typeface="Times New Roman" panose="02020603050405020304" pitchFamily="18" charset="0"/>
                <a:cs typeface="Times New Roman" panose="02020603050405020304" pitchFamily="18" charset="0"/>
              </a:rPr>
              <a:t>,,Ухапшен је био неки Алфред Дијамантштајн, а објављивало се како је полиција открила заверу , читаву тајну архиву, складишта оружја итд.“ (Мој обрачун са њима)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933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b="1" dirty="0" smtClean="0">
                <a:latin typeface="Times New Roman" panose="02020603050405020304" pitchFamily="18" charset="0"/>
                <a:cs typeface="Times New Roman" panose="02020603050405020304" pitchFamily="18" charset="0"/>
              </a:rPr>
              <a:t>АФЕРА</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,,ТЕХНИШЕ УНИОН“</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sr-Cyrl-RS" dirty="0" smtClean="0">
                <a:latin typeface="Times New Roman" panose="02020603050405020304" pitchFamily="18" charset="0"/>
                <a:cs typeface="Times New Roman" panose="02020603050405020304" pitchFamily="18" charset="0"/>
              </a:rPr>
              <a:t>-Основана фебруара 1937. у Загребу (филијала у Београду)</a:t>
            </a:r>
          </a:p>
          <a:p>
            <a:pPr algn="just"/>
            <a:r>
              <a:rPr lang="sr-Cyrl-RS" dirty="0" smtClean="0">
                <a:latin typeface="Times New Roman" panose="02020603050405020304" pitchFamily="18" charset="0"/>
                <a:cs typeface="Times New Roman" panose="02020603050405020304" pitchFamily="18" charset="0"/>
              </a:rPr>
              <a:t>-Директор: Милан Данић</a:t>
            </a:r>
          </a:p>
          <a:p>
            <a:pPr algn="just"/>
            <a:r>
              <a:rPr lang="sr-Cyrl-RS" dirty="0" smtClean="0">
                <a:latin typeface="Times New Roman" panose="02020603050405020304" pitchFamily="18" charset="0"/>
                <a:cs typeface="Times New Roman" panose="02020603050405020304" pitchFamily="18" charset="0"/>
              </a:rPr>
              <a:t>-Председник Управног одбора: др Јурај Коренић, лекар Окружног уреда за осигурање радника у Загребу, потпредседник ЈНП ,,Збор“</a:t>
            </a:r>
          </a:p>
          <a:p>
            <a:pPr algn="just"/>
            <a:r>
              <a:rPr lang="sr-Cyrl-RS" dirty="0" smtClean="0">
                <a:latin typeface="Times New Roman" panose="02020603050405020304" pitchFamily="18" charset="0"/>
                <a:cs typeface="Times New Roman" panose="02020603050405020304" pitchFamily="18" charset="0"/>
              </a:rPr>
              <a:t>-Чланови: др Јурај Пећаревић, загребачки адвокат, оснивач масонске ложе ,,Перун“; Марсел Сркуљ, директор Уједињених електричних централа Загреба – Карловца, оснивач ЈНП ,,Збор“; Едо Шрајбер, шеф Градског статистичког уреда; Марко Јуринчић, директор Јадранског д. д., члан ЈНП ,,Збор“; др Анте  Мудринић, директор Окруженог уреда за осигурање радника у Загребу, члан масонске ложе ,,Максимилијан Врховац“; инж. Божидар Рибић, директор Градске електричне централе, члан масонске ложе ,,Максимилијан Врховац“; др Иво Буратовић, рекордер лакоатлетике; Александар Грлић, загребачки апотекар; др Јосип Пољак, загребачки професор</a:t>
            </a:r>
          </a:p>
        </p:txBody>
      </p:sp>
    </p:spTree>
    <p:extLst>
      <p:ext uri="{BB962C8B-B14F-4D97-AF65-F5344CB8AC3E}">
        <p14:creationId xmlns:p14="http://schemas.microsoft.com/office/powerpoint/2010/main" val="655958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latin typeface="Times New Roman" panose="02020603050405020304" pitchFamily="18" charset="0"/>
                <a:cs typeface="Times New Roman" panose="02020603050405020304" pitchFamily="18" charset="0"/>
              </a:rPr>
              <a:t>АФЕРА</a:t>
            </a:r>
            <a:br>
              <a:rPr lang="sr-Cyrl-RS" dirty="0" smtClean="0">
                <a:latin typeface="Times New Roman" panose="02020603050405020304" pitchFamily="18" charset="0"/>
                <a:cs typeface="Times New Roman" panose="02020603050405020304" pitchFamily="18" charset="0"/>
              </a:rPr>
            </a:br>
            <a:r>
              <a:rPr lang="sr-Cyrl-RS" dirty="0" smtClean="0">
                <a:latin typeface="Times New Roman" panose="02020603050405020304" pitchFamily="18" charset="0"/>
                <a:cs typeface="Times New Roman" panose="02020603050405020304" pitchFamily="18" charset="0"/>
              </a:rPr>
              <a:t>,,ТЕХНИШЕ УНИОН“</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sr-Cyrl-RS" dirty="0" smtClean="0">
                <a:latin typeface="Times New Roman" panose="02020603050405020304" pitchFamily="18" charset="0"/>
                <a:cs typeface="Times New Roman" panose="02020603050405020304" pitchFamily="18" charset="0"/>
              </a:rPr>
              <a:t>-Смјернице Оснивачког одбора 28. децембра 1936, Правила и Уговор о Унији </a:t>
            </a:r>
          </a:p>
          <a:p>
            <a:pPr algn="just"/>
            <a:r>
              <a:rPr lang="sr-Cyrl-RS" dirty="0" smtClean="0">
                <a:latin typeface="Times New Roman" panose="02020603050405020304" pitchFamily="18" charset="0"/>
                <a:cs typeface="Times New Roman" panose="02020603050405020304" pitchFamily="18" charset="0"/>
              </a:rPr>
              <a:t>-Изложио план бановинском секретару ,,Збора“ Херману Коломану и др Александру Хрибару, састанак Коренића са Шикетанцем у иностранству, добијено 1.500.000 рајхсмарака у злату за потребе ,,Збора“ (за потребе оснивања страначке штампарије)</a:t>
            </a:r>
          </a:p>
          <a:p>
            <a:pPr algn="just"/>
            <a:r>
              <a:rPr lang="sr-Cyrl-RS" dirty="0" smtClean="0">
                <a:latin typeface="Times New Roman" panose="02020603050405020304" pitchFamily="18" charset="0"/>
                <a:cs typeface="Times New Roman" panose="02020603050405020304" pitchFamily="18" charset="0"/>
              </a:rPr>
              <a:t>-Националсоцијалистички конгрес у Нирнбергу (Милан Данић, др Јурај Коренић, др Данило Грегорић, председник омладине ЈНП ,,Збор“)</a:t>
            </a:r>
          </a:p>
          <a:p>
            <a:pPr algn="just"/>
            <a:r>
              <a:rPr lang="sr-Cyrl-RS" dirty="0" smtClean="0">
                <a:latin typeface="Times New Roman" panose="02020603050405020304" pitchFamily="18" charset="0"/>
                <a:cs typeface="Times New Roman" panose="02020603050405020304" pitchFamily="18" charset="0"/>
              </a:rPr>
              <a:t>-Акционарско друштво са почетним капиталом од 500.000 динара односно 500 акција, од којих 450 Данићевих</a:t>
            </a:r>
          </a:p>
          <a:p>
            <a:pPr algn="just"/>
            <a:r>
              <a:rPr lang="sr-Cyrl-RS" dirty="0" smtClean="0">
                <a:latin typeface="Times New Roman" panose="02020603050405020304" pitchFamily="18" charset="0"/>
                <a:cs typeface="Times New Roman" panose="02020603050405020304" pitchFamily="18" charset="0"/>
              </a:rPr>
              <a:t>-Сумња на основање филијале у Београду у стану адвоката др Векослава Кисовеца и повезаност са посетом др Ериха Коша, члана Рајхстага, истакнутог немачког привредног стручњака. Наводни члан канцеларије у Београду, Осијечанин Константин Чутуковић, градски грађевински саветник у пензији, члан Централне управе ,,Збора“ категорички демантовао повезаност са тим и познанство са Данићем</a:t>
            </a:r>
          </a:p>
          <a:p>
            <a:pPr algn="just"/>
            <a:r>
              <a:rPr lang="sr-Cyrl-RS" dirty="0" smtClean="0">
                <a:latin typeface="Times New Roman" panose="02020603050405020304" pitchFamily="18" charset="0"/>
                <a:cs typeface="Times New Roman" panose="02020603050405020304" pitchFamily="18" charset="0"/>
              </a:rPr>
              <a:t>-Загрепчанин Еуген Марковић, судски саветник у пензији иступио против Данића изјавивши да су многи чланови ,,Збора“ били против Данића и против слободних зидара који су у већином у управи ,,Збора“. Хрибар тврдио да је обманут од Данића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7250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sr-Cyrl-RS" dirty="0" smtClean="0">
                <a:latin typeface="Times New Roman" panose="02020603050405020304" pitchFamily="18" charset="0"/>
                <a:cs typeface="Times New Roman" panose="02020603050405020304" pitchFamily="18" charset="0"/>
              </a:rPr>
              <a:t>-Аферу обелоданио народни посланик Живота Милановић </a:t>
            </a:r>
          </a:p>
          <a:p>
            <a:pPr algn="just"/>
            <a:r>
              <a:rPr lang="sr-Cyrl-RS" dirty="0" smtClean="0">
                <a:latin typeface="Times New Roman" panose="02020603050405020304" pitchFamily="18" charset="0"/>
                <a:cs typeface="Times New Roman" panose="02020603050405020304" pitchFamily="18" charset="0"/>
              </a:rPr>
              <a:t>-Позадина Техничке уније било привредна зависност Југославије од Немачке, маска за делатност немачког привредног предузећа ,,Дамак“ из Дрездена. Преговори Техничке уније са Титаном а. д. </a:t>
            </a:r>
            <a:r>
              <a:rPr lang="sr-Cyrl-RS" dirty="0">
                <a:latin typeface="Times New Roman" panose="02020603050405020304" pitchFamily="18" charset="0"/>
                <a:cs typeface="Times New Roman" panose="02020603050405020304" pitchFamily="18" charset="0"/>
              </a:rPr>
              <a:t>ј</a:t>
            </a:r>
            <a:r>
              <a:rPr lang="sr-Cyrl-RS" dirty="0" smtClean="0">
                <a:latin typeface="Times New Roman" panose="02020603050405020304" pitchFamily="18" charset="0"/>
                <a:cs typeface="Times New Roman" panose="02020603050405020304" pitchFamily="18" charset="0"/>
              </a:rPr>
              <a:t>ануара 1937. Долазак Ериха Коха у Југославију. Кох на седници Управног одбора Техничке уније бесно иступио против чланова због информације да је Унија требала да послужи извлачењу јеврејског капитала из Немачког Рајха. Смирен након уверавања да иза тих гласина стоје загребачки покрштени Јевреји (Марић, Радан и др) који би да осујете рад Уније.</a:t>
            </a:r>
            <a:endParaRPr lang="en-US" dirty="0" smtClean="0">
              <a:latin typeface="Times New Roman" panose="02020603050405020304" pitchFamily="18" charset="0"/>
              <a:cs typeface="Times New Roman" panose="02020603050405020304" pitchFamily="18" charset="0"/>
            </a:endParaRPr>
          </a:p>
          <a:p>
            <a:pPr algn="just"/>
            <a:r>
              <a:rPr lang="sr-Cyrl-RS" dirty="0" smtClean="0">
                <a:latin typeface="Times New Roman" panose="02020603050405020304" pitchFamily="18" charset="0"/>
                <a:cs typeface="Times New Roman" panose="02020603050405020304" pitchFamily="18" charset="0"/>
              </a:rPr>
              <a:t>-Јавност сматрала да кампању против Техничке уније воде финансијски магнати из Загреба Станко Шврљуга, бивши министар финансија, Еуген Радован и др Н. Блис, заступник ,,Опела“, ,,Мана“ и ,,Боша“. Данић стао на пут Радовановом плану о отварању азотаре потребне за њихову фабрику експлозива ,,Титан а. д.“ Представници ,,Титана“ преговарали са ,,Индастријал Кемикал Чраст“ о оснивању фабрике</a:t>
            </a:r>
          </a:p>
          <a:p>
            <a:pPr algn="just"/>
            <a:r>
              <a:rPr lang="sr-Cyrl-RS" dirty="0" smtClean="0">
                <a:latin typeface="Times New Roman" panose="02020603050405020304" pitchFamily="18" charset="0"/>
                <a:cs typeface="Times New Roman" panose="02020603050405020304" pitchFamily="18" charset="0"/>
              </a:rPr>
              <a:t>-За Техничку унију било вотирано 35.000.000 марака (око 500.000.000 динара) кредита само за подизање рударства</a:t>
            </a:r>
          </a:p>
          <a:p>
            <a:pPr algn="just"/>
            <a:r>
              <a:rPr lang="sr-Cyrl-RS" dirty="0" smtClean="0">
                <a:latin typeface="Times New Roman" panose="02020603050405020304" pitchFamily="18" charset="0"/>
                <a:cs typeface="Times New Roman" panose="02020603050405020304" pitchFamily="18" charset="0"/>
              </a:rPr>
              <a:t>-Јуранић саопштио да су немачки интересенти обезбедили 500.000 марака и да ће се у Загребу основати велике пропагандистичке новине привредног карактера које ће повести рат портив јеврејског капитала у Хрватској</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41" y="860015"/>
            <a:ext cx="3521202" cy="5124733"/>
          </a:xfrm>
          <a:prstGeom prst="rect">
            <a:avLst/>
          </a:prstGeom>
        </p:spPr>
      </p:pic>
    </p:spTree>
    <p:extLst>
      <p:ext uri="{BB962C8B-B14F-4D97-AF65-F5344CB8AC3E}">
        <p14:creationId xmlns:p14="http://schemas.microsoft.com/office/powerpoint/2010/main" val="3729458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sr-Cyrl-RS" dirty="0" smtClean="0"/>
              <a:t>-</a:t>
            </a:r>
            <a:r>
              <a:rPr lang="sr-Cyrl-RS" dirty="0" smtClean="0">
                <a:latin typeface="Times New Roman" panose="02020603050405020304" pitchFamily="18" charset="0"/>
                <a:cs typeface="Times New Roman" panose="02020603050405020304" pitchFamily="18" charset="0"/>
              </a:rPr>
              <a:t>Већеслав Вилдер (1878-1961), оснивач Напредне странке 1904. године у чланку у ,,Новој ријечи“ изјављује да је Дијамантштајну успело да упропасти смедеревског Катона</a:t>
            </a:r>
          </a:p>
          <a:p>
            <a:pPr algn="just"/>
            <a:r>
              <a:rPr lang="sr-Cyrl-RS" dirty="0" smtClean="0">
                <a:latin typeface="Times New Roman" panose="02020603050405020304" pitchFamily="18" charset="0"/>
                <a:cs typeface="Times New Roman" panose="02020603050405020304" pitchFamily="18" charset="0"/>
              </a:rPr>
              <a:t>-Ционистичко-ревизионистичка организација ,,Владимир Жаботински“ пориче Данићево чланство у њој и ограђује се од њега. Др Мандл, члан и бивши секретар ове организације иступио из воћарског савеза у којем је био управник неколико месеци раније осетивши антисемитска струјања, те нема никакве везе са Афером</a:t>
            </a:r>
          </a:p>
          <a:p>
            <a:pPr algn="just"/>
            <a:r>
              <a:rPr lang="sr-Cyrl-RS" dirty="0" smtClean="0">
                <a:latin typeface="Times New Roman" panose="02020603050405020304" pitchFamily="18" charset="0"/>
                <a:cs typeface="Times New Roman" panose="02020603050405020304" pitchFamily="18" charset="0"/>
              </a:rPr>
              <a:t>-Чланови филијале у Београду: генерални директор ,,Југохолдинг а. д.“ Хајнхолд, адвокат Чеда Мијатовић, директор биоскопа и чиновник Фриц Кронштајн (негирао икакву везу са Унијом и било којим од особа филијале)</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1326"/>
            <a:ext cx="3934991" cy="5006203"/>
          </a:xfrm>
          <a:prstGeom prst="rect">
            <a:avLst/>
          </a:prstGeom>
        </p:spPr>
      </p:pic>
    </p:spTree>
    <p:extLst>
      <p:ext uri="{BB962C8B-B14F-4D97-AF65-F5344CB8AC3E}">
        <p14:creationId xmlns:p14="http://schemas.microsoft.com/office/powerpoint/2010/main" val="1272059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b="1" dirty="0" smtClean="0">
                <a:latin typeface="Times New Roman" panose="02020603050405020304" pitchFamily="18" charset="0"/>
                <a:cs typeface="Times New Roman" panose="02020603050405020304" pitchFamily="18" charset="0"/>
              </a:rPr>
              <a:t>ПРИВАТНИ </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ЖИВОТ</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sr-Cyrl-RS" dirty="0" smtClean="0">
                <a:latin typeface="Times New Roman" panose="02020603050405020304" pitchFamily="18" charset="0"/>
                <a:cs typeface="Times New Roman" panose="02020603050405020304" pitchFamily="18" charset="0"/>
              </a:rPr>
              <a:t>-Три пута поднесена тужба за утаје и превару против Данића, једном му суђено због преваре при Среском суду у Загребу, осуђен на казну од 350 динара по делу увреде части </a:t>
            </a:r>
          </a:p>
          <a:p>
            <a:pPr algn="just"/>
            <a:r>
              <a:rPr lang="sr-Cyrl-RS" dirty="0" smtClean="0">
                <a:latin typeface="Times New Roman" panose="02020603050405020304" pitchFamily="18" charset="0"/>
                <a:cs typeface="Times New Roman" panose="02020603050405020304" pitchFamily="18" charset="0"/>
              </a:rPr>
              <a:t>-Чиновник и књиговођа код разних осигуравајућих друштава, 16 месеци радио у загребачкој општини, од 1927. послује на немачком тржишту и са немачким партнерима</a:t>
            </a:r>
          </a:p>
          <a:p>
            <a:pPr algn="just"/>
            <a:r>
              <a:rPr lang="sr-Cyrl-RS" dirty="0" smtClean="0">
                <a:latin typeface="Times New Roman" panose="02020603050405020304" pitchFamily="18" charset="0"/>
                <a:cs typeface="Times New Roman" panose="02020603050405020304" pitchFamily="18" charset="0"/>
              </a:rPr>
              <a:t>-Власник фирме ,,Данић и Бергман“ за административну реорганизацију књиговодства у предузећима са седиштем најпре у Београду, потом у Загребу, чији је пословођа био Данићев пријатељ Драган Ленауер, порески чиновник. У јесен 1932. фирма ликвидирана а Данић се повукао и започео продају машина за административно пословање. Исте године Данић поверио Ленауеру идеју о оснивању Техничке уније </a:t>
            </a:r>
          </a:p>
          <a:p>
            <a:pPr algn="just"/>
            <a:r>
              <a:rPr lang="sr-Cyrl-RS" dirty="0" smtClean="0">
                <a:latin typeface="Times New Roman" panose="02020603050405020304" pitchFamily="18" charset="0"/>
                <a:cs typeface="Times New Roman" panose="02020603050405020304" pitchFamily="18" charset="0"/>
              </a:rPr>
              <a:t>-Љотић ступио у контакт с Данићем крајем 1935, посредовао преко фирме др Буратовића у набавци уређаја за фабрику шећера, посао нереализован, оштећен за преко 70.000 динара путних трошкова</a:t>
            </a:r>
          </a:p>
          <a:p>
            <a:pPr algn="just"/>
            <a:r>
              <a:rPr lang="sr-Cyrl-RS" dirty="0" smtClean="0">
                <a:latin typeface="Times New Roman" panose="02020603050405020304" pitchFamily="18" charset="0"/>
                <a:cs typeface="Times New Roman" panose="02020603050405020304" pitchFamily="18" charset="0"/>
              </a:rPr>
              <a:t>-Од 1. јула 1936. постављен за заступника за спољне послове при Земаљском савезу воћарских и виноградарских задруга у Београду, почетком децембра прекид ангажмана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1239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416</TotalTime>
  <Words>1370</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Corbel</vt:lpstr>
      <vt:lpstr>Times New Roman</vt:lpstr>
      <vt:lpstr>Wingdings 2</vt:lpstr>
      <vt:lpstr>Frame</vt:lpstr>
      <vt:lpstr>Алфред Дијамантштајн – Милан Данић (1896-1942)</vt:lpstr>
      <vt:lpstr>PowerPoint Presentation</vt:lpstr>
      <vt:lpstr>АФЕРА ДИЈАМАНТШТАЈН</vt:lpstr>
      <vt:lpstr>PowerPoint Presentation</vt:lpstr>
      <vt:lpstr>АФЕРА ,,ТЕХНИШЕ УНИОН“</vt:lpstr>
      <vt:lpstr>АФЕРА ,,ТЕХНИШЕ УНИОН“</vt:lpstr>
      <vt:lpstr>PowerPoint Presentation</vt:lpstr>
      <vt:lpstr>PowerPoint Presentation</vt:lpstr>
      <vt:lpstr>ПРИВАТНИ  ЖИВОТ</vt:lpstr>
      <vt:lpstr>ШАБАТ ШАЛОМ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Алфред Дијамантштајн – Милан Данић (1896-1942)</dc:title>
  <dc:creator>Korisnik</dc:creator>
  <cp:lastModifiedBy>Korisnik</cp:lastModifiedBy>
  <cp:revision>30</cp:revision>
  <dcterms:created xsi:type="dcterms:W3CDTF">2023-07-28T10:26:04Z</dcterms:created>
  <dcterms:modified xsi:type="dcterms:W3CDTF">2023-07-28T17:22:07Z</dcterms:modified>
</cp:coreProperties>
</file>