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70" r:id="rId3"/>
    <p:sldId id="287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9" r:id="rId15"/>
    <p:sldId id="258" r:id="rId16"/>
    <p:sldId id="300" r:id="rId17"/>
    <p:sldId id="260" r:id="rId18"/>
    <p:sldId id="262" r:id="rId19"/>
    <p:sldId id="296" r:id="rId20"/>
    <p:sldId id="297" r:id="rId21"/>
    <p:sldId id="298" r:id="rId22"/>
    <p:sldId id="299" r:id="rId23"/>
    <p:sldId id="266" r:id="rId24"/>
    <p:sldId id="291" r:id="rId25"/>
    <p:sldId id="267" r:id="rId26"/>
    <p:sldId id="281" r:id="rId27"/>
    <p:sldId id="288" r:id="rId28"/>
    <p:sldId id="282" r:id="rId29"/>
    <p:sldId id="290" r:id="rId30"/>
    <p:sldId id="283" r:id="rId31"/>
    <p:sldId id="284" r:id="rId32"/>
    <p:sldId id="295" r:id="rId33"/>
    <p:sldId id="285" r:id="rId34"/>
    <p:sldId id="286" r:id="rId35"/>
    <p:sldId id="293" r:id="rId36"/>
    <p:sldId id="294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4CC4F-115F-63CF-1073-0358F8FE9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465D84-7D1C-AA4B-DE7A-B7BD34A9E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2FC5F8-C664-D637-F7A5-F417E0072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CA006-4038-48A6-B852-6AB862E4806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258352-796A-F953-8FED-2FA3416A7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477F6-2300-806E-FDA1-27E00F59C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B280-1724-43AC-B640-98ACB6E3F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33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E5514-FD97-4069-5581-72F2629C7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921250-A83D-A3E2-4CE1-384E87A9FD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468E7-E62A-F6E7-55B7-231141867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CA006-4038-48A6-B852-6AB862E4806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92221-AFB9-FF79-E7CC-518833F58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6B984-174B-E214-13B6-1F6683EF7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B280-1724-43AC-B640-98ACB6E3F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62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BE2AE2-F370-BAE3-012C-AF6DF34100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267367-A5EA-A815-C70D-8E9FF27CC7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D008F-619A-60B1-B7FD-391A5C910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CA006-4038-48A6-B852-6AB862E4806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EDC7D7-9130-8E9E-3B81-BECEE6E66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4C1D8-A1C9-84ED-B11F-DE20BE3C6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B280-1724-43AC-B640-98ACB6E3F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547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1D179-130A-92AB-8B47-C83EC15E6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1EA3F-BF33-C33D-5DDE-A47C209B60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92B52A-E79F-9126-E8A0-154E957DD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CA006-4038-48A6-B852-6AB862E4806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757F6C-0B30-0835-B804-E30E407CD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4B67D-FE92-CDDC-BF6D-73478A7BB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B280-1724-43AC-B640-98ACB6E3F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03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0F424-FF9F-7206-1F33-473B21174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CF1268-D3F0-F36B-2D57-311B3D118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178EC-59A8-BC07-7221-04DFB3C02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CA006-4038-48A6-B852-6AB862E4806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79FB6-759C-5173-B2DA-3FA32F1C2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994F1-B4CE-544E-64F8-A0AC99542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B280-1724-43AC-B640-98ACB6E3F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33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70057-41A0-7796-F0D5-BA65F5CC0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616FB-A865-695D-0D4B-1D495AFDF0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95CBD2-FDDB-D820-EE5A-037EB9C1A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969AE-F232-1818-6C41-2BACE7C5F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CA006-4038-48A6-B852-6AB862E4806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A76939-5329-D48B-2173-A7C4B4A7B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712494-C280-5722-9895-B498C6E0E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B280-1724-43AC-B640-98ACB6E3F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485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B0F0C-071B-FB5E-A01E-488A20C98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886DD0-1DF9-D9C0-EA24-0DC684265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501FC0-6631-1FF8-BC5B-6230C6DA0E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889C9C-BC8C-56F0-91C6-3F6FB482A6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2252CC-BB6D-D7A4-F4BC-D877C27FD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016742-DA6A-CE62-664F-51D44A81A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CA006-4038-48A6-B852-6AB862E4806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E1CED2-1B34-332F-D252-42D7CAC01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305354-3697-BD47-ABA9-D289049C7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B280-1724-43AC-B640-98ACB6E3F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26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60EC9-70D8-6181-90DE-D3B7456CC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67E4A4-A4E5-9282-5B95-789FFC184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CA006-4038-48A6-B852-6AB862E4806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FBACFA-CC5E-E3B9-5BFF-89F54352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707624-9193-13AD-EDFB-394F1A44C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B280-1724-43AC-B640-98ACB6E3F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715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D0621F-D385-51F8-4FEC-869B5F389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CA006-4038-48A6-B852-6AB862E4806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676B8B-D6BA-6B4B-DBF5-FBAC6015D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5DE518-C614-A444-1F89-4B84A833C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B280-1724-43AC-B640-98ACB6E3F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010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64E2B-3029-7689-8C93-B425A0E93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F722C-70EB-8015-8239-FF5B4C012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4079D0-5CEA-9059-AA84-FECA1ECA92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BB09B3-4496-FFD6-0E84-D95184F6F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CA006-4038-48A6-B852-6AB862E4806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094DA4-0356-A52F-57C3-63D3EDD10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FD20DF-3D25-2AFF-4646-4339B2822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B280-1724-43AC-B640-98ACB6E3F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262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828A9-3167-1916-5E15-6AB18767E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33F422-8328-F274-2A9B-5A5AA0A38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8360B6-4CA8-F472-840B-3EBC0C9B1F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A8B582-7254-C9BC-9B07-9644E3505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CA006-4038-48A6-B852-6AB862E4806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81E868-6CD3-435A-4C31-8FF8BEB31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21064B-726F-F09B-2C7B-8B202345A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B280-1724-43AC-B640-98ACB6E3F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05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A850AF-D07D-60F5-EA71-465B5DE53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42EF8A-8892-12B6-44A3-E96D5DED7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531AA-BF4D-95CD-58B0-5E5CCCBABA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CA006-4038-48A6-B852-6AB862E4806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89997-D4B9-7F9C-1E71-4519046CC0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1C63A6-B6C6-1D4D-7663-871D92526A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6B280-1724-43AC-B640-98ACB6E3F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245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google.com/maps/place/%CE%9C%CE%BD%CE%B7%CE%BC%CE%B5%CE%AF%CE%BF+%CE%9F%CE%BB%CE%BF%CE%BA%CE%B1%CF%85%CF%84%CF%8E%CE%BC%CE%B1%CF%84%CE%BF%CF%82,+%CE%9B%CE%B5%CF%89%CF%86.+%CE%9D%CE%AF%CE%BA%CE%B7%CF%82,+%CE%98%CE%B5%CF%83%CF%83%CE%B1%CE%BB%CE%BF%CE%BD%CE%AF%CE%BA%CE%B7+546+24/@40.6334459,22.9378741,3a,37.5y,47.91h,87.33t/data=!3m6!1e1!3m4!1sWxOf7PpRwL98zmlc15DM2g!2e0!7i16384!8i8192!4m7!3m6!1s0x14a8390907caaaa5:0xf4a59c5c8abffd76!8m2!3d40.633502!4d22.9379979!10e5!16s%2Fg%2F1pyqjzhr1?hl=el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8DCCE-2B65-082C-F4A5-85BF392FE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5288C-6376-B4F6-91EF-D685AF7FE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496930-7285-8C28-2F25-533FD5A063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752" b="24497"/>
          <a:stretch/>
        </p:blipFill>
        <p:spPr>
          <a:xfrm>
            <a:off x="788581" y="214217"/>
            <a:ext cx="10708758" cy="642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268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77FD0-3ABB-D9C7-F409-EDF93678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F75547-7914-79E4-E327-F124954E7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9329BB-C749-1D1D-D672-19BB634DC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000" y="-1052624"/>
            <a:ext cx="5279641" cy="1143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823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16F52-9848-3EDC-5421-DBEB7D90C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B983B-251F-0877-2303-DA363E9BDC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FCAE7F-6251-9D66-34BF-C2BA80AF7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484" y="-839973"/>
            <a:ext cx="4801175" cy="1039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088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DD95A-2B2A-66C1-F399-5E5A57AE1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B6A0D-2D73-2970-D9E5-A65CDE8FD4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5EA19A-A978-6CC1-6BF7-33D0A9B65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889" y="-967564"/>
            <a:ext cx="4098231" cy="887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112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C33FD-DF2B-A67B-9905-74D697901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Š</a:t>
            </a:r>
            <a:r>
              <a:rPr lang="en-US" dirty="0" err="1"/>
              <a:t>kole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47694-9126-BFB8-8948-1816663625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07971B-D574-C64A-0568-73A72C24D7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020" b="32558"/>
          <a:stretch/>
        </p:blipFill>
        <p:spPr>
          <a:xfrm>
            <a:off x="2383230" y="265814"/>
            <a:ext cx="10343804" cy="659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734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09CFE-30B9-08F1-3687-72C8D2003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Monasteri/Bitola </a:t>
            </a:r>
            <a:br>
              <a:rPr lang="en-US"/>
            </a:br>
            <a:r>
              <a:rPr lang="en-US"/>
              <a:t>sinagoga</a:t>
            </a:r>
            <a:endParaRPr lang="en-US" dirty="0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FB7A6321-9912-3C71-5D1C-A64FBFFF8C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52339" y="1761183"/>
            <a:ext cx="11450709" cy="52808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E3B3FC-D343-A043-D67D-52A09976C46E}"/>
              </a:ext>
            </a:extLst>
          </p:cNvPr>
          <p:cNvSpPr txBox="1"/>
          <p:nvPr/>
        </p:nvSpPr>
        <p:spPr>
          <a:xfrm>
            <a:off x="935665" y="2753833"/>
            <a:ext cx="4271297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Jedina</a:t>
            </a:r>
            <a:r>
              <a:rPr lang="en-US" sz="2800" dirty="0"/>
              <a:t> </a:t>
            </a:r>
            <a:r>
              <a:rPr lang="en-US" sz="2800" dirty="0" err="1"/>
              <a:t>sacuvana</a:t>
            </a:r>
            <a:r>
              <a:rPr lang="en-US" sz="2800" dirty="0"/>
              <a:t> </a:t>
            </a:r>
            <a:r>
              <a:rPr lang="en-US" sz="2800" dirty="0" err="1"/>
              <a:t>sinagoga</a:t>
            </a:r>
            <a:endParaRPr lang="en-US" sz="2800" dirty="0"/>
          </a:p>
          <a:p>
            <a:r>
              <a:rPr lang="en-US" sz="2800" dirty="0"/>
              <a:t>Bila je </a:t>
            </a:r>
            <a:r>
              <a:rPr lang="en-US" sz="2800" dirty="0" err="1"/>
              <a:t>sediste</a:t>
            </a:r>
            <a:r>
              <a:rPr lang="en-US" sz="2800" dirty="0"/>
              <a:t> </a:t>
            </a:r>
            <a:r>
              <a:rPr lang="en-US" sz="2800" dirty="0" err="1"/>
              <a:t>crvenog</a:t>
            </a:r>
            <a:r>
              <a:rPr lang="en-US" sz="2800" dirty="0"/>
              <a:t> </a:t>
            </a:r>
            <a:r>
              <a:rPr lang="en-US" sz="2800" dirty="0" err="1"/>
              <a:t>krsta</a:t>
            </a:r>
            <a:endParaRPr lang="en-US" sz="2800" dirty="0"/>
          </a:p>
          <a:p>
            <a:r>
              <a:rPr lang="en-US" sz="2800" dirty="0" err="1"/>
              <a:t>Sve</a:t>
            </a:r>
            <a:r>
              <a:rPr lang="en-US" sz="2800" dirty="0"/>
              <a:t> </a:t>
            </a:r>
            <a:r>
              <a:rPr lang="en-US" sz="2800" dirty="0" err="1"/>
              <a:t>ostale</a:t>
            </a:r>
            <a:r>
              <a:rPr lang="en-US" sz="2800" dirty="0"/>
              <a:t> je </a:t>
            </a:r>
            <a:r>
              <a:rPr lang="en-US" sz="2800" dirty="0" err="1"/>
              <a:t>nemac</a:t>
            </a:r>
            <a:r>
              <a:rPr lang="en-US" sz="2800" dirty="0"/>
              <a:t> </a:t>
            </a:r>
            <a:r>
              <a:rPr lang="en-US" sz="2800" dirty="0" err="1"/>
              <a:t>unistio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 err="1"/>
              <a:t>Sazidana</a:t>
            </a:r>
            <a:r>
              <a:rPr lang="en-US" sz="2800" dirty="0"/>
              <a:t> 1925 – 1927</a:t>
            </a:r>
          </a:p>
          <a:p>
            <a:endParaRPr lang="en-US" sz="2800" dirty="0"/>
          </a:p>
          <a:p>
            <a:r>
              <a:rPr lang="en-US" sz="2800" dirty="0" err="1"/>
              <a:t>Poseta</a:t>
            </a:r>
            <a:r>
              <a:rPr lang="en-US" sz="2800" dirty="0"/>
              <a:t> by appointment only</a:t>
            </a:r>
          </a:p>
        </p:txBody>
      </p:sp>
    </p:spTree>
    <p:extLst>
      <p:ext uri="{BB962C8B-B14F-4D97-AF65-F5344CB8AC3E}">
        <p14:creationId xmlns:p14="http://schemas.microsoft.com/office/powerpoint/2010/main" val="22612775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88966D2-8532-FD82-01B5-6AAB6C81438D}"/>
              </a:ext>
            </a:extLst>
          </p:cNvPr>
          <p:cNvSpPr txBox="1"/>
          <p:nvPr/>
        </p:nvSpPr>
        <p:spPr>
          <a:xfrm>
            <a:off x="4307840" y="2050832"/>
            <a:ext cx="117856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Mi </a:t>
            </a:r>
            <a:r>
              <a:rPr lang="en-US" sz="1400" b="1" dirty="0" err="1">
                <a:solidFill>
                  <a:schemeClr val="bg1"/>
                </a:solidFill>
              </a:rPr>
              <a:t>smo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err="1">
                <a:solidFill>
                  <a:schemeClr val="bg1"/>
                </a:solidFill>
              </a:rPr>
              <a:t>ovde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1CAB62-D856-79A4-FA0E-202618B2157B}"/>
              </a:ext>
            </a:extLst>
          </p:cNvPr>
          <p:cNvSpPr txBox="1"/>
          <p:nvPr/>
        </p:nvSpPr>
        <p:spPr>
          <a:xfrm>
            <a:off x="2540000" y="4409440"/>
            <a:ext cx="183896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chemeClr val="bg1"/>
                </a:solidFill>
              </a:rPr>
              <a:t>Vasileos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err="1">
                <a:solidFill>
                  <a:schemeClr val="bg1"/>
                </a:solidFill>
              </a:rPr>
              <a:t>Irakleiou</a:t>
            </a:r>
            <a:r>
              <a:rPr lang="en-US" sz="1400" b="1" dirty="0">
                <a:solidFill>
                  <a:schemeClr val="bg1"/>
                </a:solidFill>
              </a:rPr>
              <a:t> 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425846-063D-6238-D7F7-82D5BC5D7E63}"/>
              </a:ext>
            </a:extLst>
          </p:cNvPr>
          <p:cNvSpPr txBox="1"/>
          <p:nvPr/>
        </p:nvSpPr>
        <p:spPr>
          <a:xfrm>
            <a:off x="7636718" y="881856"/>
            <a:ext cx="418952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/>
              <a:t>Sinagoga</a:t>
            </a:r>
            <a:r>
              <a:rPr lang="en-US" sz="2400" dirty="0"/>
              <a:t>, </a:t>
            </a:r>
            <a:r>
              <a:rPr lang="en-US" sz="2400" dirty="0" err="1"/>
              <a:t>posvećena</a:t>
            </a:r>
            <a:r>
              <a:rPr lang="en-US" sz="2400" dirty="0"/>
              <a:t> </a:t>
            </a:r>
            <a:r>
              <a:rPr lang="en-US" sz="2400" dirty="0" err="1"/>
              <a:t>sećanju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žrtve</a:t>
            </a:r>
            <a:r>
              <a:rPr lang="en-US" sz="2400" dirty="0"/>
              <a:t> </a:t>
            </a:r>
            <a:r>
              <a:rPr lang="en-US" sz="2400" dirty="0" err="1"/>
              <a:t>Holokausta</a:t>
            </a:r>
            <a:r>
              <a:rPr lang="en-US" sz="2400" dirty="0"/>
              <a:t>, </a:t>
            </a:r>
            <a:r>
              <a:rPr lang="en-US" sz="2400" dirty="0" err="1"/>
              <a:t>svečano</a:t>
            </a:r>
            <a:r>
              <a:rPr lang="en-US" sz="2400" dirty="0"/>
              <a:t> je </a:t>
            </a:r>
            <a:r>
              <a:rPr lang="en-US" sz="2400" dirty="0" err="1"/>
              <a:t>otvorena</a:t>
            </a:r>
            <a:r>
              <a:rPr lang="en-US" sz="2400" dirty="0"/>
              <a:t> 1984. </a:t>
            </a:r>
          </a:p>
          <a:p>
            <a:endParaRPr lang="en-US" sz="2400" dirty="0"/>
          </a:p>
          <a:p>
            <a:r>
              <a:rPr lang="en-US" sz="2400" dirty="0" err="1"/>
              <a:t>Izgrađena</a:t>
            </a:r>
            <a:r>
              <a:rPr lang="en-US" sz="2400" dirty="0"/>
              <a:t> je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mestu</a:t>
            </a:r>
            <a:r>
              <a:rPr lang="en-US" sz="2400" dirty="0"/>
              <a:t> </a:t>
            </a:r>
            <a:r>
              <a:rPr lang="en-US" sz="2400" dirty="0" err="1"/>
              <a:t>koje</a:t>
            </a:r>
            <a:r>
              <a:rPr lang="en-US" sz="2400" dirty="0"/>
              <a:t> se </a:t>
            </a:r>
            <a:r>
              <a:rPr lang="en-US" sz="2400" dirty="0" err="1"/>
              <a:t>zove</a:t>
            </a:r>
            <a:r>
              <a:rPr lang="en-US" sz="2400" dirty="0"/>
              <a:t>  '</a:t>
            </a:r>
            <a:r>
              <a:rPr lang="en-US" sz="2400" dirty="0" err="1"/>
              <a:t>Bourla</a:t>
            </a:r>
            <a:r>
              <a:rPr lang="en-US" sz="2400" dirty="0"/>
              <a:t>’, </a:t>
            </a:r>
            <a:r>
              <a:rPr lang="en-US" sz="2400" dirty="0" err="1"/>
              <a:t>gde</a:t>
            </a:r>
            <a:r>
              <a:rPr lang="en-US" sz="2400" dirty="0"/>
              <a:t> je </a:t>
            </a:r>
            <a:r>
              <a:rPr lang="en-US" sz="2400" dirty="0" err="1"/>
              <a:t>bila</a:t>
            </a:r>
            <a:r>
              <a:rPr lang="en-US" sz="2400" dirty="0"/>
              <a:t> mala </a:t>
            </a:r>
            <a:r>
              <a:rPr lang="en-US" sz="2400" dirty="0" err="1"/>
              <a:t>sinagoga</a:t>
            </a:r>
            <a:r>
              <a:rPr lang="en-US" sz="2400" dirty="0"/>
              <a:t> „Cal de la Plaza” ( </a:t>
            </a:r>
            <a:r>
              <a:rPr lang="en-US" sz="2400" dirty="0" err="1"/>
              <a:t>sinagoga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pijaci</a:t>
            </a:r>
            <a:r>
              <a:rPr lang="en-US" sz="2400" dirty="0"/>
              <a:t>), koji je od 1921. </a:t>
            </a:r>
            <a:r>
              <a:rPr lang="en-US" sz="2400" dirty="0" err="1"/>
              <a:t>služila</a:t>
            </a:r>
            <a:r>
              <a:rPr lang="en-US" sz="2400" dirty="0"/>
              <a:t> </a:t>
            </a:r>
            <a:r>
              <a:rPr lang="en-US" sz="2400" dirty="0" err="1"/>
              <a:t>verske</a:t>
            </a:r>
            <a:r>
              <a:rPr lang="en-US" sz="2400" dirty="0"/>
              <a:t> </a:t>
            </a:r>
            <a:r>
              <a:rPr lang="en-US" sz="2400" dirty="0" err="1"/>
              <a:t>potrebe</a:t>
            </a:r>
            <a:r>
              <a:rPr lang="en-US" sz="2400" dirty="0"/>
              <a:t> </a:t>
            </a:r>
            <a:r>
              <a:rPr lang="en-US" sz="2400" dirty="0" err="1"/>
              <a:t>brojnih</a:t>
            </a:r>
            <a:r>
              <a:rPr lang="en-US" sz="2400" dirty="0"/>
              <a:t> </a:t>
            </a:r>
            <a:r>
              <a:rPr lang="en-US" sz="2400" dirty="0" err="1"/>
              <a:t>Jevreja</a:t>
            </a:r>
            <a:r>
              <a:rPr lang="en-US" sz="2400" dirty="0"/>
              <a:t> koji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radili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obližnjoj</a:t>
            </a:r>
            <a:r>
              <a:rPr lang="en-US" sz="2400" dirty="0"/>
              <a:t> </a:t>
            </a:r>
            <a:r>
              <a:rPr lang="en-US" sz="2400" dirty="0" err="1"/>
              <a:t>pijaci</a:t>
            </a:r>
            <a:r>
              <a:rPr lang="en-US" sz="2400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EE3C02-A34A-5461-1484-7950D0299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81652" y="1428220"/>
            <a:ext cx="8272132" cy="509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56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5C303F90-E3B7-1E72-097E-E0A5A4E7C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833"/>
            <a:ext cx="12192000" cy="563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6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381B71C-0BDA-C473-2F63-2D60861FBF8E}"/>
              </a:ext>
            </a:extLst>
          </p:cNvPr>
          <p:cNvSpPr txBox="1"/>
          <p:nvPr/>
        </p:nvSpPr>
        <p:spPr>
          <a:xfrm>
            <a:off x="8341360" y="412879"/>
            <a:ext cx="333248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Stara</a:t>
            </a:r>
            <a:r>
              <a:rPr lang="en-US" dirty="0"/>
              <a:t> </a:t>
            </a:r>
            <a:r>
              <a:rPr lang="en-US" dirty="0" err="1"/>
              <a:t>železnička</a:t>
            </a:r>
            <a:r>
              <a:rPr lang="en-US" dirty="0"/>
              <a:t> </a:t>
            </a:r>
            <a:r>
              <a:rPr lang="en-US" dirty="0" err="1"/>
              <a:t>stanica</a:t>
            </a:r>
            <a:r>
              <a:rPr lang="en-US" dirty="0"/>
              <a:t> </a:t>
            </a:r>
            <a:endParaRPr lang="sr-Latn-RS" dirty="0"/>
          </a:p>
          <a:p>
            <a:endParaRPr lang="sr-Latn-RS" dirty="0"/>
          </a:p>
          <a:p>
            <a:r>
              <a:rPr lang="en-US" dirty="0" err="1"/>
              <a:t>Poslednji</a:t>
            </a:r>
            <a:r>
              <a:rPr lang="en-US" dirty="0"/>
              <a:t> </a:t>
            </a:r>
            <a:r>
              <a:rPr lang="en-US" dirty="0" err="1"/>
              <a:t>čin</a:t>
            </a:r>
            <a:r>
              <a:rPr lang="en-US" dirty="0"/>
              <a:t> u </a:t>
            </a:r>
            <a:r>
              <a:rPr lang="en-US" dirty="0" err="1"/>
              <a:t>jevrejskoj</a:t>
            </a:r>
            <a:r>
              <a:rPr lang="en-US" dirty="0"/>
              <a:t> </a:t>
            </a:r>
            <a:r>
              <a:rPr lang="en-US" dirty="0" err="1"/>
              <a:t>tragediji</a:t>
            </a:r>
            <a:r>
              <a:rPr lang="en-US" dirty="0"/>
              <a:t> u </a:t>
            </a:r>
            <a:r>
              <a:rPr lang="en-US" dirty="0" err="1"/>
              <a:t>Solunu</a:t>
            </a:r>
            <a:r>
              <a:rPr lang="en-US" dirty="0"/>
              <a:t> </a:t>
            </a:r>
            <a:r>
              <a:rPr lang="en-US" dirty="0" err="1"/>
              <a:t>dogodio</a:t>
            </a:r>
            <a:r>
              <a:rPr lang="en-US" dirty="0"/>
              <a:t> se </a:t>
            </a:r>
            <a:r>
              <a:rPr lang="en-US" dirty="0" err="1"/>
              <a:t>između</a:t>
            </a:r>
            <a:r>
              <a:rPr lang="en-US" dirty="0"/>
              <a:t> 15. </a:t>
            </a:r>
            <a:r>
              <a:rPr lang="en-US" dirty="0" err="1"/>
              <a:t>marta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2. </a:t>
            </a:r>
            <a:r>
              <a:rPr lang="en-US" dirty="0" err="1"/>
              <a:t>avgusta</a:t>
            </a:r>
            <a:r>
              <a:rPr lang="en-US" dirty="0"/>
              <a:t> 1943. </a:t>
            </a:r>
            <a:r>
              <a:rPr lang="en-US" dirty="0" err="1"/>
              <a:t>godine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Staroj</a:t>
            </a:r>
            <a:r>
              <a:rPr lang="en-US" dirty="0"/>
              <a:t> </a:t>
            </a:r>
            <a:r>
              <a:rPr lang="en-US" dirty="0" err="1"/>
              <a:t>železničkoj</a:t>
            </a:r>
            <a:r>
              <a:rPr lang="en-US" dirty="0"/>
              <a:t> </a:t>
            </a:r>
            <a:r>
              <a:rPr lang="en-US" dirty="0" err="1"/>
              <a:t>stanici</a:t>
            </a:r>
            <a:r>
              <a:rPr lang="en-US" dirty="0"/>
              <a:t> u </a:t>
            </a:r>
            <a:r>
              <a:rPr lang="en-US" dirty="0" err="1"/>
              <a:t>gradu</a:t>
            </a:r>
            <a:r>
              <a:rPr lang="en-US" dirty="0"/>
              <a:t>, </a:t>
            </a:r>
            <a:r>
              <a:rPr lang="en-US" dirty="0" err="1"/>
              <a:t>gde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Jevreji</a:t>
            </a:r>
            <a:r>
              <a:rPr lang="en-US" dirty="0"/>
              <a:t> </a:t>
            </a:r>
            <a:r>
              <a:rPr lang="en-US" dirty="0" err="1"/>
              <a:t>bili</a:t>
            </a:r>
            <a:r>
              <a:rPr lang="en-US" dirty="0"/>
              <a:t> </a:t>
            </a:r>
            <a:r>
              <a:rPr lang="sr-Latn-RS" dirty="0"/>
              <a:t>ugurani</a:t>
            </a:r>
            <a:r>
              <a:rPr lang="en-US" dirty="0"/>
              <a:t> u </a:t>
            </a:r>
            <a:r>
              <a:rPr lang="sr-Latn-RS" dirty="0"/>
              <a:t>stočne </a:t>
            </a:r>
            <a:r>
              <a:rPr lang="en-US" dirty="0" err="1"/>
              <a:t>vagone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poslani</a:t>
            </a:r>
            <a:r>
              <a:rPr lang="en-US" dirty="0"/>
              <a:t> u </a:t>
            </a:r>
            <a:r>
              <a:rPr lang="en-US" dirty="0" err="1"/>
              <a:t>logore</a:t>
            </a:r>
            <a:r>
              <a:rPr lang="en-US" dirty="0"/>
              <a:t> za </a:t>
            </a:r>
            <a:r>
              <a:rPr lang="en-US" dirty="0" err="1"/>
              <a:t>istrebljenje</a:t>
            </a:r>
            <a:r>
              <a:rPr lang="en-US" dirty="0"/>
              <a:t> u </a:t>
            </a:r>
            <a:r>
              <a:rPr lang="en-US" dirty="0" err="1"/>
              <a:t>Aušvic</a:t>
            </a:r>
            <a:r>
              <a:rPr lang="en-US" dirty="0"/>
              <a:t>-Birkenau </a:t>
            </a:r>
            <a:r>
              <a:rPr lang="en-US" dirty="0" err="1"/>
              <a:t>i</a:t>
            </a:r>
            <a:r>
              <a:rPr lang="en-US" dirty="0"/>
              <a:t> Bergen-Belsen. </a:t>
            </a:r>
            <a:endParaRPr lang="sr-Latn-RS" dirty="0"/>
          </a:p>
          <a:p>
            <a:r>
              <a:rPr lang="en-US" dirty="0"/>
              <a:t>Od 1951. </a:t>
            </a:r>
            <a:r>
              <a:rPr lang="en-US" dirty="0" err="1"/>
              <a:t>godine</a:t>
            </a:r>
            <a:r>
              <a:rPr lang="en-US" dirty="0"/>
              <a:t> </a:t>
            </a:r>
            <a:r>
              <a:rPr lang="en-US" dirty="0" err="1"/>
              <a:t>Stara</a:t>
            </a:r>
            <a:r>
              <a:rPr lang="en-US" dirty="0"/>
              <a:t> </a:t>
            </a:r>
            <a:r>
              <a:rPr lang="en-US" dirty="0" err="1"/>
              <a:t>željeznička</a:t>
            </a:r>
            <a:r>
              <a:rPr lang="en-US" dirty="0"/>
              <a:t> </a:t>
            </a:r>
            <a:r>
              <a:rPr lang="en-US" dirty="0" err="1"/>
              <a:t>stanica</a:t>
            </a:r>
            <a:r>
              <a:rPr lang="en-US" dirty="0"/>
              <a:t> se </a:t>
            </a:r>
            <a:r>
              <a:rPr lang="en-US" dirty="0" err="1"/>
              <a:t>koristi</a:t>
            </a:r>
            <a:r>
              <a:rPr lang="en-US" dirty="0"/>
              <a:t> za </a:t>
            </a:r>
            <a:r>
              <a:rPr lang="en-US" dirty="0" err="1"/>
              <a:t>prijevoz</a:t>
            </a:r>
            <a:r>
              <a:rPr lang="en-US" dirty="0"/>
              <a:t> robe. </a:t>
            </a:r>
            <a:r>
              <a:rPr lang="en-US" dirty="0" err="1"/>
              <a:t>Ovdje</a:t>
            </a:r>
            <a:r>
              <a:rPr lang="en-US" dirty="0"/>
              <a:t> se </a:t>
            </a:r>
            <a:r>
              <a:rPr lang="en-US" dirty="0" err="1"/>
              <a:t>može</a:t>
            </a:r>
            <a:r>
              <a:rPr lang="en-US" dirty="0"/>
              <a:t> </a:t>
            </a:r>
            <a:r>
              <a:rPr lang="en-US" dirty="0" err="1"/>
              <a:t>vidjeti</a:t>
            </a:r>
            <a:r>
              <a:rPr lang="en-US" dirty="0"/>
              <a:t> </a:t>
            </a:r>
            <a:r>
              <a:rPr lang="en-US" dirty="0" err="1"/>
              <a:t>stara</a:t>
            </a:r>
            <a:r>
              <a:rPr lang="en-US" dirty="0"/>
              <a:t> </a:t>
            </a:r>
            <a:r>
              <a:rPr lang="en-US" dirty="0" err="1"/>
              <a:t>željeznička</a:t>
            </a:r>
            <a:r>
              <a:rPr lang="en-US" dirty="0"/>
              <a:t> </a:t>
            </a:r>
            <a:r>
              <a:rPr lang="en-US" dirty="0" err="1"/>
              <a:t>upravna</a:t>
            </a:r>
            <a:r>
              <a:rPr lang="en-US" dirty="0"/>
              <a:t> </a:t>
            </a:r>
            <a:r>
              <a:rPr lang="en-US" dirty="0" err="1"/>
              <a:t>zgrada</a:t>
            </a:r>
            <a:r>
              <a:rPr lang="en-US" dirty="0"/>
              <a:t>, </a:t>
            </a:r>
            <a:r>
              <a:rPr lang="en-US" dirty="0" err="1"/>
              <a:t>izgrađena</a:t>
            </a:r>
            <a:r>
              <a:rPr lang="en-US" dirty="0"/>
              <a:t> 1871. </a:t>
            </a:r>
            <a:r>
              <a:rPr lang="en-US" dirty="0" err="1"/>
              <a:t>godine</a:t>
            </a:r>
            <a:r>
              <a:rPr lang="en-US" dirty="0"/>
              <a:t>,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spomenikom</a:t>
            </a:r>
            <a:r>
              <a:rPr lang="en-US" dirty="0"/>
              <a:t> s </a:t>
            </a:r>
            <a:r>
              <a:rPr lang="en-US" dirty="0" err="1"/>
              <a:t>povijesnim</a:t>
            </a:r>
            <a:r>
              <a:rPr lang="en-US" dirty="0"/>
              <a:t> </a:t>
            </a:r>
            <a:r>
              <a:rPr lang="en-US" dirty="0" err="1"/>
              <a:t>detaljima</a:t>
            </a:r>
            <a:r>
              <a:rPr lang="en-US" dirty="0"/>
              <a:t> o </a:t>
            </a:r>
            <a:r>
              <a:rPr lang="en-US" dirty="0" err="1"/>
              <a:t>jevrejskoj</a:t>
            </a:r>
            <a:r>
              <a:rPr lang="en-US" dirty="0"/>
              <a:t> </a:t>
            </a:r>
            <a:r>
              <a:rPr lang="en-US" dirty="0" err="1"/>
              <a:t>četvrti</a:t>
            </a:r>
            <a:r>
              <a:rPr lang="en-US" dirty="0"/>
              <a:t> Baron Hirsch, </a:t>
            </a:r>
            <a:r>
              <a:rPr lang="en-US" dirty="0" err="1"/>
              <a:t>koja</a:t>
            </a:r>
            <a:r>
              <a:rPr lang="en-US" dirty="0"/>
              <a:t> je </a:t>
            </a:r>
            <a:r>
              <a:rPr lang="en-US" dirty="0" err="1"/>
              <a:t>osnovana</a:t>
            </a:r>
            <a:r>
              <a:rPr lang="en-US" dirty="0"/>
              <a:t> 1892. </a:t>
            </a:r>
            <a:r>
              <a:rPr lang="en-US" dirty="0" err="1"/>
              <a:t>godine</a:t>
            </a:r>
            <a:r>
              <a:rPr lang="en-US" dirty="0"/>
              <a:t> za </a:t>
            </a:r>
            <a:r>
              <a:rPr lang="en-US" dirty="0" err="1"/>
              <a:t>smještaj</a:t>
            </a:r>
            <a:r>
              <a:rPr lang="en-US" dirty="0"/>
              <a:t> </a:t>
            </a:r>
            <a:r>
              <a:rPr lang="en-US" dirty="0" err="1"/>
              <a:t>Jevreja</a:t>
            </a:r>
            <a:r>
              <a:rPr lang="en-US" dirty="0"/>
              <a:t> </a:t>
            </a:r>
            <a:r>
              <a:rPr lang="sr-Latn-RS" dirty="0"/>
              <a:t>posle velikog</a:t>
            </a:r>
            <a:r>
              <a:rPr lang="en-US" dirty="0"/>
              <a:t> </a:t>
            </a:r>
            <a:r>
              <a:rPr lang="en-US" dirty="0" err="1"/>
              <a:t>požar</a:t>
            </a:r>
            <a:r>
              <a:rPr lang="sr-Latn-RS" dirty="0"/>
              <a:t>a</a:t>
            </a:r>
            <a:r>
              <a:rPr lang="en-US" dirty="0"/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ED9D24-3BF0-5551-D70C-569EB2D0F776}"/>
              </a:ext>
            </a:extLst>
          </p:cNvPr>
          <p:cNvSpPr/>
          <p:nvPr/>
        </p:nvSpPr>
        <p:spPr>
          <a:xfrm>
            <a:off x="2275840" y="2103120"/>
            <a:ext cx="1676400" cy="7620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53870DA-0461-5DAC-7D54-9EB514319E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66" t="30666" r="39084" b="19930"/>
          <a:stretch/>
        </p:blipFill>
        <p:spPr>
          <a:xfrm>
            <a:off x="-41585" y="680483"/>
            <a:ext cx="8357520" cy="549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282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EAFE3F-D3B7-DB21-A55C-643B4D59A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Memorijal</a:t>
            </a:r>
            <a:r>
              <a:rPr lang="en-US" dirty="0"/>
              <a:t> </a:t>
            </a:r>
            <a:r>
              <a:rPr lang="en-US" dirty="0" err="1"/>
              <a:t>Starog</a:t>
            </a:r>
            <a:r>
              <a:rPr lang="en-US" dirty="0"/>
              <a:t> </a:t>
            </a:r>
            <a:r>
              <a:rPr lang="en-US" dirty="0" err="1"/>
              <a:t>jevrejskog</a:t>
            </a:r>
            <a:r>
              <a:rPr lang="en-US" dirty="0"/>
              <a:t> </a:t>
            </a:r>
            <a:r>
              <a:rPr lang="en-US" dirty="0" err="1"/>
              <a:t>groblja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C6E5746-E21E-5675-32C1-4999D6098D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Najstarija</a:t>
            </a:r>
            <a:r>
              <a:rPr lang="en-US" dirty="0"/>
              <a:t> jevrejska </a:t>
            </a:r>
            <a:r>
              <a:rPr lang="en-US" dirty="0" err="1"/>
              <a:t>nekropola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Mediteranu</a:t>
            </a:r>
            <a:r>
              <a:rPr lang="en-US" dirty="0"/>
              <a:t>, </a:t>
            </a:r>
            <a:r>
              <a:rPr lang="en-US" dirty="0" err="1"/>
              <a:t>postojala</a:t>
            </a:r>
            <a:r>
              <a:rPr lang="en-US" dirty="0"/>
              <a:t> je od </a:t>
            </a:r>
            <a:r>
              <a:rPr lang="en-US" dirty="0" err="1"/>
              <a:t>ranog</a:t>
            </a:r>
            <a:r>
              <a:rPr lang="en-US" dirty="0"/>
              <a:t> </a:t>
            </a:r>
            <a:r>
              <a:rPr lang="en-US" dirty="0" err="1"/>
              <a:t>rimskog</a:t>
            </a:r>
            <a:r>
              <a:rPr lang="en-US" dirty="0"/>
              <a:t> </a:t>
            </a:r>
            <a:r>
              <a:rPr lang="en-US" dirty="0" err="1"/>
              <a:t>doba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prostoru</a:t>
            </a:r>
            <a:r>
              <a:rPr lang="en-US" dirty="0"/>
              <a:t> koji </a:t>
            </a:r>
            <a:r>
              <a:rPr lang="en-US" dirty="0" err="1"/>
              <a:t>danas</a:t>
            </a:r>
            <a:r>
              <a:rPr lang="en-US" dirty="0"/>
              <a:t> </a:t>
            </a:r>
            <a:r>
              <a:rPr lang="en-US" dirty="0" err="1"/>
              <a:t>pripada</a:t>
            </a:r>
            <a:r>
              <a:rPr lang="en-US" dirty="0"/>
              <a:t> </a:t>
            </a:r>
            <a:r>
              <a:rPr lang="en-US" dirty="0" err="1"/>
              <a:t>Aristotelovom</a:t>
            </a:r>
            <a:r>
              <a:rPr lang="en-US" dirty="0"/>
              <a:t> </a:t>
            </a:r>
            <a:r>
              <a:rPr lang="en-US" dirty="0" err="1"/>
              <a:t>univerzitetu</a:t>
            </a:r>
            <a:r>
              <a:rPr lang="en-US" dirty="0"/>
              <a:t> u </a:t>
            </a:r>
            <a:r>
              <a:rPr lang="en-US" dirty="0" err="1"/>
              <a:t>Solunu</a:t>
            </a:r>
            <a:r>
              <a:rPr lang="en-US" dirty="0"/>
              <a:t>. </a:t>
            </a:r>
            <a:r>
              <a:rPr lang="en-US" dirty="0" err="1"/>
              <a:t>Uključuje</a:t>
            </a:r>
            <a:r>
              <a:rPr lang="en-US" dirty="0"/>
              <a:t> </a:t>
            </a:r>
            <a:r>
              <a:rPr lang="en-US" dirty="0" err="1"/>
              <a:t>preko</a:t>
            </a:r>
            <a:r>
              <a:rPr lang="en-US" dirty="0"/>
              <a:t> 300.000 </a:t>
            </a:r>
            <a:r>
              <a:rPr lang="en-US" dirty="0" err="1"/>
              <a:t>grobnica</a:t>
            </a:r>
            <a:r>
              <a:rPr lang="en-US" dirty="0"/>
              <a:t>, </a:t>
            </a:r>
            <a:r>
              <a:rPr lang="en-US" dirty="0" err="1"/>
              <a:t>ali</a:t>
            </a:r>
            <a:r>
              <a:rPr lang="en-US" dirty="0"/>
              <a:t> je </a:t>
            </a:r>
            <a:r>
              <a:rPr lang="en-US" dirty="0" err="1"/>
              <a:t>nekoliko</a:t>
            </a:r>
            <a:r>
              <a:rPr lang="en-US" dirty="0"/>
              <a:t> </a:t>
            </a:r>
            <a:r>
              <a:rPr lang="en-US" dirty="0" err="1"/>
              <a:t>nadgrobnih</a:t>
            </a:r>
            <a:r>
              <a:rPr lang="en-US" dirty="0"/>
              <a:t> </a:t>
            </a:r>
            <a:r>
              <a:rPr lang="en-US" dirty="0" err="1"/>
              <a:t>spomenika</a:t>
            </a:r>
            <a:r>
              <a:rPr lang="en-US" dirty="0"/>
              <a:t> </a:t>
            </a:r>
            <a:r>
              <a:rPr lang="en-US" dirty="0" err="1"/>
              <a:t>preživjelo</a:t>
            </a:r>
            <a:r>
              <a:rPr lang="en-US" dirty="0"/>
              <a:t> </a:t>
            </a:r>
            <a:r>
              <a:rPr lang="en-US" dirty="0" err="1"/>
              <a:t>nacistički</a:t>
            </a:r>
            <a:r>
              <a:rPr lang="en-US" dirty="0"/>
              <a:t> </a:t>
            </a:r>
            <a:r>
              <a:rPr lang="en-US" dirty="0" err="1"/>
              <a:t>napad</a:t>
            </a:r>
            <a:r>
              <a:rPr lang="en-US" dirty="0"/>
              <a:t> 1942. </a:t>
            </a:r>
            <a:r>
              <a:rPr lang="en-US" dirty="0" err="1"/>
              <a:t>Godine</a:t>
            </a:r>
            <a:r>
              <a:rPr lang="en-US" dirty="0"/>
              <a:t> 2014., u </a:t>
            </a:r>
            <a:r>
              <a:rPr lang="en-US" dirty="0" err="1"/>
              <a:t>znak</a:t>
            </a:r>
            <a:r>
              <a:rPr lang="en-US" dirty="0"/>
              <a:t> </a:t>
            </a:r>
            <a:r>
              <a:rPr lang="en-US" dirty="0" err="1"/>
              <a:t>sjećanja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uništeno</a:t>
            </a:r>
            <a:r>
              <a:rPr lang="en-US" dirty="0"/>
              <a:t> </a:t>
            </a:r>
            <a:r>
              <a:rPr lang="en-US" dirty="0" err="1"/>
              <a:t>jevrejsko</a:t>
            </a:r>
            <a:r>
              <a:rPr lang="en-US" dirty="0"/>
              <a:t> </a:t>
            </a:r>
            <a:r>
              <a:rPr lang="en-US" dirty="0" err="1"/>
              <a:t>groblje</a:t>
            </a:r>
            <a:r>
              <a:rPr lang="en-US" dirty="0"/>
              <a:t>, </a:t>
            </a:r>
            <a:r>
              <a:rPr lang="en-US" dirty="0" err="1"/>
              <a:t>Aristotelov</a:t>
            </a:r>
            <a:r>
              <a:rPr lang="en-US" dirty="0"/>
              <a:t> </a:t>
            </a:r>
            <a:r>
              <a:rPr lang="en-US" dirty="0" err="1"/>
              <a:t>univerzitet</a:t>
            </a:r>
            <a:r>
              <a:rPr lang="en-US" dirty="0"/>
              <a:t> u </a:t>
            </a:r>
            <a:r>
              <a:rPr lang="en-US" dirty="0" err="1"/>
              <a:t>Solunu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jevrejska </a:t>
            </a:r>
            <a:r>
              <a:rPr lang="en-US" dirty="0" err="1"/>
              <a:t>zajednica</a:t>
            </a:r>
            <a:r>
              <a:rPr lang="en-US" dirty="0"/>
              <a:t> </a:t>
            </a:r>
            <a:r>
              <a:rPr lang="en-US" dirty="0" err="1"/>
              <a:t>podigli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jednostavan</a:t>
            </a:r>
            <a:r>
              <a:rPr lang="en-US" dirty="0"/>
              <a:t> </a:t>
            </a:r>
            <a:r>
              <a:rPr lang="en-US" dirty="0" err="1"/>
              <a:t>spomenik</a:t>
            </a:r>
            <a:r>
              <a:rPr lang="en-US" dirty="0"/>
              <a:t> u </a:t>
            </a:r>
            <a:r>
              <a:rPr lang="en-US" dirty="0" err="1"/>
              <a:t>obliku</a:t>
            </a:r>
            <a:r>
              <a:rPr lang="en-US" dirty="0"/>
              <a:t> </a:t>
            </a:r>
            <a:r>
              <a:rPr lang="en-US" dirty="0" err="1"/>
              <a:t>bronzane</a:t>
            </a:r>
            <a:r>
              <a:rPr lang="en-US" dirty="0"/>
              <a:t> </a:t>
            </a:r>
            <a:r>
              <a:rPr lang="en-US" dirty="0" err="1"/>
              <a:t>skulpture</a:t>
            </a:r>
            <a:r>
              <a:rPr lang="en-US" dirty="0"/>
              <a:t> od </a:t>
            </a:r>
            <a:r>
              <a:rPr lang="en-US" dirty="0" err="1"/>
              <a:t>sedam</a:t>
            </a:r>
            <a:r>
              <a:rPr lang="en-US" dirty="0"/>
              <a:t> </a:t>
            </a:r>
            <a:r>
              <a:rPr lang="en-US" dirty="0" err="1"/>
              <a:t>razgranate</a:t>
            </a:r>
            <a:r>
              <a:rPr lang="en-US" dirty="0"/>
              <a:t> </a:t>
            </a:r>
            <a:r>
              <a:rPr lang="en-US" dirty="0" err="1"/>
              <a:t>menore</a:t>
            </a:r>
            <a:r>
              <a:rPr lang="en-US" dirty="0"/>
              <a:t>,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kompoziciju</a:t>
            </a:r>
            <a:r>
              <a:rPr lang="en-US" dirty="0"/>
              <a:t> </a:t>
            </a:r>
            <a:r>
              <a:rPr lang="en-US" dirty="0" err="1"/>
              <a:t>sačinjenu</a:t>
            </a:r>
            <a:r>
              <a:rPr lang="en-US" dirty="0"/>
              <a:t> od </a:t>
            </a:r>
            <a:r>
              <a:rPr lang="en-US" dirty="0" err="1"/>
              <a:t>mermernih</a:t>
            </a:r>
            <a:r>
              <a:rPr lang="en-US" dirty="0"/>
              <a:t> </a:t>
            </a:r>
            <a:r>
              <a:rPr lang="en-US" dirty="0" err="1"/>
              <a:t>ploča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oskrnavljenih</a:t>
            </a:r>
            <a:r>
              <a:rPr lang="en-US" dirty="0"/>
              <a:t> </a:t>
            </a:r>
            <a:r>
              <a:rPr lang="en-US" dirty="0" err="1"/>
              <a:t>grobova</a:t>
            </a:r>
            <a:r>
              <a:rPr lang="en-US" dirty="0"/>
              <a:t>. </a:t>
            </a:r>
          </a:p>
          <a:p>
            <a:r>
              <a:rPr lang="en-US" dirty="0" err="1"/>
              <a:t>Memorijal</a:t>
            </a:r>
            <a:r>
              <a:rPr lang="en-US" dirty="0"/>
              <a:t> je </a:t>
            </a:r>
            <a:r>
              <a:rPr lang="en-US" dirty="0" err="1"/>
              <a:t>kreirao</a:t>
            </a:r>
            <a:r>
              <a:rPr lang="en-US" dirty="0"/>
              <a:t> </a:t>
            </a:r>
            <a:r>
              <a:rPr lang="en-US" dirty="0" err="1"/>
              <a:t>arhitekta</a:t>
            </a:r>
            <a:r>
              <a:rPr lang="en-US" dirty="0"/>
              <a:t> Konstantinos </a:t>
            </a:r>
            <a:r>
              <a:rPr lang="en-US" dirty="0" err="1"/>
              <a:t>Lentaris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455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D9BE52-392F-05CF-FA4A-22F41616F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5696"/>
            <a:ext cx="12192000" cy="562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997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D0D15-CD55-BAA5-A5C8-20548FEFA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Jevrejski muzej </a:t>
            </a:r>
            <a:r>
              <a:rPr lang="en-US" dirty="0" err="1"/>
              <a:t>Solun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4866D-1B09-B0C5-2000-64D9891B1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Osnovan</a:t>
            </a:r>
            <a:r>
              <a:rPr lang="en-US" dirty="0"/>
              <a:t> je 2001, u </a:t>
            </a:r>
            <a:r>
              <a:rPr lang="en-US" dirty="0" err="1"/>
              <a:t>zgradi</a:t>
            </a:r>
            <a:r>
              <a:rPr lang="en-US" dirty="0"/>
              <a:t> </a:t>
            </a:r>
            <a:r>
              <a:rPr lang="en-US" dirty="0" err="1"/>
              <a:t>koja</a:t>
            </a:r>
            <a:r>
              <a:rPr lang="en-US" dirty="0"/>
              <a:t> </a:t>
            </a:r>
            <a:r>
              <a:rPr lang="en-US" dirty="0" err="1"/>
              <a:t>datira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1906. </a:t>
            </a:r>
          </a:p>
          <a:p>
            <a:r>
              <a:rPr lang="en-US" dirty="0" err="1"/>
              <a:t>Pocetkom</a:t>
            </a:r>
            <a:r>
              <a:rPr lang="en-US" dirty="0"/>
              <a:t> 20. </a:t>
            </a:r>
            <a:r>
              <a:rPr lang="en-US" dirty="0" err="1"/>
              <a:t>veka</a:t>
            </a:r>
            <a:r>
              <a:rPr lang="en-US" dirty="0"/>
              <a:t> </a:t>
            </a:r>
            <a:r>
              <a:rPr lang="en-US" dirty="0" err="1"/>
              <a:t>zgrada</a:t>
            </a:r>
            <a:r>
              <a:rPr lang="en-US" dirty="0"/>
              <a:t> je </a:t>
            </a:r>
            <a:r>
              <a:rPr lang="en-US" dirty="0" err="1"/>
              <a:t>bila</a:t>
            </a:r>
            <a:r>
              <a:rPr lang="en-US" dirty="0"/>
              <a:t> Bank of Athens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jevrejski</a:t>
            </a:r>
            <a:r>
              <a:rPr lang="en-US" dirty="0"/>
              <a:t> </a:t>
            </a:r>
            <a:r>
              <a:rPr lang="en-US" dirty="0" err="1"/>
              <a:t>casopis</a:t>
            </a:r>
            <a:r>
              <a:rPr lang="en-US" dirty="0"/>
              <a:t> “L’ </a:t>
            </a:r>
            <a:r>
              <a:rPr lang="en-US" dirty="0" err="1"/>
              <a:t>Intependant</a:t>
            </a:r>
            <a:r>
              <a:rPr lang="en-US" dirty="0"/>
              <a:t>”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francuskom</a:t>
            </a:r>
            <a:r>
              <a:rPr lang="en-US" dirty="0"/>
              <a:t> </a:t>
            </a:r>
            <a:r>
              <a:rPr lang="en-US" dirty="0" err="1"/>
              <a:t>jeziku</a:t>
            </a:r>
            <a:r>
              <a:rPr lang="en-US" dirty="0"/>
              <a:t>.</a:t>
            </a:r>
          </a:p>
          <a:p>
            <a:r>
              <a:rPr lang="en-US" dirty="0"/>
              <a:t>Muzej je </a:t>
            </a:r>
            <a:r>
              <a:rPr lang="en-US" dirty="0" err="1"/>
              <a:t>na</a:t>
            </a:r>
            <a:r>
              <a:rPr lang="en-US" dirty="0"/>
              <a:t> 4 </a:t>
            </a:r>
            <a:r>
              <a:rPr lang="en-US" dirty="0" err="1"/>
              <a:t>nivoa</a:t>
            </a:r>
            <a:r>
              <a:rPr lang="en-US" dirty="0"/>
              <a:t> od -1, </a:t>
            </a:r>
            <a:r>
              <a:rPr lang="en-US" dirty="0" err="1"/>
              <a:t>parter</a:t>
            </a:r>
            <a:r>
              <a:rPr lang="en-US" dirty="0"/>
              <a:t>, 1. i 2. sprat</a:t>
            </a:r>
          </a:p>
          <a:p>
            <a:r>
              <a:rPr lang="en-US" dirty="0" err="1"/>
              <a:t>Jedna</a:t>
            </a:r>
            <a:r>
              <a:rPr lang="en-US" dirty="0"/>
              <a:t> </a:t>
            </a:r>
            <a:r>
              <a:rPr lang="en-US" dirty="0" err="1"/>
              <a:t>velika</a:t>
            </a:r>
            <a:r>
              <a:rPr lang="en-US" dirty="0"/>
              <a:t> </a:t>
            </a:r>
            <a:r>
              <a:rPr lang="en-US" dirty="0" err="1"/>
              <a:t>odaja</a:t>
            </a:r>
            <a:r>
              <a:rPr lang="en-US" dirty="0"/>
              <a:t> je </a:t>
            </a:r>
            <a:r>
              <a:rPr lang="en-US" dirty="0" err="1"/>
              <a:t>posvecena</a:t>
            </a:r>
            <a:r>
              <a:rPr lang="en-US" dirty="0"/>
              <a:t> </a:t>
            </a:r>
            <a:r>
              <a:rPr lang="en-US" dirty="0" err="1"/>
              <a:t>stradalima</a:t>
            </a:r>
            <a:r>
              <a:rPr lang="en-US" dirty="0"/>
              <a:t> i </a:t>
            </a:r>
            <a:r>
              <a:rPr lang="en-US" dirty="0" err="1"/>
              <a:t>prikazuje</a:t>
            </a:r>
            <a:r>
              <a:rPr lang="en-US" dirty="0"/>
              <a:t> </a:t>
            </a:r>
            <a:r>
              <a:rPr lang="en-US" dirty="0" err="1"/>
              <a:t>imena</a:t>
            </a:r>
            <a:r>
              <a:rPr lang="en-US" dirty="0"/>
              <a:t> 46.000 </a:t>
            </a:r>
            <a:r>
              <a:rPr lang="en-US" dirty="0" err="1"/>
              <a:t>ubijenih</a:t>
            </a:r>
            <a:r>
              <a:rPr lang="en-US" dirty="0"/>
              <a:t> u </a:t>
            </a:r>
            <a:r>
              <a:rPr lang="en-US" dirty="0" err="1"/>
              <a:t>Holokaustu</a:t>
            </a:r>
            <a:endParaRPr lang="en-US" dirty="0"/>
          </a:p>
          <a:p>
            <a:r>
              <a:rPr lang="en-US" dirty="0"/>
              <a:t>Oni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odvedeni</a:t>
            </a:r>
            <a:r>
              <a:rPr lang="en-US" dirty="0"/>
              <a:t> 1943. u </a:t>
            </a:r>
            <a:r>
              <a:rPr lang="en-US" dirty="0" err="1"/>
              <a:t>logore</a:t>
            </a:r>
            <a:r>
              <a:rPr lang="en-US" dirty="0"/>
              <a:t> u </a:t>
            </a:r>
            <a:r>
              <a:rPr lang="en-US" dirty="0" err="1"/>
              <a:t>Poljskoj</a:t>
            </a:r>
            <a:endParaRPr lang="en-US" dirty="0"/>
          </a:p>
          <a:p>
            <a:r>
              <a:rPr lang="en-US" dirty="0"/>
              <a:t>Tada je </a:t>
            </a:r>
            <a:r>
              <a:rPr lang="en-US" dirty="0" err="1"/>
              <a:t>unisteno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jevrejsko</a:t>
            </a:r>
            <a:r>
              <a:rPr lang="en-US" dirty="0"/>
              <a:t> </a:t>
            </a:r>
            <a:r>
              <a:rPr lang="en-US" dirty="0" err="1"/>
              <a:t>groblje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300,000 </a:t>
            </a:r>
            <a:r>
              <a:rPr lang="en-US" dirty="0" err="1"/>
              <a:t>grobova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103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grass, outdoor, park&#10;&#10;Description automatically generated">
            <a:extLst>
              <a:ext uri="{FF2B5EF4-FFF2-40B4-BE49-F238E27FC236}">
                <a16:creationId xmlns:a16="http://schemas.microsoft.com/office/drawing/2014/main" id="{6465DB14-299F-1072-FCE6-03A94B521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646"/>
            <a:ext cx="12192000" cy="562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0714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51CD7C0-7558-CF5E-A689-EB469CEBE1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0" r="31628"/>
          <a:stretch/>
        </p:blipFill>
        <p:spPr>
          <a:xfrm rot="5400000">
            <a:off x="719645" y="-189073"/>
            <a:ext cx="7676709" cy="723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92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56683E-BDF7-F12E-B1F1-317621CB7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512" y="-4551504"/>
            <a:ext cx="11139981" cy="1181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186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187DF1-3AED-15CB-73A1-01EA68105339}"/>
              </a:ext>
            </a:extLst>
          </p:cNvPr>
          <p:cNvSpPr/>
          <p:nvPr/>
        </p:nvSpPr>
        <p:spPr>
          <a:xfrm>
            <a:off x="3830320" y="2458720"/>
            <a:ext cx="1645920" cy="52832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6459E-F188-05E4-BB6A-AB71D3A1D14E}"/>
              </a:ext>
            </a:extLst>
          </p:cNvPr>
          <p:cNvSpPr txBox="1"/>
          <p:nvPr/>
        </p:nvSpPr>
        <p:spPr>
          <a:xfrm>
            <a:off x="1940560" y="291246"/>
            <a:ext cx="35356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Pijaca</a:t>
            </a:r>
            <a:r>
              <a:rPr lang="en-US" dirty="0"/>
              <a:t> Modiano </a:t>
            </a:r>
            <a:endParaRPr lang="sr-Latn-RS" dirty="0"/>
          </a:p>
          <a:p>
            <a:endParaRPr lang="sr-Latn-RS" dirty="0"/>
          </a:p>
          <a:p>
            <a:endParaRPr lang="sr-Latn-RS" dirty="0"/>
          </a:p>
          <a:p>
            <a:endParaRPr lang="en-US" dirty="0"/>
          </a:p>
        </p:txBody>
      </p:sp>
      <p:pic>
        <p:nvPicPr>
          <p:cNvPr id="5" name="Picture 4" descr="A picture containing building, sky, outdoor, government building&#10;&#10;Description automatically generated">
            <a:extLst>
              <a:ext uri="{FF2B5EF4-FFF2-40B4-BE49-F238E27FC236}">
                <a16:creationId xmlns:a16="http://schemas.microsoft.com/office/drawing/2014/main" id="{8E3CD9AA-EE13-A5A1-413C-7E6DC074B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4046"/>
            <a:ext cx="12192000" cy="562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877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E8DE23-63A9-2940-F6DD-BD342F2F4636}"/>
              </a:ext>
            </a:extLst>
          </p:cNvPr>
          <p:cNvSpPr txBox="1"/>
          <p:nvPr/>
        </p:nvSpPr>
        <p:spPr>
          <a:xfrm>
            <a:off x="5419947" y="531098"/>
            <a:ext cx="609777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/>
              <a:t>Najveća</a:t>
            </a:r>
            <a:r>
              <a:rPr lang="en-US" sz="2400" dirty="0"/>
              <a:t> </a:t>
            </a:r>
            <a:r>
              <a:rPr lang="sr-Latn-RS" sz="2400" dirty="0"/>
              <a:t>pokrivena</a:t>
            </a:r>
            <a:r>
              <a:rPr lang="en-US" sz="2400" dirty="0"/>
              <a:t> </a:t>
            </a:r>
            <a:r>
              <a:rPr lang="en-US" sz="2400" dirty="0" err="1"/>
              <a:t>pijaca</a:t>
            </a:r>
            <a:r>
              <a:rPr lang="en-US" sz="2400" dirty="0"/>
              <a:t> u </a:t>
            </a:r>
            <a:r>
              <a:rPr lang="en-US" sz="2400" dirty="0" err="1"/>
              <a:t>Solunu</a:t>
            </a:r>
            <a:r>
              <a:rPr lang="en-US" sz="2400" dirty="0"/>
              <a:t> </a:t>
            </a:r>
            <a:r>
              <a:rPr lang="en-US" sz="2400" dirty="0" err="1"/>
              <a:t>izgrađena</a:t>
            </a:r>
            <a:r>
              <a:rPr lang="en-US" sz="2400" dirty="0"/>
              <a:t> je 1922. </a:t>
            </a:r>
            <a:r>
              <a:rPr lang="en-US" sz="2400" dirty="0" err="1"/>
              <a:t>godine</a:t>
            </a:r>
            <a:r>
              <a:rPr lang="en-US" sz="2400" dirty="0"/>
              <a:t>,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osnovu</a:t>
            </a:r>
            <a:r>
              <a:rPr lang="en-US" sz="2400" dirty="0"/>
              <a:t> </a:t>
            </a:r>
            <a:r>
              <a:rPr lang="en-US" sz="2400" dirty="0" err="1"/>
              <a:t>dizajna</a:t>
            </a:r>
            <a:r>
              <a:rPr lang="en-US" sz="2400" dirty="0"/>
              <a:t> </a:t>
            </a:r>
            <a:r>
              <a:rPr lang="en-US" sz="2400" dirty="0" err="1"/>
              <a:t>jevrejskog</a:t>
            </a:r>
            <a:r>
              <a:rPr lang="en-US" sz="2400" dirty="0"/>
              <a:t> </a:t>
            </a:r>
            <a:r>
              <a:rPr lang="en-US" sz="2400" dirty="0" err="1"/>
              <a:t>arhitekte</a:t>
            </a:r>
            <a:r>
              <a:rPr lang="en-US" sz="2400" dirty="0"/>
              <a:t> Eli </a:t>
            </a:r>
            <a:r>
              <a:rPr lang="en-US" sz="2400" dirty="0" err="1"/>
              <a:t>Modiana</a:t>
            </a:r>
            <a:r>
              <a:rPr lang="en-US" sz="2400" dirty="0"/>
              <a:t>, </a:t>
            </a:r>
            <a:r>
              <a:rPr lang="en-US" sz="2400" dirty="0" err="1"/>
              <a:t>nad</a:t>
            </a:r>
            <a:r>
              <a:rPr lang="en-US" sz="2400" dirty="0"/>
              <a:t> </a:t>
            </a:r>
            <a:r>
              <a:rPr lang="en-US" sz="2400" dirty="0" err="1"/>
              <a:t>pepelom</a:t>
            </a:r>
            <a:r>
              <a:rPr lang="en-US" sz="2400" dirty="0"/>
              <a:t> </a:t>
            </a:r>
            <a:r>
              <a:rPr lang="en-US" sz="2400" dirty="0" err="1"/>
              <a:t>Kadija</a:t>
            </a:r>
            <a:r>
              <a:rPr lang="en-US" sz="2400" dirty="0"/>
              <a:t>, </a:t>
            </a:r>
            <a:r>
              <a:rPr lang="en-US" sz="2400" dirty="0" err="1"/>
              <a:t>jevrejske</a:t>
            </a:r>
            <a:r>
              <a:rPr lang="en-US" sz="2400" dirty="0"/>
              <a:t> </a:t>
            </a:r>
            <a:r>
              <a:rPr lang="en-US" sz="2400" dirty="0" err="1"/>
              <a:t>četvrti</a:t>
            </a:r>
            <a:r>
              <a:rPr lang="en-US" sz="2400" dirty="0"/>
              <a:t>. </a:t>
            </a:r>
          </a:p>
          <a:p>
            <a:endParaRPr lang="en-US" sz="2400" dirty="0"/>
          </a:p>
          <a:p>
            <a:r>
              <a:rPr lang="sr-Latn-RS" sz="2400" dirty="0"/>
              <a:t>Požar je </a:t>
            </a:r>
            <a:r>
              <a:rPr lang="en-US" sz="2400" dirty="0"/>
              <a:t>1917 </a:t>
            </a:r>
            <a:r>
              <a:rPr lang="sr-Latn-RS" sz="2400" dirty="0"/>
              <a:t>gor</a:t>
            </a:r>
            <a:r>
              <a:rPr lang="en-US" sz="2400" dirty="0"/>
              <a:t>e</a:t>
            </a:r>
            <a:r>
              <a:rPr lang="sr-Latn-RS" sz="2400" dirty="0"/>
              <a:t>o 32 sata i uništio 9.500 kuća na površini od jednog kvadratnog kilometra. Polovina jevrejske populacije emigriralo je iz grada jer im je nestalo sredstava za život.</a:t>
            </a:r>
          </a:p>
          <a:p>
            <a:endParaRPr lang="sr-Latn-RS" sz="2400" dirty="0"/>
          </a:p>
          <a:p>
            <a:r>
              <a:rPr lang="en-US" sz="2400" dirty="0" err="1"/>
              <a:t>Pijaca</a:t>
            </a:r>
            <a:r>
              <a:rPr lang="en-US" sz="2400" dirty="0"/>
              <a:t> je od 1925. </a:t>
            </a:r>
            <a:r>
              <a:rPr lang="en-US" sz="2400" dirty="0" err="1"/>
              <a:t>godine</a:t>
            </a:r>
            <a:r>
              <a:rPr lang="en-US" sz="2400" dirty="0"/>
              <a:t> </a:t>
            </a:r>
            <a:r>
              <a:rPr lang="en-US" sz="2400" dirty="0" err="1"/>
              <a:t>centralno</a:t>
            </a:r>
            <a:r>
              <a:rPr lang="en-US" sz="2400" dirty="0"/>
              <a:t> </a:t>
            </a:r>
            <a:r>
              <a:rPr lang="en-US" sz="2400" dirty="0" err="1"/>
              <a:t>tržište</a:t>
            </a:r>
            <a:r>
              <a:rPr lang="en-US" sz="2400" dirty="0"/>
              <a:t> </a:t>
            </a:r>
            <a:r>
              <a:rPr lang="en-US" sz="2400" dirty="0" err="1"/>
              <a:t>hrane</a:t>
            </a:r>
            <a:r>
              <a:rPr lang="en-US" sz="2400" dirty="0"/>
              <a:t>. Ova </a:t>
            </a:r>
            <a:r>
              <a:rPr lang="en-US" sz="2400" dirty="0" err="1"/>
              <a:t>zgrada</a:t>
            </a:r>
            <a:r>
              <a:rPr lang="en-US" sz="2400" dirty="0"/>
              <a:t> </a:t>
            </a:r>
            <a:r>
              <a:rPr lang="en-US" sz="2400" dirty="0" err="1"/>
              <a:t>pravougaonog</a:t>
            </a:r>
            <a:r>
              <a:rPr lang="en-US" sz="2400" dirty="0"/>
              <a:t> </a:t>
            </a:r>
            <a:r>
              <a:rPr lang="en-US" sz="2400" dirty="0" err="1"/>
              <a:t>oblika</a:t>
            </a:r>
            <a:r>
              <a:rPr lang="en-US" sz="2400" dirty="0"/>
              <a:t>, </a:t>
            </a:r>
            <a:r>
              <a:rPr lang="en-US" sz="2400" dirty="0" err="1"/>
              <a:t>sa</a:t>
            </a:r>
            <a:r>
              <a:rPr lang="en-US" sz="2400" dirty="0"/>
              <a:t> </a:t>
            </a:r>
            <a:r>
              <a:rPr lang="en-US" sz="2400" dirty="0" err="1"/>
              <a:t>staklenim</a:t>
            </a:r>
            <a:r>
              <a:rPr lang="en-US" sz="2400" dirty="0"/>
              <a:t> </a:t>
            </a:r>
            <a:r>
              <a:rPr lang="en-US" sz="2400" dirty="0" err="1"/>
              <a:t>krovom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podeljenom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četiri</a:t>
            </a:r>
            <a:r>
              <a:rPr lang="en-US" sz="2400" dirty="0"/>
              <a:t> </a:t>
            </a:r>
            <a:r>
              <a:rPr lang="en-US" sz="2400" dirty="0" err="1"/>
              <a:t>galerije</a:t>
            </a:r>
            <a:r>
              <a:rPr lang="en-US" sz="2400" dirty="0"/>
              <a:t>, </a:t>
            </a:r>
            <a:r>
              <a:rPr lang="en-US" sz="2400" dirty="0" err="1"/>
              <a:t>danas</a:t>
            </a:r>
            <a:r>
              <a:rPr lang="en-US" sz="2400" dirty="0"/>
              <a:t> je </a:t>
            </a:r>
            <a:r>
              <a:rPr lang="en-US" sz="2400" dirty="0" err="1"/>
              <a:t>dom</a:t>
            </a:r>
            <a:r>
              <a:rPr lang="en-US" sz="2400" dirty="0"/>
              <a:t> </a:t>
            </a:r>
            <a:r>
              <a:rPr lang="en-US" sz="2400" dirty="0" err="1"/>
              <a:t>mnogih</a:t>
            </a:r>
            <a:r>
              <a:rPr lang="en-US" sz="2400" dirty="0"/>
              <a:t> </a:t>
            </a:r>
            <a:r>
              <a:rPr lang="en-US" sz="2400" dirty="0" err="1"/>
              <a:t>šarmantnih</a:t>
            </a:r>
            <a:r>
              <a:rPr lang="en-US" sz="2400" dirty="0"/>
              <a:t> </a:t>
            </a:r>
            <a:r>
              <a:rPr lang="en-US" sz="2400" dirty="0" err="1"/>
              <a:t>malih</a:t>
            </a:r>
            <a:r>
              <a:rPr lang="en-US" sz="2400" dirty="0"/>
              <a:t> </a:t>
            </a:r>
            <a:r>
              <a:rPr lang="en-US" sz="2400" dirty="0" err="1"/>
              <a:t>taverni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prodavnica</a:t>
            </a:r>
            <a:r>
              <a:rPr lang="en-US" sz="2400" dirty="0"/>
              <a:t> </a:t>
            </a:r>
            <a:r>
              <a:rPr lang="en-US" sz="2400" dirty="0" err="1"/>
              <a:t>hrane</a:t>
            </a:r>
            <a:r>
              <a:rPr lang="en-US" sz="2400" dirty="0"/>
              <a:t>. </a:t>
            </a:r>
            <a:endParaRPr lang="sr-Latn-RS" sz="2400" dirty="0"/>
          </a:p>
        </p:txBody>
      </p:sp>
      <p:pic>
        <p:nvPicPr>
          <p:cNvPr id="5" name="Picture 4" descr="A high angle view of a building&#10;&#10;Description automatically generated with medium confidence">
            <a:extLst>
              <a:ext uri="{FF2B5EF4-FFF2-40B4-BE49-F238E27FC236}">
                <a16:creationId xmlns:a16="http://schemas.microsoft.com/office/drawing/2014/main" id="{E0D306CE-E834-79BC-DB44-ADBD46DF4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80144" y="1190506"/>
            <a:ext cx="6858000" cy="447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44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EFCD16-A4CD-259D-D3B1-99853B402A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33" t="12445" b="7111"/>
          <a:stretch/>
        </p:blipFill>
        <p:spPr>
          <a:xfrm>
            <a:off x="0" y="91440"/>
            <a:ext cx="8859520" cy="55168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CED4A30-8AF4-E494-980B-8E437244D9F6}"/>
              </a:ext>
            </a:extLst>
          </p:cNvPr>
          <p:cNvSpPr/>
          <p:nvPr/>
        </p:nvSpPr>
        <p:spPr>
          <a:xfrm>
            <a:off x="2763520" y="3637280"/>
            <a:ext cx="1310640" cy="67056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94E523-F1E5-4FB5-880D-0ECDD6EF21F8}"/>
              </a:ext>
            </a:extLst>
          </p:cNvPr>
          <p:cNvSpPr txBox="1"/>
          <p:nvPr/>
        </p:nvSpPr>
        <p:spPr>
          <a:xfrm>
            <a:off x="9032240" y="249258"/>
            <a:ext cx="277368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</a:t>
            </a:r>
            <a:r>
              <a:rPr lang="en-US" dirty="0" err="1"/>
              <a:t>Yahudi</a:t>
            </a:r>
            <a:r>
              <a:rPr lang="en-US" dirty="0"/>
              <a:t> </a:t>
            </a:r>
            <a:r>
              <a:rPr lang="en-US" dirty="0" err="1"/>
              <a:t>Hamam</a:t>
            </a:r>
            <a:r>
              <a:rPr lang="en-US" dirty="0"/>
              <a:t> (Greek: </a:t>
            </a:r>
            <a:r>
              <a:rPr lang="en-US" dirty="0" err="1"/>
              <a:t>Γι</a:t>
            </a:r>
            <a:r>
              <a:rPr lang="en-US" dirty="0"/>
              <a:t>αχουντί Χαμάμ) is an Ottoman-era bath in Thessaloniki, Greece. Located at the intersection of </a:t>
            </a:r>
            <a:r>
              <a:rPr lang="en-US" dirty="0" err="1"/>
              <a:t>Vasileos</a:t>
            </a:r>
            <a:r>
              <a:rPr lang="en-US" dirty="0"/>
              <a:t> </a:t>
            </a:r>
            <a:r>
              <a:rPr lang="en-US" dirty="0" err="1"/>
              <a:t>Irakleiou</a:t>
            </a:r>
            <a:r>
              <a:rPr lang="en-US" dirty="0"/>
              <a:t> and </a:t>
            </a:r>
            <a:r>
              <a:rPr lang="en-US" dirty="0" err="1"/>
              <a:t>Frangini</a:t>
            </a:r>
            <a:r>
              <a:rPr lang="en-US" dirty="0"/>
              <a:t> streets, the bath dates to the 16th century. Its name means "Bath of the Jews", as the area was predominantly settled by Sephardi Jews. It was also named </a:t>
            </a:r>
            <a:r>
              <a:rPr lang="en-US" dirty="0" err="1"/>
              <a:t>Pazar</a:t>
            </a:r>
            <a:r>
              <a:rPr lang="en-US" dirty="0"/>
              <a:t> </a:t>
            </a:r>
            <a:r>
              <a:rPr lang="en-US" dirty="0" err="1"/>
              <a:t>Hamam</a:t>
            </a:r>
            <a:r>
              <a:rPr lang="en-US" dirty="0"/>
              <a:t>, due to its location in the central market-place of the city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652E8B-C12B-E7F8-409A-B0CBCDA07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4269" y="4475142"/>
            <a:ext cx="3201651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3303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6E65A-0069-BFBE-EB55-D84B184F2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Spomenik</a:t>
            </a:r>
            <a:r>
              <a:rPr lang="en-US" dirty="0"/>
              <a:t> p</a:t>
            </a:r>
            <a:r>
              <a:rPr lang="sr-Latn-RS" dirty="0"/>
              <a:t>ostavljen 1997 </a:t>
            </a:r>
            <a:r>
              <a:rPr lang="en-US" dirty="0"/>
              <a:t>- </a:t>
            </a:r>
            <a:r>
              <a:rPr lang="sr-Latn-RS" dirty="0"/>
              <a:t>Nandor Glid</a:t>
            </a:r>
            <a:endParaRPr lang="en-US" dirty="0"/>
          </a:p>
        </p:txBody>
      </p:sp>
      <p:pic>
        <p:nvPicPr>
          <p:cNvPr id="7" name="Content Placeholder 6" descr="A picture containing grass, sky, outdoor, plant&#10;&#10;Description automatically generated">
            <a:extLst>
              <a:ext uri="{FF2B5EF4-FFF2-40B4-BE49-F238E27FC236}">
                <a16:creationId xmlns:a16="http://schemas.microsoft.com/office/drawing/2014/main" id="{3DD7EB58-8D41-5EDA-039A-27B655936D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388" y="1825625"/>
            <a:ext cx="9435224" cy="4351338"/>
          </a:xfrm>
        </p:spPr>
      </p:pic>
    </p:spTree>
    <p:extLst>
      <p:ext uri="{BB962C8B-B14F-4D97-AF65-F5344CB8AC3E}">
        <p14:creationId xmlns:p14="http://schemas.microsoft.com/office/powerpoint/2010/main" val="31093874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20466CAA-D66E-ACD3-CC82-2C971DAA1B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2" t="4394" r="15756"/>
          <a:stretch/>
        </p:blipFill>
        <p:spPr>
          <a:xfrm>
            <a:off x="4975151" y="1475071"/>
            <a:ext cx="7155711" cy="53829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C3C306-920C-E9F2-19BE-976AA49CE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7F16EBD8-C862-404F-C031-1DBD813BEF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4" r="15959"/>
          <a:stretch/>
        </p:blipFill>
        <p:spPr>
          <a:xfrm>
            <a:off x="116958" y="103151"/>
            <a:ext cx="5635255" cy="4351338"/>
          </a:xfrm>
        </p:spPr>
      </p:pic>
    </p:spTree>
    <p:extLst>
      <p:ext uri="{BB962C8B-B14F-4D97-AF65-F5344CB8AC3E}">
        <p14:creationId xmlns:p14="http://schemas.microsoft.com/office/powerpoint/2010/main" val="16520215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531D7-A06A-0A06-CE7F-65F31A30C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D6B23-661C-8536-FE5D-56D818C1F6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40FEBA73-8E9A-9892-36D5-2C0C39F63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3056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91049-5E75-35DF-ED25-2F95D356E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Eleftheria (Freedom) Square - parking</a:t>
            </a:r>
          </a:p>
        </p:txBody>
      </p:sp>
      <p:pic>
        <p:nvPicPr>
          <p:cNvPr id="5" name="Content Placeholder 4" descr="A parking lot full of cars&#10;&#10;Description automatically generated">
            <a:extLst>
              <a:ext uri="{FF2B5EF4-FFF2-40B4-BE49-F238E27FC236}">
                <a16:creationId xmlns:a16="http://schemas.microsoft.com/office/drawing/2014/main" id="{C6ABAF65-B62D-DF6E-FE9D-5C8205A58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777" y="1825625"/>
            <a:ext cx="9422446" cy="4351338"/>
          </a:xfrm>
        </p:spPr>
      </p:pic>
    </p:spTree>
    <p:extLst>
      <p:ext uri="{BB962C8B-B14F-4D97-AF65-F5344CB8AC3E}">
        <p14:creationId xmlns:p14="http://schemas.microsoft.com/office/powerpoint/2010/main" val="1463141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uilding, indoor&#10;&#10;Description automatically generated">
            <a:extLst>
              <a:ext uri="{FF2B5EF4-FFF2-40B4-BE49-F238E27FC236}">
                <a16:creationId xmlns:a16="http://schemas.microsoft.com/office/drawing/2014/main" id="{5531B11F-C22D-0A5F-3625-460A33AB2D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9" r="46148"/>
          <a:stretch/>
        </p:blipFill>
        <p:spPr>
          <a:xfrm rot="5400000">
            <a:off x="6630019" y="-687493"/>
            <a:ext cx="5103630" cy="75631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1D5B8E-4278-861C-AFB2-915343B25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881E54B9-062E-42D3-F0E0-6EB0D713C7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99705" y="1918776"/>
            <a:ext cx="7678947" cy="354137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21FA7C-5BDF-FDB4-BDEC-FC929DAF0C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51648" y="1845467"/>
            <a:ext cx="6858000" cy="316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1817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E3C0B097-B42B-CD98-CC95-5EBB0D30DB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5" r="3037" b="-1"/>
          <a:stretch/>
        </p:blipFill>
        <p:spPr>
          <a:xfrm rot="10800000">
            <a:off x="811836" y="457200"/>
            <a:ext cx="1056832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546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9A4DA-74F1-F9C0-9456-EE93B87A8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Nejevrejski</a:t>
            </a:r>
            <a:r>
              <a:rPr lang="en-US" dirty="0"/>
              <a:t> </a:t>
            </a:r>
            <a:r>
              <a:rPr lang="en-US" dirty="0" err="1"/>
              <a:t>Solun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177B1-229C-02A7-6E45-F1668842DE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Zejtinlik</a:t>
            </a:r>
            <a:r>
              <a:rPr lang="en-US" dirty="0"/>
              <a:t> – 7500 </a:t>
            </a:r>
            <a:r>
              <a:rPr lang="en-US" dirty="0" err="1"/>
              <a:t>srpskih</a:t>
            </a:r>
            <a:r>
              <a:rPr lang="en-US" dirty="0"/>
              <a:t> </a:t>
            </a:r>
            <a:r>
              <a:rPr lang="en-US" dirty="0" err="1"/>
              <a:t>vojnika</a:t>
            </a:r>
            <a:r>
              <a:rPr lang="en-US" dirty="0"/>
              <a:t>, </a:t>
            </a:r>
          </a:p>
          <a:p>
            <a:r>
              <a:rPr lang="en-US" dirty="0" err="1"/>
              <a:t>Kosturnica</a:t>
            </a:r>
            <a:r>
              <a:rPr lang="en-US" dirty="0"/>
              <a:t> +  1500 </a:t>
            </a:r>
            <a:r>
              <a:rPr lang="en-US" dirty="0" err="1"/>
              <a:t>krstova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7552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outdoor, sky, tree, building&#10;&#10;Description automatically generated">
            <a:extLst>
              <a:ext uri="{FF2B5EF4-FFF2-40B4-BE49-F238E27FC236}">
                <a16:creationId xmlns:a16="http://schemas.microsoft.com/office/drawing/2014/main" id="{F9F3DC56-6F0D-AF39-57F2-5986CA9314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117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5108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able, dining table&#10;&#10;Description automatically generated">
            <a:extLst>
              <a:ext uri="{FF2B5EF4-FFF2-40B4-BE49-F238E27FC236}">
                <a16:creationId xmlns:a16="http://schemas.microsoft.com/office/drawing/2014/main" id="{F6D8B232-2607-157D-AE41-432F505761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13" b="345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2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container, basket, box&#10;&#10;Description automatically generated">
            <a:extLst>
              <a:ext uri="{FF2B5EF4-FFF2-40B4-BE49-F238E27FC236}">
                <a16:creationId xmlns:a16="http://schemas.microsoft.com/office/drawing/2014/main" id="{3FB953D6-624C-3F5D-2176-9A9BDB5039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0" b="3269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6622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2BA5E-C098-95D9-7960-7E07854A1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picture containing text, indoor, counter, several&#10;&#10;Description automatically generated">
            <a:extLst>
              <a:ext uri="{FF2B5EF4-FFF2-40B4-BE49-F238E27FC236}">
                <a16:creationId xmlns:a16="http://schemas.microsoft.com/office/drawing/2014/main" id="{7B57D450-D981-40FB-7FD8-87C44E47ED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5" t="12290" r="10596" b="16848"/>
          <a:stretch/>
        </p:blipFill>
        <p:spPr>
          <a:xfrm>
            <a:off x="-170122" y="-1"/>
            <a:ext cx="11701063" cy="6655981"/>
          </a:xfrm>
        </p:spPr>
      </p:pic>
    </p:spTree>
    <p:extLst>
      <p:ext uri="{BB962C8B-B14F-4D97-AF65-F5344CB8AC3E}">
        <p14:creationId xmlns:p14="http://schemas.microsoft.com/office/powerpoint/2010/main" val="33681735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C75252-2DA0-CAB6-5F58-0F0D812849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29" b="790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79DBA47-1320-B809-CEAD-CC0C9877B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23900" dirty="0" err="1"/>
              <a:t>Kraj</a:t>
            </a:r>
            <a:endParaRPr lang="en-US" sz="239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08242C0-98EE-1354-3D6F-394EDAA54A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769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E551C-E744-1915-C70D-1C177C4E0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79D23-7FF1-3086-24E0-B2E94C669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261B49-8740-9D98-9EAD-DAAC5CABB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8066"/>
            <a:ext cx="12192000" cy="562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A7175-F9C8-435A-F9AB-9715DEC09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97A8C-D1BD-DC56-07B7-FF3BD97A55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BCC44F-DFE8-7850-9AAF-34D3FD1AA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8066"/>
            <a:ext cx="12192000" cy="562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35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A02E3-5417-7610-B1DD-32D4A4A0C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40E1E-4B03-BA2C-2E40-01BDBFF5AF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119429-D488-8AC0-ADE2-8A898EDF2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34" y="0"/>
            <a:ext cx="316611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9CCD90-E257-5935-8244-6155A6CCA9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814" b="40465"/>
          <a:stretch/>
        </p:blipFill>
        <p:spPr>
          <a:xfrm>
            <a:off x="3266544" y="0"/>
            <a:ext cx="8825022" cy="697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50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C995B-6FDA-35DB-E611-F1516EB89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Sinagoge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DDE4F-CBA1-0FD7-A03C-4B98830AFA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Vise od 50 JO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sinagogama</a:t>
            </a:r>
            <a:endParaRPr lang="en-US" dirty="0"/>
          </a:p>
          <a:p>
            <a:r>
              <a:rPr lang="en-US" dirty="0"/>
              <a:t>je </a:t>
            </a:r>
            <a:r>
              <a:rPr lang="en-US" dirty="0" err="1"/>
              <a:t>postojalo</a:t>
            </a:r>
            <a:r>
              <a:rPr lang="en-US" dirty="0"/>
              <a:t> u 15. </a:t>
            </a:r>
            <a:r>
              <a:rPr lang="en-US" dirty="0" err="1"/>
              <a:t>i</a:t>
            </a:r>
            <a:r>
              <a:rPr lang="en-US" dirty="0"/>
              <a:t> 16. </a:t>
            </a:r>
            <a:r>
              <a:rPr lang="en-US" dirty="0" err="1"/>
              <a:t>veku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Vecina</a:t>
            </a:r>
            <a:r>
              <a:rPr lang="en-US" dirty="0"/>
              <a:t> </a:t>
            </a:r>
            <a:r>
              <a:rPr lang="en-US" dirty="0" err="1"/>
              <a:t>stanovnistva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bili</a:t>
            </a:r>
            <a:endParaRPr lang="en-US" dirty="0"/>
          </a:p>
          <a:p>
            <a:r>
              <a:rPr lang="en-US" dirty="0" err="1"/>
              <a:t>Jevreji</a:t>
            </a:r>
            <a:r>
              <a:rPr lang="en-US" dirty="0"/>
              <a:t> u </a:t>
            </a:r>
            <a:r>
              <a:rPr lang="en-US" dirty="0" err="1"/>
              <a:t>zadnja</a:t>
            </a:r>
            <a:r>
              <a:rPr lang="en-US" dirty="0"/>
              <a:t> 4 </a:t>
            </a:r>
            <a:r>
              <a:rPr lang="en-US" dirty="0" err="1"/>
              <a:t>veka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E9E991-9944-B3D0-8720-DB4C011D75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51" t="8062" r="4439" b="38139"/>
          <a:stretch/>
        </p:blipFill>
        <p:spPr>
          <a:xfrm>
            <a:off x="6315739" y="0"/>
            <a:ext cx="4274288" cy="680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58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5F1B2-6125-DE42-C212-B41047435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46E17-9ADE-C861-7137-FD062F629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4AF0F7-40DD-4043-77A3-6A119D970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4253"/>
            <a:ext cx="12192000" cy="398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28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D7507-CEA5-CA56-E85D-FCD2C8587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86EB1-B094-889D-5C6D-977502874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58719F-3064-958E-0540-23E26D2E3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4784" y="-1137685"/>
            <a:ext cx="5267103" cy="1142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8804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6192</TotalTime>
  <Words>587</Words>
  <Application>Microsoft Office PowerPoint</Application>
  <PresentationFormat>Widescreen</PresentationFormat>
  <Paragraphs>49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PowerPoint Presentation</vt:lpstr>
      <vt:lpstr>Jevrejski muzej Solun</vt:lpstr>
      <vt:lpstr>PowerPoint Presentation</vt:lpstr>
      <vt:lpstr>PowerPoint Presentation</vt:lpstr>
      <vt:lpstr>PowerPoint Presentation</vt:lpstr>
      <vt:lpstr>PowerPoint Presentation</vt:lpstr>
      <vt:lpstr>Sinagoge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Škole</vt:lpstr>
      <vt:lpstr>Monasteri/Bitola  sinagoga</vt:lpstr>
      <vt:lpstr>PowerPoint Presentation</vt:lpstr>
      <vt:lpstr>PowerPoint Presentation</vt:lpstr>
      <vt:lpstr>PowerPoint Presentation</vt:lpstr>
      <vt:lpstr>Memorijal Starog jevrejskog groblja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Spomenik postavljen 1997 - Nandor Glid</vt:lpstr>
      <vt:lpstr>PowerPoint Presentation</vt:lpstr>
      <vt:lpstr>PowerPoint Presentation</vt:lpstr>
      <vt:lpstr>Eleftheria (Freedom) Square - parking</vt:lpstr>
      <vt:lpstr>PowerPoint Presentation</vt:lpstr>
      <vt:lpstr>Nejevrejski Solun</vt:lpstr>
      <vt:lpstr>PowerPoint Presentation</vt:lpstr>
      <vt:lpstr>PowerPoint Presentation</vt:lpstr>
      <vt:lpstr>PowerPoint Presentation</vt:lpstr>
      <vt:lpstr>PowerPoint Presentation</vt:lpstr>
      <vt:lpstr>Kraj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Raka Levi</dc:creator>
  <cp:lastModifiedBy>Barbi Barbi</cp:lastModifiedBy>
  <cp:revision>45</cp:revision>
  <dcterms:created xsi:type="dcterms:W3CDTF">2023-03-27T20:32:10Z</dcterms:created>
  <dcterms:modified xsi:type="dcterms:W3CDTF">2023-04-14T18:44:51Z</dcterms:modified>
</cp:coreProperties>
</file>