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4" r:id="rId9"/>
    <p:sldId id="265" r:id="rId10"/>
    <p:sldId id="282" r:id="rId11"/>
    <p:sldId id="281" r:id="rId12"/>
    <p:sldId id="263" r:id="rId13"/>
    <p:sldId id="266" r:id="rId14"/>
    <p:sldId id="267" r:id="rId15"/>
    <p:sldId id="268" r:id="rId16"/>
    <p:sldId id="269" r:id="rId17"/>
    <p:sldId id="280" r:id="rId18"/>
    <p:sldId id="270" r:id="rId19"/>
    <p:sldId id="277" r:id="rId20"/>
    <p:sldId id="278" r:id="rId21"/>
    <p:sldId id="271" r:id="rId22"/>
    <p:sldId id="279" r:id="rId23"/>
    <p:sldId id="272" r:id="rId24"/>
    <p:sldId id="273" r:id="rId25"/>
    <p:sldId id="274" r:id="rId26"/>
    <p:sldId id="275" r:id="rId27"/>
    <p:sldId id="27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B76C1-02FF-8BDF-D27E-92814EB240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316C8D-9E99-38DA-82DB-BC77E2BAB7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3049F-B9DB-394C-8ECB-6B21E21D0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A4B0-885A-4B62-A908-82022ACC4DA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71A7B-FE97-418D-CF04-AA1DA42B7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EA167-F706-96B4-D082-8A8316BC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38748-BE44-4C2E-8E59-5409E6DD6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58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74559-25D0-B116-2E92-F1617BBE5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D2D78B-3197-A29B-CFAF-55DB0DAD05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D3851-0C2E-D36A-24B2-FC31389F4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A4B0-885A-4B62-A908-82022ACC4DA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6CD1E-E418-BBE1-E10A-2AAFE362A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2F699-DBB0-5508-6043-38EB4ED2B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38748-BE44-4C2E-8E59-5409E6DD6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63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61B150-B6F3-E624-0831-D8B08CC229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68B763-DBEB-2C6E-E1D3-71C75CA7A2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E7BE2-92F8-EECB-C0C7-E379AF5D0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A4B0-885A-4B62-A908-82022ACC4DA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4BEA9-0624-098B-7957-C482C443D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FB69F-BF3C-05D9-11AB-4899467BF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38748-BE44-4C2E-8E59-5409E6DD6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76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D785D-004A-49D9-2EAC-ABB9A4AC4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097B1-755E-FE27-8793-24726DD25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7A3E4-17A1-E1B7-076A-6F3AF2301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A4B0-885A-4B62-A908-82022ACC4DA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51466-9F2A-542E-FC32-45978D8F5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1A9B49-45F1-456A-3C60-97DF59DB5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38748-BE44-4C2E-8E59-5409E6DD6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15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DDB06-FDA6-9EE6-4FB7-E48F66C91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2069C-8E1A-C193-A24F-3968B3888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257A9-A9C8-4CF7-7DED-1263BE9B0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A4B0-885A-4B62-A908-82022ACC4DA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B8029-4A7E-E450-A989-599925BE8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FD170-E141-CC9A-7634-56377BABA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38748-BE44-4C2E-8E59-5409E6DD6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6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EBF15-4B5D-CA96-9A5A-A04EA1B97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ABCF6-2B16-E9FE-75F5-7F2AF2FE4F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6C7FD9-E6B6-D43C-C01C-497E533732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01E113-32A6-DCE3-46B9-7DC1C9F2A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A4B0-885A-4B62-A908-82022ACC4DA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DF7590-42F4-F44B-840A-9591E8C70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FE4B32-5EF3-7F86-18E1-0A7129293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38748-BE44-4C2E-8E59-5409E6DD6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90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95CEA-42A0-F403-EFD3-D7DCAE9C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2A1D30-44B6-821F-66EA-56EEA8DCA1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59EEAC-1C6F-733B-A591-711902491C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8CBA19-03F0-8BF7-DB0D-B1AF6AAE47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7DEB5F-C668-0E1C-0D56-3BCEFFDBB5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CFDC87-4FF0-90F9-7CFB-A7CD1C2F3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A4B0-885A-4B62-A908-82022ACC4DA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9CEF41-C568-FFC6-6341-7280B9E39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E44E3F-29B5-F153-477E-5BCD9E4B3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38748-BE44-4C2E-8E59-5409E6DD6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61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D353E-6ADD-BAAA-DDE2-35476F1CD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9A5493-CA68-A2D6-FDBF-C1A0692F6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A4B0-885A-4B62-A908-82022ACC4DA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A8594D-C269-7E20-54CC-60191A1C2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611A29-CD9F-B528-6EC4-D810588C3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38748-BE44-4C2E-8E59-5409E6DD6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41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AD700B-C584-C888-3604-4FE33DFA6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A4B0-885A-4B62-A908-82022ACC4DA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B172CE-CA3C-1199-5183-2F55E95AE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6F036-70F6-1339-A9FB-74D694FEC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38748-BE44-4C2E-8E59-5409E6DD6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72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5D85F-7C95-1CDF-74E6-1702201E5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442C3-F530-6C4D-CD40-E6866E03C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807E03-72E2-7A59-7914-816D2C06FF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A15EF7-B360-CE33-6632-BC9B43372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A4B0-885A-4B62-A908-82022ACC4DA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C98B6-5306-8009-2022-CB570850B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E793C6-B7B1-A475-2E9A-E14EEF22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38748-BE44-4C2E-8E59-5409E6DD6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09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83E60-180B-D7AA-B394-1C39A4A0C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228BD2-E36B-1F61-3052-E6736145CB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FE3CF-2B3D-21EC-6164-E890C1D3A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2786D8-62B0-EFE8-A16D-7D252E0E8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9A4B0-885A-4B62-A908-82022ACC4DA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776B44-11AB-2CB0-F128-4DDBC0A60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B36E23-D407-CC69-685B-EDBBBE35C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38748-BE44-4C2E-8E59-5409E6DD6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38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BDC8AA-3971-8AEE-B63E-25763686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637A2-FDC5-56A6-4BA4-08B5FE294D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2CC03-B14B-47FF-38AF-A6CCA9C7D3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19A4B0-885A-4B62-A908-82022ACC4DA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EE16F-BF33-AAAF-2D5F-1C026B1430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9DC13-71CF-E45D-D0F0-140EEB939E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538748-BE44-4C2E-8E59-5409E6DD6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93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rcel_Dassault#cite_note-8" TargetMode="External"/><Relationship Id="rId2" Type="http://schemas.openxmlformats.org/officeDocument/2006/relationships/hyperlink" Target="https://en.wikipedia.org/wiki/Madeleine_Dassaul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/index.php?title=Rond-point_des_Champs-Elys%C3%A9es&amp;action=edit&amp;redlink=1" TargetMode="External"/><Relationship Id="rId5" Type="http://schemas.openxmlformats.org/officeDocument/2006/relationships/hyperlink" Target="https://en.wikipedia.org/wiki/The_Roman_Catholic_Church" TargetMode="External"/><Relationship Id="rId4" Type="http://schemas.openxmlformats.org/officeDocument/2006/relationships/hyperlink" Target="https://en.wikipedia.org/wiki/Serge_Dassault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Challenges_(magazine)" TargetMode="External"/><Relationship Id="rId3" Type="http://schemas.openxmlformats.org/officeDocument/2006/relationships/hyperlink" Target="https://en.wikipedia.org/wiki/Soci%C3%A9t%C3%A9_des_Avions_Marcel_Bloch" TargetMode="External"/><Relationship Id="rId7" Type="http://schemas.openxmlformats.org/officeDocument/2006/relationships/hyperlink" Target="https://en.wikipedia.org/wiki/Dassault_Syst%C3%A8mes" TargetMode="External"/><Relationship Id="rId2" Type="http://schemas.openxmlformats.org/officeDocument/2006/relationships/hyperlink" Target="https://en.wikipedia.org/wiki/Corporate_grou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Serge_Dassault" TargetMode="External"/><Relationship Id="rId5" Type="http://schemas.openxmlformats.org/officeDocument/2006/relationships/hyperlink" Target="https://en.wikipedia.org/wiki/Marcel_Dassault" TargetMode="External"/><Relationship Id="rId4" Type="http://schemas.openxmlformats.org/officeDocument/2006/relationships/hyperlink" Target="https://en.wikipedia.org/wiki/Dassault_Aviation" TargetMode="External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rcel_Dassault#cite_note-FOOTNOTEAloni20108-2" TargetMode="External"/><Relationship Id="rId7" Type="http://schemas.openxmlformats.org/officeDocument/2006/relationships/hyperlink" Target="https://en.wikipedia.org/wiki/Soci%C3%A9t%C3%A9_Nationale_de_Constructions_A%C3%A9ronautiques_du_Sud_Ouest" TargetMode="External"/><Relationship Id="rId2" Type="http://schemas.openxmlformats.org/officeDocument/2006/relationships/hyperlink" Target="https://en.wikipedia.org/wiki/Soci%C3%A9t%C3%A9_des_Avions_Marcel_Bloch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Nationalization" TargetMode="External"/><Relationship Id="rId5" Type="http://schemas.openxmlformats.org/officeDocument/2006/relationships/hyperlink" Target="https://en.wikipedia.org/wiki/Soci%C3%A9t%C3%A9_A%C3%A9rienne_Bordelaise" TargetMode="External"/><Relationship Id="rId4" Type="http://schemas.openxmlformats.org/officeDocument/2006/relationships/hyperlink" Target="https://en.wikipedia.org/wiki/Henry_Potez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arius_Paul_Bloch" TargetMode="External"/><Relationship Id="rId2" Type="http://schemas.openxmlformats.org/officeDocument/2006/relationships/hyperlink" Target="https://en.wikipedia.org/wiki/Nom_de_guerre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Marcel_Dassault#cite_note-FOOTNOTEAloni20108-2" TargetMode="External"/><Relationship Id="rId4" Type="http://schemas.openxmlformats.org/officeDocument/2006/relationships/hyperlink" Target="https://en.wikipedia.org/wiki/French_resistance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8BB06-3CF1-2448-5667-093A741468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45102"/>
            <a:ext cx="9144000" cy="2387600"/>
          </a:xfrm>
        </p:spPr>
        <p:txBody>
          <a:bodyPr/>
          <a:lstStyle/>
          <a:p>
            <a:r>
              <a:rPr lang="en-US" dirty="0"/>
              <a:t>MiG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91D4DB-5697-5D67-67AB-7DFB0A6714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652852-5F05-C59F-41C1-3C86D38CA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05187" cy="2925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A50B5A-A607-1F71-CCAD-A9BB1CE65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5784"/>
            <a:ext cx="7549116" cy="272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93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9257A-17D8-DF25-212A-627AF9C99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2502"/>
            <a:ext cx="10515600" cy="5294461"/>
          </a:xfrm>
        </p:spPr>
        <p:txBody>
          <a:bodyPr/>
          <a:lstStyle/>
          <a:p>
            <a:r>
              <a:rPr lang="en-US" b="0" i="0" dirty="0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Na </a:t>
            </a:r>
            <a:r>
              <a:rPr lang="en-US" b="0" i="0" dirty="0" err="1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vojnom</a:t>
            </a:r>
            <a:r>
              <a:rPr lang="en-US" b="0" i="0" dirty="0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 </a:t>
            </a:r>
            <a:r>
              <a:rPr lang="en-US" b="0" i="0" dirty="0" err="1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aerodromu</a:t>
            </a:r>
            <a:r>
              <a:rPr lang="en-US" b="0" i="0" dirty="0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 „</a:t>
            </a:r>
            <a:r>
              <a:rPr lang="en-US" b="0" i="0" dirty="0" err="1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Pukovnik</a:t>
            </a:r>
            <a:r>
              <a:rPr lang="en-US" b="0" i="0" dirty="0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-pilot Milenko Pavlović“ u </a:t>
            </a:r>
            <a:r>
              <a:rPr lang="en-US" b="0" i="0" dirty="0" err="1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Batajnici</a:t>
            </a:r>
            <a:r>
              <a:rPr lang="en-US" b="0" i="0" dirty="0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 </a:t>
            </a:r>
            <a:r>
              <a:rPr lang="en-US" b="0" i="0" dirty="0" err="1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održana</a:t>
            </a:r>
            <a:r>
              <a:rPr lang="en-US" b="0" i="0" dirty="0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 je </a:t>
            </a:r>
            <a:r>
              <a:rPr lang="en-US" b="0" i="0" dirty="0" err="1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svečanost</a:t>
            </a:r>
            <a:r>
              <a:rPr lang="en-US" b="0" i="0" dirty="0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 </a:t>
            </a:r>
            <a:r>
              <a:rPr lang="en-US" b="0" i="0" dirty="0" err="1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povodom</a:t>
            </a:r>
            <a:r>
              <a:rPr lang="en-US" b="0" i="0" dirty="0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 </a:t>
            </a:r>
            <a:r>
              <a:rPr lang="en-US" b="1" i="0" dirty="0" err="1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prijema</a:t>
            </a:r>
            <a:r>
              <a:rPr lang="en-US" b="1" i="0" dirty="0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 </a:t>
            </a:r>
            <a:r>
              <a:rPr lang="en-US" b="1" i="0" dirty="0" err="1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četiri</a:t>
            </a:r>
            <a:r>
              <a:rPr lang="en-US" b="1" i="0" dirty="0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 </a:t>
            </a:r>
            <a:r>
              <a:rPr lang="en-US" b="1" i="0" dirty="0" err="1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aviona</a:t>
            </a:r>
            <a:r>
              <a:rPr lang="en-US" b="1" i="0" dirty="0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 MiG-29</a:t>
            </a:r>
            <a:r>
              <a:rPr lang="en-US" b="0" i="0" dirty="0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 </a:t>
            </a:r>
            <a:r>
              <a:rPr lang="en-US" b="0" i="0" dirty="0" err="1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iz</a:t>
            </a:r>
            <a:r>
              <a:rPr lang="en-US" b="0" i="0" dirty="0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  </a:t>
            </a:r>
            <a:r>
              <a:rPr lang="en-US" b="0" i="0" dirty="0" err="1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Belorusije</a:t>
            </a:r>
            <a:r>
              <a:rPr lang="en-US" b="0" i="0" dirty="0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 koji </a:t>
            </a:r>
            <a:r>
              <a:rPr lang="en-US" b="0" i="0" dirty="0" err="1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su</a:t>
            </a:r>
            <a:r>
              <a:rPr lang="en-US" b="0" i="0" dirty="0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 </a:t>
            </a:r>
            <a:r>
              <a:rPr lang="en-US" b="0" i="0" dirty="0" err="1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isporučeni</a:t>
            </a:r>
            <a:r>
              <a:rPr lang="en-US" b="0" i="0" dirty="0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 </a:t>
            </a:r>
            <a:r>
              <a:rPr lang="en-US" b="0" i="0" dirty="0" err="1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na</a:t>
            </a:r>
            <a:r>
              <a:rPr lang="en-US" b="0" i="0" dirty="0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 </a:t>
            </a:r>
            <a:r>
              <a:rPr lang="en-US" b="0" i="0" dirty="0" err="1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osnovu</a:t>
            </a:r>
            <a:r>
              <a:rPr lang="en-US" b="0" i="0" dirty="0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 </a:t>
            </a:r>
            <a:r>
              <a:rPr lang="en-US" b="0" i="0" dirty="0" err="1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ugovora</a:t>
            </a:r>
            <a:r>
              <a:rPr lang="en-US" b="0" i="0" dirty="0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 o </a:t>
            </a:r>
            <a:r>
              <a:rPr lang="en-US" b="0" i="0" dirty="0" err="1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vojnotehničkoj</a:t>
            </a:r>
            <a:r>
              <a:rPr lang="en-US" b="0" i="0" dirty="0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 </a:t>
            </a:r>
            <a:r>
              <a:rPr lang="en-US" b="0" i="0" dirty="0" err="1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saradnji</a:t>
            </a:r>
            <a:r>
              <a:rPr lang="en-US" b="0" i="0" dirty="0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, </a:t>
            </a:r>
            <a:r>
              <a:rPr lang="en-US" b="0" i="0" dirty="0" err="1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saopšteno</a:t>
            </a:r>
            <a:r>
              <a:rPr lang="en-US" b="0" i="0" dirty="0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 je </a:t>
            </a:r>
            <a:r>
              <a:rPr lang="en-US" b="0" i="0" dirty="0" err="1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iz</a:t>
            </a:r>
            <a:r>
              <a:rPr lang="en-US" b="0" i="0" dirty="0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 </a:t>
            </a:r>
            <a:r>
              <a:rPr lang="en-US" b="0" i="0" dirty="0" err="1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Ministarstva</a:t>
            </a:r>
            <a:r>
              <a:rPr lang="en-US" b="0" i="0" dirty="0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 </a:t>
            </a:r>
            <a:r>
              <a:rPr lang="en-US" b="0" i="0" dirty="0" err="1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odbrane</a:t>
            </a:r>
            <a:r>
              <a:rPr lang="en-US" b="0" i="0" dirty="0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 </a:t>
            </a:r>
            <a:r>
              <a:rPr lang="en-US" b="0" i="0" dirty="0" err="1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Srbije</a:t>
            </a:r>
            <a:r>
              <a:rPr lang="en-US" b="0" i="0" dirty="0">
                <a:solidFill>
                  <a:srgbClr val="4C4C4C"/>
                </a:solidFill>
                <a:effectLst/>
                <a:highlight>
                  <a:srgbClr val="F9F9F9"/>
                </a:highlight>
                <a:latin typeface="PT Serif" panose="020A0603040505020204" pitchFamily="18" charset="0"/>
              </a:rPr>
              <a:t>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EC32E-2EED-3C2D-4CC9-3308E136F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3" y="3640027"/>
            <a:ext cx="12192000" cy="262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484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0A709-7DA7-E9EF-E992-8DDAD59F5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Srbija dobila još dva aviona MiG-29 iz Belorusije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93CBB-26BD-EF4D-A31A-C4CA1DEE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CA5AA9-72E0-196D-E3DD-919342400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463" y="1825625"/>
            <a:ext cx="10515601" cy="479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11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26917-E4D1-3397-A122-580741A58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Umro</a:t>
            </a:r>
            <a:r>
              <a:rPr lang="en-US" dirty="0"/>
              <a:t> 1976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C28A3-AD93-0F92-D489-E6D37B160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5C60A3"/>
                </a:solidFill>
                <a:highlight>
                  <a:srgbClr val="F0EFEB"/>
                </a:highlight>
                <a:latin typeface="Source Sans Pro" panose="020B0503030403020204" pitchFamily="34" charset="0"/>
              </a:rPr>
              <a:t>Sahranjen</a:t>
            </a:r>
            <a:r>
              <a:rPr lang="en-US" dirty="0">
                <a:solidFill>
                  <a:srgbClr val="5C60A3"/>
                </a:solidFill>
                <a:highlight>
                  <a:srgbClr val="F0EFEB"/>
                </a:highlight>
                <a:latin typeface="Source Sans Pro" panose="020B0503030403020204" pitchFamily="34" charset="0"/>
              </a:rPr>
              <a:t> u St </a:t>
            </a:r>
            <a:r>
              <a:rPr lang="en-US" dirty="0" err="1">
                <a:solidFill>
                  <a:srgbClr val="5C60A3"/>
                </a:solidFill>
                <a:highlight>
                  <a:srgbClr val="F0EFEB"/>
                </a:highlight>
                <a:latin typeface="Source Sans Pro" panose="020B0503030403020204" pitchFamily="34" charset="0"/>
              </a:rPr>
              <a:t>Petersburgu</a:t>
            </a:r>
            <a:endParaRPr lang="en-US" b="0" i="0" dirty="0">
              <a:solidFill>
                <a:srgbClr val="5C60A3"/>
              </a:solidFill>
              <a:effectLst/>
              <a:highlight>
                <a:srgbClr val="F0EFEB"/>
              </a:highlight>
              <a:latin typeface="Source Sans Pro" panose="020B0503030403020204" pitchFamily="34" charset="0"/>
            </a:endParaRPr>
          </a:p>
          <a:p>
            <a:endParaRPr lang="en-US" dirty="0"/>
          </a:p>
          <a:p>
            <a:r>
              <a:rPr lang="sr-Cyrl-RS" b="0" i="0" dirty="0">
                <a:solidFill>
                  <a:srgbClr val="54595D"/>
                </a:solidFill>
                <a:effectLst/>
                <a:highlight>
                  <a:srgbClr val="F8F9FA"/>
                </a:highlight>
                <a:latin typeface="Arial" panose="020B0604020202020204" pitchFamily="34" charset="0"/>
              </a:rPr>
              <a:t>Серафимовском кладбище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47E736-1F7A-CFF6-380D-65E207E69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330" y="0"/>
            <a:ext cx="5071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68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3628C9-4571-7CAF-E16E-3F53589E4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865" y="696551"/>
            <a:ext cx="9144000" cy="2387600"/>
          </a:xfrm>
        </p:spPr>
        <p:txBody>
          <a:bodyPr/>
          <a:lstStyle/>
          <a:p>
            <a:r>
              <a:rPr lang="en-US" dirty="0"/>
              <a:t>Dassault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3710C89-CFD3-7D9F-AC89-28AB629A8C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812961-7D23-0761-97D1-B245F29B2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915" y="696551"/>
            <a:ext cx="3115110" cy="1467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5ABCA2-E946-19B4-D247-9EF2CEA81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81918"/>
            <a:ext cx="12192000" cy="370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84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80488-725C-C01C-3C0C-F458DB6CB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Marcel Bloch</a:t>
            </a:r>
            <a:r>
              <a:rPr lang="en-US" b="1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– </a:t>
            </a:r>
            <a:r>
              <a:rPr lang="en-US" sz="3600" b="1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kasnije</a:t>
            </a:r>
            <a:r>
              <a:rPr lang="en-US" b="1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Marcel Dassault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2472868-1537-2D04-DC79-C8021ED520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3876553"/>
              </p:ext>
            </p:extLst>
          </p:nvPr>
        </p:nvGraphicFramePr>
        <p:xfrm>
          <a:off x="838200" y="1770573"/>
          <a:ext cx="5753986" cy="2082592"/>
        </p:xfrm>
        <a:graphic>
          <a:graphicData uri="http://schemas.openxmlformats.org/drawingml/2006/table">
            <a:tbl>
              <a:tblPr/>
              <a:tblGrid>
                <a:gridCol w="2876993">
                  <a:extLst>
                    <a:ext uri="{9D8B030D-6E8A-4147-A177-3AD203B41FA5}">
                      <a16:colId xmlns:a16="http://schemas.microsoft.com/office/drawing/2014/main" val="2192574007"/>
                    </a:ext>
                  </a:extLst>
                </a:gridCol>
                <a:gridCol w="2876993">
                  <a:extLst>
                    <a:ext uri="{9D8B030D-6E8A-4147-A177-3AD203B41FA5}">
                      <a16:colId xmlns:a16="http://schemas.microsoft.com/office/drawing/2014/main" val="2920907329"/>
                    </a:ext>
                  </a:extLst>
                </a:gridCol>
              </a:tblGrid>
              <a:tr h="1442512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effectLst/>
                        </a:rPr>
                        <a:t>Marcel Ferdinand Bloch</a:t>
                      </a:r>
                    </a:p>
                    <a:p>
                      <a:pPr algn="l" fontAlgn="t"/>
                      <a:r>
                        <a:rPr lang="en-US" dirty="0" err="1">
                          <a:effectLst/>
                        </a:rPr>
                        <a:t>rodjen</a:t>
                      </a:r>
                      <a:br>
                        <a:rPr lang="en-US" dirty="0">
                          <a:effectLst/>
                        </a:rPr>
                      </a:br>
                      <a:r>
                        <a:rPr lang="en-US" dirty="0">
                          <a:effectLst/>
                        </a:rPr>
                        <a:t>23 January 1892</a:t>
                      </a:r>
                      <a:br>
                        <a:rPr lang="en-US" dirty="0">
                          <a:effectLst/>
                        </a:rPr>
                      </a:br>
                      <a:r>
                        <a:rPr lang="en-US" dirty="0">
                          <a:effectLst/>
                        </a:rPr>
                        <a:t>Paris, France</a:t>
                      </a:r>
                    </a:p>
                  </a:txBody>
                  <a:tcPr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6272579"/>
                  </a:ext>
                </a:extLst>
              </a:tr>
              <a:tr h="631099">
                <a:tc>
                  <a:txBody>
                    <a:bodyPr/>
                    <a:lstStyle/>
                    <a:p>
                      <a:pPr algn="l" fontAlgn="t"/>
                      <a:endParaRPr lang="en-US" dirty="0">
                        <a:effectLst/>
                      </a:endParaRPr>
                    </a:p>
                    <a:p>
                      <a:pPr algn="l" fontAlgn="t"/>
                      <a:r>
                        <a:rPr lang="en-US" dirty="0" err="1">
                          <a:effectLst/>
                        </a:rPr>
                        <a:t>Umro</a:t>
                      </a:r>
                      <a:r>
                        <a:rPr lang="en-US" dirty="0">
                          <a:effectLst/>
                        </a:rPr>
                        <a:t>:</a:t>
                      </a:r>
                    </a:p>
                  </a:txBody>
                  <a:tcPr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effectLst/>
                        </a:rPr>
                        <a:t>17 April 1986 (</a:t>
                      </a:r>
                      <a:r>
                        <a:rPr lang="en-US" dirty="0" err="1">
                          <a:effectLst/>
                        </a:rPr>
                        <a:t>imao</a:t>
                      </a:r>
                      <a:r>
                        <a:rPr lang="en-US" dirty="0">
                          <a:effectLst/>
                        </a:rPr>
                        <a:t> 94 g.)</a:t>
                      </a:r>
                    </a:p>
                  </a:txBody>
                  <a:tcPr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010052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C827714-80CB-DF83-13C4-E9CF5177F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088" y="1690688"/>
            <a:ext cx="3934374" cy="43249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9A6375-E677-D119-A268-AB8F844C630D}"/>
              </a:ext>
            </a:extLst>
          </p:cNvPr>
          <p:cNvSpPr txBox="1"/>
          <p:nvPr/>
        </p:nvSpPr>
        <p:spPr>
          <a:xfrm>
            <a:off x="838200" y="4278622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 err="1">
                <a:solidFill>
                  <a:srgbClr val="000000"/>
                </a:solidFill>
                <a:effectLst/>
                <a:highlight>
                  <a:srgbClr val="F8F9FA"/>
                </a:highlight>
                <a:latin typeface="Arial" panose="020B0604020202020204" pitchFamily="34" charset="0"/>
              </a:rPr>
              <a:t>Dobio</a:t>
            </a:r>
            <a:r>
              <a:rPr lang="en-US" b="1" i="0" dirty="0">
                <a:solidFill>
                  <a:srgbClr val="000000"/>
                </a:solidFill>
                <a:effectLst/>
                <a:highlight>
                  <a:srgbClr val="F8F9FA"/>
                </a:highlight>
                <a:latin typeface="Arial" panose="020B0604020202020204" pitchFamily="34" charset="0"/>
              </a:rPr>
              <a:t> je Daniel Guggenheim </a:t>
            </a:r>
            <a:r>
              <a:rPr lang="en-US" b="1" i="0" dirty="0" err="1">
                <a:solidFill>
                  <a:srgbClr val="000000"/>
                </a:solidFill>
                <a:effectLst/>
                <a:highlight>
                  <a:srgbClr val="F8F9FA"/>
                </a:highlight>
                <a:latin typeface="Arial" panose="020B0604020202020204" pitchFamily="34" charset="0"/>
              </a:rPr>
              <a:t>Medalju</a:t>
            </a:r>
            <a:r>
              <a:rPr lang="en-US" b="1" i="0" dirty="0">
                <a:solidFill>
                  <a:srgbClr val="000000"/>
                </a:solidFill>
                <a:effectLst/>
                <a:highlight>
                  <a:srgbClr val="F8F9FA"/>
                </a:highlight>
                <a:latin typeface="Arial" panose="020B0604020202020204" pitchFamily="34" charset="0"/>
              </a:rPr>
              <a:t> 1976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93DB0E-9ECE-2650-0B3B-3A94572960E6}"/>
              </a:ext>
            </a:extLst>
          </p:cNvPr>
          <p:cNvSpPr txBox="1"/>
          <p:nvPr/>
        </p:nvSpPr>
        <p:spPr>
          <a:xfrm>
            <a:off x="666307" y="5116009"/>
            <a:ext cx="6097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 1973, Dassault was inducted into the International Air &amp; Space Hall of Fame.[11]</a:t>
            </a:r>
          </a:p>
        </p:txBody>
      </p:sp>
    </p:spTree>
    <p:extLst>
      <p:ext uri="{BB962C8B-B14F-4D97-AF65-F5344CB8AC3E}">
        <p14:creationId xmlns:p14="http://schemas.microsoft.com/office/powerpoint/2010/main" val="1413402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5F604-825F-E243-BF8F-DFCBB7A03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Zivot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95DDA-D5D7-5E90-260C-AD69BD400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Ozenio</a:t>
            </a:r>
            <a:r>
              <a:rPr lang="en-US" dirty="0"/>
              <a:t> se  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1919 </a:t>
            </a:r>
            <a:r>
              <a:rPr lang="en-US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sa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</a:t>
            </a:r>
            <a:r>
              <a:rPr lang="en-US" b="0" i="0" u="none" strike="noStrike" dirty="0"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2" tooltip="Madeleine Dassault"/>
              </a:rPr>
              <a:t>Madeleine </a:t>
            </a:r>
            <a:r>
              <a:rPr lang="en-US" b="0" i="0" u="none" strike="noStrike" dirty="0" err="1"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2" tooltip="Madeleine Dassault"/>
              </a:rPr>
              <a:t>Minckès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the daughter of a wealthy Jewish family of furniture dealers.</a:t>
            </a:r>
            <a:r>
              <a:rPr lang="en-US" b="0" i="0" u="none" strike="noStrike" baseline="3000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3"/>
              </a:rPr>
              <a:t>[7]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They had two sons, Claude and </a:t>
            </a:r>
            <a:r>
              <a:rPr lang="en-US" b="0" i="0" u="none" strike="noStrike" dirty="0"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4" tooltip="Serge Dassault"/>
              </a:rPr>
              <a:t>Serge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. </a:t>
            </a:r>
          </a:p>
          <a:p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After changing his name to Dassault, he converted to </a:t>
            </a:r>
            <a:r>
              <a:rPr lang="en-US" b="0" i="0" u="none" strike="noStrike" dirty="0"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5" tooltip="The Roman Catholic Church"/>
              </a:rPr>
              <a:t>the Roman Catholic Church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in 1950.</a:t>
            </a:r>
          </a:p>
          <a:p>
            <a:r>
              <a:rPr lang="en-US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1952 </a:t>
            </a:r>
            <a:r>
              <a:rPr lang="en-US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su</a:t>
            </a:r>
            <a:r>
              <a:rPr lang="en-US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kupili</a:t>
            </a:r>
            <a:r>
              <a:rPr lang="en-US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kucu</a:t>
            </a:r>
            <a:r>
              <a:rPr lang="en-US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u </a:t>
            </a:r>
            <a:r>
              <a:rPr lang="en-US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Parizu</a:t>
            </a:r>
            <a:r>
              <a:rPr lang="en-US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na</a:t>
            </a:r>
            <a:r>
              <a:rPr lang="en-US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b="0" i="0" u="none" strike="noStrike" dirty="0" err="1"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6" tooltip="Rond-point des Champs-Elysées (page does not exist)"/>
              </a:rPr>
              <a:t>Rond</a:t>
            </a:r>
            <a:r>
              <a:rPr lang="en-US" b="0" i="0" u="none" strike="noStrike" dirty="0"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6" tooltip="Rond-point des Champs-Elysées (page does not exist)"/>
              </a:rPr>
              <a:t>-point des Champs-Elysées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675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7B676-9371-5B8F-CA7F-7CCC2BB9F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C3352-78C1-5202-BE58-849F06F44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E3D726-2AE0-7D8F-1BF4-8BC7A8206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552" y="0"/>
            <a:ext cx="71688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64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C5AA3-5CDF-C08C-6368-017BA5EBC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 </a:t>
            </a:r>
            <a:r>
              <a:rPr lang="en-US" dirty="0" err="1"/>
              <a:t>zgradi</a:t>
            </a:r>
            <a:r>
              <a:rPr lang="en-US" dirty="0"/>
              <a:t> je </a:t>
            </a:r>
            <a:r>
              <a:rPr lang="en-US" dirty="0" err="1"/>
              <a:t>sada</a:t>
            </a:r>
            <a:r>
              <a:rPr lang="en-US" dirty="0"/>
              <a:t> </a:t>
            </a:r>
            <a:r>
              <a:rPr lang="en-US" dirty="0" err="1"/>
              <a:t>akcionarska</a:t>
            </a:r>
            <a:r>
              <a:rPr lang="en-US" dirty="0"/>
              <a:t> </a:t>
            </a:r>
            <a:r>
              <a:rPr lang="en-US" dirty="0" err="1"/>
              <a:t>kuca</a:t>
            </a:r>
            <a:r>
              <a:rPr lang="en-US" dirty="0"/>
              <a:t> </a:t>
            </a:r>
            <a:r>
              <a:rPr lang="en-US" dirty="0" err="1"/>
              <a:t>grupe</a:t>
            </a:r>
            <a:r>
              <a:rPr lang="en-US" dirty="0"/>
              <a:t> </a:t>
            </a:r>
            <a:r>
              <a:rPr lang="en-US" dirty="0" err="1"/>
              <a:t>Daso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1CFB5-388A-1529-7389-EE5C3D81B2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Dassault Group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; also </a:t>
            </a:r>
            <a:r>
              <a:rPr lang="en-US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GIM Dassault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or </a:t>
            </a:r>
            <a:r>
              <a:rPr lang="en-US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Groupe </a:t>
            </a:r>
            <a:r>
              <a:rPr lang="en-US" b="1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Industriel</a:t>
            </a:r>
            <a:r>
              <a:rPr lang="en-US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Marcel Dassault SAS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) is a French 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2" tooltip="Corporate group"/>
              </a:rPr>
              <a:t>corporate group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established in 1929 with the creation of 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3" tooltip="Société des Avions Marcel Bloch"/>
              </a:rPr>
              <a:t>Société des Avions Marcel Bloch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(now </a:t>
            </a:r>
            <a:r>
              <a:rPr lang="en-US" b="0" i="0" u="sng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4"/>
              </a:rPr>
              <a:t>Dassault Aviation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) by 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5" tooltip="Marcel Dassault"/>
              </a:rPr>
              <a:t>Marcel Dassault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later led by his son 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6" tooltip="Serge Dassault"/>
              </a:rPr>
              <a:t>Serge Dassault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and led since 2018 by co-founder of 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7" tooltip="Dassault Systèmes"/>
              </a:rPr>
              <a:t>Dassault </a:t>
            </a:r>
            <a:r>
              <a:rPr lang="en-US" b="0" i="0" u="none" strike="noStrike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7" tooltip="Dassault Systèmes"/>
              </a:rPr>
              <a:t>Systèmes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</a:t>
            </a:r>
            <a:r>
              <a:rPr lang="en-US" b="0" i="0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Charles </a:t>
            </a:r>
            <a:r>
              <a:rPr lang="en-US" b="0" i="0" u="none" strike="noStrike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Edelstenne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en-US" b="0" i="1" u="none" strike="noStrike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8" tooltip="Challenges (magazine)"/>
              </a:rPr>
              <a:t>Magazin</a:t>
            </a:r>
            <a:r>
              <a:rPr lang="en-US" b="0" i="1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8" tooltip="Challenges (magazine)"/>
              </a:rPr>
              <a:t> Challenges</a:t>
            </a:r>
            <a:r>
              <a:rPr lang="en-US" b="0" i="1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b="0" i="1" u="none" strike="noStrike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navodi</a:t>
            </a:r>
            <a:r>
              <a:rPr lang="en-US" b="0" i="1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da je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Dassault family </a:t>
            </a:r>
            <a:r>
              <a:rPr lang="en-US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bogatstvo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procenjeno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 </a:t>
            </a:r>
            <a:r>
              <a:rPr lang="en-US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oko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23.5 </a:t>
            </a:r>
            <a:r>
              <a:rPr lang="en-US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milijarde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eura</a:t>
            </a:r>
            <a:endParaRPr lang="en-US" b="0" i="0" dirty="0">
              <a:solidFill>
                <a:srgbClr val="202122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algn="l"/>
            <a:endParaRPr lang="en-US" dirty="0">
              <a:solidFill>
                <a:srgbClr val="202122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algn="l"/>
            <a:r>
              <a:rPr lang="en-US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Vlasnici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: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A2EA74-BD33-F2B2-C02E-34EF81AB01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01018" y="5254452"/>
            <a:ext cx="5582429" cy="123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20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713B6-F029-3C0B-AF7F-EB4764771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Posao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0C781-044A-3EAE-A166-4BB270EFE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1928, Bloch founded the aircraft company </a:t>
            </a:r>
            <a:r>
              <a:rPr lang="en-US" b="0" i="1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2" tooltip="Société des Avions Marcel Bloch"/>
              </a:rPr>
              <a:t>Société des Avions Marcel Bloch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which produced its first aircraft in 1930.</a:t>
            </a:r>
            <a:r>
              <a:rPr lang="en-US" b="0" i="0" u="none" strike="noStrike" baseline="3000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3"/>
              </a:rPr>
              <a:t>[2]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</a:t>
            </a:r>
          </a:p>
          <a:p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In 1935, Bloch and </a:t>
            </a:r>
            <a:r>
              <a:rPr lang="en-US" b="0" i="0" u="none" strike="noStrike" dirty="0"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4" tooltip="Henry Potez"/>
              </a:rPr>
              <a:t>Henry </a:t>
            </a:r>
            <a:r>
              <a:rPr lang="en-US" b="0" i="0" u="none" strike="noStrike" dirty="0" err="1"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4" tooltip="Henry Potez"/>
              </a:rPr>
              <a:t>Potez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entered into an agreement to buy </a:t>
            </a:r>
            <a:r>
              <a:rPr lang="en-US" b="0" i="1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5" tooltip="Société Aérienne Bordelaise"/>
              </a:rPr>
              <a:t>Société </a:t>
            </a:r>
            <a:r>
              <a:rPr lang="en-US" b="0" i="1" u="none" strike="noStrike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5" tooltip="Société Aérienne Bordelaise"/>
              </a:rPr>
              <a:t>Aérienne</a:t>
            </a:r>
            <a:r>
              <a:rPr lang="en-US" b="0" i="1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5" tooltip="Société Aérienne Bordelaise"/>
              </a:rPr>
              <a:t> Bordelaise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(SAB).</a:t>
            </a:r>
            <a:endParaRPr lang="en-US" baseline="30000" dirty="0">
              <a:solidFill>
                <a:srgbClr val="202122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In 1936, the company was </a:t>
            </a:r>
            <a:r>
              <a:rPr lang="en-US" b="0" i="0" u="none" strike="noStrike" dirty="0"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6" tooltip="Nationalization"/>
              </a:rPr>
              <a:t>nationalized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as the </a:t>
            </a:r>
            <a:r>
              <a:rPr lang="en-US" b="0" i="1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7" tooltip="Société Nationale de Constructions Aéronautiques du Sud Ouest"/>
              </a:rPr>
              <a:t>Société Nationale de Constructions </a:t>
            </a:r>
            <a:r>
              <a:rPr lang="en-US" b="0" i="1" u="none" strike="noStrike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7" tooltip="Société Nationale de Constructions Aéronautiques du Sud Ouest"/>
              </a:rPr>
              <a:t>Aéronautiques</a:t>
            </a:r>
            <a:r>
              <a:rPr lang="en-US" b="0" i="1" u="none" strike="noStrike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7" tooltip="Société Nationale de Constructions Aéronautiques du Sud Ouest"/>
              </a:rPr>
              <a:t> du Sud Ouest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(SNCASO). Bloch agreed to become the delegated administrator of the Minister for Air.</a:t>
            </a:r>
            <a:endParaRPr lang="en-US" sz="3600" b="0" i="0" baseline="30000" dirty="0">
              <a:solidFill>
                <a:srgbClr val="202122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r>
              <a:rPr lang="en-US" sz="3600" baseline="30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Za </a:t>
            </a:r>
            <a:r>
              <a:rPr lang="en-US" sz="36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vreme</a:t>
            </a:r>
            <a:r>
              <a:rPr lang="en-US" sz="3600" baseline="30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rata </a:t>
            </a:r>
            <a:r>
              <a:rPr lang="en-US" sz="36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odbio</a:t>
            </a:r>
            <a:r>
              <a:rPr lang="en-US" sz="3600" baseline="30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da </a:t>
            </a:r>
            <a:r>
              <a:rPr lang="en-US" sz="36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saradjuje</a:t>
            </a:r>
            <a:r>
              <a:rPr lang="en-US" sz="3600" baseline="30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sz="36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sa</a:t>
            </a:r>
            <a:r>
              <a:rPr lang="en-US" sz="3600" baseline="30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sz="36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nemcima</a:t>
            </a:r>
            <a:r>
              <a:rPr lang="en-US" sz="3600" baseline="30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koji </a:t>
            </a:r>
            <a:r>
              <a:rPr lang="en-US" sz="36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su</a:t>
            </a:r>
            <a:r>
              <a:rPr lang="en-US" sz="3600" baseline="30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sz="36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preuzeli</a:t>
            </a:r>
            <a:r>
              <a:rPr lang="en-US" sz="3600" baseline="30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sz="36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fabriku</a:t>
            </a:r>
            <a:r>
              <a:rPr lang="en-US" sz="3600" baseline="30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pa je bio u </a:t>
            </a:r>
            <a:r>
              <a:rPr lang="en-US" sz="36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logoru</a:t>
            </a:r>
            <a:r>
              <a:rPr lang="en-US" sz="3600" baseline="30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sz="36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Buhenvald</a:t>
            </a:r>
            <a:r>
              <a:rPr lang="en-US" sz="3600" baseline="30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. </a:t>
            </a:r>
            <a:r>
              <a:rPr lang="en-US" sz="36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Preziveo</a:t>
            </a:r>
            <a:r>
              <a:rPr lang="en-US" sz="3600" baseline="30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je </a:t>
            </a:r>
            <a:r>
              <a:rPr lang="en-US" sz="36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ali</a:t>
            </a:r>
            <a:r>
              <a:rPr lang="en-US" sz="3600" baseline="30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sz="36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su</a:t>
            </a:r>
            <a:r>
              <a:rPr lang="en-US" sz="3600" baseline="30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mu </a:t>
            </a:r>
            <a:r>
              <a:rPr lang="en-US" sz="36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doktori</a:t>
            </a:r>
            <a:r>
              <a:rPr lang="en-US" sz="3600" baseline="30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sz="36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rekli</a:t>
            </a:r>
            <a:r>
              <a:rPr lang="en-US" sz="3600" baseline="30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da </a:t>
            </a:r>
            <a:r>
              <a:rPr lang="en-US" sz="36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nece</a:t>
            </a:r>
            <a:r>
              <a:rPr lang="en-US" sz="3600" baseline="30000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sz="3600" baseline="30000" dirty="0" err="1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dugo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97484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38192-7A17-AE6D-8967-054C1BFF8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1B32D-76EF-4084-37D5-3EB34133E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E7A687-B361-81EF-69FB-968B52908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1253"/>
            <a:ext cx="12192000" cy="415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60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696E8-CE0E-C7EA-9885-0A5805F92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MIG = </a:t>
            </a:r>
            <a:r>
              <a:rPr lang="en-US" dirty="0" err="1"/>
              <a:t>Mikojan</a:t>
            </a:r>
            <a:r>
              <a:rPr lang="en-US" dirty="0"/>
              <a:t> I Gurevi</a:t>
            </a:r>
            <a:r>
              <a:rPr lang="sr-Latn-RS" dirty="0"/>
              <a:t>č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96743-657E-1234-6015-DA07E1A68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b="1" dirty="0" err="1"/>
              <a:t>Anastas</a:t>
            </a:r>
            <a:r>
              <a:rPr lang="en-US" sz="3600" b="1" dirty="0"/>
              <a:t> </a:t>
            </a:r>
            <a:r>
              <a:rPr lang="sr-Latn-RS" sz="3600" b="1" dirty="0"/>
              <a:t>Ivanovič </a:t>
            </a:r>
            <a:r>
              <a:rPr lang="en-US" sz="3600" b="1" dirty="0" err="1"/>
              <a:t>Mikojan</a:t>
            </a:r>
            <a:endParaRPr lang="sr-Latn-RS" sz="3600" b="1" dirty="0"/>
          </a:p>
          <a:p>
            <a:r>
              <a:rPr lang="sr-Latn-RS" sz="3600" b="1" dirty="0"/>
              <a:t>1895-1978</a:t>
            </a:r>
          </a:p>
          <a:p>
            <a:endParaRPr lang="en-US" sz="3600" b="1" dirty="0"/>
          </a:p>
          <a:p>
            <a:r>
              <a:rPr lang="en-US" b="1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GUREVI</a:t>
            </a:r>
            <a:r>
              <a:rPr lang="sr-Latn-RS" b="1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Č</a:t>
            </a:r>
            <a:r>
              <a:rPr lang="en-US" b="1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MIKHAIL IOSIFOVI</a:t>
            </a:r>
            <a:r>
              <a:rPr lang="sr-Latn-RS" b="1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Č</a:t>
            </a:r>
          </a:p>
          <a:p>
            <a:r>
              <a:rPr lang="sr-Latn-RS" b="1" dirty="0">
                <a:solidFill>
                  <a:srgbClr val="575757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1893-1976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8DBAB1-4A94-550E-8561-D1C31D8F6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9016" y="1825625"/>
            <a:ext cx="4534533" cy="330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72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FCDE-183E-BA09-7573-DF32AE646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1916-1945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59469A-DD82-AD8D-BDAB-F4CDBCD3F3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7206" y="2072212"/>
            <a:ext cx="5277587" cy="3858163"/>
          </a:xfrm>
        </p:spPr>
      </p:pic>
    </p:spTree>
    <p:extLst>
      <p:ext uri="{BB962C8B-B14F-4D97-AF65-F5344CB8AC3E}">
        <p14:creationId xmlns:p14="http://schemas.microsoft.com/office/powerpoint/2010/main" val="4104608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5FD64-B056-DFEA-1BD1-0CD2E4F7F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Promena</a:t>
            </a:r>
            <a:r>
              <a:rPr lang="en-US" dirty="0"/>
              <a:t> </a:t>
            </a:r>
            <a:r>
              <a:rPr lang="en-US" dirty="0" err="1"/>
              <a:t>prezimena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FEECA-F5B4-997B-9ABB-F698F2D544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Posle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rata je </a:t>
            </a:r>
            <a:r>
              <a:rPr lang="en-US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promenio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ime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iz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Bloch u Bloch-Dassault a </a:t>
            </a:r>
            <a:r>
              <a:rPr lang="en-US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posle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 1949 u Dassault.</a:t>
            </a:r>
          </a:p>
          <a:p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This name derived from '</a:t>
            </a:r>
            <a:r>
              <a:rPr lang="en-US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Chardasso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', the </a:t>
            </a:r>
            <a:r>
              <a:rPr lang="en-US" b="0" i="1" u="sng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2"/>
              </a:rPr>
              <a:t>nom de guerre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used by his brother, General </a:t>
            </a:r>
            <a:r>
              <a:rPr lang="en-US" b="0" i="0" u="none" strike="noStrike" dirty="0"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3" tooltip="Darius Paul Bloch"/>
              </a:rPr>
              <a:t>Darius Paul Bloch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when he served in the </a:t>
            </a:r>
            <a:r>
              <a:rPr lang="en-US" b="0" i="0" u="none" strike="noStrike" dirty="0"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4" tooltip="French resistance"/>
              </a:rPr>
              <a:t>French resistance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</a:t>
            </a:r>
            <a:r>
              <a:rPr lang="en-US" b="0" i="0" u="none" strike="noStrike" baseline="3000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5"/>
              </a:rPr>
              <a:t>[2]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</a:t>
            </a:r>
          </a:p>
          <a:p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The pseudonym was a play on </a:t>
            </a:r>
            <a:r>
              <a:rPr lang="en-US" b="0" i="1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char </a:t>
            </a:r>
            <a:r>
              <a:rPr lang="en-US" b="0" i="1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d'assaut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French for "assault tank". </a:t>
            </a:r>
          </a:p>
          <a:p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In 1971, Dassault acquired Breguet, forming </a:t>
            </a:r>
            <a:r>
              <a:rPr lang="en-US" b="0" i="1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Avions Marcel Dassault–Breguet Aviation</a:t>
            </a:r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(AMD–BA).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494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08212-2E5D-5403-B330-2A8B2377F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48A02-5ABA-2089-0432-C97C7DCD41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63B1FC-7083-4D51-BBF0-AEE4B4B06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3" y="1690688"/>
            <a:ext cx="12192000" cy="487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217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6DDD8-E220-2F88-90CA-B45169EE2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Rafal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E1128-6516-A942-CF00-3C8AEB354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A9A728-4DD2-75B7-C270-C9491B24D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870" y="0"/>
            <a:ext cx="8805930" cy="58691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09BA36-3898-577E-CC29-85C985723CE5}"/>
              </a:ext>
            </a:extLst>
          </p:cNvPr>
          <p:cNvSpPr txBox="1"/>
          <p:nvPr/>
        </p:nvSpPr>
        <p:spPr>
          <a:xfrm>
            <a:off x="838200" y="5992297"/>
            <a:ext cx="108895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1" i="0" dirty="0">
                <a:solidFill>
                  <a:srgbClr val="0F0F0F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Kupuje li Srbija NOVE borbene avione RAFALE F4?</a:t>
            </a:r>
            <a:br>
              <a:rPr lang="it-IT" b="1" i="0" dirty="0">
                <a:solidFill>
                  <a:srgbClr val="0F0F0F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</a:br>
            <a:r>
              <a:rPr lang="en-US" b="0" i="0" dirty="0" err="1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Ukoliko</a:t>
            </a:r>
            <a:r>
              <a:rPr lang="en-US" b="0" i="0" dirty="0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 se </a:t>
            </a:r>
            <a:r>
              <a:rPr lang="en-US" b="0" i="0" dirty="0" err="1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kupovina</a:t>
            </a:r>
            <a:r>
              <a:rPr lang="en-US" b="0" i="0" dirty="0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realizuje</a:t>
            </a:r>
            <a:r>
              <a:rPr lang="en-US" b="0" i="0" dirty="0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b="0" i="0" dirty="0" err="1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Srbija</a:t>
            </a:r>
            <a:r>
              <a:rPr lang="en-US" b="0" i="0" dirty="0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 bi, </a:t>
            </a:r>
            <a:r>
              <a:rPr lang="en-US" b="0" i="0" dirty="0" err="1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uz</a:t>
            </a:r>
            <a:r>
              <a:rPr lang="en-US" b="0" i="0" dirty="0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Francusku</a:t>
            </a:r>
            <a:r>
              <a:rPr lang="en-US" b="0" i="0" dirty="0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US" b="0" i="0" dirty="0" err="1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bila</a:t>
            </a:r>
            <a:r>
              <a:rPr lang="en-US" b="0" i="0" dirty="0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jedini</a:t>
            </a:r>
            <a:r>
              <a:rPr lang="en-US" b="0" i="0" dirty="0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korisnik</a:t>
            </a:r>
            <a:r>
              <a:rPr lang="en-US" b="0" i="0" dirty="0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verzije</a:t>
            </a:r>
            <a:r>
              <a:rPr lang="en-US" b="0" i="0" dirty="0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 „F4” u </a:t>
            </a:r>
            <a:r>
              <a:rPr lang="en-US" b="0" i="0" dirty="0" err="1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Evropi</a:t>
            </a:r>
            <a:r>
              <a:rPr lang="en-US" b="0" i="0" dirty="0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. </a:t>
            </a:r>
            <a:br>
              <a:rPr lang="en-US" dirty="0"/>
            </a:br>
            <a:endParaRPr lang="it-IT" b="1" i="0" dirty="0">
              <a:solidFill>
                <a:srgbClr val="0F0F0F"/>
              </a:solidFill>
              <a:effectLst/>
              <a:highlight>
                <a:srgbClr val="FFFFFF"/>
              </a:highlight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0354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253DE-FAB6-585D-039B-B34A880A1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Falcon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E7D50-A900-CF00-3485-386463C90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43FB59-587B-F256-0D27-94DBD67FE9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21" b="9475"/>
          <a:stretch/>
        </p:blipFill>
        <p:spPr>
          <a:xfrm>
            <a:off x="1945758" y="2115879"/>
            <a:ext cx="10246242" cy="419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647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BD06A-26A9-216E-9E04-8FAAE87E9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7F7F4-3A4F-FA22-B386-8B00DBA32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1EAB29-428B-E944-CD3D-B0EAB9372A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14" b="13644"/>
          <a:stretch/>
        </p:blipFill>
        <p:spPr>
          <a:xfrm>
            <a:off x="0" y="1084520"/>
            <a:ext cx="12192000" cy="483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908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F9CE1-8929-570D-B733-3EA4EFFBD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FEC3B-82AC-298D-77F4-A9E06BB25B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405028-8148-9708-0A55-01514198FB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89" b="5324"/>
          <a:stretch/>
        </p:blipFill>
        <p:spPr>
          <a:xfrm>
            <a:off x="0" y="1137684"/>
            <a:ext cx="12192000" cy="535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625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FD8EE3-2FB9-DE4C-E76D-EB234F3D7A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KRAJ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14CF9FF-E731-F466-CF65-FED2B2FB60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036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DAC0B-E130-B57F-C6E8-0C0C6D6EB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Gurevi</a:t>
            </a:r>
            <a:r>
              <a:rPr lang="sr-Latn-RS" dirty="0"/>
              <a:t>č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861AA-5681-3BC1-B35F-A09273D2B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344" y="1825625"/>
            <a:ext cx="11045456" cy="4351338"/>
          </a:xfrm>
        </p:spPr>
        <p:txBody>
          <a:bodyPr/>
          <a:lstStyle/>
          <a:p>
            <a:r>
              <a:rPr lang="sr-Latn-RS" dirty="0"/>
              <a:t>Rodjen 1893 u </a:t>
            </a:r>
            <a:br>
              <a:rPr lang="sr-Latn-RS" dirty="0"/>
            </a:br>
            <a:r>
              <a:rPr lang="sr-Latn-RS" dirty="0"/>
              <a:t>Rubanschina Kurska oblast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EE469B-DFBF-E660-CF4D-3209BF78E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8447" y="846098"/>
            <a:ext cx="7343553" cy="6011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476C67-06A8-1343-2FBB-9553381A6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827" y="2955851"/>
            <a:ext cx="2719405" cy="37556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7BBD41-F46A-8F0E-0E7A-A0744BE62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5670" y="2642204"/>
            <a:ext cx="1762371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8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07CD5-658D-FB4A-FA9F-62CFB0F3C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Mikail Gurevič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A6D98-FA77-BA9F-2EEC-F4FE5DC97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Jevrejin, otac mu je bio mehanicar u industriji vina</a:t>
            </a:r>
          </a:p>
          <a:p>
            <a:r>
              <a:rPr lang="sr-Latn-RS" dirty="0"/>
              <a:t>1910 maturirao u gimnaziji u Kharkovskoj oblasti, sa srebrnom medaljom</a:t>
            </a:r>
          </a:p>
          <a:p>
            <a:r>
              <a:rPr lang="sr-Latn-RS" dirty="0"/>
              <a:t>Krenuo na fakultet u Kharkovu</a:t>
            </a:r>
          </a:p>
          <a:p>
            <a:r>
              <a:rPr lang="sr-Latn-RS" dirty="0"/>
              <a:t>Izbačen sa fakulteta zbog revolucionarnog rada, nastavio da studira u Montpelieru u FR</a:t>
            </a:r>
          </a:p>
          <a:p>
            <a:r>
              <a:rPr lang="fr-FR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Institut Supérieur de l'Aéronautique et de l'Espace</a:t>
            </a:r>
            <a:endParaRPr lang="sr-Latn-RS" b="1" i="0" dirty="0">
              <a:solidFill>
                <a:srgbClr val="202122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r>
              <a:rPr lang="sr-Latn-RS" b="1" dirty="0">
                <a:solidFill>
                  <a:srgbClr val="2021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1913 bio u klasi sa Marcel Bloch – kasnije Dassault (Ješa)</a:t>
            </a:r>
            <a:endParaRPr lang="sr-Latn-RS" dirty="0"/>
          </a:p>
          <a:p>
            <a:endParaRPr lang="sr-Latn-R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911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237EA-1F3F-9E74-901F-CEEA56717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  WWI </a:t>
            </a:r>
            <a:r>
              <a:rPr lang="en-US" dirty="0" err="1"/>
              <a:t>posetio</a:t>
            </a:r>
            <a:r>
              <a:rPr lang="en-US" dirty="0"/>
              <a:t> </a:t>
            </a:r>
            <a:r>
              <a:rPr lang="en-US" dirty="0" err="1"/>
              <a:t>rodni</a:t>
            </a:r>
            <a:r>
              <a:rPr lang="en-US" dirty="0"/>
              <a:t> grad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ostao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9624F-EB23-A653-BAE4-D497BBA69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Rat </a:t>
            </a:r>
            <a:r>
              <a:rPr lang="en-US" b="0" i="0" dirty="0" err="1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revolucija</a:t>
            </a:r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su</a:t>
            </a:r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mu </a:t>
            </a:r>
            <a:r>
              <a:rPr lang="en-US" b="0" i="0" dirty="0" err="1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produzili</a:t>
            </a:r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skolovanje</a:t>
            </a:r>
            <a:endParaRPr lang="en-US" b="0" i="0" dirty="0">
              <a:solidFill>
                <a:srgbClr val="575757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r>
              <a:rPr lang="en-US" b="0" i="0" dirty="0" err="1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Diplomirao</a:t>
            </a:r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fakultetu</a:t>
            </a:r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u </a:t>
            </a:r>
            <a:r>
              <a:rPr lang="en-US" b="0" i="0" dirty="0" err="1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Kharkovu</a:t>
            </a:r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konstrukciju</a:t>
            </a:r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aviona</a:t>
            </a:r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1925</a:t>
            </a:r>
          </a:p>
          <a:p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1929 je </a:t>
            </a:r>
            <a:r>
              <a:rPr lang="en-US" b="0" i="0" dirty="0" err="1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poceo</a:t>
            </a:r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da </a:t>
            </a:r>
            <a:r>
              <a:rPr lang="en-US" b="0" i="0" dirty="0" err="1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radi</a:t>
            </a:r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u </a:t>
            </a:r>
            <a:r>
              <a:rPr lang="en-US" b="0" i="0" dirty="0" err="1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avio</a:t>
            </a:r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industriji</a:t>
            </a:r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kao</a:t>
            </a:r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konstruktor</a:t>
            </a:r>
            <a:endParaRPr lang="en-US" b="0" i="0" dirty="0">
              <a:solidFill>
                <a:srgbClr val="575757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1957–1964 bio </a:t>
            </a:r>
            <a:r>
              <a:rPr lang="en-US" b="0" i="0" dirty="0" err="1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glavni</a:t>
            </a:r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konstruktor</a:t>
            </a:r>
            <a:endParaRPr lang="en-US" b="0" i="0" dirty="0">
              <a:solidFill>
                <a:srgbClr val="575757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1964. </a:t>
            </a:r>
            <a:r>
              <a:rPr lang="en-US" b="0" i="0" dirty="0" err="1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doktorirao</a:t>
            </a:r>
            <a:endParaRPr lang="en-US" b="0" i="0" dirty="0">
              <a:solidFill>
                <a:srgbClr val="575757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352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DB8AE-3F90-90E4-F6FE-8D772371ED7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9349" y="525001"/>
            <a:ext cx="10515600" cy="4351337"/>
          </a:xfrm>
        </p:spPr>
        <p:txBody>
          <a:bodyPr/>
          <a:lstStyle/>
          <a:p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1939 </a:t>
            </a:r>
            <a:r>
              <a:rPr lang="en-US" b="0" i="0" dirty="0" err="1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osnovao</a:t>
            </a:r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sa</a:t>
            </a:r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Mikojanom</a:t>
            </a:r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konstrukcioni</a:t>
            </a:r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biro</a:t>
            </a:r>
          </a:p>
          <a:p>
            <a:r>
              <a:rPr lang="en-US" dirty="0">
                <a:solidFill>
                  <a:srgbClr val="575757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Sa</a:t>
            </a:r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 A.  </a:t>
            </a:r>
            <a:r>
              <a:rPr lang="en-US" b="0" i="0" dirty="0" err="1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Mikojanom</a:t>
            </a:r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 1940. </a:t>
            </a:r>
            <a:r>
              <a:rPr lang="en-US" b="0" i="0" dirty="0" err="1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konstruisao</a:t>
            </a:r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prvi</a:t>
            </a:r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 MiG-1 </a:t>
            </a:r>
          </a:p>
          <a:p>
            <a:r>
              <a:rPr lang="en-US" b="0" i="0" dirty="0" err="1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Posle</a:t>
            </a:r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poboljsanja</a:t>
            </a:r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kao</a:t>
            </a:r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MiG-3 bio je </a:t>
            </a:r>
            <a:r>
              <a:rPr lang="en-US" b="0" i="0" dirty="0" err="1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koriscen</a:t>
            </a:r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u WWII</a:t>
            </a:r>
          </a:p>
          <a:p>
            <a:r>
              <a:rPr lang="en-US" b="0" i="0" dirty="0" err="1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Posle</a:t>
            </a:r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rata </a:t>
            </a:r>
            <a:r>
              <a:rPr lang="en-US" b="0" i="0" dirty="0" err="1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konstruisali</a:t>
            </a:r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prvi</a:t>
            </a:r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MiG avion </a:t>
            </a:r>
            <a:r>
              <a:rPr lang="en-US" b="0" i="0" dirty="0" err="1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brzi</a:t>
            </a:r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od </a:t>
            </a:r>
            <a:r>
              <a:rPr lang="en-US" b="0" i="0" dirty="0" err="1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zvuka</a:t>
            </a:r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MiG 19</a:t>
            </a:r>
          </a:p>
          <a:p>
            <a:r>
              <a:rPr lang="en-US" b="0" i="0" dirty="0" err="1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Dobio</a:t>
            </a:r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Staljinovu</a:t>
            </a:r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nagradu</a:t>
            </a:r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( 1941, 1947, 1948, and 1953), </a:t>
            </a:r>
          </a:p>
          <a:p>
            <a:r>
              <a:rPr lang="en-US" b="0" i="0" dirty="0" err="1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Lenjinovu</a:t>
            </a:r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nagradu</a:t>
            </a:r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( 1962). </a:t>
            </a:r>
          </a:p>
          <a:p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Bio je </a:t>
            </a:r>
            <a:r>
              <a:rPr lang="en-US" b="0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Heroj</a:t>
            </a:r>
            <a:r>
              <a:rPr lang="en-US" b="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Socijalistickog</a:t>
            </a:r>
            <a:r>
              <a:rPr lang="en-US" b="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rada</a:t>
            </a:r>
            <a:r>
              <a:rPr lang="en-US" b="0" i="0" dirty="0">
                <a:solidFill>
                  <a:srgbClr val="575757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1957.</a:t>
            </a:r>
          </a:p>
          <a:p>
            <a:r>
              <a:rPr lang="en-US" dirty="0" err="1">
                <a:solidFill>
                  <a:srgbClr val="575757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Nikad</a:t>
            </a:r>
            <a:r>
              <a:rPr lang="en-US" dirty="0">
                <a:solidFill>
                  <a:srgbClr val="575757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575757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nije</a:t>
            </a:r>
            <a:r>
              <a:rPr lang="en-US" dirty="0">
                <a:solidFill>
                  <a:srgbClr val="575757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bio clan </a:t>
            </a:r>
            <a:r>
              <a:rPr lang="en-US" dirty="0" err="1">
                <a:solidFill>
                  <a:srgbClr val="575757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komunisticke</a:t>
            </a:r>
            <a:r>
              <a:rPr lang="en-US" dirty="0">
                <a:solidFill>
                  <a:srgbClr val="575757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575757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partije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C0E372-394C-FCD9-A3C4-1FDF2D5C0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650" y="4157330"/>
            <a:ext cx="5039833" cy="2700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FFF857-4875-0AD4-A956-22AEDA04E93B}"/>
              </a:ext>
            </a:extLst>
          </p:cNvPr>
          <p:cNvSpPr txBox="1"/>
          <p:nvPr/>
        </p:nvSpPr>
        <p:spPr>
          <a:xfrm>
            <a:off x="5699051" y="6220047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MiG 1</a:t>
            </a:r>
          </a:p>
        </p:txBody>
      </p:sp>
    </p:spTree>
    <p:extLst>
      <p:ext uri="{BB962C8B-B14F-4D97-AF65-F5344CB8AC3E}">
        <p14:creationId xmlns:p14="http://schemas.microsoft.com/office/powerpoint/2010/main" val="2753658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85537-4B28-5A2B-319F-BC6F8C0A8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78D3A-E4A8-8885-77EF-09935634D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7789AD-E653-414B-5BDA-B8B1319FA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908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AEBD1-68BB-8F6F-A2CF-95F0404FF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Penzionisao</a:t>
            </a:r>
            <a:r>
              <a:rPr lang="en-US" dirty="0"/>
              <a:t> se 1964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AB4E7-E5BA-47A0-8236-80FF586E9F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Poslednji</a:t>
            </a:r>
            <a:r>
              <a:rPr lang="en-US" dirty="0"/>
              <a:t> avion koji je </a:t>
            </a:r>
            <a:r>
              <a:rPr lang="en-US" dirty="0" err="1"/>
              <a:t>konstruisao</a:t>
            </a:r>
            <a:r>
              <a:rPr lang="en-US" dirty="0"/>
              <a:t> bio je MiG 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CB02A2-978F-7C76-A02C-430037961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383" y="2358451"/>
            <a:ext cx="7317417" cy="430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18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CC72-83C4-29CF-8638-FB5670D68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MiG 21 - </a:t>
            </a:r>
            <a:r>
              <a:rPr lang="en-US" dirty="0" err="1"/>
              <a:t>najpopularniji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29A61-9E61-E90D-A7DD-3FF6E4286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Iz</a:t>
            </a:r>
            <a:r>
              <a:rPr lang="en-US" dirty="0"/>
              <a:t> 1955</a:t>
            </a:r>
          </a:p>
          <a:p>
            <a:r>
              <a:rPr lang="en-US" dirty="0"/>
              <a:t>Vise od 50 </a:t>
            </a:r>
            <a:r>
              <a:rPr lang="en-US" dirty="0" err="1"/>
              <a:t>zemalja</a:t>
            </a:r>
            <a:r>
              <a:rPr lang="en-US" dirty="0"/>
              <a:t> ga </a:t>
            </a:r>
            <a:r>
              <a:rPr lang="en-US" dirty="0" err="1"/>
              <a:t>imalo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BADF99-8880-4D45-37AC-CA53D2761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079" y="365125"/>
            <a:ext cx="5272055" cy="35193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65A75F-0A62-EFE2-AC02-9081A5C77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022" y="3787995"/>
            <a:ext cx="7192297" cy="28769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6219A5-EC09-8F3B-44C7-49C6BE8F04E2}"/>
              </a:ext>
            </a:extLst>
          </p:cNvPr>
          <p:cNvSpPr txBox="1"/>
          <p:nvPr/>
        </p:nvSpPr>
        <p:spPr>
          <a:xfrm>
            <a:off x="8208335" y="5932967"/>
            <a:ext cx="1418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MiG 19</a:t>
            </a:r>
          </a:p>
        </p:txBody>
      </p:sp>
    </p:spTree>
    <p:extLst>
      <p:ext uri="{BB962C8B-B14F-4D97-AF65-F5344CB8AC3E}">
        <p14:creationId xmlns:p14="http://schemas.microsoft.com/office/powerpoint/2010/main" val="3864953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693</Words>
  <Application>Microsoft Office PowerPoint</Application>
  <PresentationFormat>Widescreen</PresentationFormat>
  <Paragraphs>77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Aptos</vt:lpstr>
      <vt:lpstr>Aptos Display</vt:lpstr>
      <vt:lpstr>Arial</vt:lpstr>
      <vt:lpstr>Open Sans</vt:lpstr>
      <vt:lpstr>PT Serif</vt:lpstr>
      <vt:lpstr>Roboto</vt:lpstr>
      <vt:lpstr>Source Sans Pro</vt:lpstr>
      <vt:lpstr>Office Theme</vt:lpstr>
      <vt:lpstr>MiG</vt:lpstr>
      <vt:lpstr>MIG = Mikojan I Gurevič</vt:lpstr>
      <vt:lpstr>Gurevič</vt:lpstr>
      <vt:lpstr>Mikail Gurevič</vt:lpstr>
      <vt:lpstr>Pred  WWI posetio rodni grad i ostao</vt:lpstr>
      <vt:lpstr>PowerPoint Presentation</vt:lpstr>
      <vt:lpstr>PowerPoint Presentation</vt:lpstr>
      <vt:lpstr>Penzionisao se 1964</vt:lpstr>
      <vt:lpstr>MiG 21 - najpopularniji</vt:lpstr>
      <vt:lpstr>PowerPoint Presentation</vt:lpstr>
      <vt:lpstr>Srbija dobila još dva aviona MiG-29 iz Belorusije</vt:lpstr>
      <vt:lpstr>Umro 1976</vt:lpstr>
      <vt:lpstr>Dassault</vt:lpstr>
      <vt:lpstr>Marcel Bloch – kasnije Marcel Dassault</vt:lpstr>
      <vt:lpstr>Zivot</vt:lpstr>
      <vt:lpstr>PowerPoint Presentation</vt:lpstr>
      <vt:lpstr>U zgradi je sada akcionarska kuca grupe Daso</vt:lpstr>
      <vt:lpstr>Posao:</vt:lpstr>
      <vt:lpstr>PowerPoint Presentation</vt:lpstr>
      <vt:lpstr>1916-1945</vt:lpstr>
      <vt:lpstr>Promena prezimena</vt:lpstr>
      <vt:lpstr>Mirage</vt:lpstr>
      <vt:lpstr>Rafal</vt:lpstr>
      <vt:lpstr>Falcon</vt:lpstr>
      <vt:lpstr>PowerPoint Presentation</vt:lpstr>
      <vt:lpstr>PowerPoint Presentation</vt:lpstr>
      <vt:lpstr>KRAJ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Barbi Barbi</dc:creator>
  <cp:lastModifiedBy>Barbi Barbi</cp:lastModifiedBy>
  <cp:revision>11</cp:revision>
  <dcterms:created xsi:type="dcterms:W3CDTF">2024-06-01T16:48:49Z</dcterms:created>
  <dcterms:modified xsi:type="dcterms:W3CDTF">2024-06-05T08:11:38Z</dcterms:modified>
</cp:coreProperties>
</file>