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0" r:id="rId5"/>
    <p:sldId id="259" r:id="rId6"/>
    <p:sldId id="271" r:id="rId7"/>
    <p:sldId id="260" r:id="rId8"/>
    <p:sldId id="261" r:id="rId9"/>
    <p:sldId id="272" r:id="rId10"/>
    <p:sldId id="274" r:id="rId11"/>
    <p:sldId id="262" r:id="rId12"/>
    <p:sldId id="273" r:id="rId13"/>
    <p:sldId id="275" r:id="rId14"/>
    <p:sldId id="263" r:id="rId15"/>
    <p:sldId id="264" r:id="rId16"/>
    <p:sldId id="265" r:id="rId17"/>
    <p:sldId id="267" r:id="rId18"/>
    <p:sldId id="266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EA90D-584A-4592-8A97-7E9F359773E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0344F-0528-4934-9009-17C7BA3CF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9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0344F-0528-4934-9009-17C7BA3CF7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1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11C0-2229-DB20-C98F-D44D2D72F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4361D-E159-06D5-FCEE-C63AAC28D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B761-8B6A-CDF5-C6B5-282988D1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BA7A-3F45-1F9A-6B62-0C95423A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237AB-A566-0FAE-FDD1-BFDFAA56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7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D801-01C5-8A9A-C45E-E6158FFD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5B49-D3F8-6EB3-19B4-9A4F9FDD7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4BA7C-8838-D794-7302-4B9DEEB6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03B3-A378-EAF9-AF49-A937BCDE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CC70F-F565-3898-4602-297EC8B4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5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6AD9B-934A-FE4F-4DAB-3F0950B83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FE637-0669-2448-240B-34EBAE4C3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BB6FC-B11E-29A4-F097-1AFBF0E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B9C1B-01BC-8FF9-E7FC-D9CD1A12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4E7B5-17D8-7EB6-032A-FF2E4D52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8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6E12-E52B-998A-95F2-8ECB7A7C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BA46B-3535-4F21-2A30-C6BD5D05F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7955-0101-4B08-5426-8561B64B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3EF17-13EA-F907-0517-7285628E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9D6FF-E1D4-4B78-3A72-905F0B2C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97A9-FEAE-A9A6-D0DB-41FC284E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5C88-29FA-AB09-BB0B-44CFF43AD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69369-6034-428D-DFE5-3EC29C03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52F09-0322-5CB9-882D-46136B58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5CB1E-A296-88CD-28D4-338A4A18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8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19F9-7A51-30B9-E4A6-6C2390DD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9C3B9-1423-22FC-7832-315C2163E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8BD8B-37A2-4DD4-1FA1-B58AF60C5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E0677-1455-5D33-7F3D-E6D08C24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276D4-1186-FADA-640C-DD19BF01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A198B-41C2-4F44-1219-6E1211B2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E611-CDE7-C1F0-D690-2EFC83F0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B643B-E0D5-30F5-06D6-EF831EB3A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D27CF-7D22-8AA5-E41A-2B8B81343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F6914-3403-431C-945A-74FB5FCFA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A682C-8B09-CD14-811D-5A52E42E2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C64B8-E605-41C6-900C-83664AC0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F75E2-572E-6CA3-F778-54737C7D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7938C-B8A7-A60A-548D-3A934CB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FAA9-2FEA-F0B8-FF97-D3E758BE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C919A-5A09-286A-C093-5FB4E269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C2964-1883-5A64-9904-F6B1A112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DF31D-1888-8B54-5079-0E083246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5422D3-4047-916B-A75C-35E35395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E063E-A82B-989C-5F3D-BF3A8303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F6837-6067-D7EB-4E14-8A464BAF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BD04-00C2-2760-1B6A-17599C64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9774-2A72-9D78-0658-F311961DC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46111-6D73-79B0-F139-6FC01D4EF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DD40-2DF6-96C2-9E77-697C5B732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D42C5-9F1E-6195-2918-6898149C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0F48C-1DE6-F6B8-83F7-C7617B6E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9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B510-011F-74F8-FE9C-04029086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49FB4-3B01-B1A5-ADBC-5C4071043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D9BE5-8E79-F742-078B-B9119085B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14F39-55AA-FBCE-FE4B-D5069C45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FD981-145F-AC04-D348-437F2531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1C7BF-BA4E-0CBD-E882-D4857AD4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2B32A-CF72-03C0-B8FA-B9F36153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61DE0-F355-F64A-A834-5CFB1CB8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BA3EF-625A-4DFA-8C35-CB422D33B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CD757-1049-4E30-809E-F22BAC0FDE4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9C57F-1A3D-FE7D-3117-31CADDCF2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2C09-91EF-96EF-0BAA-A6ECB3338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D1A94-E001-40A3-ACA6-D1A1C4D0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danasnjidan.net/godina/198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6Aw3ZnqQr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6Aw3ZnqQrY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adanasnjidan.net/godina/149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danasnjidan.net/godina/1865" TargetMode="External"/><Relationship Id="rId2" Type="http://schemas.openxmlformats.org/officeDocument/2006/relationships/hyperlink" Target="https://www.nadanasnjidan.net/godina/176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danasnjidan.net/godina/198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nadanasnjidan.net/godina/183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306314-55B4-B943-7CB3-38311FC9F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Na danasnji dan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FC906-EF59-2795-2C7F-D03B548A7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6. decembar</a:t>
            </a:r>
          </a:p>
        </p:txBody>
      </p:sp>
    </p:spTree>
    <p:extLst>
      <p:ext uri="{BB962C8B-B14F-4D97-AF65-F5344CB8AC3E}">
        <p14:creationId xmlns:p14="http://schemas.microsoft.com/office/powerpoint/2010/main" val="32879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306C-B219-0D50-1C85-7413F73A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Casopis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9502DD-E8B0-4EA1-51F9-608D6C042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573" y="1253331"/>
            <a:ext cx="928285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AD8B1-CF04-7743-6BCD-8E6A11DB133F}"/>
              </a:ext>
            </a:extLst>
          </p:cNvPr>
          <p:cNvSpPr txBox="1"/>
          <p:nvPr/>
        </p:nvSpPr>
        <p:spPr>
          <a:xfrm>
            <a:off x="1713614" y="5942237"/>
            <a:ext cx="876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Čika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Jovi se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nadimak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toliko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dopao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da je 1864.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godine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odlučio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da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pokrene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</a:t>
            </a:r>
            <a:r>
              <a:rPr lang="en-US" b="0" i="0" dirty="0" err="1">
                <a:solidFill>
                  <a:srgbClr val="4A4A4A"/>
                </a:solidFill>
                <a:effectLst/>
                <a:latin typeface="rts"/>
              </a:rPr>
              <a:t>satirični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 list </a:t>
            </a:r>
            <a:r>
              <a:rPr lang="en-US" b="0" i="1" dirty="0">
                <a:solidFill>
                  <a:srgbClr val="4A4A4A"/>
                </a:solidFill>
                <a:effectLst/>
                <a:latin typeface="rts"/>
              </a:rPr>
              <a:t>Zmaj</a:t>
            </a:r>
            <a:r>
              <a:rPr lang="en-US" b="0" i="0" dirty="0">
                <a:solidFill>
                  <a:srgbClr val="4A4A4A"/>
                </a:solidFill>
                <a:effectLst/>
                <a:latin typeface="rt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8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ED01-9EC2-6C74-763B-F0CB1CF8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Uhapsen</a:t>
            </a:r>
            <a:r>
              <a:rPr lang="en-US" dirty="0"/>
              <a:t> Mandela 1956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7D3DA-599F-A9F9-035E-D85842F2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06406"/>
            <a:ext cx="10515600" cy="3589775"/>
          </a:xfrm>
        </p:spPr>
      </p:pic>
    </p:spTree>
    <p:extLst>
      <p:ext uri="{BB962C8B-B14F-4D97-AF65-F5344CB8AC3E}">
        <p14:creationId xmlns:p14="http://schemas.microsoft.com/office/powerpoint/2010/main" val="409145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16FA-942E-AF73-9814-B603E73C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2"/>
              </a:rPr>
              <a:t>1988.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Umro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Roj Orbison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4BB5-62D4-7D11-0F68-851DFC3F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engl.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Roy Kelton Orbison),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jedna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od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najvećih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zvezda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američke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pop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kantri-muzike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.</a:t>
            </a:r>
            <a:b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4DB7D-D3FF-B511-E86B-A61F564E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4647"/>
            <a:ext cx="4277406" cy="4298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8A12F-3938-925E-53C3-89AF94806A74}"/>
              </a:ext>
            </a:extLst>
          </p:cNvPr>
          <p:cNvSpPr txBox="1"/>
          <p:nvPr/>
        </p:nvSpPr>
        <p:spPr>
          <a:xfrm>
            <a:off x="241890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https://www.youtube.com/watch?v=D6Aw3ZnqQrY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43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95A2-6F79-3620-5B07-9D3DDD2C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the lonely</a:t>
            </a:r>
          </a:p>
        </p:txBody>
      </p:sp>
      <p:pic>
        <p:nvPicPr>
          <p:cNvPr id="5" name="Online Media 4" title="Roy Orbison - Only the Lonely (Black &amp; White Night 30)">
            <a:hlinkClick r:id="" action="ppaction://media"/>
            <a:extLst>
              <a:ext uri="{FF2B5EF4-FFF2-40B4-BE49-F238E27FC236}">
                <a16:creationId xmlns:a16="http://schemas.microsoft.com/office/drawing/2014/main" id="{E510FCBD-B125-0AD6-54D8-25A0FE88FAC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9057-AF5B-397A-8834-F7BAC836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Jerusalim</a:t>
            </a:r>
            <a:r>
              <a:rPr lang="en-US" dirty="0"/>
              <a:t> </a:t>
            </a:r>
            <a:r>
              <a:rPr lang="en-US" dirty="0" err="1"/>
              <a:t>glavni</a:t>
            </a:r>
            <a:r>
              <a:rPr lang="en-US" dirty="0"/>
              <a:t> grad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AADF5-EF14-874D-4740-8DF028D03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9068"/>
            <a:ext cx="10515600" cy="3444451"/>
          </a:xfrm>
        </p:spPr>
      </p:pic>
    </p:spTree>
    <p:extLst>
      <p:ext uri="{BB962C8B-B14F-4D97-AF65-F5344CB8AC3E}">
        <p14:creationId xmlns:p14="http://schemas.microsoft.com/office/powerpoint/2010/main" val="12370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89C3-C57A-2F70-1268-25D34A1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0" dirty="0">
                <a:solidFill>
                  <a:srgbClr val="3E454D"/>
                </a:solidFill>
                <a:effectLst/>
                <a:latin typeface="proxima-nova"/>
              </a:rPr>
              <a:t>2022</a:t>
            </a:r>
            <a:r>
              <a:rPr lang="en-US" sz="3600" b="0" i="0" dirty="0">
                <a:solidFill>
                  <a:srgbClr val="3E454D"/>
                </a:solidFill>
                <a:effectLst/>
                <a:latin typeface="proxima-nova"/>
              </a:rPr>
              <a:t> The 1,574th - and last - Boeing 747 jumbo jet rolls off of production line in Everett, Washington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F805F-ED8B-DEF7-E50F-FCFF873CB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1543" y="1933403"/>
            <a:ext cx="8174186" cy="4559471"/>
          </a:xfrm>
        </p:spPr>
      </p:pic>
    </p:spTree>
    <p:extLst>
      <p:ext uri="{BB962C8B-B14F-4D97-AF65-F5344CB8AC3E}">
        <p14:creationId xmlns:p14="http://schemas.microsoft.com/office/powerpoint/2010/main" val="260090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DE6EB-6262-CEE4-6BA3-4B2EA0B8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Decembar</a:t>
            </a:r>
            <a:r>
              <a:rPr lang="en-US" dirty="0"/>
              <a:t>  Sveti Nikola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412343-B687-B3A8-97F0-6D53121A2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780" y="1690688"/>
            <a:ext cx="3152612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9EBDF-B30B-B9D0-2B7F-F438C5BE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351" y="1690688"/>
            <a:ext cx="3379335" cy="45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8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FB51-68FC-BF5A-F275-30EEB91D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Nikolaj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Mirlikijski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6AC97-1223-40BB-8B28-58F2E3EED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Sveti Nikola,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čudotvorac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rođen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u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maloazijskom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gradu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Patara, u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današnjoj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Turskoj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Umro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19. (6)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decembra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345.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godine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sahranjen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u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Sabornoj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crkvi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Mirlikijske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mitropolije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a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krajem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11.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veka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njegove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mošti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prenete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su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u Bari, u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manastir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Svetog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Jovana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Preteče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bio je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jedinac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sin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bogatih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uglednih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roditelja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Duhovni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život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započeo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u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manastiru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Novi Sion.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Nakon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smrti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roditelja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krenuo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da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širi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veru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milosrđe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razdelio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sirotinji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sve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sto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nasledio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ali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svojim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dobročinstvima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govorio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javno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en-US" dirty="0" err="1">
                <a:solidFill>
                  <a:srgbClr val="303030"/>
                </a:solidFill>
                <a:latin typeface="Roboto" panose="02000000000000000000" pitchFamily="2" charset="0"/>
              </a:rPr>
              <a:t>Pokrovitelj</a:t>
            </a:r>
            <a:r>
              <a:rPr lang="en-US" dirty="0">
                <a:solidFill>
                  <a:srgbClr val="30303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303030"/>
                </a:solidFill>
                <a:latin typeface="Roboto" panose="02000000000000000000" pitchFamily="2" charset="0"/>
              </a:rPr>
              <a:t>rusa</a:t>
            </a:r>
            <a:r>
              <a:rPr lang="en-US" dirty="0">
                <a:solidFill>
                  <a:srgbClr val="303030"/>
                </a:solidFill>
                <a:latin typeface="Roboto" panose="02000000000000000000" pitchFamily="2" charset="0"/>
              </a:rPr>
              <a:t> i </a:t>
            </a:r>
            <a:r>
              <a:rPr lang="en-US" dirty="0" err="1">
                <a:solidFill>
                  <a:srgbClr val="303030"/>
                </a:solidFill>
                <a:latin typeface="Roboto" panose="02000000000000000000" pitchFamily="2" charset="0"/>
              </a:rPr>
              <a:t>grka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0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0EAC-283C-A50A-0758-E915523A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</a:t>
            </a:r>
            <a:r>
              <a:rPr lang="en-US" dirty="0" err="1"/>
              <a:t>claus</a:t>
            </a:r>
            <a:r>
              <a:rPr lang="en-US" dirty="0"/>
              <a:t> – </a:t>
            </a:r>
            <a:r>
              <a:rPr lang="en-US" dirty="0" err="1"/>
              <a:t>deda</a:t>
            </a:r>
            <a:r>
              <a:rPr lang="en-US" dirty="0"/>
              <a:t> Mraz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8FBF7-8F86-DB90-1D79-3ABE1746E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5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B51F-0B91-354A-1255-76B86745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Irvasi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C1AA8-1497-57E9-A730-84CC95DD4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4E22E-CC9E-6D99-5FF2-BEA366BA2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9" y="143882"/>
            <a:ext cx="11507506" cy="61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CBA5-AC2E-611E-7688-C5BD31AC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1882" cy="1325563"/>
          </a:xfrm>
        </p:spPr>
        <p:txBody>
          <a:bodyPr/>
          <a:lstStyle/>
          <a:p>
            <a:r>
              <a:rPr lang="en-US" dirty="0" err="1"/>
              <a:t>Mongoli</a:t>
            </a:r>
            <a:r>
              <a:rPr lang="en-US" dirty="0"/>
              <a:t> </a:t>
            </a:r>
            <a:r>
              <a:rPr lang="en-US" dirty="0" err="1"/>
              <a:t>osvojili</a:t>
            </a:r>
            <a:r>
              <a:rPr lang="en-US" dirty="0"/>
              <a:t> </a:t>
            </a:r>
            <a:r>
              <a:rPr lang="en-US" dirty="0" err="1"/>
              <a:t>Kijev</a:t>
            </a:r>
            <a:r>
              <a:rPr lang="en-US" dirty="0"/>
              <a:t> – od 50,000 </a:t>
            </a:r>
            <a:r>
              <a:rPr lang="en-US" dirty="0" err="1"/>
              <a:t>ostalo</a:t>
            </a:r>
            <a:r>
              <a:rPr lang="en-US" dirty="0"/>
              <a:t> 2,000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BD9C14-6694-3EB5-D523-B1B030524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173" y="1690688"/>
            <a:ext cx="709165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B9D29-B9E6-6FE9-D3F1-B824F128C3A5}"/>
              </a:ext>
            </a:extLst>
          </p:cNvPr>
          <p:cNvSpPr txBox="1"/>
          <p:nvPr/>
        </p:nvSpPr>
        <p:spPr>
          <a:xfrm>
            <a:off x="990600" y="6477000"/>
            <a:ext cx="728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1240 – </a:t>
            </a:r>
            <a:r>
              <a:rPr lang="en-US" dirty="0" err="1"/>
              <a:t>opsada</a:t>
            </a:r>
            <a:r>
              <a:rPr lang="en-US" dirty="0"/>
              <a:t> </a:t>
            </a:r>
            <a:r>
              <a:rPr lang="en-US" dirty="0" err="1"/>
              <a:t>trajala</a:t>
            </a:r>
            <a:r>
              <a:rPr lang="en-US" dirty="0"/>
              <a:t> 8 dana – Batu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pobio</a:t>
            </a:r>
            <a:r>
              <a:rPr lang="en-US" dirty="0"/>
              <a:t> (</a:t>
            </a:r>
            <a:r>
              <a:rPr lang="en-US" dirty="0" err="1"/>
              <a:t>unuk</a:t>
            </a:r>
            <a:r>
              <a:rPr lang="en-US" dirty="0"/>
              <a:t> </a:t>
            </a:r>
            <a:r>
              <a:rPr lang="en-US" dirty="0" err="1"/>
              <a:t>Dzingis</a:t>
            </a:r>
            <a:r>
              <a:rPr lang="en-US" dirty="0"/>
              <a:t> kana)</a:t>
            </a:r>
          </a:p>
        </p:txBody>
      </p:sp>
    </p:spTree>
    <p:extLst>
      <p:ext uri="{BB962C8B-B14F-4D97-AF65-F5344CB8AC3E}">
        <p14:creationId xmlns:p14="http://schemas.microsoft.com/office/powerpoint/2010/main" val="374493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412E39C-09B7-7EE9-4E8E-A2137623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7F48675-65F6-2EAE-7F73-9C936FE7C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135" y="4001587"/>
            <a:ext cx="5188034" cy="682079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HVALA NA PAZNJI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394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1BE7-5607-9C58-F524-7D906B72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1424 –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izgnani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Barcelone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B49F3-AEA6-DC44-725B-23D613E06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264" y="1825625"/>
            <a:ext cx="10131472" cy="4351338"/>
          </a:xfrm>
        </p:spPr>
      </p:pic>
    </p:spTree>
    <p:extLst>
      <p:ext uri="{BB962C8B-B14F-4D97-AF65-F5344CB8AC3E}">
        <p14:creationId xmlns:p14="http://schemas.microsoft.com/office/powerpoint/2010/main" val="75223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B45B-4379-626C-E5B3-C98F852BF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17998"/>
            <a:ext cx="10515600" cy="1325563"/>
          </a:xfrm>
        </p:spPr>
        <p:txBody>
          <a:bodyPr/>
          <a:lstStyle/>
          <a:p>
            <a:r>
              <a:rPr lang="en-US" dirty="0" err="1"/>
              <a:t>Kolumbo</a:t>
            </a:r>
            <a:r>
              <a:rPr lang="en-US" dirty="0"/>
              <a:t> </a:t>
            </a:r>
            <a:r>
              <a:rPr lang="en-US" dirty="0" err="1"/>
              <a:t>otkrio</a:t>
            </a:r>
            <a:r>
              <a:rPr lang="en-US" dirty="0"/>
              <a:t> </a:t>
            </a:r>
            <a:r>
              <a:rPr lang="en-US" dirty="0" err="1"/>
              <a:t>Hispanjolu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0ACA-1CA8-E1DA-3002-9D78A2A48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2"/>
              </a:rPr>
              <a:t>1492.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EE7DA-AA93-99DE-442C-A79B4234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28" y="1004496"/>
            <a:ext cx="8002772" cy="5853503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859C13A-F009-E2F3-5E46-55450D756B7E}"/>
              </a:ext>
            </a:extLst>
          </p:cNvPr>
          <p:cNvSpPr/>
          <p:nvPr/>
        </p:nvSpPr>
        <p:spPr>
          <a:xfrm>
            <a:off x="8577943" y="2536371"/>
            <a:ext cx="359228" cy="11538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235A-3A72-8633-E6CC-CD470368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1735 – </a:t>
            </a:r>
            <a:r>
              <a:rPr lang="en-US" dirty="0" err="1"/>
              <a:t>slepo</a:t>
            </a:r>
            <a:r>
              <a:rPr lang="en-US" dirty="0"/>
              <a:t> </a:t>
            </a:r>
            <a:r>
              <a:rPr lang="en-US" dirty="0" err="1"/>
              <a:t>crevo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6368A-85E1-4905-D7F0-FA8107FB3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9BFF"/>
                </a:solidFill>
                <a:effectLst/>
                <a:latin typeface="proxima-nova"/>
              </a:rPr>
              <a:t>Prva </a:t>
            </a:r>
            <a:r>
              <a:rPr lang="en-US" b="1" i="0" u="none" strike="noStrike" dirty="0" err="1">
                <a:solidFill>
                  <a:srgbClr val="009BFF"/>
                </a:solidFill>
                <a:effectLst/>
                <a:latin typeface="proxima-nova"/>
              </a:rPr>
              <a:t>operacija</a:t>
            </a:r>
            <a:r>
              <a:rPr lang="en-US" b="1" i="0" u="none" strike="noStrike" dirty="0">
                <a:solidFill>
                  <a:srgbClr val="009BFF"/>
                </a:solidFill>
                <a:effectLst/>
                <a:latin typeface="proxima-nova"/>
              </a:rPr>
              <a:t> </a:t>
            </a:r>
            <a:r>
              <a:rPr lang="en-US" b="1" i="0" u="none" strike="noStrike" dirty="0" err="1">
                <a:solidFill>
                  <a:srgbClr val="009BFF"/>
                </a:solidFill>
                <a:effectLst/>
                <a:latin typeface="proxima-nova"/>
              </a:rPr>
              <a:t>slepog</a:t>
            </a:r>
            <a:r>
              <a:rPr lang="en-US" b="1" i="0" u="none" strike="noStrike" dirty="0">
                <a:solidFill>
                  <a:srgbClr val="009BFF"/>
                </a:solidFill>
                <a:effectLst/>
                <a:latin typeface="proxima-nova"/>
              </a:rPr>
              <a:t> </a:t>
            </a:r>
            <a:r>
              <a:rPr lang="en-US" b="1" i="0" u="none" strike="noStrike" dirty="0" err="1">
                <a:solidFill>
                  <a:srgbClr val="009BFF"/>
                </a:solidFill>
                <a:effectLst/>
                <a:latin typeface="proxima-nova"/>
              </a:rPr>
              <a:t>creva</a:t>
            </a:r>
            <a:r>
              <a:rPr lang="en-US" b="1" i="0" u="none" strike="noStrike" dirty="0">
                <a:solidFill>
                  <a:srgbClr val="009BFF"/>
                </a:solidFill>
                <a:effectLst/>
                <a:latin typeface="proxima-nova"/>
              </a:rPr>
              <a:t>  - </a:t>
            </a: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Claudius </a:t>
            </a:r>
            <a:r>
              <a:rPr lang="en-US" b="0" i="0" dirty="0" err="1">
                <a:solidFill>
                  <a:srgbClr val="3E454D"/>
                </a:solidFill>
                <a:effectLst/>
                <a:latin typeface="proxima-nova"/>
              </a:rPr>
              <a:t>Amyand</a:t>
            </a: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 </a:t>
            </a:r>
            <a:endParaRPr lang="en-US" dirty="0">
              <a:solidFill>
                <a:srgbClr val="3E454D"/>
              </a:solidFill>
              <a:latin typeface="proxima-nova"/>
            </a:endParaRPr>
          </a:p>
          <a:p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St George's Hospital in London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BF662-5321-AE0D-296F-2A140CA0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15" y="3256813"/>
            <a:ext cx="3715268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8A21-BB93-A1CE-C606-97EA18A8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jos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2089C-2482-EC9A-6850-7C162A909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2"/>
              </a:rPr>
              <a:t>1768.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Izašlo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prvo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izdanje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enciklopedije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"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Britanika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".</a:t>
            </a:r>
          </a:p>
          <a:p>
            <a:pPr algn="l"/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3"/>
              </a:rPr>
              <a:t>1865.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Robovlasništvo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u SAD je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zvanično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ukinuto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kada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ratifikovan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Trinaesti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amandman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Ustav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SAD.</a:t>
            </a:r>
          </a:p>
          <a:p>
            <a:pPr algn="l"/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4"/>
              </a:rPr>
              <a:t>1989.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- Slobodan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Milošević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sednici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Skupštine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Srbije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proglašen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za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predsednika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Predsedništva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Srbije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posle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referenduma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kojem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dobio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86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odsto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glasova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4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F38C7-6BD3-9F7D-0B5B-7DEF8684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1790 – US </a:t>
            </a:r>
            <a:r>
              <a:rPr lang="en-US" dirty="0" err="1"/>
              <a:t>kongres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AACCB-A301-215C-09C3-5787F342B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The U.S. Congress moves from New York City to Philadelphia, Pennsylvania.</a:t>
            </a:r>
          </a:p>
          <a:p>
            <a:pPr marL="0" indent="0">
              <a:buNone/>
            </a:pPr>
            <a:endParaRPr lang="en-US" dirty="0">
              <a:solidFill>
                <a:srgbClr val="3E454D"/>
              </a:solidFill>
              <a:latin typeface="proxima-nova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Liberty bell</a:t>
            </a:r>
            <a:b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</a:br>
            <a:r>
              <a:rPr lang="en-US" b="0" i="0" dirty="0" err="1">
                <a:solidFill>
                  <a:srgbClr val="3E454D"/>
                </a:solidFill>
                <a:effectLst/>
                <a:latin typeface="proxima-nova"/>
              </a:rPr>
              <a:t>zvonio</a:t>
            </a: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 </a:t>
            </a:r>
            <a:r>
              <a:rPr lang="en-US" b="0" i="0" dirty="0" err="1">
                <a:solidFill>
                  <a:srgbClr val="3E454D"/>
                </a:solidFill>
                <a:effectLst/>
                <a:latin typeface="proxima-nova"/>
              </a:rPr>
              <a:t>kad</a:t>
            </a: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 je </a:t>
            </a:r>
            <a:r>
              <a:rPr lang="en-US" b="0" i="0" dirty="0" err="1">
                <a:solidFill>
                  <a:srgbClr val="3E454D"/>
                </a:solidFill>
                <a:effectLst/>
                <a:latin typeface="proxima-nova"/>
              </a:rPr>
              <a:t>proglasena</a:t>
            </a:r>
            <a:b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</a:br>
            <a:r>
              <a:rPr lang="en-US" b="0" i="0" dirty="0" err="1">
                <a:solidFill>
                  <a:srgbClr val="3E454D"/>
                </a:solidFill>
                <a:effectLst/>
                <a:latin typeface="proxima-nova"/>
              </a:rPr>
              <a:t>nezavisnost</a:t>
            </a:r>
            <a:r>
              <a:rPr lang="en-US" b="0" i="0" dirty="0">
                <a:solidFill>
                  <a:srgbClr val="3E454D"/>
                </a:solidFill>
                <a:effectLst/>
                <a:latin typeface="proxima-nova"/>
              </a:rPr>
              <a:t> USA</a:t>
            </a:r>
          </a:p>
          <a:p>
            <a:pPr marL="0" indent="0">
              <a:buNone/>
            </a:pPr>
            <a:r>
              <a:rPr lang="en-US" dirty="0">
                <a:solidFill>
                  <a:srgbClr val="3E454D"/>
                </a:solidFill>
                <a:latin typeface="proxima-nova"/>
              </a:rPr>
              <a:t>1776 – 4 </a:t>
            </a:r>
            <a:r>
              <a:rPr lang="en-US" dirty="0" err="1">
                <a:solidFill>
                  <a:srgbClr val="3E454D"/>
                </a:solidFill>
                <a:latin typeface="proxima-nova"/>
              </a:rPr>
              <a:t>juli</a:t>
            </a:r>
            <a:endParaRPr lang="en-US" b="0" i="0" dirty="0">
              <a:solidFill>
                <a:srgbClr val="3E454D"/>
              </a:solidFill>
              <a:effectLst/>
              <a:latin typeface="proxima-nova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A2C98-2A9B-08AA-3677-31A68AB1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160" y="2319840"/>
            <a:ext cx="6020640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0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5C1B-8F1F-02F4-F780-503CC97C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1877 </a:t>
            </a:r>
            <a:r>
              <a:rPr lang="en-US" dirty="0" err="1"/>
              <a:t>gramofon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AAA457-8A5B-B8C8-62F4-2F005E7A3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89720"/>
            <a:ext cx="10515600" cy="3223147"/>
          </a:xfrm>
        </p:spPr>
      </p:pic>
    </p:spTree>
    <p:extLst>
      <p:ext uri="{BB962C8B-B14F-4D97-AF65-F5344CB8AC3E}">
        <p14:creationId xmlns:p14="http://schemas.microsoft.com/office/powerpoint/2010/main" val="50672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0B9A-F4ED-2CD3-987D-B91BBFF8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hlinkClick r:id="rId2"/>
              </a:rPr>
              <a:t>1833.</a:t>
            </a:r>
            <a:r>
              <a:rPr lang="en-US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Rođen</a:t>
            </a:r>
            <a: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 Jovan Jovanović Zmaj</a:t>
            </a:r>
            <a:br>
              <a:rPr lang="en-US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C9DE80-6334-9B72-99D0-4A8C03B8A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02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364</Words>
  <Application>Microsoft Office PowerPoint</Application>
  <PresentationFormat>Widescreen</PresentationFormat>
  <Paragraphs>45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proxima-nova</vt:lpstr>
      <vt:lpstr>Roboto</vt:lpstr>
      <vt:lpstr>rts</vt:lpstr>
      <vt:lpstr>Times New Roman</vt:lpstr>
      <vt:lpstr>Office Theme</vt:lpstr>
      <vt:lpstr>Na danasnji dan</vt:lpstr>
      <vt:lpstr>Mongoli osvojili Kijev – od 50,000 ostalo 2,000</vt:lpstr>
      <vt:lpstr>1424 – Jevreji izgnani iz Barcelone</vt:lpstr>
      <vt:lpstr>Kolumbo otkrio Hispanjolu</vt:lpstr>
      <vt:lpstr>1735 – slepo crevo</vt:lpstr>
      <vt:lpstr>I jos…</vt:lpstr>
      <vt:lpstr>1790 – US kongres</vt:lpstr>
      <vt:lpstr>1877 gramofon</vt:lpstr>
      <vt:lpstr>1833. - Rođen Jovan Jovanović Zmaj </vt:lpstr>
      <vt:lpstr>Casopis</vt:lpstr>
      <vt:lpstr>Uhapsen Mandela 1956</vt:lpstr>
      <vt:lpstr>1988.  Umro Roj Orbison</vt:lpstr>
      <vt:lpstr>Only the lonely</vt:lpstr>
      <vt:lpstr>Jerusalim glavni grad</vt:lpstr>
      <vt:lpstr>2022 The 1,574th - and last - Boeing 747 jumbo jet rolls off of production line in Everett, Washington</vt:lpstr>
      <vt:lpstr>6. Decembar  Sveti Nikola</vt:lpstr>
      <vt:lpstr>Nikolaj Mirlikijski</vt:lpstr>
      <vt:lpstr>Santa claus – deda Mraz</vt:lpstr>
      <vt:lpstr>Irvasi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8</cp:revision>
  <dcterms:created xsi:type="dcterms:W3CDTF">2024-12-03T18:49:53Z</dcterms:created>
  <dcterms:modified xsi:type="dcterms:W3CDTF">2024-12-04T15:46:51Z</dcterms:modified>
</cp:coreProperties>
</file>