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5" r:id="rId2"/>
    <p:sldId id="296" r:id="rId3"/>
    <p:sldId id="295" r:id="rId4"/>
    <p:sldId id="294" r:id="rId5"/>
    <p:sldId id="284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0" r:id="rId23"/>
    <p:sldId id="275" r:id="rId24"/>
    <p:sldId id="276" r:id="rId25"/>
    <p:sldId id="277" r:id="rId26"/>
    <p:sldId id="286" r:id="rId27"/>
    <p:sldId id="297" r:id="rId28"/>
    <p:sldId id="292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99" d="100"/>
          <a:sy n="99" d="100"/>
        </p:scale>
        <p:origin x="-169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4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3740-2478-4D34-B8C0-F6B22D80EF1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EBBCA-02E7-4C78-A6BB-168C5ABA0B7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EBBCA-02E7-4C78-A6BB-168C5ABA0B7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EAAB8E-11EA-4EEE-B4AD-A002D1ABEE65}" type="datetimeFigureOut">
              <a:rPr lang="sr-Latn-CS" smtClean="0"/>
              <a:pPr/>
              <a:t>13.10.2024.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76628E-7255-4D12-B862-FFA37C4A1C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m_Isje&#269;ak.mp4" TargetMode="External"/><Relationship Id="rId2" Type="http://schemas.openxmlformats.org/officeDocument/2006/relationships/hyperlink" Target="http://www.youtube.com/watch?v=eH32zN7ZRaY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redavanja\Oppenheimer\Film_Isje&#269;ak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3929058" y="785794"/>
            <a:ext cx="424834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kstniOkvir 40"/>
          <p:cNvSpPr txBox="1"/>
          <p:nvPr/>
        </p:nvSpPr>
        <p:spPr>
          <a:xfrm>
            <a:off x="285720" y="82705"/>
            <a:ext cx="32861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D. </a:t>
            </a:r>
            <a:r>
              <a:rPr lang="hr-HR" i="1" dirty="0" err="1" smtClean="0"/>
              <a:t>Fischer</a:t>
            </a:r>
            <a:r>
              <a:rPr lang="hr-HR" i="1" dirty="0" smtClean="0"/>
              <a:t>:  </a:t>
            </a:r>
            <a:r>
              <a:rPr lang="hr-HR" dirty="0" smtClean="0"/>
              <a:t>( 20. 9. 2024)</a:t>
            </a:r>
          </a:p>
          <a:p>
            <a:endParaRPr lang="hr-HR" dirty="0" smtClean="0"/>
          </a:p>
          <a:p>
            <a:endParaRPr lang="hr-HR" dirty="0" smtClean="0"/>
          </a:p>
          <a:p>
            <a:pPr algn="ctr"/>
            <a:r>
              <a:rPr lang="hr-HR" sz="3600" b="1" dirty="0" smtClean="0">
                <a:solidFill>
                  <a:srgbClr val="FF0000"/>
                </a:solidFill>
              </a:rPr>
              <a:t>Robert </a:t>
            </a:r>
            <a:r>
              <a:rPr lang="hr-HR" sz="3600" b="1" dirty="0" err="1" smtClean="0">
                <a:solidFill>
                  <a:srgbClr val="FF0000"/>
                </a:solidFill>
              </a:rPr>
              <a:t>Oppenheimer</a:t>
            </a:r>
            <a:r>
              <a:rPr lang="hr-HR" sz="36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hr-HR" sz="3600" b="1" dirty="0" smtClean="0">
                <a:solidFill>
                  <a:srgbClr val="FF0000"/>
                </a:solidFill>
              </a:rPr>
              <a:t>tvorac atomske bombe</a:t>
            </a:r>
          </a:p>
          <a:p>
            <a:endParaRPr lang="hr-H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hr-HR" sz="2000" dirty="0" smtClean="0"/>
              <a:t>Prema knjizi </a:t>
            </a:r>
            <a:r>
              <a:rPr lang="hr-HR" sz="2000" dirty="0" err="1" smtClean="0"/>
              <a:t>Kai</a:t>
            </a:r>
            <a:r>
              <a:rPr lang="hr-HR" sz="2000" dirty="0" smtClean="0"/>
              <a:t> Bird, Martin K. </a:t>
            </a:r>
            <a:r>
              <a:rPr lang="hr-HR" sz="2000" dirty="0" err="1" smtClean="0"/>
              <a:t>Sherwin</a:t>
            </a:r>
            <a:r>
              <a:rPr lang="hr-HR" sz="2000" dirty="0" smtClean="0"/>
              <a:t>:  </a:t>
            </a:r>
          </a:p>
          <a:p>
            <a:pPr algn="ctr">
              <a:buFont typeface="Wingdings" pitchFamily="2" charset="2"/>
              <a:buChar char="§"/>
            </a:pPr>
            <a:r>
              <a:rPr lang="hr-HR" sz="2000" dirty="0" err="1" smtClean="0"/>
              <a:t>The</a:t>
            </a:r>
            <a:r>
              <a:rPr lang="hr-HR" sz="2000" dirty="0" smtClean="0"/>
              <a:t> American </a:t>
            </a:r>
            <a:r>
              <a:rPr lang="hr-HR" sz="2000" dirty="0" err="1" smtClean="0"/>
              <a:t>Prometheus</a:t>
            </a:r>
            <a:endParaRPr lang="hr-HR" sz="2000" dirty="0"/>
          </a:p>
        </p:txBody>
      </p:sp>
      <p:sp>
        <p:nvSpPr>
          <p:cNvPr id="42" name="Podnaslov 4"/>
          <p:cNvSpPr txBox="1">
            <a:spLocks/>
          </p:cNvSpPr>
          <p:nvPr/>
        </p:nvSpPr>
        <p:spPr>
          <a:xfrm>
            <a:off x="357158" y="3786190"/>
            <a:ext cx="857256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hr-H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143240" y="571480"/>
            <a:ext cx="3553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err="1" smtClean="0">
                <a:solidFill>
                  <a:srgbClr val="0070C0"/>
                </a:solidFill>
              </a:rPr>
              <a:t>Robertova</a:t>
            </a:r>
            <a:r>
              <a:rPr lang="hr-HR" sz="2800" b="1" dirty="0" smtClean="0">
                <a:solidFill>
                  <a:srgbClr val="0070C0"/>
                </a:solidFill>
              </a:rPr>
              <a:t> mladost (1)</a:t>
            </a:r>
            <a:endParaRPr lang="hr-HR" sz="2800" b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42844" y="1285860"/>
            <a:ext cx="8472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S 18 godina studira na </a:t>
            </a:r>
            <a:r>
              <a:rPr lang="hr-HR" dirty="0" err="1" smtClean="0">
                <a:solidFill>
                  <a:srgbClr val="0070C0"/>
                </a:solidFill>
              </a:rPr>
              <a:t>Harwardu</a:t>
            </a:r>
            <a:r>
              <a:rPr lang="hr-HR" dirty="0" smtClean="0">
                <a:solidFill>
                  <a:srgbClr val="0070C0"/>
                </a:solidFill>
              </a:rPr>
              <a:t>, Nakon tri godinu diplomira kemiju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Sluša predavanja (gostujućeg) </a:t>
            </a:r>
            <a:r>
              <a:rPr lang="hr-HR" dirty="0" err="1" smtClean="0">
                <a:solidFill>
                  <a:srgbClr val="0070C0"/>
                </a:solidFill>
              </a:rPr>
              <a:t>Nielsa</a:t>
            </a:r>
            <a:r>
              <a:rPr lang="hr-HR" dirty="0" smtClean="0">
                <a:solidFill>
                  <a:srgbClr val="0070C0"/>
                </a:solidFill>
              </a:rPr>
              <a:t> Bohra, oduševljava se fizikom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Emotivno i psihički je nestabilan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Želi studirati fiziku u Engleskoj (</a:t>
            </a:r>
            <a:r>
              <a:rPr lang="hr-HR" dirty="0" err="1" smtClean="0">
                <a:solidFill>
                  <a:srgbClr val="0070C0"/>
                </a:solidFill>
              </a:rPr>
              <a:t>Cambridge</a:t>
            </a:r>
            <a:r>
              <a:rPr lang="hr-HR" dirty="0" smtClean="0">
                <a:solidFill>
                  <a:srgbClr val="0070C0"/>
                </a:solidFill>
              </a:rPr>
              <a:t>, Ernest </a:t>
            </a:r>
            <a:r>
              <a:rPr lang="hr-HR" dirty="0" err="1" smtClean="0">
                <a:solidFill>
                  <a:srgbClr val="0070C0"/>
                </a:solidFill>
              </a:rPr>
              <a:t>Rutherford</a:t>
            </a:r>
            <a:r>
              <a:rPr lang="hr-HR" dirty="0" smtClean="0">
                <a:solidFill>
                  <a:srgbClr val="0070C0"/>
                </a:solidFill>
              </a:rPr>
              <a:t>).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Dobiva preporuku u kojoj piše da je Židov. </a:t>
            </a:r>
            <a:r>
              <a:rPr lang="hr-HR" dirty="0" err="1" smtClean="0">
                <a:solidFill>
                  <a:srgbClr val="0070C0"/>
                </a:solidFill>
              </a:rPr>
              <a:t>Rutherford</a:t>
            </a:r>
            <a:r>
              <a:rPr lang="hr-HR" dirty="0" smtClean="0">
                <a:solidFill>
                  <a:srgbClr val="0070C0"/>
                </a:solidFill>
              </a:rPr>
              <a:t> da odbija.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Nastavlja studij u </a:t>
            </a:r>
            <a:r>
              <a:rPr lang="hr-HR" dirty="0" err="1" smtClean="0">
                <a:solidFill>
                  <a:srgbClr val="0070C0"/>
                </a:solidFill>
              </a:rPr>
              <a:t>Cambridge</a:t>
            </a:r>
            <a:r>
              <a:rPr lang="hr-HR" dirty="0" smtClean="0">
                <a:solidFill>
                  <a:srgbClr val="0070C0"/>
                </a:solidFill>
              </a:rPr>
              <a:t> (P. </a:t>
            </a:r>
            <a:r>
              <a:rPr lang="hr-HR" dirty="0" err="1" smtClean="0">
                <a:solidFill>
                  <a:srgbClr val="0070C0"/>
                </a:solidFill>
              </a:rPr>
              <a:t>Blackett</a:t>
            </a:r>
            <a:r>
              <a:rPr lang="hr-HR" dirty="0" smtClean="0">
                <a:solidFill>
                  <a:srgbClr val="0070C0"/>
                </a:solidFill>
              </a:rPr>
              <a:t>, </a:t>
            </a:r>
            <a:r>
              <a:rPr lang="hr-HR" dirty="0" err="1" smtClean="0">
                <a:solidFill>
                  <a:srgbClr val="0070C0"/>
                </a:solidFill>
              </a:rPr>
              <a:t>Cavendish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Laboratory</a:t>
            </a:r>
            <a:r>
              <a:rPr lang="hr-HR" dirty="0" smtClean="0">
                <a:solidFill>
                  <a:srgbClr val="0070C0"/>
                </a:solidFill>
              </a:rPr>
              <a:t>),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nezadovoljan je i depresivan. Posjećuju ga roditelji da bi mu pomogli.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Pravi incidente (trovanje jabuke). Liječi se kod psihijatra.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Izlet na Korziku popravlja njegovo psihičko stanje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Uspješan boravak u </a:t>
            </a:r>
            <a:r>
              <a:rPr lang="hr-HR" dirty="0" err="1" smtClean="0">
                <a:solidFill>
                  <a:srgbClr val="0070C0"/>
                </a:solidFill>
              </a:rPr>
              <a:t>Göttingenu</a:t>
            </a:r>
            <a:r>
              <a:rPr lang="hr-HR" dirty="0" smtClean="0">
                <a:solidFill>
                  <a:srgbClr val="0070C0"/>
                </a:solidFill>
              </a:rPr>
              <a:t>, suradnja s </a:t>
            </a:r>
            <a:r>
              <a:rPr lang="hr-HR" dirty="0" err="1" smtClean="0">
                <a:solidFill>
                  <a:srgbClr val="0070C0"/>
                </a:solidFill>
              </a:rPr>
              <a:t>Maxom</a:t>
            </a:r>
            <a:r>
              <a:rPr lang="hr-HR" dirty="0" smtClean="0">
                <a:solidFill>
                  <a:srgbClr val="0070C0"/>
                </a:solidFill>
              </a:rPr>
              <a:t> Bornom, doktorat 1927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4" name="Slika 3" descr="s20god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785925"/>
            <a:ext cx="1857388" cy="2660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928926" y="428604"/>
            <a:ext cx="3553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err="1" smtClean="0">
                <a:solidFill>
                  <a:srgbClr val="0070C0"/>
                </a:solidFill>
              </a:rPr>
              <a:t>Robertova</a:t>
            </a:r>
            <a:r>
              <a:rPr lang="hr-HR" sz="2800" b="1" dirty="0" smtClean="0">
                <a:solidFill>
                  <a:srgbClr val="0070C0"/>
                </a:solidFill>
              </a:rPr>
              <a:t> mladost (2)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857224" y="1225689"/>
            <a:ext cx="8010463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Povratak u Ameriku (</a:t>
            </a:r>
            <a:r>
              <a:rPr lang="hr-HR" dirty="0" err="1" smtClean="0">
                <a:solidFill>
                  <a:srgbClr val="0070C0"/>
                </a:solidFill>
              </a:rPr>
              <a:t>Harward</a:t>
            </a:r>
            <a:r>
              <a:rPr lang="hr-HR" dirty="0" smtClean="0">
                <a:solidFill>
                  <a:srgbClr val="0070C0"/>
                </a:solidFill>
              </a:rPr>
              <a:t>). Posjećuje New Mexico. 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Unajmljuje, kasnije kupuje, imanje </a:t>
            </a:r>
            <a:r>
              <a:rPr lang="hr-HR" dirty="0" err="1" smtClean="0">
                <a:solidFill>
                  <a:srgbClr val="0070C0"/>
                </a:solidFill>
              </a:rPr>
              <a:t>Perro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Caliente</a:t>
            </a:r>
            <a:r>
              <a:rPr lang="hr-HR" dirty="0" smtClean="0">
                <a:solidFill>
                  <a:srgbClr val="0070C0"/>
                </a:solidFill>
              </a:rPr>
              <a:t> u brdima New Mexica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Započinje karijeru kao profesor na Berkeley. Omiljen je profesor “</a:t>
            </a:r>
            <a:r>
              <a:rPr lang="hr-HR" dirty="0" err="1" smtClean="0">
                <a:solidFill>
                  <a:srgbClr val="0070C0"/>
                </a:solidFill>
              </a:rPr>
              <a:t>Oppie</a:t>
            </a:r>
            <a:r>
              <a:rPr lang="hr-HR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Gostujući je profesor po Europi (Zurich, </a:t>
            </a:r>
            <a:r>
              <a:rPr lang="hr-HR" dirty="0" err="1" smtClean="0">
                <a:solidFill>
                  <a:srgbClr val="0070C0"/>
                </a:solidFill>
              </a:rPr>
              <a:t>Leiden</a:t>
            </a:r>
            <a:r>
              <a:rPr lang="hr-HR" dirty="0" smtClean="0">
                <a:solidFill>
                  <a:srgbClr val="0070C0"/>
                </a:solidFill>
              </a:rPr>
              <a:t>, </a:t>
            </a:r>
            <a:r>
              <a:rPr lang="hr-HR" dirty="0" err="1" smtClean="0">
                <a:solidFill>
                  <a:srgbClr val="0070C0"/>
                </a:solidFill>
              </a:rPr>
              <a:t>Copenhagen</a:t>
            </a:r>
            <a:r>
              <a:rPr lang="hr-HR" dirty="0" smtClean="0">
                <a:solidFill>
                  <a:srgbClr val="0070C0"/>
                </a:solidFill>
              </a:rPr>
              <a:t>, </a:t>
            </a:r>
            <a:r>
              <a:rPr lang="hr-HR" dirty="0" err="1" smtClean="0">
                <a:solidFill>
                  <a:srgbClr val="0070C0"/>
                </a:solidFill>
              </a:rPr>
              <a:t>Leipzig</a:t>
            </a:r>
            <a:r>
              <a:rPr lang="hr-HR" dirty="0" smtClean="0">
                <a:solidFill>
                  <a:srgbClr val="0070C0"/>
                </a:solidFill>
              </a:rPr>
              <a:t>)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1931. umire </a:t>
            </a:r>
            <a:r>
              <a:rPr lang="hr-HR" dirty="0" err="1" smtClean="0">
                <a:solidFill>
                  <a:srgbClr val="0070C0"/>
                </a:solidFill>
              </a:rPr>
              <a:t>Robertova</a:t>
            </a:r>
            <a:r>
              <a:rPr lang="hr-HR" dirty="0" smtClean="0">
                <a:solidFill>
                  <a:srgbClr val="0070C0"/>
                </a:solidFill>
              </a:rPr>
              <a:t> majka </a:t>
            </a:r>
            <a:r>
              <a:rPr lang="hr-HR" dirty="0" err="1" smtClean="0">
                <a:solidFill>
                  <a:srgbClr val="0070C0"/>
                </a:solidFill>
              </a:rPr>
              <a:t>Ella</a:t>
            </a:r>
            <a:r>
              <a:rPr lang="hr-HR" dirty="0" smtClean="0">
                <a:solidFill>
                  <a:srgbClr val="0070C0"/>
                </a:solidFill>
              </a:rPr>
              <a:t>. Otac </a:t>
            </a:r>
            <a:r>
              <a:rPr lang="hr-HR" dirty="0" err="1" smtClean="0">
                <a:solidFill>
                  <a:srgbClr val="0070C0"/>
                </a:solidFill>
              </a:rPr>
              <a:t>Julius</a:t>
            </a:r>
            <a:r>
              <a:rPr lang="hr-HR" dirty="0" smtClean="0">
                <a:solidFill>
                  <a:srgbClr val="0070C0"/>
                </a:solidFill>
              </a:rPr>
              <a:t> posjećuje često Roberta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i ponosan je na njega. 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Frank (</a:t>
            </a:r>
            <a:r>
              <a:rPr lang="hr-HR" dirty="0" err="1" smtClean="0">
                <a:solidFill>
                  <a:srgbClr val="0070C0"/>
                </a:solidFill>
              </a:rPr>
              <a:t>Robertov</a:t>
            </a:r>
            <a:r>
              <a:rPr lang="hr-HR" dirty="0" smtClean="0">
                <a:solidFill>
                  <a:srgbClr val="0070C0"/>
                </a:solidFill>
              </a:rPr>
              <a:t> brat) boravi u New Mexicu, braća se  posjećuju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1936. Robert susreće </a:t>
            </a:r>
            <a:r>
              <a:rPr lang="hr-HR" dirty="0" err="1" smtClean="0">
                <a:solidFill>
                  <a:srgbClr val="0070C0"/>
                </a:solidFill>
              </a:rPr>
              <a:t>Jean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Tatlock</a:t>
            </a:r>
            <a:r>
              <a:rPr lang="hr-HR" dirty="0" smtClean="0">
                <a:solidFill>
                  <a:srgbClr val="0070C0"/>
                </a:solidFill>
              </a:rPr>
              <a:t>. Ona ga uvodi u politiku, podupire komuniste 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1937. Umire </a:t>
            </a:r>
            <a:r>
              <a:rPr lang="hr-HR" dirty="0" err="1" smtClean="0">
                <a:solidFill>
                  <a:srgbClr val="0070C0"/>
                </a:solidFill>
              </a:rPr>
              <a:t>Robertov</a:t>
            </a:r>
            <a:r>
              <a:rPr lang="hr-HR" dirty="0" smtClean="0">
                <a:solidFill>
                  <a:srgbClr val="0070C0"/>
                </a:solidFill>
              </a:rPr>
              <a:t> otac </a:t>
            </a:r>
            <a:r>
              <a:rPr lang="hr-HR" dirty="0" err="1" smtClean="0">
                <a:solidFill>
                  <a:srgbClr val="0070C0"/>
                </a:solidFill>
              </a:rPr>
              <a:t>Julius</a:t>
            </a:r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1939. Robert susreće </a:t>
            </a:r>
            <a:r>
              <a:rPr lang="hr-HR" dirty="0" err="1" smtClean="0">
                <a:solidFill>
                  <a:srgbClr val="0070C0"/>
                </a:solidFill>
              </a:rPr>
              <a:t>Katherine</a:t>
            </a:r>
            <a:r>
              <a:rPr lang="hr-HR" dirty="0" smtClean="0">
                <a:solidFill>
                  <a:srgbClr val="0070C0"/>
                </a:solidFill>
              </a:rPr>
              <a:t>  (</a:t>
            </a:r>
            <a:r>
              <a:rPr lang="hr-HR" dirty="0" err="1" smtClean="0">
                <a:solidFill>
                  <a:srgbClr val="0070C0"/>
                </a:solidFill>
              </a:rPr>
              <a:t>Kitty</a:t>
            </a:r>
            <a:r>
              <a:rPr lang="hr-HR" dirty="0" smtClean="0">
                <a:solidFill>
                  <a:srgbClr val="0070C0"/>
                </a:solidFill>
              </a:rPr>
              <a:t>) </a:t>
            </a:r>
            <a:r>
              <a:rPr lang="hr-HR" dirty="0" err="1" smtClean="0">
                <a:solidFill>
                  <a:srgbClr val="0070C0"/>
                </a:solidFill>
              </a:rPr>
              <a:t>Puening</a:t>
            </a:r>
            <a:r>
              <a:rPr lang="hr-HR" dirty="0" smtClean="0">
                <a:solidFill>
                  <a:srgbClr val="0070C0"/>
                </a:solidFill>
              </a:rPr>
              <a:t>. Ženi se 1940.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Njihov sin </a:t>
            </a:r>
            <a:r>
              <a:rPr lang="hr-HR" dirty="0" err="1" smtClean="0">
                <a:solidFill>
                  <a:srgbClr val="0070C0"/>
                </a:solidFill>
              </a:rPr>
              <a:t>Peter</a:t>
            </a:r>
            <a:r>
              <a:rPr lang="hr-HR" dirty="0" smtClean="0">
                <a:solidFill>
                  <a:srgbClr val="0070C0"/>
                </a:solidFill>
              </a:rPr>
              <a:t> rođen je 1941 u </a:t>
            </a:r>
            <a:r>
              <a:rPr lang="hr-HR" dirty="0" err="1" smtClean="0">
                <a:solidFill>
                  <a:srgbClr val="0070C0"/>
                </a:solidFill>
              </a:rPr>
              <a:t>Pasadeni</a:t>
            </a:r>
            <a:r>
              <a:rPr lang="hr-HR" dirty="0" smtClean="0">
                <a:solidFill>
                  <a:srgbClr val="0070C0"/>
                </a:solidFill>
              </a:rPr>
              <a:t>, kći </a:t>
            </a:r>
            <a:r>
              <a:rPr lang="hr-HR" dirty="0" err="1" smtClean="0">
                <a:solidFill>
                  <a:srgbClr val="0070C0"/>
                </a:solidFill>
              </a:rPr>
              <a:t>Katherine</a:t>
            </a:r>
            <a:r>
              <a:rPr lang="hr-HR" dirty="0" smtClean="0">
                <a:solidFill>
                  <a:srgbClr val="0070C0"/>
                </a:solidFill>
              </a:rPr>
              <a:t> – Toni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rodila se 1944. u Los </a:t>
            </a:r>
            <a:r>
              <a:rPr lang="hr-HR" dirty="0" err="1" smtClean="0">
                <a:solidFill>
                  <a:srgbClr val="0070C0"/>
                </a:solidFill>
              </a:rPr>
              <a:t>Alamosu</a:t>
            </a:r>
            <a:r>
              <a:rPr lang="hr-HR" dirty="0" smtClean="0">
                <a:solidFill>
                  <a:srgbClr val="0070C0"/>
                </a:solidFill>
              </a:rPr>
              <a:t>. 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  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28596" y="1285860"/>
            <a:ext cx="7310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857488" y="214290"/>
            <a:ext cx="2937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err="1" smtClean="0">
                <a:solidFill>
                  <a:srgbClr val="0070C0"/>
                </a:solidFill>
              </a:rPr>
              <a:t>Robertovo</a:t>
            </a:r>
            <a:r>
              <a:rPr lang="hr-HR" sz="2400" b="1" dirty="0" smtClean="0">
                <a:solidFill>
                  <a:srgbClr val="0070C0"/>
                </a:solidFill>
              </a:rPr>
              <a:t> zrelo doba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14282" y="1428736"/>
            <a:ext cx="84870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1942. do 1945. </a:t>
            </a:r>
            <a:r>
              <a:rPr lang="hr-HR" dirty="0" err="1" smtClean="0">
                <a:solidFill>
                  <a:srgbClr val="0070C0"/>
                </a:solidFill>
              </a:rPr>
              <a:t>Oppenheimerovi</a:t>
            </a:r>
            <a:r>
              <a:rPr lang="hr-HR" dirty="0" smtClean="0">
                <a:solidFill>
                  <a:srgbClr val="0070C0"/>
                </a:solidFill>
              </a:rPr>
              <a:t> žive i rade u Los </a:t>
            </a:r>
            <a:r>
              <a:rPr lang="hr-HR" dirty="0" err="1" smtClean="0">
                <a:solidFill>
                  <a:srgbClr val="0070C0"/>
                </a:solidFill>
              </a:rPr>
              <a:t>Alamosu</a:t>
            </a:r>
            <a:r>
              <a:rPr lang="hr-HR" dirty="0" smtClean="0">
                <a:solidFill>
                  <a:srgbClr val="0070C0"/>
                </a:solidFill>
              </a:rPr>
              <a:t>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Bogat društveni život, mnogi prijatelji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Robert uspješno vodi i dovršava projekt “</a:t>
            </a:r>
            <a:r>
              <a:rPr lang="hr-HR" dirty="0" err="1" smtClean="0">
                <a:solidFill>
                  <a:srgbClr val="0070C0"/>
                </a:solidFill>
              </a:rPr>
              <a:t>Manhattan</a:t>
            </a:r>
            <a:r>
              <a:rPr lang="hr-HR" dirty="0" smtClean="0">
                <a:solidFill>
                  <a:srgbClr val="0070C0"/>
                </a:solidFill>
              </a:rPr>
              <a:t>”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1945 – 1947. Robert je slavan i popularan. Nakon Hirošime: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“Okrvavio sam svoje ruke”. Zabrinut zbog širenja nuklearnog oružja.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Odbija raditi na “Super bombi”. Živi u Kaliforniji. Predaje na </a:t>
            </a:r>
            <a:r>
              <a:rPr lang="hr-HR" dirty="0" err="1" smtClean="0">
                <a:solidFill>
                  <a:srgbClr val="0070C0"/>
                </a:solidFill>
              </a:rPr>
              <a:t>Caltechu</a:t>
            </a:r>
            <a:r>
              <a:rPr lang="hr-HR" dirty="0" smtClean="0">
                <a:solidFill>
                  <a:srgbClr val="0070C0"/>
                </a:solidFill>
              </a:rPr>
              <a:t>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Od 1947.  živi u </a:t>
            </a:r>
            <a:r>
              <a:rPr lang="hr-HR" dirty="0" err="1" smtClean="0">
                <a:solidFill>
                  <a:srgbClr val="0070C0"/>
                </a:solidFill>
              </a:rPr>
              <a:t>Princetonu</a:t>
            </a:r>
            <a:r>
              <a:rPr lang="hr-HR" dirty="0" smtClean="0">
                <a:solidFill>
                  <a:srgbClr val="0070C0"/>
                </a:solidFill>
              </a:rPr>
              <a:t>, direktor “Instituta”. Slobodno vrijeme: kuća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na moru, jedrenje. Mnogo puši i </a:t>
            </a:r>
            <a:r>
              <a:rPr lang="hr-HR" dirty="0" err="1" smtClean="0">
                <a:solidFill>
                  <a:srgbClr val="0070C0"/>
                </a:solidFill>
              </a:rPr>
              <a:t>poboljeva</a:t>
            </a:r>
            <a:r>
              <a:rPr lang="hr-HR" dirty="0" smtClean="0">
                <a:solidFill>
                  <a:srgbClr val="0070C0"/>
                </a:solidFill>
              </a:rPr>
              <a:t>. </a:t>
            </a:r>
            <a:r>
              <a:rPr lang="hr-HR" dirty="0" err="1" smtClean="0">
                <a:solidFill>
                  <a:srgbClr val="0070C0"/>
                </a:solidFill>
              </a:rPr>
              <a:t>Kitty</a:t>
            </a:r>
            <a:r>
              <a:rPr lang="hr-HR" dirty="0" smtClean="0">
                <a:solidFill>
                  <a:srgbClr val="0070C0"/>
                </a:solidFill>
              </a:rPr>
              <a:t> mnogo pije.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Neprilike s djecom: </a:t>
            </a:r>
            <a:r>
              <a:rPr lang="hr-HR" dirty="0" err="1" smtClean="0">
                <a:solidFill>
                  <a:srgbClr val="0070C0"/>
                </a:solidFill>
              </a:rPr>
              <a:t>Peter</a:t>
            </a:r>
            <a:r>
              <a:rPr lang="hr-HR" dirty="0" smtClean="0">
                <a:solidFill>
                  <a:srgbClr val="0070C0"/>
                </a:solidFill>
              </a:rPr>
              <a:t> živi i radi u New Mexicu. Toni, simultani prevodilac u UN,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Počinila samoubojstvo u 33. godini.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Robert umire 1967. Urna s pepelom spuštena u more. 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Slika 4" descr="s50god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285860"/>
            <a:ext cx="2258568" cy="205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86050" y="428604"/>
            <a:ext cx="297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Politička aktivnost (1)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00034" y="1071546"/>
            <a:ext cx="797532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 Berkeleyu 1934. Robert uz </a:t>
            </a:r>
            <a:r>
              <a:rPr lang="hr-HR" dirty="0" err="1" smtClean="0">
                <a:solidFill>
                  <a:srgbClr val="FF0000"/>
                </a:solidFill>
              </a:rPr>
              <a:t>Jean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Tatlock</a:t>
            </a:r>
            <a:r>
              <a:rPr lang="hr-HR" dirty="0" smtClean="0">
                <a:solidFill>
                  <a:srgbClr val="FF0000"/>
                </a:solidFill>
              </a:rPr>
              <a:t> susreće mnoge ljevičare i komuniste.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Proučava Marxov “Kapital”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Podržava republikance u španjolskom građanskom ratu. Daje donacije.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Prvi muž </a:t>
            </a:r>
            <a:r>
              <a:rPr lang="hr-HR" dirty="0" err="1" smtClean="0">
                <a:solidFill>
                  <a:srgbClr val="FF0000"/>
                </a:solidFill>
              </a:rPr>
              <a:t>Katherine</a:t>
            </a:r>
            <a:r>
              <a:rPr lang="hr-HR" dirty="0" smtClean="0">
                <a:solidFill>
                  <a:srgbClr val="FF0000"/>
                </a:solidFill>
              </a:rPr>
              <a:t>  poginuo je kao španjolski borac.  U Los </a:t>
            </a:r>
            <a:r>
              <a:rPr lang="hr-HR" dirty="0" err="1" smtClean="0">
                <a:solidFill>
                  <a:srgbClr val="FF0000"/>
                </a:solidFill>
              </a:rPr>
              <a:t>Alamosu</a:t>
            </a:r>
            <a:r>
              <a:rPr lang="hr-HR" dirty="0" smtClean="0">
                <a:solidFill>
                  <a:srgbClr val="FF0000"/>
                </a:solidFill>
              </a:rPr>
              <a:t> FBI prati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njegove aktivnosti ( B. </a:t>
            </a:r>
            <a:r>
              <a:rPr lang="hr-HR" dirty="0" err="1" smtClean="0">
                <a:solidFill>
                  <a:srgbClr val="FF0000"/>
                </a:solidFill>
              </a:rPr>
              <a:t>Pash</a:t>
            </a:r>
            <a:r>
              <a:rPr lang="hr-HR" dirty="0" smtClean="0">
                <a:solidFill>
                  <a:srgbClr val="FF0000"/>
                </a:solidFill>
              </a:rPr>
              <a:t>), prisluškuje razgovore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Brat Frank vrlo blizak komunistima u 30-tim godinama, iako formalno članstvo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u KP SAD upitno, Frank  imao mnogo neprilika u vrijeme </a:t>
            </a:r>
            <a:r>
              <a:rPr lang="hr-HR" dirty="0" err="1" smtClean="0">
                <a:solidFill>
                  <a:srgbClr val="FF0000"/>
                </a:solidFill>
              </a:rPr>
              <a:t>Mc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Cartyjevog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“lova na vještice”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Neki suradnici i prijatelji u Los </a:t>
            </a:r>
            <a:r>
              <a:rPr lang="hr-HR" dirty="0" err="1" smtClean="0">
                <a:solidFill>
                  <a:srgbClr val="FF0000"/>
                </a:solidFill>
              </a:rPr>
              <a:t>Alamosu</a:t>
            </a:r>
            <a:r>
              <a:rPr lang="hr-HR" dirty="0" smtClean="0">
                <a:solidFill>
                  <a:srgbClr val="FF0000"/>
                </a:solidFill>
              </a:rPr>
              <a:t> bili su komunisti (K. Fuchs, H. </a:t>
            </a:r>
            <a:r>
              <a:rPr lang="hr-HR" dirty="0" err="1" smtClean="0">
                <a:solidFill>
                  <a:srgbClr val="FF0000"/>
                </a:solidFill>
              </a:rPr>
              <a:t>Chavalier</a:t>
            </a:r>
            <a:r>
              <a:rPr lang="hr-HR" dirty="0" smtClean="0">
                <a:solidFill>
                  <a:srgbClr val="FF0000"/>
                </a:solidFill>
              </a:rPr>
              <a:t>,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T. </a:t>
            </a:r>
            <a:r>
              <a:rPr lang="hr-HR" dirty="0" err="1" smtClean="0">
                <a:solidFill>
                  <a:srgbClr val="FF0000"/>
                </a:solidFill>
              </a:rPr>
              <a:t>Addis</a:t>
            </a:r>
            <a:r>
              <a:rPr lang="hr-HR" dirty="0" smtClean="0">
                <a:solidFill>
                  <a:srgbClr val="FF0000"/>
                </a:solidFill>
              </a:rPr>
              <a:t>, S. </a:t>
            </a:r>
            <a:r>
              <a:rPr lang="hr-HR" dirty="0" err="1" smtClean="0">
                <a:solidFill>
                  <a:srgbClr val="FF0000"/>
                </a:solidFill>
              </a:rPr>
              <a:t>Bernfeld</a:t>
            </a:r>
            <a:r>
              <a:rPr lang="hr-HR" dirty="0" smtClean="0">
                <a:solidFill>
                  <a:srgbClr val="FF0000"/>
                </a:solidFill>
              </a:rPr>
              <a:t>). 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Nakon Hirošime zagovara neširenje nuklearnog oružja. Ne prihvaća rad na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Hidrogenskoj bombi (E. </a:t>
            </a:r>
            <a:r>
              <a:rPr lang="hr-HR" dirty="0" err="1" smtClean="0">
                <a:solidFill>
                  <a:srgbClr val="FF0000"/>
                </a:solidFill>
              </a:rPr>
              <a:t>Teller</a:t>
            </a:r>
            <a:r>
              <a:rPr lang="hr-HR" dirty="0" smtClean="0">
                <a:solidFill>
                  <a:srgbClr val="FF0000"/>
                </a:solidFill>
              </a:rPr>
              <a:t>)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86116" y="285728"/>
            <a:ext cx="297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Politička aktivnost (2)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071538" y="1214422"/>
            <a:ext cx="77913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Nakon rata Robert  postaje utjecajni savjetnik vladinih i znanstvenih odbore za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nuklearnu energiju. 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Popularnost: O njemu se pišu članci, knjige, kazališna predstava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Prestaje podupirati komuniste.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Bezuspješno nagovara Trumana na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međunarodnu kontrolu nuklearnog oružja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Ne uspijeva zabraniti test termonuklearne bombe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(“</a:t>
            </a:r>
            <a:r>
              <a:rPr lang="hr-HR" dirty="0" err="1" smtClean="0">
                <a:solidFill>
                  <a:srgbClr val="FF0000"/>
                </a:solidFill>
              </a:rPr>
              <a:t>Mike</a:t>
            </a:r>
            <a:r>
              <a:rPr lang="hr-HR" dirty="0" smtClean="0">
                <a:solidFill>
                  <a:srgbClr val="FF0000"/>
                </a:solidFill>
              </a:rPr>
              <a:t>”, listopad 1952. 10.4 MT)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Zagovara “iskrenost” – Informirati javnost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4" name="Slika 3" descr="Time_Naslov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33" y="2357430"/>
            <a:ext cx="2624881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857488" y="428604"/>
            <a:ext cx="2978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Politička aktivnost (3)</a:t>
            </a:r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857224" y="1428736"/>
            <a:ext cx="7965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 nemilosti zbog svojih stavova (1952 – 1960)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Zbog svoje “komunističke prošlosti” podvrgnut mnogim sigurnosnim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provjerama  (L. </a:t>
            </a:r>
            <a:r>
              <a:rPr lang="hr-HR" dirty="0" err="1" smtClean="0">
                <a:solidFill>
                  <a:srgbClr val="FF0000"/>
                </a:solidFill>
              </a:rPr>
              <a:t>Strauss</a:t>
            </a:r>
            <a:r>
              <a:rPr lang="hr-HR" dirty="0" smtClean="0">
                <a:solidFill>
                  <a:srgbClr val="FF0000"/>
                </a:solidFill>
              </a:rPr>
              <a:t>)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“</a:t>
            </a:r>
            <a:r>
              <a:rPr lang="hr-HR" dirty="0" err="1" smtClean="0">
                <a:solidFill>
                  <a:srgbClr val="FF0000"/>
                </a:solidFill>
              </a:rPr>
              <a:t>Oppenheimer</a:t>
            </a:r>
            <a:r>
              <a:rPr lang="hr-HR" dirty="0" smtClean="0">
                <a:solidFill>
                  <a:srgbClr val="FF0000"/>
                </a:solidFill>
              </a:rPr>
              <a:t>, najveća žrtva </a:t>
            </a:r>
            <a:r>
              <a:rPr lang="hr-HR" dirty="0" err="1" smtClean="0">
                <a:solidFill>
                  <a:srgbClr val="FF0000"/>
                </a:solidFill>
              </a:rPr>
              <a:t>Mc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Caryjeve</a:t>
            </a:r>
            <a:r>
              <a:rPr lang="hr-HR" dirty="0" smtClean="0">
                <a:solidFill>
                  <a:srgbClr val="FF0000"/>
                </a:solidFill>
              </a:rPr>
              <a:t> histerije”.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Usporedba s aferom “</a:t>
            </a:r>
            <a:r>
              <a:rPr lang="hr-HR" dirty="0" err="1" smtClean="0">
                <a:solidFill>
                  <a:srgbClr val="FF0000"/>
                </a:solidFill>
              </a:rPr>
              <a:t>Dreyfus</a:t>
            </a:r>
            <a:r>
              <a:rPr lang="hr-HR" dirty="0" smtClean="0">
                <a:solidFill>
                  <a:srgbClr val="FF0000"/>
                </a:solidFill>
              </a:rPr>
              <a:t>”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Gubi utjecaj, udaljen je iz vladinih odbora, ima neugodnosti,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Ostaje direktor “Instituta”.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Vodi pravnu bitku, plaća advokate.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85786" y="571480"/>
            <a:ext cx="75724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Politička aktivnost (4)</a:t>
            </a:r>
            <a:endParaRPr lang="hr-HR" sz="2400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Za vrijeme Kennedyja rehabilitiran.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Nagrada “Fermi”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Ubojstvo J. Kennedyja, L. Johnson uručuje nagradu.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Primanje kod </a:t>
            </a:r>
            <a:r>
              <a:rPr lang="hr-HR" dirty="0" err="1" smtClean="0">
                <a:solidFill>
                  <a:srgbClr val="FF0000"/>
                </a:solidFill>
              </a:rPr>
              <a:t>Jacky</a:t>
            </a:r>
            <a:r>
              <a:rPr lang="hr-HR" dirty="0" smtClean="0">
                <a:solidFill>
                  <a:srgbClr val="FF0000"/>
                </a:solidFill>
              </a:rPr>
              <a:t> Kennedy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20 godina od Hirošime. Dogovor sa SSSR-om (?). “20 godine prekasno!”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3" name="Slika 2" descr="Nagr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571612"/>
            <a:ext cx="2651760" cy="288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00430" y="428604"/>
            <a:ext cx="255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Znanstveni rad (1)</a:t>
            </a:r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1500166" y="1785926"/>
            <a:ext cx="72163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Svestran u školi “Etničke kulture”; Literatura: Proust, Tolstoj, piše poeziju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Mineralogija: s 15 godina članak i predavanje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err="1" smtClean="0">
                <a:solidFill>
                  <a:srgbClr val="00B050"/>
                </a:solidFill>
              </a:rPr>
              <a:t>Harward</a:t>
            </a:r>
            <a:r>
              <a:rPr lang="hr-HR" dirty="0" smtClean="0">
                <a:solidFill>
                  <a:srgbClr val="00B050"/>
                </a:solidFill>
              </a:rPr>
              <a:t>: studij kemije (1922-1925). Predavanje N. Bohra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err="1" smtClean="0">
                <a:solidFill>
                  <a:srgbClr val="00B050"/>
                </a:solidFill>
              </a:rPr>
              <a:t>Cambridge</a:t>
            </a:r>
            <a:r>
              <a:rPr lang="hr-HR" dirty="0" smtClean="0">
                <a:solidFill>
                  <a:srgbClr val="00B050"/>
                </a:solidFill>
              </a:rPr>
              <a:t>: Studij fizike    (J. J. Thomson) 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err="1" smtClean="0">
                <a:solidFill>
                  <a:srgbClr val="00B050"/>
                </a:solidFill>
              </a:rPr>
              <a:t>Max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dirty="0" err="1" smtClean="0">
                <a:solidFill>
                  <a:srgbClr val="00B050"/>
                </a:solidFill>
              </a:rPr>
              <a:t>Born</a:t>
            </a:r>
            <a:r>
              <a:rPr lang="hr-HR" dirty="0" smtClean="0">
                <a:solidFill>
                  <a:srgbClr val="00B050"/>
                </a:solidFill>
              </a:rPr>
              <a:t>: poziv u</a:t>
            </a:r>
            <a:r>
              <a:rPr lang="hr-HR" b="1" dirty="0" smtClean="0">
                <a:solidFill>
                  <a:srgbClr val="00B050"/>
                </a:solidFill>
              </a:rPr>
              <a:t> </a:t>
            </a:r>
            <a:r>
              <a:rPr lang="hr-HR" dirty="0" err="1" smtClean="0">
                <a:solidFill>
                  <a:srgbClr val="00B050"/>
                </a:solidFill>
              </a:rPr>
              <a:t>Göttingen</a:t>
            </a:r>
            <a:r>
              <a:rPr lang="hr-HR" dirty="0" smtClean="0">
                <a:solidFill>
                  <a:srgbClr val="00B050"/>
                </a:solidFill>
              </a:rPr>
              <a:t>. Doktorat iz fizike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1927. </a:t>
            </a:r>
            <a:r>
              <a:rPr lang="hr-HR" dirty="0" err="1" smtClean="0">
                <a:solidFill>
                  <a:srgbClr val="00B050"/>
                </a:solidFill>
              </a:rPr>
              <a:t>Born</a:t>
            </a:r>
            <a:r>
              <a:rPr lang="hr-HR" dirty="0" smtClean="0">
                <a:solidFill>
                  <a:srgbClr val="00B050"/>
                </a:solidFill>
              </a:rPr>
              <a:t>-</a:t>
            </a:r>
            <a:r>
              <a:rPr lang="hr-HR" dirty="0" err="1" smtClean="0">
                <a:solidFill>
                  <a:srgbClr val="00B050"/>
                </a:solidFill>
              </a:rPr>
              <a:t>Oppenheimerova</a:t>
            </a:r>
            <a:r>
              <a:rPr lang="hr-HR" dirty="0" smtClean="0">
                <a:solidFill>
                  <a:srgbClr val="00B050"/>
                </a:solidFill>
              </a:rPr>
              <a:t>  aproksimacija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Predavanja po Europi </a:t>
            </a:r>
            <a:r>
              <a:rPr lang="hr-HR" dirty="0" err="1" smtClean="0">
                <a:solidFill>
                  <a:srgbClr val="00B050"/>
                </a:solidFill>
              </a:rPr>
              <a:t>Leiden</a:t>
            </a:r>
            <a:r>
              <a:rPr lang="hr-HR" dirty="0" smtClean="0">
                <a:solidFill>
                  <a:srgbClr val="00B050"/>
                </a:solidFill>
              </a:rPr>
              <a:t>, Kopenhagen, </a:t>
            </a:r>
            <a:r>
              <a:rPr lang="hr-HR" dirty="0" err="1" smtClean="0">
                <a:solidFill>
                  <a:srgbClr val="00B050"/>
                </a:solidFill>
              </a:rPr>
              <a:t>Zürich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428992" y="357166"/>
            <a:ext cx="255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Znanstveni rad (2)</a:t>
            </a:r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857224" y="2285992"/>
            <a:ext cx="75955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Profesor na američkim sveučilištima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1930.  Teorija o elektronima u metalu, vodljivost  metala (kvantna mehanika)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 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1935.  </a:t>
            </a:r>
            <a:r>
              <a:rPr lang="hr-HR" dirty="0" err="1" smtClean="0">
                <a:solidFill>
                  <a:srgbClr val="00B050"/>
                </a:solidFill>
              </a:rPr>
              <a:t>Oppenheimer</a:t>
            </a:r>
            <a:r>
              <a:rPr lang="hr-HR" dirty="0" smtClean="0">
                <a:solidFill>
                  <a:srgbClr val="00B050"/>
                </a:solidFill>
              </a:rPr>
              <a:t>-</a:t>
            </a:r>
            <a:r>
              <a:rPr lang="hr-HR" dirty="0" err="1" smtClean="0">
                <a:solidFill>
                  <a:srgbClr val="00B050"/>
                </a:solidFill>
              </a:rPr>
              <a:t>Phillips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dirty="0" err="1" smtClean="0">
                <a:solidFill>
                  <a:srgbClr val="00B050"/>
                </a:solidFill>
              </a:rPr>
              <a:t>ov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dirty="0" err="1" smtClean="0">
                <a:solidFill>
                  <a:srgbClr val="00B050"/>
                </a:solidFill>
              </a:rPr>
              <a:t>process</a:t>
            </a:r>
            <a:r>
              <a:rPr lang="hr-HR" dirty="0" smtClean="0">
                <a:solidFill>
                  <a:srgbClr val="00B050"/>
                </a:solidFill>
              </a:rPr>
              <a:t> (nuklearna fuzija u zvijezdama)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 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1939.  </a:t>
            </a:r>
            <a:r>
              <a:rPr lang="hr-HR" dirty="0" err="1" smtClean="0">
                <a:solidFill>
                  <a:srgbClr val="00B050"/>
                </a:solidFill>
              </a:rPr>
              <a:t>Oppenheimer</a:t>
            </a:r>
            <a:r>
              <a:rPr lang="hr-HR" dirty="0" smtClean="0">
                <a:solidFill>
                  <a:srgbClr val="00B050"/>
                </a:solidFill>
              </a:rPr>
              <a:t>-</a:t>
            </a:r>
            <a:r>
              <a:rPr lang="hr-HR" dirty="0" err="1" smtClean="0">
                <a:solidFill>
                  <a:srgbClr val="00B050"/>
                </a:solidFill>
              </a:rPr>
              <a:t>Volkoff</a:t>
            </a:r>
            <a:r>
              <a:rPr lang="hr-HR" dirty="0" smtClean="0">
                <a:solidFill>
                  <a:srgbClr val="00B050"/>
                </a:solidFill>
              </a:rPr>
              <a:t> ograničenja (masa neutrona u zvijezdama)</a:t>
            </a:r>
          </a:p>
          <a:p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571868" y="571480"/>
            <a:ext cx="255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Znanstveni rad (3)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42976" y="1857364"/>
            <a:ext cx="75630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00B050"/>
                </a:solidFill>
              </a:rPr>
              <a:t>Manhattan</a:t>
            </a:r>
            <a:r>
              <a:rPr lang="hr-HR" dirty="0" smtClean="0">
                <a:solidFill>
                  <a:srgbClr val="00B050"/>
                </a:solidFill>
              </a:rPr>
              <a:t> projekt (1943 – 1945): Izraditi atomsku bombu!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Rad pod strogom tajnošću. Vojna uprava (L. </a:t>
            </a:r>
            <a:r>
              <a:rPr lang="hr-HR" dirty="0" err="1" smtClean="0">
                <a:solidFill>
                  <a:srgbClr val="00B050"/>
                </a:solidFill>
              </a:rPr>
              <a:t>Groves</a:t>
            </a:r>
            <a:r>
              <a:rPr lang="hr-HR" dirty="0" smtClean="0">
                <a:solidFill>
                  <a:srgbClr val="00B050"/>
                </a:solidFill>
              </a:rPr>
              <a:t>, B. </a:t>
            </a:r>
            <a:r>
              <a:rPr lang="hr-HR" dirty="0" err="1" smtClean="0">
                <a:solidFill>
                  <a:srgbClr val="00B050"/>
                </a:solidFill>
              </a:rPr>
              <a:t>Pash</a:t>
            </a:r>
            <a:r>
              <a:rPr lang="hr-HR" dirty="0" smtClean="0">
                <a:solidFill>
                  <a:srgbClr val="00B050"/>
                </a:solidFill>
              </a:rPr>
              <a:t>)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Izbor mjesta  Los </a:t>
            </a:r>
            <a:r>
              <a:rPr lang="hr-HR" dirty="0" err="1" smtClean="0">
                <a:solidFill>
                  <a:srgbClr val="00B050"/>
                </a:solidFill>
              </a:rPr>
              <a:t>Alamos</a:t>
            </a:r>
            <a:r>
              <a:rPr lang="hr-HR" dirty="0" smtClean="0">
                <a:solidFill>
                  <a:srgbClr val="00B050"/>
                </a:solidFill>
              </a:rPr>
              <a:t>, New Mexico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Okupiti znanstvenike i tehničko osoblje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Izgraditi infrastrukturu: stanovi, laboratoriji, predavaonice, biblioteke, pogoni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Dovesti uređaje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1233488"/>
            <a:ext cx="37623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2571736" y="214290"/>
            <a:ext cx="3419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Ovako je počelo…..</a:t>
            </a:r>
            <a:endParaRPr lang="hr-HR" sz="32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571868" y="5643578"/>
            <a:ext cx="2510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dirty="0" smtClean="0"/>
              <a:t>E=m · c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857884" y="5715016"/>
            <a:ext cx="39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14678" y="428604"/>
            <a:ext cx="255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Znanstveni rad (4)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214414" y="1357298"/>
            <a:ext cx="54570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Upravljanje </a:t>
            </a:r>
            <a:r>
              <a:rPr lang="hr-HR" dirty="0" err="1" smtClean="0">
                <a:solidFill>
                  <a:srgbClr val="00B050"/>
                </a:solidFill>
              </a:rPr>
              <a:t>Manhattan</a:t>
            </a:r>
            <a:r>
              <a:rPr lang="hr-HR" dirty="0" smtClean="0">
                <a:solidFill>
                  <a:srgbClr val="00B050"/>
                </a:solidFill>
              </a:rPr>
              <a:t> projektom: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        1. Teorijska fizika (H. </a:t>
            </a:r>
            <a:r>
              <a:rPr lang="hr-HR" dirty="0" err="1" smtClean="0">
                <a:solidFill>
                  <a:srgbClr val="00B050"/>
                </a:solidFill>
              </a:rPr>
              <a:t>Bethe</a:t>
            </a:r>
            <a:r>
              <a:rPr lang="hr-HR" dirty="0" smtClean="0">
                <a:solidFill>
                  <a:srgbClr val="00B050"/>
                </a:solidFill>
              </a:rPr>
              <a:t>)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       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        2. Eksperimentalna fizika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         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        3. Metalurgija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        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        4. Kemija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Veliki broj znanstvenika, nobelovci ili budući nobelovci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71868" y="571480"/>
            <a:ext cx="228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Atomska bomba</a:t>
            </a:r>
            <a:endParaRPr lang="hr-HR" sz="2400" b="1" dirty="0">
              <a:solidFill>
                <a:srgbClr val="00B05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42976" y="4857760"/>
            <a:ext cx="619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16. srpnja (ponedjeljak) u 5.30:  uspješna eksplozija “igračke”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14414" y="4143380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rgbClr val="00B050"/>
                </a:solidFill>
              </a:rPr>
              <a:t>Trinity</a:t>
            </a:r>
            <a:r>
              <a:rPr lang="hr-HR" sz="2400" b="1" dirty="0" smtClean="0">
                <a:solidFill>
                  <a:srgbClr val="00B050"/>
                </a:solidFill>
              </a:rPr>
              <a:t> test</a:t>
            </a:r>
            <a:endParaRPr lang="hr-HR" sz="2400" b="1" dirty="0">
              <a:solidFill>
                <a:srgbClr val="00B05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142976" y="1643050"/>
            <a:ext cx="28644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00B050"/>
                </a:solidFill>
              </a:rPr>
              <a:t>Plutonijska</a:t>
            </a:r>
            <a:r>
              <a:rPr lang="hr-HR" dirty="0" smtClean="0">
                <a:solidFill>
                  <a:srgbClr val="00B050"/>
                </a:solidFill>
              </a:rPr>
              <a:t> bomba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err="1" smtClean="0">
                <a:solidFill>
                  <a:srgbClr val="00B050"/>
                </a:solidFill>
              </a:rPr>
              <a:t>Uranijska</a:t>
            </a:r>
            <a:r>
              <a:rPr lang="hr-HR" dirty="0" smtClean="0">
                <a:solidFill>
                  <a:srgbClr val="00B050"/>
                </a:solidFill>
              </a:rPr>
              <a:t> bomba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Pripreme za prvu eksploziju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6" name="Slika 5" descr="eksploz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357430"/>
            <a:ext cx="2907792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57224" y="105012"/>
            <a:ext cx="735811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Znanstvenici  (i savjetnici) u Los </a:t>
            </a:r>
            <a:r>
              <a:rPr lang="hr-HR" sz="2800" dirty="0" err="1" smtClean="0">
                <a:solidFill>
                  <a:srgbClr val="00B050"/>
                </a:solidFill>
              </a:rPr>
              <a:t>Alamosu</a:t>
            </a:r>
            <a:endParaRPr lang="hr-HR" sz="2800" dirty="0" smtClean="0">
              <a:solidFill>
                <a:srgbClr val="00B050"/>
              </a:solidFill>
            </a:endParaRP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en-US" sz="2000" b="1" dirty="0" err="1" smtClean="0">
                <a:solidFill>
                  <a:srgbClr val="00B050"/>
                </a:solidFill>
              </a:rPr>
              <a:t>Isidor</a:t>
            </a:r>
            <a:r>
              <a:rPr lang="en-US" sz="2000" b="1" dirty="0" smtClean="0">
                <a:solidFill>
                  <a:srgbClr val="00B050"/>
                </a:solidFill>
              </a:rPr>
              <a:t> Isaac Rabi</a:t>
            </a:r>
            <a:r>
              <a:rPr lang="en-US" sz="2000" dirty="0" smtClean="0">
                <a:solidFill>
                  <a:srgbClr val="00B050"/>
                </a:solidFill>
              </a:rPr>
              <a:t>  (</a:t>
            </a:r>
            <a:r>
              <a:rPr lang="en-US" sz="2000" dirty="0" err="1" smtClean="0">
                <a:solidFill>
                  <a:srgbClr val="00B050"/>
                </a:solidFill>
              </a:rPr>
              <a:t>Poljska</a:t>
            </a:r>
            <a:r>
              <a:rPr lang="en-US" sz="2000" dirty="0" smtClean="0">
                <a:solidFill>
                  <a:srgbClr val="00B050"/>
                </a:solidFill>
              </a:rPr>
              <a:t> 1899.New York 1988) </a:t>
            </a:r>
            <a:r>
              <a:rPr lang="en-US" sz="2000" dirty="0" err="1" smtClean="0">
                <a:solidFill>
                  <a:srgbClr val="00B050"/>
                </a:solidFill>
              </a:rPr>
              <a:t>kemičar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nobelovac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Hans Bethe</a:t>
            </a:r>
            <a:r>
              <a:rPr lang="en-US" sz="2000" dirty="0" smtClean="0">
                <a:solidFill>
                  <a:srgbClr val="00B050"/>
                </a:solidFill>
              </a:rPr>
              <a:t> (Strasbourg 1906 – New York 2005) </a:t>
            </a:r>
            <a:r>
              <a:rPr lang="en-US" sz="2000" dirty="0" err="1" smtClean="0">
                <a:solidFill>
                  <a:srgbClr val="00B050"/>
                </a:solidFill>
              </a:rPr>
              <a:t>teoretski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fizičar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nobelovac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Richard Feynman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teoretski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fizičar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nobelovac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Ernest Lawrence (1901 – Palo Alto 1958) </a:t>
            </a:r>
            <a:r>
              <a:rPr lang="en-US" sz="2000" dirty="0" err="1" smtClean="0">
                <a:solidFill>
                  <a:srgbClr val="00B050"/>
                </a:solidFill>
              </a:rPr>
              <a:t>izumitelj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ciklotrona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nobelovac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Edward Condon</a:t>
            </a:r>
            <a:r>
              <a:rPr lang="en-US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err="1" smtClean="0">
                <a:solidFill>
                  <a:srgbClr val="00B050"/>
                </a:solidFill>
              </a:rPr>
              <a:t>Goetingen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Max Born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</a:rPr>
              <a:t>Wroclav</a:t>
            </a:r>
            <a:r>
              <a:rPr lang="en-US" sz="2000" dirty="0" smtClean="0">
                <a:solidFill>
                  <a:srgbClr val="00B050"/>
                </a:solidFill>
              </a:rPr>
              <a:t> 1882 – </a:t>
            </a:r>
            <a:r>
              <a:rPr lang="en-US" sz="2000" dirty="0" err="1" smtClean="0">
                <a:solidFill>
                  <a:srgbClr val="00B050"/>
                </a:solidFill>
              </a:rPr>
              <a:t>Goetingen</a:t>
            </a:r>
            <a:r>
              <a:rPr lang="en-US" sz="2000" dirty="0" smtClean="0">
                <a:solidFill>
                  <a:srgbClr val="00B050"/>
                </a:solidFill>
              </a:rPr>
              <a:t> 1970), </a:t>
            </a:r>
            <a:r>
              <a:rPr lang="en-US" sz="2000" dirty="0" err="1" smtClean="0">
                <a:solidFill>
                  <a:srgbClr val="00B050"/>
                </a:solidFill>
              </a:rPr>
              <a:t>nobelovac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Klaus Fuchs (1911 -1988) </a:t>
            </a:r>
            <a:r>
              <a:rPr lang="en-US" sz="2000" dirty="0" err="1" smtClean="0">
                <a:solidFill>
                  <a:srgbClr val="00B050"/>
                </a:solidFill>
              </a:rPr>
              <a:t>Nijemac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koji</a:t>
            </a:r>
            <a:r>
              <a:rPr lang="en-US" sz="2000" dirty="0" smtClean="0">
                <a:solidFill>
                  <a:srgbClr val="00B050"/>
                </a:solidFill>
              </a:rPr>
              <a:t> je </a:t>
            </a:r>
            <a:r>
              <a:rPr lang="en-US" sz="2000" dirty="0" err="1" smtClean="0">
                <a:solidFill>
                  <a:srgbClr val="00B050"/>
                </a:solidFill>
              </a:rPr>
              <a:t>odavao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tajne</a:t>
            </a:r>
            <a:r>
              <a:rPr lang="en-US" sz="2000" dirty="0" smtClean="0">
                <a:solidFill>
                  <a:srgbClr val="00B050"/>
                </a:solidFill>
              </a:rPr>
              <a:t> SSSR-u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hr-HR" sz="2000" b="1" dirty="0" err="1" smtClean="0">
                <a:solidFill>
                  <a:srgbClr val="00B050"/>
                </a:solidFill>
              </a:rPr>
              <a:t>Joseph</a:t>
            </a:r>
            <a:r>
              <a:rPr lang="hr-HR" sz="2000" b="1" dirty="0" smtClean="0">
                <a:solidFill>
                  <a:srgbClr val="00B050"/>
                </a:solidFill>
              </a:rPr>
              <a:t>  </a:t>
            </a:r>
            <a:r>
              <a:rPr lang="hr-HR" sz="2000" b="1" dirty="0" err="1" smtClean="0">
                <a:solidFill>
                  <a:srgbClr val="00B050"/>
                </a:solidFill>
              </a:rPr>
              <a:t>Weinberg</a:t>
            </a:r>
            <a:r>
              <a:rPr lang="hr-HR" sz="2000" b="1" dirty="0" smtClean="0">
                <a:solidFill>
                  <a:srgbClr val="00B050"/>
                </a:solidFill>
              </a:rPr>
              <a:t> </a:t>
            </a:r>
            <a:r>
              <a:rPr lang="hr-HR" sz="2000" dirty="0" smtClean="0">
                <a:solidFill>
                  <a:srgbClr val="00B050"/>
                </a:solidFill>
              </a:rPr>
              <a:t>osumnjičen za špijunažu, poljski Židov, </a:t>
            </a:r>
            <a:r>
              <a:rPr lang="hr-HR" sz="2000" dirty="0" err="1" smtClean="0">
                <a:solidFill>
                  <a:srgbClr val="00B050"/>
                </a:solidFill>
              </a:rPr>
              <a:t>Oppenheimerov</a:t>
            </a:r>
            <a:r>
              <a:rPr lang="hr-HR" sz="2000" dirty="0" smtClean="0">
                <a:solidFill>
                  <a:srgbClr val="00B050"/>
                </a:solidFill>
              </a:rPr>
              <a:t> student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Joseph </a:t>
            </a:r>
            <a:r>
              <a:rPr lang="en-US" sz="2000" b="1" dirty="0" err="1" smtClean="0">
                <a:solidFill>
                  <a:srgbClr val="00B050"/>
                </a:solidFill>
              </a:rPr>
              <a:t>Rotblat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(1908 – 2005) </a:t>
            </a:r>
            <a:r>
              <a:rPr lang="en-US" sz="2000" dirty="0" err="1" smtClean="0">
                <a:solidFill>
                  <a:srgbClr val="00B050"/>
                </a:solidFill>
              </a:rPr>
              <a:t>Poljski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Židov</a:t>
            </a:r>
            <a:r>
              <a:rPr lang="en-US" sz="2000" dirty="0" smtClean="0">
                <a:solidFill>
                  <a:srgbClr val="00B050"/>
                </a:solidFill>
              </a:rPr>
              <a:t>, radio u </a:t>
            </a:r>
            <a:r>
              <a:rPr lang="en-US" sz="2000" dirty="0" err="1" smtClean="0">
                <a:solidFill>
                  <a:srgbClr val="00B050"/>
                </a:solidFill>
              </a:rPr>
              <a:t>Engleskoj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b="1" dirty="0" err="1" smtClean="0">
                <a:solidFill>
                  <a:srgbClr val="00B050"/>
                </a:solidFill>
              </a:rPr>
              <a:t>Enriko</a:t>
            </a:r>
            <a:r>
              <a:rPr lang="en-US" sz="2000" b="1" dirty="0" smtClean="0">
                <a:solidFill>
                  <a:srgbClr val="00B050"/>
                </a:solidFill>
              </a:rPr>
              <a:t> Fermi</a:t>
            </a:r>
            <a:r>
              <a:rPr lang="en-US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err="1" smtClean="0">
                <a:solidFill>
                  <a:srgbClr val="00B050"/>
                </a:solidFill>
              </a:rPr>
              <a:t>žena</a:t>
            </a:r>
            <a:r>
              <a:rPr lang="en-US" sz="2000" dirty="0" smtClean="0">
                <a:solidFill>
                  <a:srgbClr val="00B050"/>
                </a:solidFill>
              </a:rPr>
              <a:t> mu je </a:t>
            </a:r>
            <a:r>
              <a:rPr lang="en-US" sz="2000" dirty="0" err="1" smtClean="0">
                <a:solidFill>
                  <a:srgbClr val="00B050"/>
                </a:solidFill>
              </a:rPr>
              <a:t>bila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Židovka</a:t>
            </a:r>
            <a:r>
              <a:rPr lang="en-US" sz="2000" dirty="0" smtClean="0">
                <a:solidFill>
                  <a:srgbClr val="00B050"/>
                </a:solidFill>
              </a:rPr>
              <a:t>) </a:t>
            </a:r>
            <a:r>
              <a:rPr lang="en-US" sz="2000" dirty="0" err="1" smtClean="0">
                <a:solidFill>
                  <a:srgbClr val="00B050"/>
                </a:solidFill>
              </a:rPr>
              <a:t>suradnik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za</a:t>
            </a:r>
            <a:r>
              <a:rPr lang="en-US" sz="2000" dirty="0" smtClean="0">
                <a:solidFill>
                  <a:srgbClr val="00B050"/>
                </a:solidFill>
              </a:rPr>
              <a:t> Manhattan project </a:t>
            </a:r>
            <a:r>
              <a:rPr lang="en-US" sz="2000" dirty="0" err="1" smtClean="0">
                <a:solidFill>
                  <a:srgbClr val="00B050"/>
                </a:solidFill>
              </a:rPr>
              <a:t>iz</a:t>
            </a:r>
            <a:r>
              <a:rPr lang="en-US" sz="2000" dirty="0" smtClean="0">
                <a:solidFill>
                  <a:srgbClr val="00B050"/>
                </a:solidFill>
              </a:rPr>
              <a:t> Chi</a:t>
            </a:r>
            <a:r>
              <a:rPr lang="hr-HR" sz="2000" dirty="0" smtClean="0">
                <a:solidFill>
                  <a:srgbClr val="00B050"/>
                </a:solidFill>
              </a:rPr>
              <a:t>c</a:t>
            </a:r>
            <a:r>
              <a:rPr lang="en-US" sz="2000" dirty="0" err="1" smtClean="0">
                <a:solidFill>
                  <a:srgbClr val="00B050"/>
                </a:solidFill>
              </a:rPr>
              <a:t>aga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  <a:endParaRPr lang="hr-HR" sz="2000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Victor </a:t>
            </a:r>
            <a:r>
              <a:rPr lang="en-US" sz="2000" b="1" dirty="0" err="1" smtClean="0">
                <a:solidFill>
                  <a:srgbClr val="00B050"/>
                </a:solidFill>
              </a:rPr>
              <a:t>Weisskopf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austrijski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Židov</a:t>
            </a:r>
            <a:r>
              <a:rPr lang="en-US" sz="2000" dirty="0" smtClean="0">
                <a:solidFill>
                  <a:srgbClr val="00B050"/>
                </a:solidFill>
              </a:rPr>
              <a:t> (1908 – 2002)</a:t>
            </a:r>
            <a:endParaRPr lang="hr-HR" sz="2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643306" y="428604"/>
            <a:ext cx="133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</a:rPr>
              <a:t>Hirošima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3" name="Slika 2" descr="Hiroshi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428736"/>
            <a:ext cx="2930652" cy="413308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42910" y="1571612"/>
            <a:ext cx="30684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6. Kolovoz 1945. u 8.15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err="1" smtClean="0">
                <a:solidFill>
                  <a:srgbClr val="00B050"/>
                </a:solidFill>
              </a:rPr>
              <a:t>Uranijumska</a:t>
            </a:r>
            <a:r>
              <a:rPr lang="hr-HR" dirty="0" smtClean="0">
                <a:solidFill>
                  <a:srgbClr val="00B050"/>
                </a:solidFill>
              </a:rPr>
              <a:t> bomba 20 kT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Negodovanje među fizičarima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tvorcima bombe.</a:t>
            </a:r>
          </a:p>
          <a:p>
            <a:pPr>
              <a:buFontTx/>
              <a:buChar char="-"/>
            </a:pPr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Što nakon Hirošime …? 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68426" y="1000108"/>
            <a:ext cx="141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Princeton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3" name="Slika 2" descr="Prince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86" y="1928802"/>
            <a:ext cx="3803904" cy="307238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768096" y="2214554"/>
            <a:ext cx="40947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Direktor Instituta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Profesor na prestižnim sveučilištima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Predsjednik odbora za atomsku energiju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Savjetnik mnogih ustanova i odbore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Suradnja s istaknutim znanstvenicima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86050" y="785794"/>
            <a:ext cx="25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</a:rPr>
              <a:t>Američki </a:t>
            </a:r>
            <a:r>
              <a:rPr lang="hr-HR" sz="2400" dirty="0" err="1" smtClean="0">
                <a:solidFill>
                  <a:srgbClr val="00B050"/>
                </a:solidFill>
              </a:rPr>
              <a:t>Prometej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214414" y="1714488"/>
            <a:ext cx="18980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Velika dostignuće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Popularnost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Politička nemilost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Rehabilitacija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Prerana smrt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Slika 3" descr="Princetons60god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571612"/>
            <a:ext cx="3735324" cy="484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2786058"/>
            <a:ext cx="89320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 smtClean="0"/>
              <a:t>Dokumentarni film o Robertu </a:t>
            </a:r>
            <a:r>
              <a:rPr lang="hr-HR" sz="3200" dirty="0" err="1" smtClean="0"/>
              <a:t>Oppenheimeru</a:t>
            </a:r>
            <a:r>
              <a:rPr lang="hr-HR" sz="3200" dirty="0" smtClean="0"/>
              <a:t> </a:t>
            </a:r>
          </a:p>
          <a:p>
            <a:pPr algn="ctr"/>
            <a:r>
              <a:rPr lang="hr-HR" sz="3200" dirty="0" smtClean="0"/>
              <a:t>Možete naći na  stranici</a:t>
            </a:r>
          </a:p>
          <a:p>
            <a:pPr algn="ctr"/>
            <a:endParaRPr lang="hr-HR" sz="3200" dirty="0" smtClean="0"/>
          </a:p>
          <a:p>
            <a:pPr algn="ctr"/>
            <a:r>
              <a:rPr lang="hr-HR" sz="3200" dirty="0" smtClean="0">
                <a:hlinkClick r:id="rId2"/>
              </a:rPr>
              <a:t>http://</a:t>
            </a:r>
            <a:r>
              <a:rPr lang="hr-HR" sz="3200" dirty="0" smtClean="0">
                <a:hlinkClick r:id="rId2"/>
              </a:rPr>
              <a:t>www.youtube.com/</a:t>
            </a:r>
            <a:r>
              <a:rPr lang="hr-HR" sz="3200" dirty="0" err="1" smtClean="0">
                <a:hlinkClick r:id="rId2"/>
              </a:rPr>
              <a:t>watch</a:t>
            </a:r>
            <a:r>
              <a:rPr lang="hr-HR" sz="3200" dirty="0" smtClean="0">
                <a:hlinkClick r:id="rId2"/>
              </a:rPr>
              <a:t>?v=eH32zN7ZRaY</a:t>
            </a:r>
            <a:endParaRPr lang="hr-HR" sz="3200" dirty="0" smtClean="0">
              <a:hlinkClick r:id="rId3" action="ppaction://hlinkfile"/>
            </a:endParaRPr>
          </a:p>
          <a:p>
            <a:pPr algn="ctr"/>
            <a:r>
              <a:rPr lang="hr-HR" sz="3200" dirty="0" smtClean="0">
                <a:hlinkClick r:id="rId3" action="ppaction://hlinkfile"/>
              </a:rPr>
              <a:t>	</a:t>
            </a:r>
            <a:endParaRPr lang="hr-HR" sz="3200" dirty="0" smtClean="0"/>
          </a:p>
          <a:p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m_Isječa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1" y="428604"/>
            <a:ext cx="8096307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728" y="1714488"/>
            <a:ext cx="705314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 smtClean="0"/>
              <a:t>Hvala na pažnji!</a:t>
            </a:r>
          </a:p>
          <a:p>
            <a:endParaRPr lang="hr-HR" sz="8000" dirty="0" smtClean="0"/>
          </a:p>
          <a:p>
            <a:pPr algn="r"/>
            <a:r>
              <a:rPr lang="hr-HR" sz="4000" dirty="0" smtClean="0"/>
              <a:t>D. </a:t>
            </a:r>
            <a:r>
              <a:rPr lang="hr-HR" sz="4000" dirty="0" err="1" smtClean="0"/>
              <a:t>Fischer</a:t>
            </a:r>
            <a:endParaRPr lang="hr-H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034" y="1214422"/>
            <a:ext cx="3000536" cy="34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1357290" y="214290"/>
            <a:ext cx="6110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… a Robert </a:t>
            </a:r>
            <a:r>
              <a:rPr lang="hr-HR" sz="3200" dirty="0" err="1" smtClean="0"/>
              <a:t>Oppenheimer</a:t>
            </a:r>
            <a:r>
              <a:rPr lang="hr-HR" sz="3200" dirty="0" smtClean="0"/>
              <a:t> ostvario!</a:t>
            </a:r>
            <a:endParaRPr lang="hr-HR" dirty="0"/>
          </a:p>
        </p:txBody>
      </p:sp>
      <p:pic>
        <p:nvPicPr>
          <p:cNvPr id="6" name="Slika 5" descr="eksploz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857760"/>
            <a:ext cx="2143140" cy="181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00100" y="214290"/>
            <a:ext cx="6813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Robert </a:t>
            </a:r>
            <a:r>
              <a:rPr lang="hr-HR" sz="3200" dirty="0" err="1" smtClean="0"/>
              <a:t>Oppenheimer</a:t>
            </a:r>
            <a:r>
              <a:rPr lang="hr-HR" sz="3200" dirty="0" smtClean="0"/>
              <a:t>, vremenska linija</a:t>
            </a:r>
            <a:endParaRPr lang="hr-HR" sz="3200" dirty="0"/>
          </a:p>
        </p:txBody>
      </p:sp>
      <p:sp>
        <p:nvSpPr>
          <p:cNvPr id="5" name="Pravokutnik 4"/>
          <p:cNvSpPr/>
          <p:nvPr/>
        </p:nvSpPr>
        <p:spPr>
          <a:xfrm>
            <a:off x="428596" y="1785926"/>
            <a:ext cx="82868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</a:rPr>
              <a:t>1904         1916          1921         1927       1942      1945    1946    1952        1967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28596" y="135729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Rođen           Predavanje o          Završio srednju   Doktorirao           Voditelj projekta    Direktor u         Politički               Umro u </a:t>
            </a:r>
          </a:p>
          <a:p>
            <a:r>
              <a:rPr lang="hr-HR" sz="1200" dirty="0" smtClean="0"/>
              <a:t>                       mineralima               školu                u </a:t>
            </a:r>
            <a:r>
              <a:rPr lang="hr-HR" sz="1200" dirty="0" err="1" smtClean="0"/>
              <a:t>Götingenu</a:t>
            </a:r>
            <a:r>
              <a:rPr lang="hr-HR" sz="1200" dirty="0" smtClean="0"/>
              <a:t>            </a:t>
            </a:r>
            <a:r>
              <a:rPr lang="hr-HR" sz="1200" dirty="0" err="1" smtClean="0"/>
              <a:t>Manhattan</a:t>
            </a:r>
            <a:r>
              <a:rPr lang="hr-HR" sz="1200" dirty="0" smtClean="0"/>
              <a:t>         </a:t>
            </a:r>
            <a:r>
              <a:rPr lang="hr-HR" sz="1200" dirty="0" err="1" smtClean="0"/>
              <a:t>Princetonu</a:t>
            </a:r>
            <a:r>
              <a:rPr lang="hr-HR" sz="1200" dirty="0" smtClean="0"/>
              <a:t>       nepodoban       </a:t>
            </a:r>
            <a:r>
              <a:rPr lang="hr-HR" sz="1200" dirty="0" err="1" smtClean="0"/>
              <a:t>Princetonu</a:t>
            </a:r>
            <a:endParaRPr lang="hr-HR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315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avokutnik 7"/>
          <p:cNvSpPr/>
          <p:nvPr/>
        </p:nvSpPr>
        <p:spPr>
          <a:xfrm>
            <a:off x="285720" y="2285992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Početak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karijere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3286116" y="228599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3857620" y="228599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2643174" y="2428868"/>
            <a:ext cx="189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Diplomirao na   Boravak u </a:t>
            </a:r>
          </a:p>
          <a:p>
            <a:r>
              <a:rPr lang="hr-HR" sz="1200" dirty="0" err="1" smtClean="0"/>
              <a:t>Harwardu</a:t>
            </a:r>
            <a:r>
              <a:rPr lang="hr-HR" sz="1200" dirty="0" smtClean="0"/>
              <a:t>          Europi</a:t>
            </a:r>
            <a:endParaRPr lang="hr-HR" sz="1200" dirty="0"/>
          </a:p>
        </p:txBody>
      </p:sp>
      <p:sp>
        <p:nvSpPr>
          <p:cNvPr id="12" name="Pravokutnik 11"/>
          <p:cNvSpPr/>
          <p:nvPr/>
        </p:nvSpPr>
        <p:spPr>
          <a:xfrm>
            <a:off x="285720" y="3143248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Privatni život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0" y="4071942"/>
            <a:ext cx="135729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Manhattan</a:t>
            </a:r>
            <a:r>
              <a:rPr lang="hr-HR" dirty="0" smtClean="0">
                <a:solidFill>
                  <a:schemeClr val="tx1"/>
                </a:solidFill>
              </a:rPr>
              <a:t> projekt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214282" y="4929198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Nakon rata</a:t>
            </a:r>
          </a:p>
        </p:txBody>
      </p:sp>
      <p:sp>
        <p:nvSpPr>
          <p:cNvPr id="15" name="Elipsa 14"/>
          <p:cNvSpPr/>
          <p:nvPr/>
        </p:nvSpPr>
        <p:spPr>
          <a:xfrm>
            <a:off x="4500562" y="307181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4714876" y="3286124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5072066" y="342900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kstniOkvir 17"/>
          <p:cNvSpPr txBox="1"/>
          <p:nvPr/>
        </p:nvSpPr>
        <p:spPr>
          <a:xfrm>
            <a:off x="2786050" y="3071810"/>
            <a:ext cx="1683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1941. ženi K. </a:t>
            </a:r>
            <a:r>
              <a:rPr lang="hr-HR" sz="1200" dirty="0" err="1" smtClean="0"/>
              <a:t>Puening</a:t>
            </a:r>
            <a:endParaRPr lang="hr-HR" sz="1200" dirty="0" smtClean="0"/>
          </a:p>
          <a:p>
            <a:r>
              <a:rPr lang="hr-HR" sz="1200" dirty="0" smtClean="0"/>
              <a:t>        1942., sin </a:t>
            </a:r>
            <a:r>
              <a:rPr lang="hr-HR" sz="1200" dirty="0" err="1" smtClean="0"/>
              <a:t>Peter</a:t>
            </a:r>
            <a:endParaRPr lang="hr-HR" sz="1200" dirty="0" smtClean="0"/>
          </a:p>
          <a:p>
            <a:r>
              <a:rPr lang="hr-HR" sz="1200" dirty="0" smtClean="0"/>
              <a:t>              1944.  kći Toni</a:t>
            </a:r>
            <a:endParaRPr lang="hr-HR" sz="1200" dirty="0"/>
          </a:p>
        </p:txBody>
      </p:sp>
      <p:sp>
        <p:nvSpPr>
          <p:cNvPr id="19" name="Elipsa 18"/>
          <p:cNvSpPr/>
          <p:nvPr/>
        </p:nvSpPr>
        <p:spPr>
          <a:xfrm>
            <a:off x="8286776" y="342900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/>
          <p:cNvSpPr txBox="1"/>
          <p:nvPr/>
        </p:nvSpPr>
        <p:spPr>
          <a:xfrm>
            <a:off x="6786578" y="3357562"/>
            <a:ext cx="1358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Smrt  18. 2. 1967</a:t>
            </a:r>
            <a:endParaRPr lang="hr-HR" sz="1200" dirty="0"/>
          </a:p>
        </p:txBody>
      </p:sp>
      <p:sp>
        <p:nvSpPr>
          <p:cNvPr id="21" name="Elipsa 20"/>
          <p:cNvSpPr/>
          <p:nvPr/>
        </p:nvSpPr>
        <p:spPr>
          <a:xfrm>
            <a:off x="5286380" y="4000504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/>
          <p:cNvSpPr/>
          <p:nvPr/>
        </p:nvSpPr>
        <p:spPr>
          <a:xfrm>
            <a:off x="5643570" y="4214818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/>
          <p:cNvSpPr/>
          <p:nvPr/>
        </p:nvSpPr>
        <p:spPr>
          <a:xfrm>
            <a:off x="5857884" y="442913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3714744" y="3929066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Los </a:t>
            </a:r>
            <a:r>
              <a:rPr lang="hr-HR" sz="1200" dirty="0" err="1" smtClean="0"/>
              <a:t>Alamos</a:t>
            </a:r>
            <a:r>
              <a:rPr lang="hr-HR" sz="1200" dirty="0" smtClean="0"/>
              <a:t>, izgradnja</a:t>
            </a:r>
            <a:endParaRPr lang="hr-HR" sz="1200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3929058" y="4214818"/>
            <a:ext cx="1663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16. 7. 1945. eksplozija</a:t>
            </a:r>
            <a:endParaRPr lang="hr-HR" sz="1200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4429124" y="4429132"/>
            <a:ext cx="1528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6. 8. 1945. Hirošima</a:t>
            </a:r>
            <a:endParaRPr lang="hr-HR" sz="1200" dirty="0"/>
          </a:p>
        </p:txBody>
      </p:sp>
      <p:sp>
        <p:nvSpPr>
          <p:cNvPr id="27" name="Elipsa 26"/>
          <p:cNvSpPr/>
          <p:nvPr/>
        </p:nvSpPr>
        <p:spPr>
          <a:xfrm>
            <a:off x="6000760" y="478632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Elipsa 27"/>
          <p:cNvSpPr/>
          <p:nvPr/>
        </p:nvSpPr>
        <p:spPr>
          <a:xfrm>
            <a:off x="6215074" y="500063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Elipsa 28"/>
          <p:cNvSpPr/>
          <p:nvPr/>
        </p:nvSpPr>
        <p:spPr>
          <a:xfrm>
            <a:off x="6429388" y="514351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>
            <a:off x="6572264" y="535782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kstniOkvir 30"/>
          <p:cNvSpPr txBox="1"/>
          <p:nvPr/>
        </p:nvSpPr>
        <p:spPr>
          <a:xfrm>
            <a:off x="4143372" y="478632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Sveučilišna karijera</a:t>
            </a:r>
          </a:p>
          <a:p>
            <a:r>
              <a:rPr lang="hr-HR" sz="1200" dirty="0" smtClean="0"/>
              <a:t>        Direktor u </a:t>
            </a:r>
            <a:r>
              <a:rPr lang="hr-HR" sz="1200" dirty="0" err="1" smtClean="0"/>
              <a:t>Princetonu</a:t>
            </a:r>
            <a:endParaRPr lang="hr-HR" sz="1200" dirty="0" smtClean="0"/>
          </a:p>
          <a:p>
            <a:r>
              <a:rPr lang="hr-HR" sz="1200" dirty="0" smtClean="0"/>
              <a:t>                     Savjetnik agencija</a:t>
            </a:r>
          </a:p>
          <a:p>
            <a:r>
              <a:rPr lang="hr-HR" sz="1200" dirty="0" smtClean="0"/>
              <a:t>                             Visoka priznanja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379128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2143108" y="1857364"/>
            <a:ext cx="194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Politička aktivnost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3500430" y="1416594"/>
            <a:ext cx="141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Privatni život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4500562" y="1785926"/>
            <a:ext cx="163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Znanstveni rad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2143108" y="285728"/>
            <a:ext cx="4490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err="1" smtClean="0"/>
              <a:t>Robet</a:t>
            </a:r>
            <a:r>
              <a:rPr lang="hr-HR" sz="2000" dirty="0" smtClean="0"/>
              <a:t> </a:t>
            </a:r>
            <a:r>
              <a:rPr lang="hr-HR" sz="2000" dirty="0" err="1" smtClean="0"/>
              <a:t>Oppenheimer</a:t>
            </a:r>
            <a:r>
              <a:rPr lang="hr-HR" sz="2000" dirty="0" smtClean="0"/>
              <a:t> – život i postignuća</a:t>
            </a:r>
            <a:endParaRPr lang="hr-HR" sz="2000" dirty="0"/>
          </a:p>
        </p:txBody>
      </p:sp>
      <p:pic>
        <p:nvPicPr>
          <p:cNvPr id="9" name="Slika 8" descr="s20god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1857388" cy="266093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834624"/>
            <a:ext cx="1785950" cy="260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1214447" cy="1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10668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niOkvir 3"/>
          <p:cNvSpPr txBox="1"/>
          <p:nvPr/>
        </p:nvSpPr>
        <p:spPr>
          <a:xfrm>
            <a:off x="214282" y="207167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Julius</a:t>
            </a:r>
            <a:r>
              <a:rPr lang="hr-HR" dirty="0" smtClean="0"/>
              <a:t> </a:t>
            </a:r>
            <a:r>
              <a:rPr lang="hr-HR" dirty="0" err="1" smtClean="0"/>
              <a:t>Oppenheimer</a:t>
            </a:r>
            <a:endParaRPr lang="hr-HR" dirty="0" smtClean="0"/>
          </a:p>
          <a:p>
            <a:pPr algn="ctr"/>
            <a:r>
              <a:rPr lang="hr-HR" dirty="0" smtClean="0"/>
              <a:t>1871 – 1937 	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643702" y="2143116"/>
            <a:ext cx="163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dirty="0" err="1" smtClean="0"/>
              <a:t>Ella</a:t>
            </a:r>
            <a:r>
              <a:rPr lang="hr-HR" dirty="0" smtClean="0"/>
              <a:t> </a:t>
            </a:r>
            <a:r>
              <a:rPr lang="hr-HR" dirty="0" err="1" smtClean="0"/>
              <a:t>Friedmann</a:t>
            </a:r>
            <a:endParaRPr lang="hr-HR" dirty="0" smtClean="0"/>
          </a:p>
          <a:p>
            <a:pPr algn="r"/>
            <a:r>
              <a:rPr lang="hr-HR" dirty="0" smtClean="0"/>
              <a:t>1869 – 1931</a:t>
            </a:r>
            <a:endParaRPr lang="hr-HR" dirty="0"/>
          </a:p>
        </p:txBody>
      </p:sp>
      <p:cxnSp>
        <p:nvCxnSpPr>
          <p:cNvPr id="6" name="Ravni poveznik 5"/>
          <p:cNvCxnSpPr/>
          <p:nvPr/>
        </p:nvCxnSpPr>
        <p:spPr>
          <a:xfrm>
            <a:off x="3643306" y="2428868"/>
            <a:ext cx="17145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3643306" y="2357430"/>
            <a:ext cx="17145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 rot="5400000">
            <a:off x="4148928" y="2780502"/>
            <a:ext cx="7048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2357422" y="3143248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rot="5400000">
            <a:off x="2106992" y="3393678"/>
            <a:ext cx="5008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rot="5400000">
            <a:off x="1572398" y="5142718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rot="5400000">
            <a:off x="6286512" y="342900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 12"/>
          <p:cNvSpPr/>
          <p:nvPr/>
        </p:nvSpPr>
        <p:spPr>
          <a:xfrm>
            <a:off x="142844" y="3571876"/>
            <a:ext cx="1785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/>
              <a:t>Robert </a:t>
            </a:r>
            <a:r>
              <a:rPr lang="hr-HR" b="1" dirty="0" err="1" smtClean="0"/>
              <a:t>Oppenheimer</a:t>
            </a:r>
            <a:endParaRPr lang="hr-HR" b="1" dirty="0" smtClean="0"/>
          </a:p>
          <a:p>
            <a:pPr algn="ctr"/>
            <a:r>
              <a:rPr lang="hr-HR" dirty="0" smtClean="0"/>
              <a:t>1904 – 1967 	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7286644" y="3786190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b="1" dirty="0" smtClean="0">
                <a:solidFill>
                  <a:prstClr val="black"/>
                </a:solidFill>
              </a:rPr>
              <a:t>Frank </a:t>
            </a:r>
            <a:r>
              <a:rPr lang="hr-HR" b="1" dirty="0" err="1" smtClean="0">
                <a:solidFill>
                  <a:prstClr val="black"/>
                </a:solidFill>
              </a:rPr>
              <a:t>Oppenheimer</a:t>
            </a:r>
            <a:endParaRPr lang="hr-HR" b="1" dirty="0" smtClean="0">
              <a:solidFill>
                <a:prstClr val="black"/>
              </a:solidFill>
            </a:endParaRPr>
          </a:p>
          <a:p>
            <a:pPr lvl="0" algn="ctr"/>
            <a:r>
              <a:rPr lang="hr-HR" b="1" dirty="0" smtClean="0">
                <a:solidFill>
                  <a:prstClr val="black"/>
                </a:solidFill>
              </a:rPr>
              <a:t>1912-1985</a:t>
            </a:r>
            <a:endParaRPr lang="hr-HR" b="1" dirty="0">
              <a:solidFill>
                <a:prstClr val="black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4"/>
            <a:ext cx="785818" cy="11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876"/>
            <a:ext cx="9096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kstniOkvir 16"/>
          <p:cNvSpPr txBox="1"/>
          <p:nvPr/>
        </p:nvSpPr>
        <p:spPr>
          <a:xfrm>
            <a:off x="2928926" y="307181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Katherine</a:t>
            </a:r>
            <a:r>
              <a:rPr lang="hr-HR" dirty="0" smtClean="0"/>
              <a:t> </a:t>
            </a:r>
            <a:r>
              <a:rPr lang="hr-HR" dirty="0" err="1" smtClean="0"/>
              <a:t>Puening</a:t>
            </a:r>
            <a:endParaRPr lang="hr-HR" dirty="0"/>
          </a:p>
        </p:txBody>
      </p:sp>
      <p:cxnSp>
        <p:nvCxnSpPr>
          <p:cNvPr id="18" name="Ravni poveznik 17"/>
          <p:cNvCxnSpPr/>
          <p:nvPr/>
        </p:nvCxnSpPr>
        <p:spPr>
          <a:xfrm>
            <a:off x="4500562" y="3143248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714752"/>
            <a:ext cx="104090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kstniOkvir 19"/>
          <p:cNvSpPr txBox="1"/>
          <p:nvPr/>
        </p:nvSpPr>
        <p:spPr>
          <a:xfrm>
            <a:off x="4714876" y="307181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Jacky</a:t>
            </a:r>
            <a:r>
              <a:rPr lang="hr-HR" dirty="0" smtClean="0"/>
              <a:t> </a:t>
            </a:r>
            <a:r>
              <a:rPr lang="hr-HR" dirty="0" err="1" smtClean="0"/>
              <a:t>Quann</a:t>
            </a:r>
            <a:endParaRPr lang="hr-HR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786190"/>
            <a:ext cx="808040" cy="97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Ravni poveznik 21"/>
          <p:cNvCxnSpPr/>
          <p:nvPr/>
        </p:nvCxnSpPr>
        <p:spPr>
          <a:xfrm>
            <a:off x="5572132" y="4143380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2714612" y="4286256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2714612" y="4214818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1785918" y="4929198"/>
            <a:ext cx="11953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5572132" y="4214818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 rot="5400000">
            <a:off x="5429256" y="4572008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rot="5400000">
            <a:off x="2576498" y="4567246"/>
            <a:ext cx="714380" cy="9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>
            <a:off x="3000364" y="492919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5000628" y="4929198"/>
            <a:ext cx="7667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niOkvir 30"/>
          <p:cNvSpPr txBox="1"/>
          <p:nvPr/>
        </p:nvSpPr>
        <p:spPr>
          <a:xfrm>
            <a:off x="500034" y="5286388"/>
            <a:ext cx="2069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Peter</a:t>
            </a:r>
            <a:r>
              <a:rPr lang="hr-HR" dirty="0" smtClean="0"/>
              <a:t> </a:t>
            </a:r>
            <a:r>
              <a:rPr lang="hr-HR" dirty="0" err="1" smtClean="0"/>
              <a:t>Oppenheimer</a:t>
            </a:r>
            <a:endParaRPr lang="hr-HR" dirty="0" smtClean="0"/>
          </a:p>
          <a:p>
            <a:r>
              <a:rPr lang="hr-HR" dirty="0" smtClean="0"/>
              <a:t>1941 - </a:t>
            </a:r>
            <a:endParaRPr lang="hr-HR" dirty="0"/>
          </a:p>
        </p:txBody>
      </p:sp>
      <p:cxnSp>
        <p:nvCxnSpPr>
          <p:cNvPr id="32" name="Ravni poveznik 31"/>
          <p:cNvCxnSpPr/>
          <p:nvPr/>
        </p:nvCxnSpPr>
        <p:spPr>
          <a:xfrm rot="5400000">
            <a:off x="3358348" y="5142718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/>
          <p:cNvSpPr txBox="1"/>
          <p:nvPr/>
        </p:nvSpPr>
        <p:spPr>
          <a:xfrm>
            <a:off x="2857488" y="535782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Katherine</a:t>
            </a:r>
            <a:r>
              <a:rPr lang="hr-HR" dirty="0" smtClean="0"/>
              <a:t> “Toni” </a:t>
            </a:r>
            <a:r>
              <a:rPr lang="hr-HR" dirty="0" err="1" smtClean="0"/>
              <a:t>Oppenheimer</a:t>
            </a:r>
            <a:endParaRPr lang="hr-HR" dirty="0" smtClean="0"/>
          </a:p>
          <a:p>
            <a:r>
              <a:rPr lang="hr-HR" dirty="0" smtClean="0"/>
              <a:t>1944-1977</a:t>
            </a:r>
            <a:endParaRPr lang="hr-HR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2571736" y="142852"/>
            <a:ext cx="470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Porodično stablo </a:t>
            </a:r>
            <a:r>
              <a:rPr lang="hr-HR" sz="2400" dirty="0" err="1" smtClean="0"/>
              <a:t>Oppenheimerovih</a:t>
            </a:r>
            <a:endParaRPr lang="hr-HR" dirty="0"/>
          </a:p>
        </p:txBody>
      </p:sp>
      <p:cxnSp>
        <p:nvCxnSpPr>
          <p:cNvPr id="35" name="Ravni poveznik 34"/>
          <p:cNvCxnSpPr/>
          <p:nvPr/>
        </p:nvCxnSpPr>
        <p:spPr>
          <a:xfrm>
            <a:off x="5786446" y="4929198"/>
            <a:ext cx="7667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/>
          <p:cNvCxnSpPr/>
          <p:nvPr/>
        </p:nvCxnSpPr>
        <p:spPr>
          <a:xfrm rot="5400000">
            <a:off x="4787108" y="5142718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 rot="5400000">
            <a:off x="6358744" y="5142718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niOkvir 38"/>
          <p:cNvSpPr txBox="1"/>
          <p:nvPr/>
        </p:nvSpPr>
        <p:spPr>
          <a:xfrm>
            <a:off x="4286248" y="5357826"/>
            <a:ext cx="15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Michael</a:t>
            </a:r>
            <a:endParaRPr lang="hr-HR" dirty="0" smtClean="0"/>
          </a:p>
          <a:p>
            <a:r>
              <a:rPr lang="hr-HR" dirty="0" err="1" smtClean="0"/>
              <a:t>Oppenheimer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0" name="TekstniOkvir 39"/>
          <p:cNvSpPr txBox="1"/>
          <p:nvPr/>
        </p:nvSpPr>
        <p:spPr>
          <a:xfrm>
            <a:off x="6072198" y="535782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Judith</a:t>
            </a:r>
            <a:r>
              <a:rPr lang="hr-HR" dirty="0" smtClean="0"/>
              <a:t> </a:t>
            </a:r>
            <a:r>
              <a:rPr lang="hr-HR" dirty="0" err="1" smtClean="0"/>
              <a:t>Oppenheimer</a:t>
            </a:r>
            <a:endParaRPr lang="hr-HR" dirty="0" smtClean="0"/>
          </a:p>
        </p:txBody>
      </p:sp>
      <p:cxnSp>
        <p:nvCxnSpPr>
          <p:cNvPr id="41" name="Ravni poveznik 40"/>
          <p:cNvCxnSpPr/>
          <p:nvPr/>
        </p:nvCxnSpPr>
        <p:spPr>
          <a:xfrm rot="5400000">
            <a:off x="1572398" y="599997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niOkvir 41"/>
          <p:cNvSpPr txBox="1"/>
          <p:nvPr/>
        </p:nvSpPr>
        <p:spPr>
          <a:xfrm>
            <a:off x="500034" y="6215082"/>
            <a:ext cx="229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Dorothy</a:t>
            </a:r>
            <a:r>
              <a:rPr lang="hr-HR" dirty="0" smtClean="0"/>
              <a:t>  Charles   </a:t>
            </a:r>
            <a:r>
              <a:rPr lang="hr-HR" dirty="0" err="1" smtClean="0"/>
              <a:t>Ella</a:t>
            </a:r>
            <a:endParaRPr lang="hr-HR" dirty="0"/>
          </a:p>
        </p:txBody>
      </p:sp>
      <p:cxnSp>
        <p:nvCxnSpPr>
          <p:cNvPr id="50" name="Ravni poveznik 49"/>
          <p:cNvCxnSpPr/>
          <p:nvPr/>
        </p:nvCxnSpPr>
        <p:spPr>
          <a:xfrm>
            <a:off x="1000100" y="6215082"/>
            <a:ext cx="1500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/>
          <p:cNvCxnSpPr/>
          <p:nvPr/>
        </p:nvCxnSpPr>
        <p:spPr>
          <a:xfrm rot="5400000">
            <a:off x="928265" y="6286917"/>
            <a:ext cx="1436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 rot="5400000">
            <a:off x="1714877" y="6286123"/>
            <a:ext cx="1436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 rot="5400000">
            <a:off x="2429257" y="6286123"/>
            <a:ext cx="1436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ni poveznik 57"/>
          <p:cNvCxnSpPr/>
          <p:nvPr/>
        </p:nvCxnSpPr>
        <p:spPr>
          <a:xfrm rot="5400000">
            <a:off x="1080665" y="6439317"/>
            <a:ext cx="1436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niOkvir 58"/>
          <p:cNvSpPr txBox="1"/>
          <p:nvPr/>
        </p:nvSpPr>
        <p:spPr>
          <a:xfrm>
            <a:off x="2357422" y="78579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Benjamin </a:t>
            </a:r>
            <a:r>
              <a:rPr lang="hr-HR" dirty="0" err="1" smtClean="0"/>
              <a:t>Pinhas</a:t>
            </a:r>
            <a:r>
              <a:rPr lang="hr-HR" dirty="0" smtClean="0"/>
              <a:t>  </a:t>
            </a:r>
            <a:r>
              <a:rPr lang="hr-HR" dirty="0" err="1" smtClean="0"/>
              <a:t>Oppenheimer</a:t>
            </a:r>
            <a:endParaRPr lang="hr-HR" dirty="0" smtClean="0"/>
          </a:p>
        </p:txBody>
      </p:sp>
      <p:cxnSp>
        <p:nvCxnSpPr>
          <p:cNvPr id="60" name="Ravni poveznik 59"/>
          <p:cNvCxnSpPr/>
          <p:nvPr/>
        </p:nvCxnSpPr>
        <p:spPr>
          <a:xfrm rot="5400000">
            <a:off x="2822166" y="1535496"/>
            <a:ext cx="5008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2357454" cy="344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niOkvir 2"/>
          <p:cNvSpPr txBox="1"/>
          <p:nvPr/>
        </p:nvSpPr>
        <p:spPr>
          <a:xfrm>
            <a:off x="357158" y="642918"/>
            <a:ext cx="849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Robert  (</a:t>
            </a:r>
            <a:r>
              <a:rPr lang="hr-HR" sz="2400" dirty="0" err="1" smtClean="0">
                <a:solidFill>
                  <a:srgbClr val="0070C0"/>
                </a:solidFill>
              </a:rPr>
              <a:t>Julius</a:t>
            </a:r>
            <a:r>
              <a:rPr lang="hr-HR" sz="2400" dirty="0" smtClean="0">
                <a:solidFill>
                  <a:srgbClr val="0070C0"/>
                </a:solidFill>
              </a:rPr>
              <a:t>) </a:t>
            </a:r>
            <a:r>
              <a:rPr lang="hr-HR" sz="2400" dirty="0" err="1" smtClean="0">
                <a:solidFill>
                  <a:srgbClr val="0070C0"/>
                </a:solidFill>
              </a:rPr>
              <a:t>Oppenheimer</a:t>
            </a:r>
            <a:r>
              <a:rPr lang="hr-HR" sz="2400" dirty="0" smtClean="0">
                <a:solidFill>
                  <a:srgbClr val="0070C0"/>
                </a:solidFill>
              </a:rPr>
              <a:t> (New York 1904 –</a:t>
            </a:r>
            <a:r>
              <a:rPr lang="hr-HR" sz="2400" dirty="0" err="1" smtClean="0">
                <a:solidFill>
                  <a:srgbClr val="0070C0"/>
                </a:solidFill>
              </a:rPr>
              <a:t>Princeton</a:t>
            </a:r>
            <a:r>
              <a:rPr lang="hr-HR" sz="2400" dirty="0" smtClean="0">
                <a:solidFill>
                  <a:srgbClr val="0070C0"/>
                </a:solidFill>
              </a:rPr>
              <a:t> 1967)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85720" y="4929198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 smtClean="0">
                <a:solidFill>
                  <a:srgbClr val="0070C0"/>
                </a:solidFill>
              </a:rPr>
              <a:t>Robertov</a:t>
            </a:r>
            <a:r>
              <a:rPr lang="hr-HR" sz="2000" b="1" dirty="0" smtClean="0">
                <a:solidFill>
                  <a:srgbClr val="0070C0"/>
                </a:solidFill>
              </a:rPr>
              <a:t> otac </a:t>
            </a:r>
            <a:r>
              <a:rPr lang="hr-HR" sz="2000" b="1" dirty="0" err="1" smtClean="0">
                <a:solidFill>
                  <a:srgbClr val="0070C0"/>
                </a:solidFill>
              </a:rPr>
              <a:t>Julius</a:t>
            </a:r>
            <a:r>
              <a:rPr lang="hr-HR" sz="2000" b="1" dirty="0" smtClean="0">
                <a:solidFill>
                  <a:srgbClr val="0070C0"/>
                </a:solidFill>
              </a:rPr>
              <a:t>: Njemački Židov u New Yorku od 1888., trgovac platnom, 		kolekcionar</a:t>
            </a:r>
          </a:p>
          <a:p>
            <a:endParaRPr lang="hr-HR" sz="2000" b="1" dirty="0" smtClean="0">
              <a:solidFill>
                <a:srgbClr val="0070C0"/>
              </a:solidFill>
            </a:endParaRPr>
          </a:p>
          <a:p>
            <a:r>
              <a:rPr lang="hr-HR" sz="2000" b="1" dirty="0" err="1" smtClean="0">
                <a:solidFill>
                  <a:srgbClr val="0070C0"/>
                </a:solidFill>
              </a:rPr>
              <a:t>Robertova</a:t>
            </a:r>
            <a:r>
              <a:rPr lang="hr-HR" sz="2000" b="1" dirty="0" smtClean="0">
                <a:solidFill>
                  <a:srgbClr val="0070C0"/>
                </a:solidFill>
              </a:rPr>
              <a:t> majka : </a:t>
            </a:r>
            <a:r>
              <a:rPr lang="hr-HR" sz="2000" b="1" dirty="0" err="1" smtClean="0">
                <a:solidFill>
                  <a:srgbClr val="0070C0"/>
                </a:solidFill>
              </a:rPr>
              <a:t>Ella</a:t>
            </a:r>
            <a:r>
              <a:rPr lang="hr-HR" sz="2000" b="1" dirty="0" smtClean="0">
                <a:solidFill>
                  <a:srgbClr val="0070C0"/>
                </a:solidFill>
              </a:rPr>
              <a:t> </a:t>
            </a:r>
            <a:r>
              <a:rPr lang="hr-HR" sz="2000" b="1" dirty="0" err="1" smtClean="0">
                <a:solidFill>
                  <a:srgbClr val="0070C0"/>
                </a:solidFill>
              </a:rPr>
              <a:t>Friedmann</a:t>
            </a:r>
            <a:r>
              <a:rPr lang="hr-HR" sz="2000" b="1" dirty="0" smtClean="0">
                <a:solidFill>
                  <a:srgbClr val="0070C0"/>
                </a:solidFill>
              </a:rPr>
              <a:t>, slikarica i učiteljica slikanja </a:t>
            </a:r>
            <a:endParaRPr lang="hr-H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71802" y="324129"/>
            <a:ext cx="335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rgbClr val="0070C0"/>
                </a:solidFill>
              </a:rPr>
              <a:t>Robertovo</a:t>
            </a:r>
            <a:r>
              <a:rPr lang="hr-HR" sz="2400" b="1" dirty="0" smtClean="0">
                <a:solidFill>
                  <a:srgbClr val="0070C0"/>
                </a:solidFill>
              </a:rPr>
              <a:t> djetinjstvo (1)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42910" y="1214422"/>
            <a:ext cx="619983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Odrastao u New Yorku u bogatoj židovskoj obitelji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(auto, veliki stan na </a:t>
            </a:r>
            <a:r>
              <a:rPr lang="hr-HR" dirty="0" err="1" smtClean="0">
                <a:solidFill>
                  <a:srgbClr val="0070C0"/>
                </a:solidFill>
              </a:rPr>
              <a:t>Manhattenu</a:t>
            </a:r>
            <a:r>
              <a:rPr lang="hr-HR" dirty="0" smtClean="0">
                <a:solidFill>
                  <a:srgbClr val="0070C0"/>
                </a:solidFill>
              </a:rPr>
              <a:t>) “Moje djetinjstvo me nije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pripremalo za okrutan i težak život”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Po majčinoj želji, ali bez volje učio, svirati klavir.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S ocem putovao u Europu u posjet djedu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Obitelj često odlazila na izlete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Zanimao se, proučavao i skupljao minerale,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s 12 godina održao predavanje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Čitao i pisao poeziju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Dobar prema osam godina mlađem bratu Franku, savjetuje ga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i podučava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 descr="s10god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428736"/>
            <a:ext cx="1500198" cy="514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71802" y="285728"/>
            <a:ext cx="335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rgbClr val="0070C0"/>
                </a:solidFill>
              </a:rPr>
              <a:t>Robertovo</a:t>
            </a:r>
            <a:r>
              <a:rPr lang="hr-HR" sz="2400" b="1" dirty="0" smtClean="0">
                <a:solidFill>
                  <a:srgbClr val="0070C0"/>
                </a:solidFill>
              </a:rPr>
              <a:t> djetinjstvo (2)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142976" y="1285860"/>
            <a:ext cx="76728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Nadprosječno inteligentan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Povučen i ne-društven, doživljava vršnjačko nasilje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Roditelji su svjesni njegovih vrlina i mana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Odgajan i obrazovan u krugu “Etničke kulture”, udruženju Židova iz Njemačke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koji nisu religiozni niti skloni cionizmu. Uči gledati na svijet ne kakav je,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nego kaka bi trebao biti. (“</a:t>
            </a:r>
            <a:r>
              <a:rPr lang="hr-HR" dirty="0" err="1" smtClean="0">
                <a:solidFill>
                  <a:srgbClr val="0070C0"/>
                </a:solidFill>
              </a:rPr>
              <a:t>Tikkum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olam</a:t>
            </a:r>
            <a:r>
              <a:rPr lang="hr-HR" dirty="0" smtClean="0">
                <a:solidFill>
                  <a:srgbClr val="0070C0"/>
                </a:solidFill>
              </a:rPr>
              <a:t>”)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Sklon rizicima, jedri u opasnim okolnostima.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S 18 godina zadivljen je krajolikom New Mexica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66"/>
            <a:ext cx="2252661" cy="261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3709</TotalTime>
  <Words>1525</Words>
  <Application>Microsoft Office PowerPoint</Application>
  <PresentationFormat>Prikaz na zaslonu (4:3)</PresentationFormat>
  <Paragraphs>331</Paragraphs>
  <Slides>28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Putovanje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Darko Fischer</dc:creator>
  <cp:lastModifiedBy>Darko Fischer</cp:lastModifiedBy>
  <cp:revision>166</cp:revision>
  <dcterms:created xsi:type="dcterms:W3CDTF">2024-03-13T16:32:55Z</dcterms:created>
  <dcterms:modified xsi:type="dcterms:W3CDTF">2024-10-13T15:21:47Z</dcterms:modified>
</cp:coreProperties>
</file>