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ilos_damjanovic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4000" dirty="0"/>
              <a:t>МАРКО БЕЊАМИНОВИЋ</a:t>
            </a:r>
            <a:r>
              <a:rPr lang="en-US" sz="4000" dirty="0"/>
              <a:t> (1897 - ?)</a:t>
            </a:r>
            <a:br>
              <a:rPr lang="en-US" sz="4000" dirty="0"/>
            </a:br>
            <a:r>
              <a:rPr lang="sr-Cyrl-RS" sz="2400" dirty="0"/>
              <a:t>Биографија једног атипичног југословенског Јеврејина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Др Милош Шломо Дамјановић, Косовска Митровица, 10. мај 2024.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6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3" y="1724296"/>
            <a:ext cx="3377583" cy="51337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06" y="1724295"/>
            <a:ext cx="3265714" cy="5133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9389" y="1724295"/>
            <a:ext cx="45652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/>
              <a:t>Градско поглаварство у Осијеку потражује потврду о имовном стању и приходима од градског Пореског уреда; болесник није у финансијском стању да покрије трошкове лечења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Градско поглаварство тражи од Предстојништва градске полиције информације о завичајности – у одговору се наводи да је Бењаминовић стално боравио у Осијеку од 23. октобра 1924. године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5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7" y="1680754"/>
            <a:ext cx="5593203" cy="51772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680754"/>
            <a:ext cx="6400800" cy="51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4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34" y="1905001"/>
            <a:ext cx="3100252" cy="4600302"/>
          </a:xfrm>
        </p:spPr>
      </p:pic>
      <p:sp>
        <p:nvSpPr>
          <p:cNvPr id="5" name="TextBox 4"/>
          <p:cNvSpPr txBox="1"/>
          <p:nvPr/>
        </p:nvSpPr>
        <p:spPr>
          <a:xfrm>
            <a:off x="5756367" y="1905000"/>
            <a:ext cx="6087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НАЦИСТИЧКА ОКУПАЦИЈА СРБИЈЕ (1941 – 1944)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Бенцион Бивас 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Агент Управе града Београда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Радио и за загребачку полицију где му је надређени био шеф загребачке полиције др Јанко Бедековић; наводно се оженио Немицом у Загребу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3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2" y="1680754"/>
            <a:ext cx="2919599" cy="51772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51" y="1680755"/>
            <a:ext cx="4302035" cy="5177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1955" y="1680754"/>
            <a:ext cx="4032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/>
              <a:t>По директиви Бедековића гони усташе, државне непријатеље, комунистичке револуционаре и припаднике ХРСС током важења Обзнане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Хапшење Жиге Енгелмана и његове веренице Алме Зоненштајн 1929. године у Осијеку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6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8" y="1689463"/>
            <a:ext cx="5845938" cy="5168537"/>
          </a:xfrm>
        </p:spPr>
      </p:pic>
      <p:sp>
        <p:nvSpPr>
          <p:cNvPr id="5" name="TextBox 4"/>
          <p:cNvSpPr txBox="1"/>
          <p:nvPr/>
        </p:nvSpPr>
        <p:spPr>
          <a:xfrm>
            <a:off x="6069874" y="1689463"/>
            <a:ext cx="5138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/>
              <a:t>Боравак у Београду од 9. јануара 1941. године и током 1942. године 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Ставља се на располагање </a:t>
            </a:r>
            <a:r>
              <a:rPr lang="en-US" dirty="0" err="1"/>
              <a:t>BdS</a:t>
            </a:r>
            <a:r>
              <a:rPr lang="en-US" dirty="0"/>
              <a:t> </a:t>
            </a:r>
            <a:r>
              <a:rPr lang="sr-Cyrl-RS" dirty="0"/>
              <a:t>и Гестапу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Мења идентитет (презиме, вероисповест, националност...)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Легитимација издата од локалних клисвиншких органа цивилне власти (помогли му СС капетан Гинтер Хауздинг, Ферхат Драга и др. албански колаборационисти)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8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3" y="1672046"/>
            <a:ext cx="3878461" cy="51859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94" y="1672046"/>
            <a:ext cx="4380412" cy="5185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7" y="1672046"/>
            <a:ext cx="3753394" cy="51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7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- Издавање лажних исправа по цени од 20. до 40.000 динара у сарадњи са комесарима за Јевреје у Београду, Егоном Сабукошеком и Хансом Хелмом</a:t>
            </a:r>
          </a:p>
          <a:p>
            <a:r>
              <a:rPr lang="sr-Cyrl-RS" dirty="0"/>
              <a:t>Почетком 1942. године одлази у Косовску Митровицу и Приштину</a:t>
            </a:r>
          </a:p>
          <a:p>
            <a:r>
              <a:rPr lang="sr-Cyrl-RS" dirty="0"/>
              <a:t>Више пута месечно одлазио у Албанију, шверцовао валуте, трговао златом...сарађивао и са Махмудом Алајбеговићем, поуздаником Абвера и </a:t>
            </a:r>
            <a:r>
              <a:rPr lang="en-US" dirty="0" err="1"/>
              <a:t>BdS</a:t>
            </a:r>
            <a:endParaRPr lang="sr-Cyrl-RS" dirty="0"/>
          </a:p>
          <a:p>
            <a:r>
              <a:rPr lang="sr-Cyrl-RS" dirty="0"/>
              <a:t>Различите верзије о ратној судбини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0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9" y="1905000"/>
            <a:ext cx="2698750" cy="495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79" y="1905000"/>
            <a:ext cx="3566384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5613" y="1905000"/>
            <a:ext cx="4839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/>
              <a:t>Операција Маус под руководством Вилхелма Хетла и Ота фон Скорценија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0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31" y="1905000"/>
            <a:ext cx="8064138" cy="4380411"/>
          </a:xfrm>
        </p:spPr>
      </p:pic>
    </p:spTree>
    <p:extLst>
      <p:ext uri="{BB962C8B-B14F-4D97-AF65-F5344CB8AC3E}">
        <p14:creationId xmlns:p14="http://schemas.microsoft.com/office/powerpoint/2010/main" val="3609191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9" y="2133599"/>
            <a:ext cx="7759337" cy="4432663"/>
          </a:xfrm>
        </p:spPr>
      </p:pic>
    </p:spTree>
    <p:extLst>
      <p:ext uri="{BB962C8B-B14F-4D97-AF65-F5344CB8AC3E}">
        <p14:creationId xmlns:p14="http://schemas.microsoft.com/office/powerpoint/2010/main" val="256830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03" y="2316479"/>
            <a:ext cx="2646516" cy="3778250"/>
          </a:xfrm>
        </p:spPr>
      </p:pic>
      <p:sp>
        <p:nvSpPr>
          <p:cNvPr id="5" name="TextBox 4"/>
          <p:cNvSpPr txBox="1"/>
          <p:nvPr/>
        </p:nvSpPr>
        <p:spPr>
          <a:xfrm>
            <a:off x="5408022" y="2316479"/>
            <a:ext cx="53122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/>
              <a:t>Рођен 15. јула 1897. године у Приштини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Родитељи: Биња Бињаминовић и Сењора Бохоревић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Детињство и младост: Оријентални сефрадски свет; Бурне године ратова, окупација и етничких сукоба; Живот у новој југословенској држави и процеси вестернизације; Промене у патронимији Сефарда јужних крајева земље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72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ХВАЛА НА ПАЖЊИ!</a:t>
            </a:r>
          </a:p>
          <a:p>
            <a:r>
              <a:rPr lang="sr-Cyrl-RS" dirty="0"/>
              <a:t>ШАБАТ ШАЛОМ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en-US" dirty="0">
                <a:hlinkClick r:id="rId2"/>
              </a:rPr>
              <a:t>milos_damjanovic@yahoo.com</a:t>
            </a:r>
            <a:endParaRPr lang="en-US" dirty="0"/>
          </a:p>
          <a:p>
            <a:r>
              <a:rPr lang="en-US" dirty="0"/>
              <a:t>10. </a:t>
            </a:r>
            <a:r>
              <a:rPr lang="en-US" dirty="0" err="1"/>
              <a:t>maj</a:t>
            </a:r>
            <a:r>
              <a:rPr lang="en-US" dirty="0"/>
              <a:t> 2024, </a:t>
            </a:r>
            <a:r>
              <a:rPr lang="sr-Cyrl-RS"/>
              <a:t>Косовска Митровица, Србија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0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672046"/>
            <a:ext cx="5043435" cy="5185954"/>
          </a:xfrm>
        </p:spPr>
      </p:pic>
      <p:sp>
        <p:nvSpPr>
          <p:cNvPr id="5" name="TextBox 4"/>
          <p:cNvSpPr txBox="1"/>
          <p:nvPr/>
        </p:nvSpPr>
        <p:spPr>
          <a:xfrm>
            <a:off x="5477691" y="1905000"/>
            <a:ext cx="6113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-Пресељење у Косовску Митровицу; Завичајни грађанин општине Косовска Митровица; трговачки агент </a:t>
            </a:r>
          </a:p>
          <a:p>
            <a:r>
              <a:rPr lang="sr-Cyrl-RS" dirty="0"/>
              <a:t>-Присуство и живот у северним крајевима државе</a:t>
            </a:r>
          </a:p>
          <a:p>
            <a:r>
              <a:rPr lang="sr-Cyrl-RS" dirty="0"/>
              <a:t>-Почеци дистанцирања од заједнице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8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74" y="1905000"/>
            <a:ext cx="3344092" cy="4953000"/>
          </a:xfrm>
        </p:spPr>
      </p:pic>
      <p:sp>
        <p:nvSpPr>
          <p:cNvPr id="5" name="TextBox 4"/>
          <p:cNvSpPr txBox="1"/>
          <p:nvPr/>
        </p:nvSpPr>
        <p:spPr>
          <a:xfrm>
            <a:off x="5852161" y="1905001"/>
            <a:ext cx="58331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/>
              <a:t>Брак са седам година старијом римокатоликињом Терезијом Мирић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Венчање 5. августа 1923. године у жупној цркви св. Петра и Павла у Горњем граду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Конзумација брака без потомства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Одјава 16. априла 1925. године из Осијека и Терезијино пресељење у Суботицу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Агент државне полиције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Полиглота 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Налог Државне тајне полиције у Суботици 1925. године за праћење Гезе Билицког; 4. марта Бењаминовић саставља и подноси извештај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Прелоцирање у престоницу; напредовање у служби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Дворски агент Карађорђевића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8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2" y="1704702"/>
            <a:ext cx="6272658" cy="5153297"/>
          </a:xfrm>
        </p:spPr>
      </p:pic>
      <p:sp>
        <p:nvSpPr>
          <p:cNvPr id="5" name="TextBox 4"/>
          <p:cNvSpPr txBox="1"/>
          <p:nvPr/>
        </p:nvSpPr>
        <p:spPr>
          <a:xfrm>
            <a:off x="6531429" y="1704702"/>
            <a:ext cx="5590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-   У Београду борави током 1927. године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Почетком тридесетих година живи у Косовској Митровици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Смрт мајке Сењоре Нафталиновић 21. новембра 1933. године у Кос. Митровици</a:t>
            </a:r>
          </a:p>
          <a:p>
            <a:endParaRPr lang="sr-Cyrl-R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2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1" y="1602376"/>
            <a:ext cx="3435555" cy="52556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66" y="1602375"/>
            <a:ext cx="3108960" cy="5255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2686" y="1663338"/>
            <a:ext cx="5399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/>
              <a:t>Уверење о држављанству издато му 14. јуна 1934. године у Кос. Митровици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Прелазак у Београд и потом у Осијек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Трговачки помоћник, приватни чиновник и стално намештен градски службеник (редарствени агент)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Завичајно право у Осијеку уживао од 23. септембра 1934. године</a:t>
            </a:r>
          </a:p>
        </p:txBody>
      </p:sp>
    </p:spTree>
    <p:extLst>
      <p:ext uri="{BB962C8B-B14F-4D97-AF65-F5344CB8AC3E}">
        <p14:creationId xmlns:p14="http://schemas.microsoft.com/office/powerpoint/2010/main" val="206330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3" y="1672044"/>
            <a:ext cx="5558714" cy="5185955"/>
          </a:xfrm>
        </p:spPr>
      </p:pic>
      <p:sp>
        <p:nvSpPr>
          <p:cNvPr id="7" name="TextBox 6"/>
          <p:cNvSpPr txBox="1"/>
          <p:nvPr/>
        </p:nvSpPr>
        <p:spPr>
          <a:xfrm>
            <a:off x="5852161" y="1672044"/>
            <a:ext cx="6183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/>
              <a:t>Боравак на више различитих адреса у Осијеку; пријављен 1924, 1930. и 1937. године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Судски процес пред Окружним судом у Осијеку; 29. маја 1936. прочитана оптужница за уцењивање директора ,,Нашичка д. д.“ и извршење још неколико кривичних дела; Претресу присуствовао велики број сведока; Уцењени у више наврата доставио оптуженом новац у износу од 9.000 динара; Оптужен и за клевете, подношење лажних пријава, преваре и фабриковање лажних исправа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7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9" y="1767840"/>
            <a:ext cx="2909326" cy="509016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45" y="1767840"/>
            <a:ext cx="3769873" cy="5090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9441" y="1767841"/>
            <a:ext cx="45551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/>
              <a:t>У наставку суђења 2. јуна 1936. године Бењаминовић осуђен на пет година робије, губитак часних права и новчану казну; исплату новца оштећеној Ели Бошњак и правним наследницима Лајмдорфера; остале оштећене странке упућене на грађанске парнице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Жалба Касационом суду и Столу седморице у Загребу који 24. децембра 1936. године снижава казну на четири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3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rgbClr val="31B4E6">
                    <a:lumMod val="75000"/>
                  </a:srgbClr>
                </a:solidFill>
              </a:rPr>
              <a:t>МАРКО БЕЊАМИНОВИЋ</a:t>
            </a:r>
            <a:r>
              <a:rPr lang="en-US" sz="4000" dirty="0">
                <a:solidFill>
                  <a:srgbClr val="31B4E6">
                    <a:lumMod val="75000"/>
                  </a:srgbClr>
                </a:solidFill>
              </a:rPr>
              <a:t> (1897 - ?)</a:t>
            </a:r>
            <a:br>
              <a:rPr lang="en-US" sz="40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sr-Cyrl-RS" sz="2400" dirty="0">
                <a:solidFill>
                  <a:srgbClr val="31B4E6">
                    <a:lumMod val="75000"/>
                  </a:srgbClr>
                </a:solidFill>
              </a:rPr>
              <a:t>Биографија једног атипичног југословенског Јеврејина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" y="1724296"/>
            <a:ext cx="3822762" cy="51337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4" y="1724296"/>
            <a:ext cx="3941927" cy="5199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9302" y="1724295"/>
            <a:ext cx="40407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/>
              <a:t>Затворску казну одслужио од 4. децембра 1935. до 12. децембра 1937. године у Старој Градишки и код Окружног суда у Осијеку; часна права изгубио до 1939. године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По ослобођењу поново настањен у Осијеку стално боравећи од 22. марта 1938.</a:t>
            </a:r>
          </a:p>
          <a:p>
            <a:pPr marL="285750" indent="-285750">
              <a:buFontTx/>
              <a:buChar char="-"/>
            </a:pPr>
            <a:r>
              <a:rPr lang="sr-Cyrl-RS" dirty="0"/>
              <a:t>На лечењу у Опћој јавној закладној болници у Осијеку од почетка 1938.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882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430</TotalTime>
  <Words>960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Wisp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  <vt:lpstr>МАРКО БЕЊАМИНОВИЋ (1897 - ?) Биографија једног атипичног југословенског Јеврејина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МАРКО БЕЊАМИНОВИЋ</dc:title>
  <dc:creator>Korisnik</dc:creator>
  <cp:lastModifiedBy>Barbi Barbi</cp:lastModifiedBy>
  <cp:revision>20</cp:revision>
  <dcterms:created xsi:type="dcterms:W3CDTF">2024-05-10T12:24:15Z</dcterms:created>
  <dcterms:modified xsi:type="dcterms:W3CDTF">2024-05-10T19:43:25Z</dcterms:modified>
</cp:coreProperties>
</file>