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58" r:id="rId5"/>
    <p:sldId id="283" r:id="rId6"/>
    <p:sldId id="264" r:id="rId7"/>
    <p:sldId id="269" r:id="rId8"/>
    <p:sldId id="284" r:id="rId9"/>
    <p:sldId id="270" r:id="rId10"/>
    <p:sldId id="265" r:id="rId11"/>
    <p:sldId id="266" r:id="rId12"/>
    <p:sldId id="285" r:id="rId13"/>
    <p:sldId id="267" r:id="rId14"/>
    <p:sldId id="276" r:id="rId15"/>
    <p:sldId id="277" r:id="rId16"/>
    <p:sldId id="278" r:id="rId17"/>
    <p:sldId id="279" r:id="rId18"/>
    <p:sldId id="280" r:id="rId19"/>
    <p:sldId id="281" r:id="rId20"/>
    <p:sldId id="268" r:id="rId21"/>
    <p:sldId id="282" r:id="rId22"/>
    <p:sldId id="272" r:id="rId23"/>
    <p:sldId id="271" r:id="rId24"/>
    <p:sldId id="260" r:id="rId25"/>
    <p:sldId id="275" r:id="rId26"/>
    <p:sldId id="273"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E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EBD70-ED83-086D-9E4E-F4A4A8B155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C2AC72-4EF4-CFE2-8197-F05FE3D15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9351BB-5027-5C28-0F73-915F7275E507}"/>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5" name="Footer Placeholder 4">
            <a:extLst>
              <a:ext uri="{FF2B5EF4-FFF2-40B4-BE49-F238E27FC236}">
                <a16:creationId xmlns:a16="http://schemas.microsoft.com/office/drawing/2014/main" id="{214D8A74-3F1B-110A-04D5-E4FC7483A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F30376-4FA2-647E-8465-2AC5AF837B50}"/>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272633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1455-BA7D-F9D4-0E2D-C8D37DE756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1BAA9E-9986-4D5A-D242-3FC21B31C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0644B-16C3-DDC2-92DE-9BE1CCB9E0C0}"/>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5" name="Footer Placeholder 4">
            <a:extLst>
              <a:ext uri="{FF2B5EF4-FFF2-40B4-BE49-F238E27FC236}">
                <a16:creationId xmlns:a16="http://schemas.microsoft.com/office/drawing/2014/main" id="{2C4F4F4B-4B56-ADA5-1C14-445DAF689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45AC7-751B-05ED-592E-06BF4D915AAE}"/>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334990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B1E9B1-FC34-2038-F01F-7D8559CA91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A2742-E9D1-6371-222E-2FEB2BC296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B5A92-0E63-6CEA-8774-FA32A0119D00}"/>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5" name="Footer Placeholder 4">
            <a:extLst>
              <a:ext uri="{FF2B5EF4-FFF2-40B4-BE49-F238E27FC236}">
                <a16:creationId xmlns:a16="http://schemas.microsoft.com/office/drawing/2014/main" id="{C8E98335-094F-5EEC-28CC-310C84660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04933-283C-DCED-6A03-51E8D3D518CF}"/>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181574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3EFD-4FFB-A8D7-CCE5-C46E44548E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530D-852F-B177-58BB-0C4F6377E9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128AC-352A-B8BF-05AF-A171B122FAFC}"/>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5" name="Footer Placeholder 4">
            <a:extLst>
              <a:ext uri="{FF2B5EF4-FFF2-40B4-BE49-F238E27FC236}">
                <a16:creationId xmlns:a16="http://schemas.microsoft.com/office/drawing/2014/main" id="{ED754F90-2A51-F6F9-3DF8-D5F66A85A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8CD81-832C-4EE0-B7C8-CAA55FABE447}"/>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389379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7C82-8140-526F-736F-E6A84BB030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0D99A7-E1D9-A0DD-3FF3-3E12A3A1A8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01B4A4-46B5-FB65-BB97-3095C567B574}"/>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5" name="Footer Placeholder 4">
            <a:extLst>
              <a:ext uri="{FF2B5EF4-FFF2-40B4-BE49-F238E27FC236}">
                <a16:creationId xmlns:a16="http://schemas.microsoft.com/office/drawing/2014/main" id="{DDAB87C8-E63D-B71B-9953-EB19AD93D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2B1CB-EA3B-D69F-79A7-C3C5368A9B66}"/>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237609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B37F-964C-DA25-5843-94339E216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BA54C7-0EC0-DEFB-8F52-7520FE7130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D98AB-0816-0832-9361-0B2498FC2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0E6A3-3227-2BFE-BD63-31A7AE153894}"/>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6" name="Footer Placeholder 5">
            <a:extLst>
              <a:ext uri="{FF2B5EF4-FFF2-40B4-BE49-F238E27FC236}">
                <a16:creationId xmlns:a16="http://schemas.microsoft.com/office/drawing/2014/main" id="{55FA78CA-32B7-4A53-E684-5C6344937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1E814-4B57-6B75-8507-27B63E2FACCA}"/>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3370935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26DB-F482-C4EA-D486-9686332173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F0E712-63D8-1173-494F-968CB8F348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5C9F5-C1F3-50F6-A843-256833FCA3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6BABF6-93E1-A1BE-98BF-3F77475626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403FA4-CBFD-E6BB-859F-D56F99BDE0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B00E06-9351-406F-C27C-C9D01FFE4E96}"/>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8" name="Footer Placeholder 7">
            <a:extLst>
              <a:ext uri="{FF2B5EF4-FFF2-40B4-BE49-F238E27FC236}">
                <a16:creationId xmlns:a16="http://schemas.microsoft.com/office/drawing/2014/main" id="{7538633D-592D-3F7F-369B-4B1159E776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8B9364-D039-FE09-A904-F71C392E72A8}"/>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166668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3F7B-8C1B-1478-7013-71C324389D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9A0715-ED06-569D-598B-1C29ADCEE740}"/>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4" name="Footer Placeholder 3">
            <a:extLst>
              <a:ext uri="{FF2B5EF4-FFF2-40B4-BE49-F238E27FC236}">
                <a16:creationId xmlns:a16="http://schemas.microsoft.com/office/drawing/2014/main" id="{2CA3D282-F42F-53D7-6CF7-7CFA0E8D1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D7010-20C4-88EB-26E4-CDB3C3562496}"/>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286057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CC4F2D-3A3A-2D5B-6820-3F40C4DFD22C}"/>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3" name="Footer Placeholder 2">
            <a:extLst>
              <a:ext uri="{FF2B5EF4-FFF2-40B4-BE49-F238E27FC236}">
                <a16:creationId xmlns:a16="http://schemas.microsoft.com/office/drawing/2014/main" id="{FB2E0725-9DC9-A063-599C-854A965DA4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3437CF-81E4-F1F2-51FD-06BF5E4C34CF}"/>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3858851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D64A-C081-68C4-B850-3BC675BDA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96AA8B-EF8F-BB91-E69E-E7E7CE318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0B59F9-DBC9-1450-E801-5E0C6B353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C2B99-2D14-A1AF-F7F7-406184377D38}"/>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6" name="Footer Placeholder 5">
            <a:extLst>
              <a:ext uri="{FF2B5EF4-FFF2-40B4-BE49-F238E27FC236}">
                <a16:creationId xmlns:a16="http://schemas.microsoft.com/office/drawing/2014/main" id="{471D9966-7DA0-E1B8-0941-F9D8FCC7C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516E9-DF0E-A8FA-1F36-B44A52B827F8}"/>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420308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2BB4-5FCD-49A3-A4E7-ADB78254C1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FE9DE5-975D-124F-3D20-B25D70EAD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472231-9719-97A9-1484-4568C3774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36988-B099-8307-2562-341CF18F8581}"/>
              </a:ext>
            </a:extLst>
          </p:cNvPr>
          <p:cNvSpPr>
            <a:spLocks noGrp="1"/>
          </p:cNvSpPr>
          <p:nvPr>
            <p:ph type="dt" sz="half" idx="10"/>
          </p:nvPr>
        </p:nvSpPr>
        <p:spPr/>
        <p:txBody>
          <a:bodyPr/>
          <a:lstStyle/>
          <a:p>
            <a:fld id="{7D064C1F-C4E9-4CED-820F-5725623F9AFE}" type="datetimeFigureOut">
              <a:rPr lang="en-US" smtClean="0"/>
              <a:t>5/3/2024</a:t>
            </a:fld>
            <a:endParaRPr lang="en-US"/>
          </a:p>
        </p:txBody>
      </p:sp>
      <p:sp>
        <p:nvSpPr>
          <p:cNvPr id="6" name="Footer Placeholder 5">
            <a:extLst>
              <a:ext uri="{FF2B5EF4-FFF2-40B4-BE49-F238E27FC236}">
                <a16:creationId xmlns:a16="http://schemas.microsoft.com/office/drawing/2014/main" id="{EAF5601E-E84E-0253-D2E3-CCEF3D1069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18CBA-3C8C-01B1-F044-426B99A87E19}"/>
              </a:ext>
            </a:extLst>
          </p:cNvPr>
          <p:cNvSpPr>
            <a:spLocks noGrp="1"/>
          </p:cNvSpPr>
          <p:nvPr>
            <p:ph type="sldNum" sz="quarter" idx="12"/>
          </p:nvPr>
        </p:nvSpPr>
        <p:spPr/>
        <p:txBody>
          <a:bodyPr/>
          <a:lstStyle/>
          <a:p>
            <a:fld id="{76DFE66C-A69B-421D-9F67-6270978BB9F4}" type="slidenum">
              <a:rPr lang="en-US" smtClean="0"/>
              <a:t>‹#›</a:t>
            </a:fld>
            <a:endParaRPr lang="en-US"/>
          </a:p>
        </p:txBody>
      </p:sp>
    </p:spTree>
    <p:extLst>
      <p:ext uri="{BB962C8B-B14F-4D97-AF65-F5344CB8AC3E}">
        <p14:creationId xmlns:p14="http://schemas.microsoft.com/office/powerpoint/2010/main" val="146463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222A3-1C86-C39B-7B7A-35DB7919E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3D4F03-CCDB-5F8B-B8FF-4BC47633A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F6518-25E7-9669-7275-D888FB593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064C1F-C4E9-4CED-820F-5725623F9AFE}" type="datetimeFigureOut">
              <a:rPr lang="en-US" smtClean="0"/>
              <a:t>5/3/2024</a:t>
            </a:fld>
            <a:endParaRPr lang="en-US"/>
          </a:p>
        </p:txBody>
      </p:sp>
      <p:sp>
        <p:nvSpPr>
          <p:cNvPr id="5" name="Footer Placeholder 4">
            <a:extLst>
              <a:ext uri="{FF2B5EF4-FFF2-40B4-BE49-F238E27FC236}">
                <a16:creationId xmlns:a16="http://schemas.microsoft.com/office/drawing/2014/main" id="{D1788671-D0A4-4C7C-BF53-2EE2FE54C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6CFBE9-23D1-444C-CDE8-8CB44E02CA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DFE66C-A69B-421D-9F67-6270978BB9F4}" type="slidenum">
              <a:rPr lang="en-US" smtClean="0"/>
              <a:t>‹#›</a:t>
            </a:fld>
            <a:endParaRPr lang="en-US"/>
          </a:p>
        </p:txBody>
      </p:sp>
    </p:spTree>
    <p:extLst>
      <p:ext uri="{BB962C8B-B14F-4D97-AF65-F5344CB8AC3E}">
        <p14:creationId xmlns:p14="http://schemas.microsoft.com/office/powerpoint/2010/main" val="3764824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8E4A-C511-72D0-2AF3-32A3E15BF779}"/>
              </a:ext>
            </a:extLst>
          </p:cNvPr>
          <p:cNvSpPr>
            <a:spLocks noGrp="1"/>
          </p:cNvSpPr>
          <p:nvPr>
            <p:ph type="title"/>
          </p:nvPr>
        </p:nvSpPr>
        <p:spPr>
          <a:xfrm>
            <a:off x="5162549" y="1918801"/>
            <a:ext cx="7029451" cy="938213"/>
          </a:xfrm>
        </p:spPr>
        <p:txBody>
          <a:bodyPr>
            <a:normAutofit fontScale="90000"/>
          </a:bodyPr>
          <a:lstStyle/>
          <a:p>
            <a:pPr algn="ctr"/>
            <a:r>
              <a:rPr lang="es-ES" b="1" dirty="0">
                <a:solidFill>
                  <a:srgbClr val="000000"/>
                </a:solidFill>
                <a:effectLst/>
                <a:latin typeface="Amaranth-Bold"/>
              </a:rPr>
              <a:t>Museo de Historia de los Judíos</a:t>
            </a:r>
            <a:br>
              <a:rPr lang="es-ES" b="1" dirty="0">
                <a:solidFill>
                  <a:srgbClr val="000000"/>
                </a:solidFill>
                <a:effectLst/>
                <a:latin typeface="Amaranth-Bold"/>
              </a:rPr>
            </a:br>
            <a:r>
              <a:rPr lang="es-ES" b="1" dirty="0">
                <a:solidFill>
                  <a:srgbClr val="000000"/>
                </a:solidFill>
                <a:latin typeface="Amaranth-Bold"/>
              </a:rPr>
              <a:t>Gerona</a:t>
            </a:r>
            <a:r>
              <a:rPr lang="es-ES" b="1" dirty="0">
                <a:solidFill>
                  <a:srgbClr val="000000"/>
                </a:solidFill>
                <a:effectLst/>
                <a:latin typeface="Amaranth-Bold"/>
              </a:rPr>
              <a:t> </a:t>
            </a:r>
            <a:br>
              <a:rPr lang="sr-Latn-BA" b="1" dirty="0">
                <a:solidFill>
                  <a:srgbClr val="000000"/>
                </a:solidFill>
                <a:effectLst/>
                <a:latin typeface="Amaranth-Bold"/>
              </a:rPr>
            </a:br>
            <a:r>
              <a:rPr lang="en-US" b="1" dirty="0" err="1">
                <a:solidFill>
                  <a:srgbClr val="000000"/>
                </a:solidFill>
                <a:latin typeface="Amaranth-Bold"/>
              </a:rPr>
              <a:t>Museu</a:t>
            </a:r>
            <a:r>
              <a:rPr lang="en-US" b="1" dirty="0">
                <a:solidFill>
                  <a:srgbClr val="000000"/>
                </a:solidFill>
                <a:latin typeface="Amaranth-Bold"/>
              </a:rPr>
              <a:t> </a:t>
            </a:r>
            <a:r>
              <a:rPr lang="en-US" b="1" dirty="0" err="1">
                <a:solidFill>
                  <a:srgbClr val="000000"/>
                </a:solidFill>
                <a:latin typeface="Amaranth-Bold"/>
              </a:rPr>
              <a:t>d'Història</a:t>
            </a:r>
            <a:r>
              <a:rPr lang="en-US" b="1" dirty="0">
                <a:solidFill>
                  <a:srgbClr val="000000"/>
                </a:solidFill>
                <a:latin typeface="Amaranth-Bold"/>
              </a:rPr>
              <a:t> </a:t>
            </a:r>
            <a:r>
              <a:rPr lang="en-US" b="1" dirty="0" err="1">
                <a:solidFill>
                  <a:srgbClr val="000000"/>
                </a:solidFill>
                <a:latin typeface="Amaranth-Bold"/>
              </a:rPr>
              <a:t>dels</a:t>
            </a:r>
            <a:r>
              <a:rPr lang="en-US" b="1" dirty="0">
                <a:solidFill>
                  <a:srgbClr val="000000"/>
                </a:solidFill>
                <a:latin typeface="Amaranth-Bold"/>
              </a:rPr>
              <a:t> </a:t>
            </a:r>
            <a:r>
              <a:rPr lang="en-US" b="1" dirty="0" err="1">
                <a:solidFill>
                  <a:srgbClr val="000000"/>
                </a:solidFill>
                <a:latin typeface="Amaranth-Bold"/>
              </a:rPr>
              <a:t>Jueus</a:t>
            </a:r>
            <a:br>
              <a:rPr lang="sr-Latn-BA" b="1" dirty="0">
                <a:solidFill>
                  <a:srgbClr val="000000"/>
                </a:solidFill>
                <a:latin typeface="Amaranth-Bold"/>
              </a:rPr>
            </a:br>
            <a:r>
              <a:rPr lang="es-ES" b="1" dirty="0">
                <a:solidFill>
                  <a:srgbClr val="000000"/>
                </a:solidFill>
                <a:latin typeface="Amaranth-Bold"/>
              </a:rPr>
              <a:t>Girona</a:t>
            </a:r>
            <a:endParaRPr lang="es-ES" b="1" dirty="0">
              <a:solidFill>
                <a:srgbClr val="000000"/>
              </a:solidFill>
              <a:effectLst/>
              <a:latin typeface="Amaranth-Bold"/>
            </a:endParaRPr>
          </a:p>
        </p:txBody>
      </p:sp>
      <p:pic>
        <p:nvPicPr>
          <p:cNvPr id="5" name="Content Placeholder 4" descr="A person standing on a sidewalk&#10;&#10;Description automatically generated">
            <a:extLst>
              <a:ext uri="{FF2B5EF4-FFF2-40B4-BE49-F238E27FC236}">
                <a16:creationId xmlns:a16="http://schemas.microsoft.com/office/drawing/2014/main" id="{AEBF8862-87CD-D999-D348-7D03D02CF1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60427" y="860426"/>
            <a:ext cx="6883402" cy="5162550"/>
          </a:xfrm>
        </p:spPr>
      </p:pic>
      <p:pic>
        <p:nvPicPr>
          <p:cNvPr id="3" name="Picture 2">
            <a:extLst>
              <a:ext uri="{FF2B5EF4-FFF2-40B4-BE49-F238E27FC236}">
                <a16:creationId xmlns:a16="http://schemas.microsoft.com/office/drawing/2014/main" id="{718D2049-AE78-2D03-B3C9-AE3BE8EEAFD3}"/>
              </a:ext>
            </a:extLst>
          </p:cNvPr>
          <p:cNvPicPr>
            <a:picLocks noChangeAspect="1"/>
          </p:cNvPicPr>
          <p:nvPr/>
        </p:nvPicPr>
        <p:blipFill>
          <a:blip r:embed="rId3"/>
          <a:stretch>
            <a:fillRect/>
          </a:stretch>
        </p:blipFill>
        <p:spPr>
          <a:xfrm>
            <a:off x="7417835" y="4352124"/>
            <a:ext cx="2516925" cy="1690051"/>
          </a:xfrm>
          <a:prstGeom prst="ellipse">
            <a:avLst/>
          </a:prstGeom>
        </p:spPr>
      </p:pic>
    </p:spTree>
    <p:extLst>
      <p:ext uri="{BB962C8B-B14F-4D97-AF65-F5344CB8AC3E}">
        <p14:creationId xmlns:p14="http://schemas.microsoft.com/office/powerpoint/2010/main" val="229809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5F6E-06AF-24D8-C15E-472160B6E4C1}"/>
              </a:ext>
            </a:extLst>
          </p:cNvPr>
          <p:cNvSpPr>
            <a:spLocks noGrp="1"/>
          </p:cNvSpPr>
          <p:nvPr>
            <p:ph type="title"/>
          </p:nvPr>
        </p:nvSpPr>
        <p:spPr>
          <a:xfrm>
            <a:off x="4030823" y="1242203"/>
            <a:ext cx="7257661" cy="3833651"/>
          </a:xfrm>
        </p:spPr>
        <p:txBody>
          <a:bodyPr>
            <a:normAutofit/>
          </a:bodyPr>
          <a:lstStyle/>
          <a:p>
            <a:pPr algn="ctr"/>
            <a:r>
              <a:rPr lang="es-ES" sz="2000" b="1" dirty="0">
                <a:solidFill>
                  <a:srgbClr val="000000"/>
                </a:solidFill>
                <a:latin typeface="Amaranth-Bold"/>
              </a:rPr>
              <a:t>En 1445 se emitió una orden que mandaba que “ningún judío mayor de 15 años ose salir del </a:t>
            </a:r>
            <a:r>
              <a:rPr lang="es-ES" sz="2000" b="1" dirty="0" err="1">
                <a:solidFill>
                  <a:srgbClr val="000000"/>
                </a:solidFill>
                <a:latin typeface="Amaranth-Bold"/>
              </a:rPr>
              <a:t>call</a:t>
            </a:r>
            <a:r>
              <a:rPr lang="es-ES" sz="2000" b="1" dirty="0">
                <a:solidFill>
                  <a:srgbClr val="000000"/>
                </a:solidFill>
                <a:latin typeface="Amaranth-Bold"/>
              </a:rPr>
              <a:t> ni ir por la ciudad sin su hábito judaico y sin la rueda de paño rojo en la parte delantera, y en lugar bien visible”.</a:t>
            </a:r>
            <a:br>
              <a:rPr lang="en-US" sz="2000" b="1" dirty="0">
                <a:solidFill>
                  <a:srgbClr val="000000"/>
                </a:solidFill>
                <a:latin typeface="Amaranth-Bold"/>
              </a:rPr>
            </a:br>
            <a:endParaRPr lang="en-US" sz="2000" b="1" dirty="0">
              <a:solidFill>
                <a:srgbClr val="000000"/>
              </a:solidFill>
              <a:latin typeface="Amaranth-Bold"/>
            </a:endParaRPr>
          </a:p>
        </p:txBody>
      </p:sp>
      <p:pic>
        <p:nvPicPr>
          <p:cNvPr id="5" name="Content Placeholder 4">
            <a:extLst>
              <a:ext uri="{FF2B5EF4-FFF2-40B4-BE49-F238E27FC236}">
                <a16:creationId xmlns:a16="http://schemas.microsoft.com/office/drawing/2014/main" id="{403F43EC-4877-264D-5126-512F76FDC2BA}"/>
              </a:ext>
            </a:extLst>
          </p:cNvPr>
          <p:cNvPicPr>
            <a:picLocks noGrp="1" noChangeAspect="1"/>
          </p:cNvPicPr>
          <p:nvPr>
            <p:ph idx="1"/>
          </p:nvPr>
        </p:nvPicPr>
        <p:blipFill rotWithShape="1">
          <a:blip r:embed="rId2"/>
          <a:srcRect l="58614" t="10675" r="22689" b="7984"/>
          <a:stretch/>
        </p:blipFill>
        <p:spPr>
          <a:xfrm>
            <a:off x="457366" y="680991"/>
            <a:ext cx="2852364" cy="5496017"/>
          </a:xfrm>
        </p:spPr>
      </p:pic>
    </p:spTree>
    <p:extLst>
      <p:ext uri="{BB962C8B-B14F-4D97-AF65-F5344CB8AC3E}">
        <p14:creationId xmlns:p14="http://schemas.microsoft.com/office/powerpoint/2010/main" val="634856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F7C3-E5B5-216A-93A8-52DFC62D9549}"/>
              </a:ext>
            </a:extLst>
          </p:cNvPr>
          <p:cNvSpPr>
            <a:spLocks noGrp="1"/>
          </p:cNvSpPr>
          <p:nvPr>
            <p:ph type="title"/>
          </p:nvPr>
        </p:nvSpPr>
        <p:spPr>
          <a:xfrm>
            <a:off x="3937916" y="2577074"/>
            <a:ext cx="8005665" cy="1325563"/>
          </a:xfrm>
        </p:spPr>
        <p:txBody>
          <a:bodyPr>
            <a:normAutofit fontScale="90000"/>
          </a:bodyPr>
          <a:lstStyle/>
          <a:p>
            <a:pPr algn="ctr"/>
            <a:r>
              <a:rPr lang="es-ES" sz="2200" b="1" i="1" dirty="0">
                <a:solidFill>
                  <a:srgbClr val="FF0000"/>
                </a:solidFill>
                <a:latin typeface="Amaranth-Bold"/>
              </a:rPr>
              <a:t>Aljama</a:t>
            </a:r>
            <a:r>
              <a:rPr lang="es-ES" sz="2200" b="1" dirty="0">
                <a:solidFill>
                  <a:srgbClr val="000000"/>
                </a:solidFill>
                <a:latin typeface="Amaranth-Bold"/>
              </a:rPr>
              <a:t> (</a:t>
            </a:r>
            <a:r>
              <a:rPr lang="he-IL" sz="2200" b="1" dirty="0">
                <a:solidFill>
                  <a:srgbClr val="000000"/>
                </a:solidFill>
                <a:latin typeface="Amaranth-Bold"/>
              </a:rPr>
              <a:t>קהל</a:t>
            </a:r>
            <a:r>
              <a:rPr lang="en-US" sz="2200" b="1" dirty="0">
                <a:solidFill>
                  <a:srgbClr val="000000"/>
                </a:solidFill>
                <a:latin typeface="Amaranth-Bold"/>
              </a:rPr>
              <a:t> ) </a:t>
            </a:r>
            <a:r>
              <a:rPr lang="es-ES" sz="2200" b="1" dirty="0">
                <a:solidFill>
                  <a:srgbClr val="000000"/>
                </a:solidFill>
                <a:latin typeface="Amaranth-Bold"/>
              </a:rPr>
              <a:t>eran las entidades autónomas en las que se agrupaban las comunidades judías durante la Edad Media en la península ibérica. </a:t>
            </a:r>
            <a:br>
              <a:rPr lang="es-ES" sz="2200" b="1" dirty="0">
                <a:solidFill>
                  <a:srgbClr val="000000"/>
                </a:solidFill>
                <a:latin typeface="Amaranth-Bold"/>
              </a:rPr>
            </a:br>
            <a:r>
              <a:rPr lang="es-ES" sz="2200" b="1" dirty="0">
                <a:solidFill>
                  <a:srgbClr val="000000"/>
                </a:solidFill>
                <a:latin typeface="Amaranth-Bold"/>
              </a:rPr>
              <a:t>Aljama tenía plena autoridad sobre sus miembros y promulgaba las ordenaciones que habían de ser ratificadas por el reí. </a:t>
            </a:r>
            <a:br>
              <a:rPr lang="es-ES" sz="2200" b="1" dirty="0">
                <a:solidFill>
                  <a:srgbClr val="000000"/>
                </a:solidFill>
                <a:latin typeface="Amaranth-Bold"/>
              </a:rPr>
            </a:br>
            <a:br>
              <a:rPr lang="en-US" sz="2200" b="1" dirty="0">
                <a:solidFill>
                  <a:srgbClr val="000000"/>
                </a:solidFill>
                <a:latin typeface="Amaranth-Bold"/>
              </a:rPr>
            </a:br>
            <a:br>
              <a:rPr lang="en-US" sz="2200" b="1" dirty="0">
                <a:solidFill>
                  <a:srgbClr val="000000"/>
                </a:solidFill>
                <a:latin typeface="Amaranth-Bold"/>
              </a:rPr>
            </a:br>
            <a:r>
              <a:rPr lang="en-US" sz="3600" b="1" dirty="0">
                <a:solidFill>
                  <a:srgbClr val="00B050"/>
                </a:solidFill>
                <a:latin typeface="Amaranth-Bold"/>
              </a:rPr>
              <a:t>REI</a:t>
            </a:r>
            <a:br>
              <a:rPr lang="en-US" sz="2200" b="1" dirty="0">
                <a:solidFill>
                  <a:srgbClr val="000000"/>
                </a:solidFill>
                <a:latin typeface="Amaranth-Bold"/>
              </a:rPr>
            </a:br>
            <a:r>
              <a:rPr lang="en-US" sz="2200" b="1" dirty="0">
                <a:solidFill>
                  <a:srgbClr val="00B050"/>
                </a:solidFill>
                <a:latin typeface="Amaranth-Bold"/>
              </a:rPr>
              <a:t>BAILÍO </a:t>
            </a:r>
            <a:r>
              <a:rPr lang="en-US" sz="2200" b="1" dirty="0">
                <a:solidFill>
                  <a:srgbClr val="000000"/>
                </a:solidFill>
                <a:latin typeface="Amaranth-Bold"/>
              </a:rPr>
              <a:t>- </a:t>
            </a:r>
            <a:r>
              <a:rPr lang="es-ES" sz="2200" b="1" dirty="0">
                <a:solidFill>
                  <a:srgbClr val="000000"/>
                </a:solidFill>
                <a:latin typeface="Amaranth-Bold"/>
              </a:rPr>
              <a:t>la persona que transmite las órdenes del rey y las solicitudes hechas por la comunidad al rey</a:t>
            </a:r>
            <a:br>
              <a:rPr lang="es-ES" sz="2200" b="1" dirty="0">
                <a:solidFill>
                  <a:srgbClr val="000000"/>
                </a:solidFill>
                <a:latin typeface="Amaranth-Bold"/>
              </a:rPr>
            </a:br>
            <a:r>
              <a:rPr lang="es-ES" sz="2200" b="1" dirty="0">
                <a:solidFill>
                  <a:srgbClr val="00B050"/>
                </a:solidFill>
                <a:latin typeface="Amaranth-Bold"/>
              </a:rPr>
              <a:t>CONSEJO DE LA ALJAMA </a:t>
            </a:r>
            <a:r>
              <a:rPr lang="es-ES" sz="2200" b="1" dirty="0">
                <a:solidFill>
                  <a:srgbClr val="000000"/>
                </a:solidFill>
                <a:latin typeface="Amaranth-Bold"/>
              </a:rPr>
              <a:t>- 20 distinguidos miembros que designan tres secretarios</a:t>
            </a:r>
            <a:br>
              <a:rPr lang="es-ES" sz="2200" b="1" dirty="0">
                <a:solidFill>
                  <a:srgbClr val="000000"/>
                </a:solidFill>
                <a:latin typeface="Amaranth-Bold"/>
              </a:rPr>
            </a:br>
            <a:r>
              <a:rPr lang="es-ES" sz="2200" b="1" dirty="0" err="1">
                <a:solidFill>
                  <a:srgbClr val="00B050"/>
                </a:solidFill>
                <a:latin typeface="Amaranth-Bold"/>
              </a:rPr>
              <a:t>SECRETARIOS</a:t>
            </a:r>
            <a:r>
              <a:rPr lang="es-ES" sz="2200" b="1" dirty="0">
                <a:solidFill>
                  <a:srgbClr val="000000"/>
                </a:solidFill>
                <a:latin typeface="Amaranth-Bold"/>
              </a:rPr>
              <a:t> - ellos dirigen la administración económica</a:t>
            </a:r>
            <a:br>
              <a:rPr lang="en-US" sz="2000" b="1" dirty="0">
                <a:solidFill>
                  <a:srgbClr val="000000"/>
                </a:solidFill>
                <a:latin typeface="Amaranth-Bold"/>
              </a:rPr>
            </a:br>
            <a:r>
              <a:rPr lang="en-US" sz="2200" b="1" dirty="0">
                <a:solidFill>
                  <a:srgbClr val="00B050"/>
                </a:solidFill>
                <a:latin typeface="Amaranth-Bold"/>
              </a:rPr>
              <a:t>BET DIN </a:t>
            </a:r>
            <a:r>
              <a:rPr lang="en-US" sz="2000" b="1" dirty="0">
                <a:solidFill>
                  <a:srgbClr val="00B050"/>
                </a:solidFill>
                <a:latin typeface="Amaranth-Bold"/>
              </a:rPr>
              <a:t>y </a:t>
            </a:r>
            <a:r>
              <a:rPr lang="en-US" sz="2200" b="1" dirty="0">
                <a:solidFill>
                  <a:srgbClr val="00B050"/>
                </a:solidFill>
                <a:latin typeface="Amaranth-Bold"/>
              </a:rPr>
              <a:t>RABINO </a:t>
            </a:r>
            <a:r>
              <a:rPr lang="en-US" sz="2200" b="1" dirty="0">
                <a:latin typeface="Amaranth-Bold"/>
              </a:rPr>
              <a:t>- </a:t>
            </a:r>
            <a:r>
              <a:rPr lang="en-US" sz="2200" b="1" dirty="0" err="1">
                <a:latin typeface="Amaranth-Bold"/>
              </a:rPr>
              <a:t>posición</a:t>
            </a:r>
            <a:r>
              <a:rPr lang="en-US" sz="2200" b="1" dirty="0">
                <a:latin typeface="Amaranth-Bold"/>
              </a:rPr>
              <a:t> religiosa</a:t>
            </a:r>
            <a:br>
              <a:rPr lang="en-US" sz="2200" b="1" dirty="0">
                <a:latin typeface="Amaranth-Bold"/>
              </a:rPr>
            </a:br>
            <a:endParaRPr lang="en-US" sz="2200" b="1" dirty="0">
              <a:latin typeface="Amaranth-Bold"/>
            </a:endParaRPr>
          </a:p>
        </p:txBody>
      </p:sp>
      <p:pic>
        <p:nvPicPr>
          <p:cNvPr id="5" name="Content Placeholder 4" descr="A diagram of a company&#10;&#10;Description automatically generated">
            <a:extLst>
              <a:ext uri="{FF2B5EF4-FFF2-40B4-BE49-F238E27FC236}">
                <a16:creationId xmlns:a16="http://schemas.microsoft.com/office/drawing/2014/main" id="{3330C19F-4996-3C24-0457-E7BFD4E76C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0" y="0"/>
            <a:ext cx="3836171" cy="6858000"/>
          </a:xfrm>
        </p:spPr>
      </p:pic>
    </p:spTree>
    <p:extLst>
      <p:ext uri="{BB962C8B-B14F-4D97-AF65-F5344CB8AC3E}">
        <p14:creationId xmlns:p14="http://schemas.microsoft.com/office/powerpoint/2010/main" val="1869559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B4260-6DA0-64EB-6983-E9B8F3E85E46}"/>
              </a:ext>
            </a:extLst>
          </p:cNvPr>
          <p:cNvSpPr>
            <a:spLocks noGrp="1"/>
          </p:cNvSpPr>
          <p:nvPr>
            <p:ph type="title"/>
          </p:nvPr>
        </p:nvSpPr>
        <p:spPr>
          <a:xfrm>
            <a:off x="0" y="5109881"/>
            <a:ext cx="12192000" cy="1563293"/>
          </a:xfrm>
        </p:spPr>
        <p:txBody>
          <a:bodyPr>
            <a:noAutofit/>
          </a:bodyPr>
          <a:lstStyle/>
          <a:p>
            <a:pPr algn="ctr"/>
            <a:r>
              <a:rPr lang="es-ES" sz="2000" b="1" dirty="0">
                <a:solidFill>
                  <a:srgbClr val="000000"/>
                </a:solidFill>
                <a:latin typeface="Amaranth-Bold"/>
              </a:rPr>
              <a:t>El museo ocupa varias fincas de lo que había sido la judería de la ciudad. En 1435, la comunidad judía edificó aquí la última sinagoga medieval que funcionó hasta 1492. </a:t>
            </a:r>
            <a:br>
              <a:rPr lang="es-ES" sz="2000" b="1" dirty="0">
                <a:solidFill>
                  <a:srgbClr val="000000"/>
                </a:solidFill>
                <a:latin typeface="Amaranth-Bold"/>
              </a:rPr>
            </a:br>
            <a:r>
              <a:rPr lang="es-ES" sz="2000" b="1" dirty="0">
                <a:solidFill>
                  <a:srgbClr val="000000"/>
                </a:solidFill>
                <a:latin typeface="Amaranth-Bold"/>
              </a:rPr>
              <a:t>Después, los edificios permanecieron como propiedad privada hasta la década de los 80 del siglo XX. Entonces se inicia su rehabilitación para convertir el lugar en el núcleo de la recuperación del legado judío de la ciudad. En 2014 se identifica un elemento importante: los baños "de las mujeres".</a:t>
            </a:r>
            <a:endParaRPr lang="en-US" sz="2000" b="1" dirty="0">
              <a:solidFill>
                <a:srgbClr val="000000"/>
              </a:solidFill>
              <a:latin typeface="Amaranth-Bold"/>
            </a:endParaRPr>
          </a:p>
        </p:txBody>
      </p:sp>
      <p:pic>
        <p:nvPicPr>
          <p:cNvPr id="5" name="Content Placeholder 4" descr="A view from the top of a deck&#10;&#10;Description automatically generated">
            <a:extLst>
              <a:ext uri="{FF2B5EF4-FFF2-40B4-BE49-F238E27FC236}">
                <a16:creationId xmlns:a16="http://schemas.microsoft.com/office/drawing/2014/main" id="{F053F4B8-3AF8-6006-6057-2D237EF4E0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28459" y="1186870"/>
            <a:ext cx="6262269" cy="3310057"/>
          </a:xfrm>
        </p:spPr>
      </p:pic>
      <p:pic>
        <p:nvPicPr>
          <p:cNvPr id="7" name="Picture 6">
            <a:extLst>
              <a:ext uri="{FF2B5EF4-FFF2-40B4-BE49-F238E27FC236}">
                <a16:creationId xmlns:a16="http://schemas.microsoft.com/office/drawing/2014/main" id="{984B44ED-02E6-DE7F-CEB9-7AD951BB3E9E}"/>
              </a:ext>
            </a:extLst>
          </p:cNvPr>
          <p:cNvPicPr>
            <a:picLocks noChangeAspect="1"/>
          </p:cNvPicPr>
          <p:nvPr/>
        </p:nvPicPr>
        <p:blipFill>
          <a:blip r:embed="rId3"/>
          <a:stretch>
            <a:fillRect/>
          </a:stretch>
        </p:blipFill>
        <p:spPr>
          <a:xfrm>
            <a:off x="6827387" y="1085337"/>
            <a:ext cx="5128704" cy="3513124"/>
          </a:xfrm>
          <a:prstGeom prst="rect">
            <a:avLst/>
          </a:prstGeom>
        </p:spPr>
      </p:pic>
    </p:spTree>
    <p:extLst>
      <p:ext uri="{BB962C8B-B14F-4D97-AF65-F5344CB8AC3E}">
        <p14:creationId xmlns:p14="http://schemas.microsoft.com/office/powerpoint/2010/main" val="2326182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EAC6-B110-91FA-582C-331DE104BCF6}"/>
              </a:ext>
            </a:extLst>
          </p:cNvPr>
          <p:cNvSpPr>
            <a:spLocks noGrp="1"/>
          </p:cNvSpPr>
          <p:nvPr>
            <p:ph type="title"/>
          </p:nvPr>
        </p:nvSpPr>
        <p:spPr>
          <a:xfrm>
            <a:off x="5514391" y="1073020"/>
            <a:ext cx="5988698" cy="2222533"/>
          </a:xfrm>
        </p:spPr>
        <p:txBody>
          <a:bodyPr>
            <a:normAutofit fontScale="90000"/>
          </a:bodyPr>
          <a:lstStyle/>
          <a:p>
            <a:pPr algn="ctr"/>
            <a:r>
              <a:rPr lang="es-ES" sz="2200" b="1" dirty="0">
                <a:solidFill>
                  <a:srgbClr val="000000"/>
                </a:solidFill>
                <a:latin typeface="Amaranth-Bold"/>
              </a:rPr>
              <a:t>La </a:t>
            </a:r>
            <a:r>
              <a:rPr lang="es-ES" sz="2200" b="1" dirty="0" err="1">
                <a:solidFill>
                  <a:srgbClr val="000000"/>
                </a:solidFill>
                <a:latin typeface="Amaranth-Bold"/>
              </a:rPr>
              <a:t>mikve</a:t>
            </a:r>
            <a:r>
              <a:rPr lang="es-ES" sz="2200" b="1" dirty="0">
                <a:solidFill>
                  <a:srgbClr val="000000"/>
                </a:solidFill>
                <a:latin typeface="Amaranth-Bold"/>
              </a:rPr>
              <a:t> no siempre era un edificio autónomo. A veces</a:t>
            </a:r>
            <a:r>
              <a:rPr lang="sr-Latn-RS" sz="2200" b="1" dirty="0">
                <a:solidFill>
                  <a:srgbClr val="000000"/>
                </a:solidFill>
                <a:latin typeface="Amaranth-Bold"/>
              </a:rPr>
              <a:t> los judios acabaron de usar</a:t>
            </a:r>
            <a:r>
              <a:rPr lang="es-ES" sz="2200" b="1" dirty="0">
                <a:solidFill>
                  <a:srgbClr val="000000"/>
                </a:solidFill>
                <a:latin typeface="Amaranth-Bold"/>
              </a:rPr>
              <a:t> los baños públicos de la ciudad, que la </a:t>
            </a:r>
            <a:r>
              <a:rPr lang="es-ES" sz="2200" b="1" i="1" dirty="0">
                <a:solidFill>
                  <a:srgbClr val="000000"/>
                </a:solidFill>
                <a:latin typeface="Amaranth-Bold"/>
              </a:rPr>
              <a:t>aljama</a:t>
            </a:r>
            <a:r>
              <a:rPr lang="es-ES" sz="2200" b="1" dirty="0">
                <a:solidFill>
                  <a:srgbClr val="000000"/>
                </a:solidFill>
                <a:latin typeface="Amaranth-Bold"/>
              </a:rPr>
              <a:t> alquilaba al propietario cristiano</a:t>
            </a:r>
            <a:r>
              <a:rPr lang="sr-Latn-RS" sz="2200" b="1" dirty="0">
                <a:solidFill>
                  <a:srgbClr val="000000"/>
                </a:solidFill>
                <a:latin typeface="Amaranth-Bold"/>
              </a:rPr>
              <a:t>. A</a:t>
            </a:r>
            <a:r>
              <a:rPr lang="es-ES" sz="2200" b="1" dirty="0">
                <a:solidFill>
                  <a:srgbClr val="000000"/>
                </a:solidFill>
                <a:latin typeface="Amaranth-Bold"/>
              </a:rPr>
              <a:t>sí fue en el s. XIII en</a:t>
            </a:r>
            <a:r>
              <a:rPr lang="sr-Latn-RS" sz="2200" b="1" dirty="0">
                <a:solidFill>
                  <a:srgbClr val="000000"/>
                </a:solidFill>
                <a:latin typeface="Amaranth-Bold"/>
              </a:rPr>
              <a:t> </a:t>
            </a:r>
            <a:r>
              <a:rPr lang="es-ES" sz="2200" b="1" dirty="0">
                <a:solidFill>
                  <a:srgbClr val="000000"/>
                </a:solidFill>
                <a:latin typeface="Amaranth-Bold"/>
              </a:rPr>
              <a:t>Girona</a:t>
            </a:r>
            <a:r>
              <a:rPr lang="sr-Latn-RS" sz="2200" b="1" dirty="0">
                <a:solidFill>
                  <a:srgbClr val="000000"/>
                </a:solidFill>
                <a:latin typeface="Amaranth-Bold"/>
              </a:rPr>
              <a:t> y </a:t>
            </a:r>
            <a:r>
              <a:rPr lang="en-US" sz="2200" b="1" dirty="0" err="1">
                <a:solidFill>
                  <a:srgbClr val="000000"/>
                </a:solidFill>
                <a:latin typeface="Amaranth-Bold"/>
              </a:rPr>
              <a:t>en</a:t>
            </a:r>
            <a:r>
              <a:rPr lang="en-US" sz="2200" b="1" dirty="0">
                <a:solidFill>
                  <a:srgbClr val="000000"/>
                </a:solidFill>
                <a:latin typeface="Amaranth-Bold"/>
              </a:rPr>
              <a:t> </a:t>
            </a:r>
            <a:r>
              <a:rPr lang="en-US" sz="2200" b="1" dirty="0" err="1">
                <a:solidFill>
                  <a:srgbClr val="000000"/>
                </a:solidFill>
                <a:latin typeface="Amaranth-Bold"/>
              </a:rPr>
              <a:t>el</a:t>
            </a:r>
            <a:r>
              <a:rPr lang="en-US" sz="2200" b="1" dirty="0">
                <a:solidFill>
                  <a:srgbClr val="000000"/>
                </a:solidFill>
                <a:latin typeface="Amaranth-Bold"/>
              </a:rPr>
              <a:t> s. XIV la </a:t>
            </a:r>
            <a:r>
              <a:rPr lang="en-US" sz="2200" b="1" dirty="0" err="1">
                <a:solidFill>
                  <a:srgbClr val="000000"/>
                </a:solidFill>
                <a:latin typeface="Amaranth-Bold"/>
              </a:rPr>
              <a:t>mikve</a:t>
            </a:r>
            <a:r>
              <a:rPr lang="es-ES" sz="2200" b="1" dirty="0">
                <a:solidFill>
                  <a:srgbClr val="000000"/>
                </a:solidFill>
                <a:latin typeface="Amaranth-Bold"/>
              </a:rPr>
              <a:t> ya formaba parte de la sinagoga y era propiedad de la aljama. </a:t>
            </a:r>
            <a:r>
              <a:rPr lang="sr-Latn-RS" sz="2200" b="1" dirty="0">
                <a:solidFill>
                  <a:srgbClr val="000000"/>
                </a:solidFill>
                <a:latin typeface="Amaranth-Bold"/>
              </a:rPr>
              <a:t>  </a:t>
            </a:r>
            <a:br>
              <a:rPr lang="en-US" sz="1800" dirty="0">
                <a:effectLst/>
                <a:latin typeface="Times New Roman" panose="02020603050405020304" pitchFamily="18" charset="0"/>
                <a:ea typeface="Times New Roman" panose="02020603050405020304" pitchFamily="18" charset="0"/>
              </a:rPr>
            </a:br>
            <a:endParaRPr lang="en-US" dirty="0"/>
          </a:p>
        </p:txBody>
      </p:sp>
      <p:pic>
        <p:nvPicPr>
          <p:cNvPr id="5" name="Content Placeholder 4">
            <a:extLst>
              <a:ext uri="{FF2B5EF4-FFF2-40B4-BE49-F238E27FC236}">
                <a16:creationId xmlns:a16="http://schemas.microsoft.com/office/drawing/2014/main" id="{E3D0F685-941D-134D-2730-02BDDA26FD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57251" y="857250"/>
            <a:ext cx="6858000" cy="5143499"/>
          </a:xfrm>
        </p:spPr>
      </p:pic>
    </p:spTree>
    <p:extLst>
      <p:ext uri="{BB962C8B-B14F-4D97-AF65-F5344CB8AC3E}">
        <p14:creationId xmlns:p14="http://schemas.microsoft.com/office/powerpoint/2010/main" val="108824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2A300-9C1F-E24A-CF97-D355F0478E5C}"/>
              </a:ext>
            </a:extLst>
          </p:cNvPr>
          <p:cNvSpPr>
            <a:spLocks noGrp="1"/>
          </p:cNvSpPr>
          <p:nvPr>
            <p:ph type="title"/>
          </p:nvPr>
        </p:nvSpPr>
        <p:spPr>
          <a:xfrm>
            <a:off x="1314449" y="6115050"/>
            <a:ext cx="9420225" cy="742950"/>
          </a:xfrm>
        </p:spPr>
        <p:txBody>
          <a:bodyPr/>
          <a:lstStyle/>
          <a:p>
            <a:pPr algn="ctr"/>
            <a:r>
              <a:rPr lang="en-US" sz="2000" b="1" dirty="0" err="1">
                <a:solidFill>
                  <a:srgbClr val="000000"/>
                </a:solidFill>
                <a:latin typeface="Amaranth-Bold"/>
              </a:rPr>
              <a:t>Joyas</a:t>
            </a:r>
            <a:r>
              <a:rPr lang="en-US" sz="2000" b="1" dirty="0">
                <a:solidFill>
                  <a:srgbClr val="000000"/>
                </a:solidFill>
                <a:latin typeface="Amaranth-Bold"/>
              </a:rPr>
              <a:t>, </a:t>
            </a:r>
            <a:r>
              <a:rPr lang="en-US" sz="2000" b="1" dirty="0" err="1">
                <a:solidFill>
                  <a:srgbClr val="000000"/>
                </a:solidFill>
                <a:latin typeface="Amaranth-Bold"/>
              </a:rPr>
              <a:t>siglo</a:t>
            </a:r>
            <a:r>
              <a:rPr lang="en-US" sz="2000" b="1" dirty="0">
                <a:solidFill>
                  <a:srgbClr val="000000"/>
                </a:solidFill>
                <a:latin typeface="Amaranth-Bold"/>
              </a:rPr>
              <a:t> XIV</a:t>
            </a:r>
          </a:p>
        </p:txBody>
      </p:sp>
      <p:pic>
        <p:nvPicPr>
          <p:cNvPr id="7" name="Content Placeholder 6" descr="A display case with jewelry on it&#10;&#10;Description automatically generated">
            <a:extLst>
              <a:ext uri="{FF2B5EF4-FFF2-40B4-BE49-F238E27FC236}">
                <a16:creationId xmlns:a16="http://schemas.microsoft.com/office/drawing/2014/main" id="{2EAB2556-6A8E-73EF-7E3D-D8FAC740F3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449" t="28748" r="9613" b="13682"/>
          <a:stretch/>
        </p:blipFill>
        <p:spPr>
          <a:xfrm>
            <a:off x="1314449" y="228600"/>
            <a:ext cx="9420225" cy="5815772"/>
          </a:xfrm>
        </p:spPr>
      </p:pic>
    </p:spTree>
    <p:extLst>
      <p:ext uri="{BB962C8B-B14F-4D97-AF65-F5344CB8AC3E}">
        <p14:creationId xmlns:p14="http://schemas.microsoft.com/office/powerpoint/2010/main" val="1844576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pic>
        <p:nvPicPr>
          <p:cNvPr id="5" name="Content Placeholder 4" descr="A hallway with a glass case&#10;&#10;Description automatically generated">
            <a:extLst>
              <a:ext uri="{FF2B5EF4-FFF2-40B4-BE49-F238E27FC236}">
                <a16:creationId xmlns:a16="http://schemas.microsoft.com/office/drawing/2014/main" id="{33F556C8-6D1A-BFDE-F51F-95E59360B7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57252" y="857249"/>
            <a:ext cx="6858002" cy="5143500"/>
          </a:xfrm>
        </p:spPr>
      </p:pic>
      <p:pic>
        <p:nvPicPr>
          <p:cNvPr id="7" name="Picture 6" descr="A long shot of a museum&#10;&#10;Description automatically generated">
            <a:extLst>
              <a:ext uri="{FF2B5EF4-FFF2-40B4-BE49-F238E27FC236}">
                <a16:creationId xmlns:a16="http://schemas.microsoft.com/office/drawing/2014/main" id="{1BF5250C-AFB4-F749-3647-F12DA2225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93827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pic>
        <p:nvPicPr>
          <p:cNvPr id="5" name="Content Placeholder 4" descr="An open book and other objects on a table&#10;&#10;Description automatically generated">
            <a:extLst>
              <a:ext uri="{FF2B5EF4-FFF2-40B4-BE49-F238E27FC236}">
                <a16:creationId xmlns:a16="http://schemas.microsoft.com/office/drawing/2014/main" id="{9CE91D00-5535-649A-F448-8AD6AF4946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384" y="1309688"/>
            <a:ext cx="7479291" cy="3826614"/>
          </a:xfrm>
        </p:spPr>
      </p:pic>
      <p:pic>
        <p:nvPicPr>
          <p:cNvPr id="13" name="Picture 12" descr="A piece of paper with text on it&#10;&#10;Description automatically generated">
            <a:extLst>
              <a:ext uri="{FF2B5EF4-FFF2-40B4-BE49-F238E27FC236}">
                <a16:creationId xmlns:a16="http://schemas.microsoft.com/office/drawing/2014/main" id="{84F8A063-3AA9-F900-820B-B98C7B2F88B4}"/>
              </a:ext>
            </a:extLst>
          </p:cNvPr>
          <p:cNvPicPr>
            <a:picLocks noChangeAspect="1"/>
          </p:cNvPicPr>
          <p:nvPr/>
        </p:nvPicPr>
        <p:blipFill rotWithShape="1">
          <a:blip r:embed="rId3">
            <a:extLst>
              <a:ext uri="{28A0092B-C50C-407E-A947-70E740481C1C}">
                <a14:useLocalDpi xmlns:a14="http://schemas.microsoft.com/office/drawing/2010/main" val="0"/>
              </a:ext>
            </a:extLst>
          </a:blip>
          <a:srcRect l="40201" t="8896" r="7362" b="5465"/>
          <a:stretch/>
        </p:blipFill>
        <p:spPr>
          <a:xfrm>
            <a:off x="8081200" y="994145"/>
            <a:ext cx="3663126" cy="4457700"/>
          </a:xfrm>
          <a:prstGeom prst="rect">
            <a:avLst/>
          </a:prstGeom>
        </p:spPr>
      </p:pic>
      <p:sp>
        <p:nvSpPr>
          <p:cNvPr id="14" name="TextBox 13">
            <a:extLst>
              <a:ext uri="{FF2B5EF4-FFF2-40B4-BE49-F238E27FC236}">
                <a16:creationId xmlns:a16="http://schemas.microsoft.com/office/drawing/2014/main" id="{87954DBA-9046-826C-564A-D0AE127470A2}"/>
              </a:ext>
            </a:extLst>
          </p:cNvPr>
          <p:cNvSpPr txBox="1"/>
          <p:nvPr/>
        </p:nvSpPr>
        <p:spPr>
          <a:xfrm>
            <a:off x="8081200" y="5663800"/>
            <a:ext cx="3663126" cy="400110"/>
          </a:xfrm>
          <a:prstGeom prst="rect">
            <a:avLst/>
          </a:prstGeom>
          <a:noFill/>
        </p:spPr>
        <p:txBody>
          <a:bodyPr wrap="square" rtlCol="0">
            <a:spAutoFit/>
          </a:bodyPr>
          <a:lstStyle/>
          <a:p>
            <a:pPr algn="ctr"/>
            <a:r>
              <a:rPr lang="en-US" sz="2000" b="1" dirty="0" err="1">
                <a:solidFill>
                  <a:srgbClr val="000000"/>
                </a:solidFill>
                <a:latin typeface="Amaranth-Bold"/>
                <a:ea typeface="+mj-ea"/>
                <a:cs typeface="+mj-cs"/>
              </a:rPr>
              <a:t>Quetubá</a:t>
            </a:r>
            <a:r>
              <a:rPr lang="en-US" sz="2000" b="1" dirty="0">
                <a:solidFill>
                  <a:srgbClr val="000000"/>
                </a:solidFill>
                <a:latin typeface="Amaranth-Bold"/>
                <a:ea typeface="+mj-ea"/>
                <a:cs typeface="+mj-cs"/>
              </a:rPr>
              <a:t> de 1377</a:t>
            </a:r>
          </a:p>
        </p:txBody>
      </p:sp>
    </p:spTree>
    <p:extLst>
      <p:ext uri="{BB962C8B-B14F-4D97-AF65-F5344CB8AC3E}">
        <p14:creationId xmlns:p14="http://schemas.microsoft.com/office/powerpoint/2010/main" val="3369886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pic>
        <p:nvPicPr>
          <p:cNvPr id="9" name="Picture 8" descr="A scroll of a manuscript&#10;&#10;Description automatically generated with medium confidence">
            <a:extLst>
              <a:ext uri="{FF2B5EF4-FFF2-40B4-BE49-F238E27FC236}">
                <a16:creationId xmlns:a16="http://schemas.microsoft.com/office/drawing/2014/main" id="{AA665CCC-230B-5553-B60A-67E4C13F0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970" y="1396256"/>
            <a:ext cx="5721430" cy="3641162"/>
          </a:xfrm>
          <a:prstGeom prst="rect">
            <a:avLst/>
          </a:prstGeom>
        </p:spPr>
      </p:pic>
      <p:pic>
        <p:nvPicPr>
          <p:cNvPr id="11" name="Picture 10" descr="A pair of framed pictures&#10;&#10;Description automatically generated">
            <a:extLst>
              <a:ext uri="{FF2B5EF4-FFF2-40B4-BE49-F238E27FC236}">
                <a16:creationId xmlns:a16="http://schemas.microsoft.com/office/drawing/2014/main" id="{1187EEA3-3179-F106-EDEE-9A0BDE822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5" y="1728712"/>
            <a:ext cx="5905275" cy="3118206"/>
          </a:xfrm>
          <a:prstGeom prst="rect">
            <a:avLst/>
          </a:prstGeom>
        </p:spPr>
      </p:pic>
      <p:sp>
        <p:nvSpPr>
          <p:cNvPr id="4" name="TextBox 3">
            <a:extLst>
              <a:ext uri="{FF2B5EF4-FFF2-40B4-BE49-F238E27FC236}">
                <a16:creationId xmlns:a16="http://schemas.microsoft.com/office/drawing/2014/main" id="{5C2FEE0C-27EB-FA55-6394-C0C951AF2F6A}"/>
              </a:ext>
            </a:extLst>
          </p:cNvPr>
          <p:cNvSpPr txBox="1"/>
          <p:nvPr/>
        </p:nvSpPr>
        <p:spPr>
          <a:xfrm>
            <a:off x="6241970" y="5261689"/>
            <a:ext cx="5721430" cy="400110"/>
          </a:xfrm>
          <a:prstGeom prst="rect">
            <a:avLst/>
          </a:prstGeom>
          <a:noFill/>
        </p:spPr>
        <p:txBody>
          <a:bodyPr wrap="square" rtlCol="0">
            <a:spAutoFit/>
          </a:bodyPr>
          <a:lstStyle/>
          <a:p>
            <a:pPr algn="ctr"/>
            <a:r>
              <a:rPr lang="en-US" b="0" i="0" dirty="0">
                <a:solidFill>
                  <a:srgbClr val="202122"/>
                </a:solidFill>
                <a:effectLst/>
                <a:latin typeface="Arial" panose="020B0604020202020204" pitchFamily="34" charset="0"/>
              </a:rPr>
              <a:t> </a:t>
            </a:r>
            <a:r>
              <a:rPr lang="en-US" sz="2000" b="1" dirty="0" err="1">
                <a:solidFill>
                  <a:srgbClr val="000000"/>
                </a:solidFill>
                <a:latin typeface="Amaranth-Bold"/>
                <a:ea typeface="+mj-ea"/>
                <a:cs typeface="+mj-cs"/>
              </a:rPr>
              <a:t>Meguilat</a:t>
            </a:r>
            <a:r>
              <a:rPr lang="en-US" sz="2000" b="1" dirty="0">
                <a:solidFill>
                  <a:srgbClr val="000000"/>
                </a:solidFill>
                <a:latin typeface="Amaranth-Bold"/>
                <a:ea typeface="+mj-ea"/>
                <a:cs typeface="+mj-cs"/>
              </a:rPr>
              <a:t> Ester</a:t>
            </a:r>
          </a:p>
        </p:txBody>
      </p:sp>
    </p:spTree>
    <p:extLst>
      <p:ext uri="{BB962C8B-B14F-4D97-AF65-F5344CB8AC3E}">
        <p14:creationId xmlns:p14="http://schemas.microsoft.com/office/powerpoint/2010/main" val="1188553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pic>
        <p:nvPicPr>
          <p:cNvPr id="5" name="Content Placeholder 4" descr="A glass case with a window in a room&#10;&#10;Description automatically generated with medium confidence">
            <a:extLst>
              <a:ext uri="{FF2B5EF4-FFF2-40B4-BE49-F238E27FC236}">
                <a16:creationId xmlns:a16="http://schemas.microsoft.com/office/drawing/2014/main" id="{D5411619-1A79-6A3C-14A7-56C770F095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62013" y="862013"/>
            <a:ext cx="6896102" cy="5172075"/>
          </a:xfrm>
        </p:spPr>
      </p:pic>
      <p:sp>
        <p:nvSpPr>
          <p:cNvPr id="9" name="Title 8">
            <a:extLst>
              <a:ext uri="{FF2B5EF4-FFF2-40B4-BE49-F238E27FC236}">
                <a16:creationId xmlns:a16="http://schemas.microsoft.com/office/drawing/2014/main" id="{922B8602-7DF7-E187-335F-DFED130B87D8}"/>
              </a:ext>
            </a:extLst>
          </p:cNvPr>
          <p:cNvSpPr>
            <a:spLocks noGrp="1"/>
          </p:cNvSpPr>
          <p:nvPr>
            <p:ph type="title"/>
          </p:nvPr>
        </p:nvSpPr>
        <p:spPr>
          <a:xfrm>
            <a:off x="5194024" y="5498687"/>
            <a:ext cx="6929644" cy="1244600"/>
          </a:xfrm>
        </p:spPr>
        <p:txBody>
          <a:bodyPr>
            <a:normAutofit/>
          </a:bodyPr>
          <a:lstStyle/>
          <a:p>
            <a:pPr algn="ctr"/>
            <a:r>
              <a:rPr lang="es-ES" sz="2000" b="1" dirty="0">
                <a:solidFill>
                  <a:srgbClr val="000000"/>
                </a:solidFill>
                <a:latin typeface="Amaranth-Bold"/>
              </a:rPr>
              <a:t>Objetos utilizados en la sinagoga</a:t>
            </a:r>
            <a:endParaRPr lang="en-US" sz="2000" b="1" dirty="0">
              <a:solidFill>
                <a:srgbClr val="000000"/>
              </a:solidFill>
              <a:latin typeface="Amaranth-Bold"/>
            </a:endParaRPr>
          </a:p>
        </p:txBody>
      </p:sp>
      <p:pic>
        <p:nvPicPr>
          <p:cNvPr id="11" name="Picture 10" descr="A glass display case with objects on it&#10;&#10;Description automatically generated">
            <a:extLst>
              <a:ext uri="{FF2B5EF4-FFF2-40B4-BE49-F238E27FC236}">
                <a16:creationId xmlns:a16="http://schemas.microsoft.com/office/drawing/2014/main" id="{83EA8A09-4D62-D365-C193-E39B640E1276}"/>
              </a:ext>
            </a:extLst>
          </p:cNvPr>
          <p:cNvPicPr>
            <a:picLocks noChangeAspect="1"/>
          </p:cNvPicPr>
          <p:nvPr/>
        </p:nvPicPr>
        <p:blipFill rotWithShape="1">
          <a:blip r:embed="rId3">
            <a:extLst>
              <a:ext uri="{28A0092B-C50C-407E-A947-70E740481C1C}">
                <a14:useLocalDpi xmlns:a14="http://schemas.microsoft.com/office/drawing/2010/main" val="0"/>
              </a:ext>
            </a:extLst>
          </a:blip>
          <a:srcRect l="5616" t="19855" r="7210" b="14927"/>
          <a:stretch/>
        </p:blipFill>
        <p:spPr>
          <a:xfrm>
            <a:off x="5194024" y="1484897"/>
            <a:ext cx="6929644" cy="3888206"/>
          </a:xfrm>
          <a:prstGeom prst="rect">
            <a:avLst/>
          </a:prstGeom>
        </p:spPr>
      </p:pic>
    </p:spTree>
    <p:extLst>
      <p:ext uri="{BB962C8B-B14F-4D97-AF65-F5344CB8AC3E}">
        <p14:creationId xmlns:p14="http://schemas.microsoft.com/office/powerpoint/2010/main" val="113203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FBAC-5D04-E139-E497-A8AB9B761150}"/>
              </a:ext>
            </a:extLst>
          </p:cNvPr>
          <p:cNvSpPr>
            <a:spLocks noGrp="1"/>
          </p:cNvSpPr>
          <p:nvPr>
            <p:ph type="title"/>
          </p:nvPr>
        </p:nvSpPr>
        <p:spPr>
          <a:xfrm>
            <a:off x="6282845" y="5614365"/>
            <a:ext cx="5743503" cy="825500"/>
          </a:xfrm>
        </p:spPr>
        <p:txBody>
          <a:bodyPr/>
          <a:lstStyle/>
          <a:p>
            <a:pPr algn="ctr"/>
            <a:r>
              <a:rPr lang="es-ES" sz="2000" b="1" dirty="0">
                <a:solidFill>
                  <a:srgbClr val="000000"/>
                </a:solidFill>
                <a:latin typeface="Amaranth-Bold"/>
              </a:rPr>
              <a:t>La venta de las dos sinagogas, 1492.</a:t>
            </a:r>
            <a:endParaRPr lang="en-US" sz="2000" b="1" dirty="0">
              <a:solidFill>
                <a:srgbClr val="000000"/>
              </a:solidFill>
              <a:latin typeface="Amaranth-Bold"/>
            </a:endParaRPr>
          </a:p>
        </p:txBody>
      </p:sp>
      <p:pic>
        <p:nvPicPr>
          <p:cNvPr id="7" name="Picture 6" descr="A piece of paper with writing on it&#10;&#10;Description automatically generated">
            <a:extLst>
              <a:ext uri="{FF2B5EF4-FFF2-40B4-BE49-F238E27FC236}">
                <a16:creationId xmlns:a16="http://schemas.microsoft.com/office/drawing/2014/main" id="{E73CC86F-C170-E32E-16C6-AD06BD4CC095}"/>
              </a:ext>
            </a:extLst>
          </p:cNvPr>
          <p:cNvPicPr>
            <a:picLocks noChangeAspect="1"/>
          </p:cNvPicPr>
          <p:nvPr/>
        </p:nvPicPr>
        <p:blipFill rotWithShape="1">
          <a:blip r:embed="rId2">
            <a:extLst>
              <a:ext uri="{28A0092B-C50C-407E-A947-70E740481C1C}">
                <a14:useLocalDpi xmlns:a14="http://schemas.microsoft.com/office/drawing/2010/main" val="0"/>
              </a:ext>
            </a:extLst>
          </a:blip>
          <a:srcRect l="14775" r="4369" b="17826"/>
          <a:stretch/>
        </p:blipFill>
        <p:spPr>
          <a:xfrm>
            <a:off x="6282845" y="885274"/>
            <a:ext cx="5743503" cy="4442791"/>
          </a:xfrm>
          <a:prstGeom prst="rect">
            <a:avLst/>
          </a:prstGeom>
        </p:spPr>
      </p:pic>
      <p:pic>
        <p:nvPicPr>
          <p:cNvPr id="8" name="Picture 7" descr="A piece of paper with writing on it&#10;&#10;Description automatically generated">
            <a:extLst>
              <a:ext uri="{FF2B5EF4-FFF2-40B4-BE49-F238E27FC236}">
                <a16:creationId xmlns:a16="http://schemas.microsoft.com/office/drawing/2014/main" id="{B18F1F33-A0D7-C653-4965-214986B84089}"/>
              </a:ext>
            </a:extLst>
          </p:cNvPr>
          <p:cNvPicPr>
            <a:picLocks noChangeAspect="1"/>
          </p:cNvPicPr>
          <p:nvPr/>
        </p:nvPicPr>
        <p:blipFill rotWithShape="1">
          <a:blip r:embed="rId3">
            <a:extLst>
              <a:ext uri="{28A0092B-C50C-407E-A947-70E740481C1C}">
                <a14:useLocalDpi xmlns:a14="http://schemas.microsoft.com/office/drawing/2010/main" val="0"/>
              </a:ext>
            </a:extLst>
          </a:blip>
          <a:srcRect l="20255" t="10580" r="4225" b="22754"/>
          <a:stretch/>
        </p:blipFill>
        <p:spPr>
          <a:xfrm>
            <a:off x="165652" y="1769856"/>
            <a:ext cx="5930348" cy="3558209"/>
          </a:xfrm>
          <a:prstGeom prst="rect">
            <a:avLst/>
          </a:prstGeom>
        </p:spPr>
      </p:pic>
      <p:sp>
        <p:nvSpPr>
          <p:cNvPr id="9" name="Title 1">
            <a:extLst>
              <a:ext uri="{FF2B5EF4-FFF2-40B4-BE49-F238E27FC236}">
                <a16:creationId xmlns:a16="http://schemas.microsoft.com/office/drawing/2014/main" id="{8BA225D7-AB53-FEAD-7299-C1602E8F3444}"/>
              </a:ext>
            </a:extLst>
          </p:cNvPr>
          <p:cNvSpPr txBox="1">
            <a:spLocks/>
          </p:cNvSpPr>
          <p:nvPr/>
        </p:nvSpPr>
        <p:spPr>
          <a:xfrm>
            <a:off x="165653" y="5614365"/>
            <a:ext cx="5930348" cy="825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b="1" dirty="0">
                <a:solidFill>
                  <a:srgbClr val="000000"/>
                </a:solidFill>
                <a:latin typeface="Amaranth-Bold"/>
              </a:rPr>
              <a:t>La lista de propietarios de los bancos de la sinagoga,</a:t>
            </a:r>
            <a:br>
              <a:rPr lang="es-ES" sz="2000" b="1" dirty="0">
                <a:solidFill>
                  <a:srgbClr val="000000"/>
                </a:solidFill>
                <a:latin typeface="Amaranth-Bold"/>
              </a:rPr>
            </a:br>
            <a:r>
              <a:rPr lang="es-ES" sz="2000" b="1" dirty="0">
                <a:solidFill>
                  <a:srgbClr val="000000"/>
                </a:solidFill>
                <a:latin typeface="Amaranth-Bold"/>
              </a:rPr>
              <a:t>s. XIV</a:t>
            </a:r>
            <a:endParaRPr lang="en-US" sz="2000" b="1" dirty="0">
              <a:solidFill>
                <a:srgbClr val="000000"/>
              </a:solidFill>
              <a:latin typeface="Amaranth-Bold"/>
            </a:endParaRPr>
          </a:p>
        </p:txBody>
      </p:sp>
    </p:spTree>
    <p:extLst>
      <p:ext uri="{BB962C8B-B14F-4D97-AF65-F5344CB8AC3E}">
        <p14:creationId xmlns:p14="http://schemas.microsoft.com/office/powerpoint/2010/main" val="155015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74A5E-EA86-4710-B609-CF6D8CB0ED37}"/>
              </a:ext>
            </a:extLst>
          </p:cNvPr>
          <p:cNvPicPr>
            <a:picLocks noChangeAspect="1"/>
          </p:cNvPicPr>
          <p:nvPr/>
        </p:nvPicPr>
        <p:blipFill>
          <a:blip r:embed="rId2"/>
          <a:stretch>
            <a:fillRect/>
          </a:stretch>
        </p:blipFill>
        <p:spPr>
          <a:xfrm>
            <a:off x="-1" y="0"/>
            <a:ext cx="12192001" cy="6857999"/>
          </a:xfrm>
          <a:prstGeom prst="rect">
            <a:avLst/>
          </a:prstGeom>
        </p:spPr>
      </p:pic>
      <p:sp>
        <p:nvSpPr>
          <p:cNvPr id="3" name="Subtitle 2">
            <a:extLst>
              <a:ext uri="{FF2B5EF4-FFF2-40B4-BE49-F238E27FC236}">
                <a16:creationId xmlns:a16="http://schemas.microsoft.com/office/drawing/2014/main" id="{112D8FA5-B038-F4AA-824C-175334EB240C}"/>
              </a:ext>
            </a:extLst>
          </p:cNvPr>
          <p:cNvSpPr>
            <a:spLocks noGrp="1"/>
          </p:cNvSpPr>
          <p:nvPr>
            <p:ph type="subTitle" idx="1"/>
          </p:nvPr>
        </p:nvSpPr>
        <p:spPr>
          <a:xfrm>
            <a:off x="8960498" y="1521312"/>
            <a:ext cx="1878563" cy="1655762"/>
          </a:xfrm>
        </p:spPr>
        <p:txBody>
          <a:bodyPr/>
          <a:lstStyle/>
          <a:p>
            <a:r>
              <a:rPr lang="en-US" b="1" dirty="0">
                <a:solidFill>
                  <a:srgbClr val="FF0000"/>
                </a:solidFill>
              </a:rPr>
              <a:t>GIRONA</a:t>
            </a:r>
          </a:p>
        </p:txBody>
      </p:sp>
    </p:spTree>
    <p:extLst>
      <p:ext uri="{BB962C8B-B14F-4D97-AF65-F5344CB8AC3E}">
        <p14:creationId xmlns:p14="http://schemas.microsoft.com/office/powerpoint/2010/main" val="3988797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EAC6-B110-91FA-582C-331DE104BCF6}"/>
              </a:ext>
            </a:extLst>
          </p:cNvPr>
          <p:cNvSpPr>
            <a:spLocks noGrp="1"/>
          </p:cNvSpPr>
          <p:nvPr>
            <p:ph type="title"/>
          </p:nvPr>
        </p:nvSpPr>
        <p:spPr>
          <a:xfrm>
            <a:off x="5514391" y="1073020"/>
            <a:ext cx="5988698" cy="2222533"/>
          </a:xfrm>
        </p:spPr>
        <p:txBody>
          <a:bodyPr>
            <a:normAutofit/>
          </a:bodyPr>
          <a:lstStyle/>
          <a:p>
            <a:pPr algn="ctr"/>
            <a:r>
              <a:rPr lang="es-ES" sz="3200" b="1" dirty="0">
                <a:solidFill>
                  <a:srgbClr val="000000"/>
                </a:solidFill>
                <a:latin typeface="Amaranth-Bold"/>
              </a:rPr>
              <a:t>Montjuic 1204.</a:t>
            </a:r>
            <a:br>
              <a:rPr lang="es-ES" sz="2200" b="1" dirty="0">
                <a:solidFill>
                  <a:srgbClr val="000000"/>
                </a:solidFill>
                <a:latin typeface="Amaranth-Bold"/>
              </a:rPr>
            </a:br>
            <a:br>
              <a:rPr lang="es-ES" sz="2200" b="1" dirty="0">
                <a:solidFill>
                  <a:srgbClr val="000000"/>
                </a:solidFill>
                <a:latin typeface="Amaranth-Bold"/>
              </a:rPr>
            </a:br>
            <a:r>
              <a:rPr lang="es-ES" sz="2200" b="1" dirty="0">
                <a:solidFill>
                  <a:srgbClr val="000000"/>
                </a:solidFill>
                <a:latin typeface="Amaranth-Bold"/>
              </a:rPr>
              <a:t>Al norte, junto al río Ter, se encontraba el antiguo cementerio judío abandonado.</a:t>
            </a:r>
            <a:br>
              <a:rPr lang="en-US" sz="1800" dirty="0">
                <a:effectLst/>
                <a:latin typeface="Times New Roman" panose="02020603050405020304" pitchFamily="18" charset="0"/>
                <a:ea typeface="Times New Roman" panose="02020603050405020304" pitchFamily="18" charset="0"/>
              </a:rPr>
            </a:br>
            <a:endParaRPr lang="en-US" dirty="0"/>
          </a:p>
        </p:txBody>
      </p:sp>
      <p:pic>
        <p:nvPicPr>
          <p:cNvPr id="6" name="Content Placeholder 5">
            <a:extLst>
              <a:ext uri="{FF2B5EF4-FFF2-40B4-BE49-F238E27FC236}">
                <a16:creationId xmlns:a16="http://schemas.microsoft.com/office/drawing/2014/main" id="{66EF5C81-365A-DBFF-33A3-BE9AD31B7058}"/>
              </a:ext>
            </a:extLst>
          </p:cNvPr>
          <p:cNvPicPr>
            <a:picLocks noGrp="1" noChangeAspect="1"/>
          </p:cNvPicPr>
          <p:nvPr>
            <p:ph idx="1"/>
          </p:nvPr>
        </p:nvPicPr>
        <p:blipFill>
          <a:blip r:embed="rId2"/>
          <a:stretch>
            <a:fillRect/>
          </a:stretch>
        </p:blipFill>
        <p:spPr>
          <a:xfrm>
            <a:off x="-104775" y="8617"/>
            <a:ext cx="5512580" cy="6849383"/>
          </a:xfrm>
          <a:prstGeom prst="rect">
            <a:avLst/>
          </a:prstGeom>
        </p:spPr>
      </p:pic>
      <p:sp>
        <p:nvSpPr>
          <p:cNvPr id="7" name="Flowchart: Connector 6">
            <a:extLst>
              <a:ext uri="{FF2B5EF4-FFF2-40B4-BE49-F238E27FC236}">
                <a16:creationId xmlns:a16="http://schemas.microsoft.com/office/drawing/2014/main" id="{575E8A22-7C45-F04A-C3C1-495160A7725A}"/>
              </a:ext>
            </a:extLst>
          </p:cNvPr>
          <p:cNvSpPr/>
          <p:nvPr/>
        </p:nvSpPr>
        <p:spPr>
          <a:xfrm>
            <a:off x="1813314" y="333375"/>
            <a:ext cx="838201" cy="609600"/>
          </a:xfrm>
          <a:prstGeom prst="flowChartConnec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C5750595-C9ED-0292-251A-A8E7FFC766C7}"/>
              </a:ext>
            </a:extLst>
          </p:cNvPr>
          <p:cNvSpPr/>
          <p:nvPr/>
        </p:nvSpPr>
        <p:spPr>
          <a:xfrm>
            <a:off x="1813314" y="5800725"/>
            <a:ext cx="672711" cy="533400"/>
          </a:xfrm>
          <a:prstGeom prst="flowChartConnector">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686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535F-C2FC-7A19-C2FE-6B8A481159EF}"/>
              </a:ext>
            </a:extLst>
          </p:cNvPr>
          <p:cNvSpPr>
            <a:spLocks noGrp="1"/>
          </p:cNvSpPr>
          <p:nvPr>
            <p:ph type="title"/>
          </p:nvPr>
        </p:nvSpPr>
        <p:spPr>
          <a:xfrm>
            <a:off x="-1" y="6036906"/>
            <a:ext cx="12192000" cy="712799"/>
          </a:xfrm>
        </p:spPr>
        <p:txBody>
          <a:bodyPr>
            <a:normAutofit/>
          </a:bodyPr>
          <a:lstStyle/>
          <a:p>
            <a:pPr algn="ctr"/>
            <a:r>
              <a:rPr lang="en-US" sz="2000" b="1" dirty="0" err="1">
                <a:solidFill>
                  <a:srgbClr val="000000"/>
                </a:solidFill>
                <a:latin typeface="Amaranth-Bold"/>
              </a:rPr>
              <a:t>Lapidaria</a:t>
            </a:r>
            <a:r>
              <a:rPr lang="en-US" sz="2000" b="1" dirty="0">
                <a:solidFill>
                  <a:srgbClr val="000000"/>
                </a:solidFill>
                <a:latin typeface="Amaranth-Bold"/>
              </a:rPr>
              <a:t> </a:t>
            </a:r>
            <a:r>
              <a:rPr lang="en-US" sz="2000" b="1" dirty="0" err="1">
                <a:solidFill>
                  <a:srgbClr val="000000"/>
                </a:solidFill>
                <a:latin typeface="Amaranth-Bold"/>
              </a:rPr>
              <a:t>hebraica</a:t>
            </a:r>
            <a:endParaRPr lang="en-US" sz="2000" b="1" dirty="0">
              <a:solidFill>
                <a:srgbClr val="000000"/>
              </a:solidFill>
              <a:latin typeface="Amaranth-Bold"/>
            </a:endParaRPr>
          </a:p>
        </p:txBody>
      </p:sp>
      <p:pic>
        <p:nvPicPr>
          <p:cNvPr id="7" name="Content Placeholder 6" descr="A room with large screens and a large screen&#10;&#10;Description automatically generated with medium confidence">
            <a:extLst>
              <a:ext uri="{FF2B5EF4-FFF2-40B4-BE49-F238E27FC236}">
                <a16:creationId xmlns:a16="http://schemas.microsoft.com/office/drawing/2014/main" id="{4E7C5583-2AD8-1BE8-31E8-59659DE196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5762625"/>
          </a:xfrm>
        </p:spPr>
      </p:pic>
    </p:spTree>
    <p:extLst>
      <p:ext uri="{BB962C8B-B14F-4D97-AF65-F5344CB8AC3E}">
        <p14:creationId xmlns:p14="http://schemas.microsoft.com/office/powerpoint/2010/main" val="253591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535F-C2FC-7A19-C2FE-6B8A481159EF}"/>
              </a:ext>
            </a:extLst>
          </p:cNvPr>
          <p:cNvSpPr>
            <a:spLocks noGrp="1"/>
          </p:cNvSpPr>
          <p:nvPr>
            <p:ph type="title"/>
          </p:nvPr>
        </p:nvSpPr>
        <p:spPr>
          <a:xfrm>
            <a:off x="-1" y="6036906"/>
            <a:ext cx="12192000" cy="712799"/>
          </a:xfrm>
        </p:spPr>
        <p:txBody>
          <a:bodyPr>
            <a:normAutofit/>
          </a:bodyPr>
          <a:lstStyle/>
          <a:p>
            <a:pPr algn="ctr"/>
            <a:r>
              <a:rPr lang="en-US" sz="2000" b="1" dirty="0" err="1">
                <a:solidFill>
                  <a:srgbClr val="000000"/>
                </a:solidFill>
                <a:latin typeface="Amaranth-Bold"/>
              </a:rPr>
              <a:t>Lapidaria</a:t>
            </a:r>
            <a:r>
              <a:rPr lang="en-US" sz="2000" b="1" dirty="0">
                <a:solidFill>
                  <a:srgbClr val="000000"/>
                </a:solidFill>
                <a:latin typeface="Amaranth-Bold"/>
              </a:rPr>
              <a:t> </a:t>
            </a:r>
            <a:r>
              <a:rPr lang="en-US" sz="2000" b="1" dirty="0" err="1">
                <a:solidFill>
                  <a:srgbClr val="000000"/>
                </a:solidFill>
                <a:latin typeface="Amaranth-Bold"/>
              </a:rPr>
              <a:t>hebraica</a:t>
            </a:r>
            <a:endParaRPr lang="en-US" sz="2000" b="1" dirty="0">
              <a:solidFill>
                <a:srgbClr val="000000"/>
              </a:solidFill>
              <a:latin typeface="Amaranth-Bold"/>
            </a:endParaRPr>
          </a:p>
        </p:txBody>
      </p:sp>
      <p:pic>
        <p:nvPicPr>
          <p:cNvPr id="5" name="Content Placeholder 4" descr="A stone wall with lights&#10;&#10;Description automatically generated">
            <a:extLst>
              <a:ext uri="{FF2B5EF4-FFF2-40B4-BE49-F238E27FC236}">
                <a16:creationId xmlns:a16="http://schemas.microsoft.com/office/drawing/2014/main" id="{2FD4F309-46F3-36A7-C1DF-8089205408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 y="0"/>
            <a:ext cx="12192000" cy="5850294"/>
          </a:xfrm>
        </p:spPr>
      </p:pic>
    </p:spTree>
    <p:extLst>
      <p:ext uri="{BB962C8B-B14F-4D97-AF65-F5344CB8AC3E}">
        <p14:creationId xmlns:p14="http://schemas.microsoft.com/office/powerpoint/2010/main" val="566933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B5E6-73E2-E3E9-62BC-4CF10D827547}"/>
              </a:ext>
            </a:extLst>
          </p:cNvPr>
          <p:cNvSpPr>
            <a:spLocks noGrp="1"/>
          </p:cNvSpPr>
          <p:nvPr>
            <p:ph type="title"/>
          </p:nvPr>
        </p:nvSpPr>
        <p:spPr>
          <a:xfrm>
            <a:off x="0" y="5859624"/>
            <a:ext cx="12192000" cy="830425"/>
          </a:xfrm>
        </p:spPr>
        <p:txBody>
          <a:bodyPr>
            <a:normAutofit/>
          </a:bodyPr>
          <a:lstStyle/>
          <a:p>
            <a:pPr algn="ctr"/>
            <a:r>
              <a:rPr lang="en-US" sz="2000" b="1" dirty="0" err="1">
                <a:solidFill>
                  <a:srgbClr val="000000"/>
                </a:solidFill>
                <a:latin typeface="Amaranth-Bold"/>
              </a:rPr>
              <a:t>Lapidaria</a:t>
            </a:r>
            <a:r>
              <a:rPr lang="en-US" sz="2000" b="1" dirty="0">
                <a:solidFill>
                  <a:srgbClr val="000000"/>
                </a:solidFill>
                <a:latin typeface="Amaranth-Bold"/>
              </a:rPr>
              <a:t> </a:t>
            </a:r>
            <a:r>
              <a:rPr lang="en-US" sz="2000" b="1" dirty="0" err="1">
                <a:solidFill>
                  <a:srgbClr val="000000"/>
                </a:solidFill>
                <a:latin typeface="Amaranth-Bold"/>
              </a:rPr>
              <a:t>hebraica</a:t>
            </a:r>
            <a:endParaRPr lang="en-US" sz="2000" b="1" dirty="0">
              <a:solidFill>
                <a:srgbClr val="000000"/>
              </a:solidFill>
              <a:latin typeface="Amaranth-Bold"/>
            </a:endParaRPr>
          </a:p>
        </p:txBody>
      </p:sp>
      <p:pic>
        <p:nvPicPr>
          <p:cNvPr id="5" name="Content Placeholder 4" descr="A room with a stone wall and a stone floor&#10;&#10;Description automatically generated">
            <a:extLst>
              <a:ext uri="{FF2B5EF4-FFF2-40B4-BE49-F238E27FC236}">
                <a16:creationId xmlns:a16="http://schemas.microsoft.com/office/drawing/2014/main" id="{F29581B4-7F9B-B943-A5F8-F452D40655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12" y="0"/>
            <a:ext cx="12116588" cy="5784980"/>
          </a:xfrm>
        </p:spPr>
      </p:pic>
    </p:spTree>
    <p:extLst>
      <p:ext uri="{BB962C8B-B14F-4D97-AF65-F5344CB8AC3E}">
        <p14:creationId xmlns:p14="http://schemas.microsoft.com/office/powerpoint/2010/main" val="274212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B1E9F-48AE-9E0C-1591-5713CA8843CB}"/>
              </a:ext>
            </a:extLst>
          </p:cNvPr>
          <p:cNvSpPr>
            <a:spLocks noGrp="1"/>
          </p:cNvSpPr>
          <p:nvPr>
            <p:ph type="title"/>
          </p:nvPr>
        </p:nvSpPr>
        <p:spPr>
          <a:xfrm>
            <a:off x="4524374" y="2241550"/>
            <a:ext cx="7667626" cy="1325563"/>
          </a:xfrm>
        </p:spPr>
        <p:txBody>
          <a:bodyPr>
            <a:noAutofit/>
          </a:bodyPr>
          <a:lstStyle/>
          <a:p>
            <a:pPr algn="ctr"/>
            <a:r>
              <a:rPr lang="es-ES" sz="2000" b="1" dirty="0" err="1">
                <a:solidFill>
                  <a:srgbClr val="000000"/>
                </a:solidFill>
                <a:latin typeface="Amaranth-Bold"/>
              </a:rPr>
              <a:t>Moshéh</a:t>
            </a:r>
            <a:r>
              <a:rPr lang="es-ES" sz="2000" b="1" dirty="0">
                <a:solidFill>
                  <a:srgbClr val="000000"/>
                </a:solidFill>
                <a:latin typeface="Amaranth-Bold"/>
              </a:rPr>
              <a:t> ben </a:t>
            </a:r>
            <a:r>
              <a:rPr lang="es-ES" sz="2000" b="1" dirty="0" err="1">
                <a:solidFill>
                  <a:srgbClr val="000000"/>
                </a:solidFill>
                <a:latin typeface="Amaranth-Bold"/>
              </a:rPr>
              <a:t>Najmán</a:t>
            </a:r>
            <a:r>
              <a:rPr lang="es-ES" sz="2000" b="1" dirty="0">
                <a:solidFill>
                  <a:srgbClr val="000000"/>
                </a:solidFill>
                <a:latin typeface="Amaranth-Bold"/>
              </a:rPr>
              <a:t> – </a:t>
            </a:r>
            <a:r>
              <a:rPr lang="es-ES" sz="2000" b="1" dirty="0" err="1">
                <a:solidFill>
                  <a:srgbClr val="000000"/>
                </a:solidFill>
                <a:latin typeface="Amaranth-Bold"/>
              </a:rPr>
              <a:t>Najmánides</a:t>
            </a:r>
            <a:r>
              <a:rPr lang="es-ES" sz="2000" b="1" dirty="0">
                <a:solidFill>
                  <a:srgbClr val="000000"/>
                </a:solidFill>
                <a:latin typeface="Amaranth-Bold"/>
              </a:rPr>
              <a:t> nacido en Gerona en 1194. Fue un rabino y filósofo y con él se inicia la escuela cabalística de Gerona. </a:t>
            </a:r>
            <a:br>
              <a:rPr lang="es-ES" sz="2000" b="1" dirty="0">
                <a:solidFill>
                  <a:srgbClr val="000000"/>
                </a:solidFill>
                <a:latin typeface="Amaranth-Bold"/>
              </a:rPr>
            </a:br>
            <a:r>
              <a:rPr lang="es-ES" sz="2000" b="1" dirty="0">
                <a:solidFill>
                  <a:srgbClr val="000000"/>
                </a:solidFill>
                <a:latin typeface="Amaranth-Bold"/>
              </a:rPr>
              <a:t>Conocido en el judaísmo como </a:t>
            </a:r>
            <a:r>
              <a:rPr lang="es-ES" sz="2000" b="1" dirty="0" err="1">
                <a:solidFill>
                  <a:srgbClr val="000000"/>
                </a:solidFill>
                <a:latin typeface="Amaranth-Bold"/>
              </a:rPr>
              <a:t>Rambán</a:t>
            </a:r>
            <a:r>
              <a:rPr lang="es-ES" sz="2000" b="1" dirty="0">
                <a:solidFill>
                  <a:srgbClr val="000000"/>
                </a:solidFill>
                <a:latin typeface="Amaranth-Bold"/>
              </a:rPr>
              <a:t> (Rabí </a:t>
            </a:r>
            <a:r>
              <a:rPr lang="es-ES" sz="2000" b="1" dirty="0" err="1">
                <a:solidFill>
                  <a:srgbClr val="000000"/>
                </a:solidFill>
                <a:latin typeface="Amaranth-Bold"/>
              </a:rPr>
              <a:t>Moshéh</a:t>
            </a:r>
            <a:r>
              <a:rPr lang="es-ES" sz="2000" b="1" dirty="0">
                <a:solidFill>
                  <a:srgbClr val="000000"/>
                </a:solidFill>
                <a:latin typeface="Amaranth-Bold"/>
              </a:rPr>
              <a:t> ben </a:t>
            </a:r>
            <a:r>
              <a:rPr lang="es-ES" sz="2000" b="1" dirty="0" err="1">
                <a:solidFill>
                  <a:srgbClr val="000000"/>
                </a:solidFill>
                <a:latin typeface="Amaranth-Bold"/>
              </a:rPr>
              <a:t>Najmán</a:t>
            </a:r>
            <a:r>
              <a:rPr lang="es-ES" sz="2000" b="1" dirty="0">
                <a:solidFill>
                  <a:srgbClr val="000000"/>
                </a:solidFill>
                <a:latin typeface="Amaranth-Bold"/>
              </a:rPr>
              <a:t>). En los documentos cristianos su nombre era catalán - </a:t>
            </a:r>
            <a:r>
              <a:rPr lang="es-ES" sz="2000" b="1" dirty="0" err="1">
                <a:solidFill>
                  <a:srgbClr val="000000"/>
                </a:solidFill>
                <a:latin typeface="Amaranth-Bold"/>
              </a:rPr>
              <a:t>Bonastruc</a:t>
            </a:r>
            <a:r>
              <a:rPr lang="es-ES" sz="2000" b="1" dirty="0">
                <a:solidFill>
                  <a:srgbClr val="000000"/>
                </a:solidFill>
                <a:latin typeface="Amaranth-Bold"/>
              </a:rPr>
              <a:t> </a:t>
            </a:r>
            <a:r>
              <a:rPr lang="es-ES" sz="2000" b="1" dirty="0" err="1">
                <a:solidFill>
                  <a:srgbClr val="000000"/>
                </a:solidFill>
                <a:latin typeface="Amaranth-Bold"/>
              </a:rPr>
              <a:t>ça</a:t>
            </a:r>
            <a:r>
              <a:rPr lang="es-ES" sz="2000" b="1" dirty="0">
                <a:solidFill>
                  <a:srgbClr val="000000"/>
                </a:solidFill>
                <a:latin typeface="Amaranth-Bold"/>
              </a:rPr>
              <a:t> Porta (</a:t>
            </a:r>
            <a:r>
              <a:rPr lang="es-ES" sz="2000" b="1" dirty="0" err="1">
                <a:solidFill>
                  <a:srgbClr val="000000"/>
                </a:solidFill>
                <a:latin typeface="Amaranth-Bold"/>
              </a:rPr>
              <a:t>Mazel</a:t>
            </a:r>
            <a:r>
              <a:rPr lang="es-ES" sz="2000" b="1" dirty="0">
                <a:solidFill>
                  <a:srgbClr val="000000"/>
                </a:solidFill>
                <a:latin typeface="Amaranth-Bold"/>
              </a:rPr>
              <a:t> </a:t>
            </a:r>
            <a:r>
              <a:rPr lang="es-ES" sz="2000" b="1" dirty="0" err="1">
                <a:solidFill>
                  <a:srgbClr val="000000"/>
                </a:solidFill>
                <a:latin typeface="Amaranth-Bold"/>
              </a:rPr>
              <a:t>Tov</a:t>
            </a:r>
            <a:r>
              <a:rPr lang="es-ES" sz="2000" b="1" dirty="0">
                <a:solidFill>
                  <a:srgbClr val="000000"/>
                </a:solidFill>
                <a:latin typeface="Amaranth-Bold"/>
              </a:rPr>
              <a:t> cerca de la Puerta).</a:t>
            </a:r>
            <a:br>
              <a:rPr lang="es-ES" sz="2000" b="1" dirty="0">
                <a:solidFill>
                  <a:srgbClr val="000000"/>
                </a:solidFill>
                <a:latin typeface="Amaranth-Bold"/>
              </a:rPr>
            </a:br>
            <a:r>
              <a:rPr lang="es-ES" sz="2000" b="1" dirty="0">
                <a:solidFill>
                  <a:srgbClr val="000000"/>
                </a:solidFill>
                <a:latin typeface="Amaranth-Bold"/>
              </a:rPr>
              <a:t>, </a:t>
            </a:r>
            <a:endParaRPr lang="en-US" sz="2000" b="1" dirty="0">
              <a:solidFill>
                <a:srgbClr val="000000"/>
              </a:solidFill>
              <a:latin typeface="Amaranth-Bold"/>
            </a:endParaRPr>
          </a:p>
        </p:txBody>
      </p:sp>
      <p:pic>
        <p:nvPicPr>
          <p:cNvPr id="4" name="Content Placeholder 3">
            <a:extLst>
              <a:ext uri="{FF2B5EF4-FFF2-40B4-BE49-F238E27FC236}">
                <a16:creationId xmlns:a16="http://schemas.microsoft.com/office/drawing/2014/main" id="{220334F4-D668-5983-B8B6-306511A1CB2A}"/>
              </a:ext>
            </a:extLst>
          </p:cNvPr>
          <p:cNvPicPr>
            <a:picLocks noGrp="1" noChangeAspect="1"/>
          </p:cNvPicPr>
          <p:nvPr>
            <p:ph idx="1"/>
          </p:nvPr>
        </p:nvPicPr>
        <p:blipFill>
          <a:blip r:embed="rId2"/>
          <a:stretch>
            <a:fillRect/>
          </a:stretch>
        </p:blipFill>
        <p:spPr>
          <a:xfrm>
            <a:off x="-1" y="-52644"/>
            <a:ext cx="4524375" cy="6963288"/>
          </a:xfrm>
          <a:prstGeom prst="rect">
            <a:avLst/>
          </a:prstGeom>
        </p:spPr>
      </p:pic>
    </p:spTree>
    <p:extLst>
      <p:ext uri="{BB962C8B-B14F-4D97-AF65-F5344CB8AC3E}">
        <p14:creationId xmlns:p14="http://schemas.microsoft.com/office/powerpoint/2010/main" val="1724725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C4A74-A511-DD0C-2CE1-D126F894D45F}"/>
              </a:ext>
            </a:extLst>
          </p:cNvPr>
          <p:cNvSpPr>
            <a:spLocks noGrp="1"/>
          </p:cNvSpPr>
          <p:nvPr>
            <p:ph type="title"/>
          </p:nvPr>
        </p:nvSpPr>
        <p:spPr>
          <a:xfrm>
            <a:off x="0" y="5532437"/>
            <a:ext cx="12192000" cy="1325563"/>
          </a:xfrm>
        </p:spPr>
        <p:txBody>
          <a:bodyPr/>
          <a:lstStyle/>
          <a:p>
            <a:pPr algn="ctr"/>
            <a:r>
              <a:rPr lang="en-US" sz="2000" b="1" dirty="0">
                <a:solidFill>
                  <a:srgbClr val="000000"/>
                </a:solidFill>
                <a:latin typeface="Amaranth-Bold"/>
              </a:rPr>
              <a:t>Instituto de </a:t>
            </a:r>
            <a:r>
              <a:rPr lang="en-US" sz="2000" b="1" dirty="0" err="1">
                <a:solidFill>
                  <a:srgbClr val="000000"/>
                </a:solidFill>
                <a:latin typeface="Amaranth-Bold"/>
              </a:rPr>
              <a:t>Estudios</a:t>
            </a:r>
            <a:r>
              <a:rPr lang="en-US" sz="2000" b="1" dirty="0">
                <a:solidFill>
                  <a:srgbClr val="000000"/>
                </a:solidFill>
                <a:latin typeface="Amaranth-Bold"/>
              </a:rPr>
              <a:t> </a:t>
            </a:r>
            <a:r>
              <a:rPr lang="en-US" sz="2000" b="1" dirty="0" err="1">
                <a:solidFill>
                  <a:srgbClr val="000000"/>
                </a:solidFill>
                <a:latin typeface="Amaranth-Bold"/>
              </a:rPr>
              <a:t>Nahmánides</a:t>
            </a:r>
            <a:r>
              <a:rPr lang="en-US" sz="2000" b="1" dirty="0">
                <a:solidFill>
                  <a:srgbClr val="000000"/>
                </a:solidFill>
                <a:latin typeface="Amaranth-Bold"/>
              </a:rPr>
              <a:t> </a:t>
            </a:r>
            <a:r>
              <a:rPr lang="es-ES" sz="2000" b="1" dirty="0">
                <a:solidFill>
                  <a:srgbClr val="000000"/>
                </a:solidFill>
                <a:latin typeface="Amaranth-Bold"/>
              </a:rPr>
              <a:t> fue creado en 1997 con el objetivo de recuperar, estudiar y difundir la historia de la comunidad judía de Girona. El Instituto se complementa con la biblioteca especializada de libre acceso y consulta.</a:t>
            </a:r>
            <a:endParaRPr lang="en-US" sz="2000" b="1" dirty="0">
              <a:solidFill>
                <a:srgbClr val="000000"/>
              </a:solidFill>
              <a:latin typeface="Amaranth-Bold"/>
            </a:endParaRPr>
          </a:p>
        </p:txBody>
      </p:sp>
      <p:pic>
        <p:nvPicPr>
          <p:cNvPr id="5" name="Content Placeholder 4" descr="A building with a star painted on it&#10;&#10;Description automatically generated">
            <a:extLst>
              <a:ext uri="{FF2B5EF4-FFF2-40B4-BE49-F238E27FC236}">
                <a16:creationId xmlns:a16="http://schemas.microsoft.com/office/drawing/2014/main" id="{EECD6C7E-83E6-5DBB-0665-985035E653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627079" y="107898"/>
            <a:ext cx="8937842" cy="5424539"/>
          </a:xfrm>
        </p:spPr>
      </p:pic>
    </p:spTree>
    <p:extLst>
      <p:ext uri="{BB962C8B-B14F-4D97-AF65-F5344CB8AC3E}">
        <p14:creationId xmlns:p14="http://schemas.microsoft.com/office/powerpoint/2010/main" val="739581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499F-B7F7-883F-CE55-70E70BE386B2}"/>
              </a:ext>
            </a:extLst>
          </p:cNvPr>
          <p:cNvSpPr>
            <a:spLocks noGrp="1"/>
          </p:cNvSpPr>
          <p:nvPr>
            <p:ph type="title"/>
          </p:nvPr>
        </p:nvSpPr>
        <p:spPr>
          <a:xfrm>
            <a:off x="5000624" y="619125"/>
            <a:ext cx="6934199" cy="3438525"/>
          </a:xfrm>
        </p:spPr>
        <p:txBody>
          <a:bodyPr>
            <a:normAutofit/>
          </a:bodyPr>
          <a:lstStyle/>
          <a:p>
            <a:pPr algn="ctr"/>
            <a:br>
              <a:rPr lang="en-US" sz="2000" b="1" dirty="0">
                <a:solidFill>
                  <a:srgbClr val="000000"/>
                </a:solidFill>
                <a:latin typeface="Amaranth-Bold"/>
              </a:rPr>
            </a:br>
            <a:r>
              <a:rPr lang="en-US" sz="2000" b="1" dirty="0" err="1">
                <a:solidFill>
                  <a:srgbClr val="000000"/>
                </a:solidFill>
                <a:latin typeface="Amaranth-Bold"/>
              </a:rPr>
              <a:t>Escultura</a:t>
            </a:r>
            <a:r>
              <a:rPr lang="en-US" sz="2000" b="1" dirty="0">
                <a:solidFill>
                  <a:srgbClr val="000000"/>
                </a:solidFill>
                <a:latin typeface="Amaranth-Bold"/>
              </a:rPr>
              <a:t> de Colon</a:t>
            </a:r>
            <a:br>
              <a:rPr lang="en-US" sz="2000" b="1" dirty="0">
                <a:solidFill>
                  <a:srgbClr val="000000"/>
                </a:solidFill>
                <a:latin typeface="Amaranth-Bold"/>
              </a:rPr>
            </a:br>
            <a:br>
              <a:rPr lang="en-US" sz="2000" b="1" dirty="0">
                <a:solidFill>
                  <a:srgbClr val="000000"/>
                </a:solidFill>
                <a:latin typeface="Amaranth-Bold"/>
              </a:rPr>
            </a:br>
            <a:r>
              <a:rPr lang="en-US" sz="2000" b="1" dirty="0">
                <a:solidFill>
                  <a:srgbClr val="000000"/>
                </a:solidFill>
                <a:latin typeface="Amaranth-Bold"/>
              </a:rPr>
              <a:t>Este panel </a:t>
            </a:r>
            <a:r>
              <a:rPr lang="en-US" sz="2000" b="1" dirty="0" err="1">
                <a:solidFill>
                  <a:srgbClr val="000000"/>
                </a:solidFill>
                <a:latin typeface="Amaranth-Bold"/>
              </a:rPr>
              <a:t>muestra</a:t>
            </a:r>
            <a:r>
              <a:rPr lang="en-US" sz="2000" b="1" dirty="0">
                <a:solidFill>
                  <a:srgbClr val="000000"/>
                </a:solidFill>
                <a:latin typeface="Amaranth-Bold"/>
              </a:rPr>
              <a:t> </a:t>
            </a:r>
            <a:r>
              <a:rPr lang="en-US" sz="2000" b="1" dirty="0" err="1">
                <a:solidFill>
                  <a:srgbClr val="000000"/>
                </a:solidFill>
                <a:latin typeface="Amaranth-Bold"/>
              </a:rPr>
              <a:t>los</a:t>
            </a:r>
            <a:r>
              <a:rPr lang="en-US" sz="2000" b="1" dirty="0">
                <a:solidFill>
                  <a:srgbClr val="000000"/>
                </a:solidFill>
                <a:latin typeface="Amaranth-Bold"/>
              </a:rPr>
              <a:t> </a:t>
            </a:r>
            <a:r>
              <a:rPr lang="es-ES" sz="2000" b="1" dirty="0">
                <a:solidFill>
                  <a:srgbClr val="000000"/>
                </a:solidFill>
                <a:latin typeface="Amaranth-Bold"/>
              </a:rPr>
              <a:t>instrumentos de navegación, mapas y textos de eruditos y cartógrafos judíos. En particular, la representación del astrolabio del rabino Abraham Zacuto que hizo posibles los grandes viajes del siglo XV. </a:t>
            </a:r>
            <a:br>
              <a:rPr lang="es-ES" sz="2000" b="1" dirty="0">
                <a:solidFill>
                  <a:srgbClr val="000000"/>
                </a:solidFill>
                <a:latin typeface="Amaranth-Bold"/>
              </a:rPr>
            </a:br>
            <a:r>
              <a:rPr lang="es-ES" sz="2000" b="1" dirty="0">
                <a:solidFill>
                  <a:srgbClr val="000000"/>
                </a:solidFill>
                <a:latin typeface="Amaranth-Bold"/>
              </a:rPr>
              <a:t>También se puede ver </a:t>
            </a:r>
            <a:r>
              <a:rPr lang="es-ES" sz="2000" b="1" dirty="0" err="1">
                <a:solidFill>
                  <a:srgbClr val="000000"/>
                </a:solidFill>
                <a:latin typeface="Amaranth-Bold"/>
              </a:rPr>
              <a:t>Ramban</a:t>
            </a:r>
            <a:r>
              <a:rPr lang="es-ES" sz="2000" b="1" dirty="0">
                <a:solidFill>
                  <a:srgbClr val="000000"/>
                </a:solidFill>
                <a:latin typeface="Amaranth-Bold"/>
              </a:rPr>
              <a:t> con un libro en sus manos.  </a:t>
            </a:r>
            <a:endParaRPr lang="en-US" sz="2000" b="1" dirty="0">
              <a:solidFill>
                <a:srgbClr val="000000"/>
              </a:solidFill>
              <a:latin typeface="Amaranth-Bold"/>
            </a:endParaRPr>
          </a:p>
        </p:txBody>
      </p:sp>
      <p:pic>
        <p:nvPicPr>
          <p:cNvPr id="5" name="Content Placeholder 4" descr="A metal structure with a stone wall and a stone wall&#10;&#10;Description automatically generated with medium confidence">
            <a:extLst>
              <a:ext uri="{FF2B5EF4-FFF2-40B4-BE49-F238E27FC236}">
                <a16:creationId xmlns:a16="http://schemas.microsoft.com/office/drawing/2014/main" id="{3707C662-92B0-4924-9C97-F8F1DD8C828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38" t="8609" r="7754" b="15545"/>
          <a:stretch/>
        </p:blipFill>
        <p:spPr>
          <a:xfrm rot="5400000">
            <a:off x="-1066202" y="1066200"/>
            <a:ext cx="6866328" cy="4733925"/>
          </a:xfrm>
        </p:spPr>
      </p:pic>
      <p:sp>
        <p:nvSpPr>
          <p:cNvPr id="10" name="Title 1">
            <a:extLst>
              <a:ext uri="{FF2B5EF4-FFF2-40B4-BE49-F238E27FC236}">
                <a16:creationId xmlns:a16="http://schemas.microsoft.com/office/drawing/2014/main" id="{B15FAADA-18BD-BC08-5070-7FB89440F3AD}"/>
              </a:ext>
            </a:extLst>
          </p:cNvPr>
          <p:cNvSpPr txBox="1">
            <a:spLocks/>
          </p:cNvSpPr>
          <p:nvPr/>
        </p:nvSpPr>
        <p:spPr>
          <a:xfrm>
            <a:off x="4886325" y="5934869"/>
            <a:ext cx="7162799" cy="771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0000"/>
                </a:solidFill>
                <a:latin typeface="Amaranth-Bold"/>
              </a:rPr>
              <a:t>Frank </a:t>
            </a:r>
            <a:r>
              <a:rPr lang="en-US" sz="2000" b="1" dirty="0" err="1">
                <a:solidFill>
                  <a:srgbClr val="000000"/>
                </a:solidFill>
                <a:latin typeface="Amaranth-Bold"/>
              </a:rPr>
              <a:t>Meisler</a:t>
            </a:r>
            <a:r>
              <a:rPr lang="en-US" sz="2000" b="1" dirty="0">
                <a:solidFill>
                  <a:srgbClr val="000000"/>
                </a:solidFill>
                <a:latin typeface="Amaranth-Bold"/>
              </a:rPr>
              <a:t> (1926-2018)</a:t>
            </a:r>
          </a:p>
        </p:txBody>
      </p:sp>
    </p:spTree>
    <p:extLst>
      <p:ext uri="{BB962C8B-B14F-4D97-AF65-F5344CB8AC3E}">
        <p14:creationId xmlns:p14="http://schemas.microsoft.com/office/powerpoint/2010/main" val="937693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pic>
        <p:nvPicPr>
          <p:cNvPr id="5" name="Content Placeholder 4" descr="A statue of a person in a helmet&#10;&#10;Description automatically generated">
            <a:extLst>
              <a:ext uri="{FF2B5EF4-FFF2-40B4-BE49-F238E27FC236}">
                <a16:creationId xmlns:a16="http://schemas.microsoft.com/office/drawing/2014/main" id="{DCCC4E35-6060-CFA3-3A8B-70BFAD80D7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00" t="1276" r="16995" b="23450"/>
          <a:stretch/>
        </p:blipFill>
        <p:spPr>
          <a:xfrm rot="5400000">
            <a:off x="-911575" y="911574"/>
            <a:ext cx="6880924" cy="5057775"/>
          </a:xfrm>
        </p:spPr>
      </p:pic>
      <p:sp>
        <p:nvSpPr>
          <p:cNvPr id="8" name="Title 1">
            <a:extLst>
              <a:ext uri="{FF2B5EF4-FFF2-40B4-BE49-F238E27FC236}">
                <a16:creationId xmlns:a16="http://schemas.microsoft.com/office/drawing/2014/main" id="{109D9E7F-D2DF-6AF5-11D2-E2FF29808136}"/>
              </a:ext>
            </a:extLst>
          </p:cNvPr>
          <p:cNvSpPr txBox="1">
            <a:spLocks/>
          </p:cNvSpPr>
          <p:nvPr/>
        </p:nvSpPr>
        <p:spPr>
          <a:xfrm>
            <a:off x="5181600" y="6086475"/>
            <a:ext cx="6857999" cy="771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000000"/>
                </a:solidFill>
                <a:latin typeface="Amaranth-Bold"/>
              </a:rPr>
              <a:t>Frank </a:t>
            </a:r>
            <a:r>
              <a:rPr lang="en-US" sz="2000" b="1" dirty="0" err="1">
                <a:solidFill>
                  <a:srgbClr val="000000"/>
                </a:solidFill>
                <a:latin typeface="Amaranth-Bold"/>
              </a:rPr>
              <a:t>Meisler</a:t>
            </a:r>
            <a:r>
              <a:rPr lang="en-US" sz="2000" b="1" dirty="0">
                <a:solidFill>
                  <a:srgbClr val="000000"/>
                </a:solidFill>
                <a:latin typeface="Amaranth-Bold"/>
              </a:rPr>
              <a:t> (1926-2018)</a:t>
            </a:r>
          </a:p>
        </p:txBody>
      </p:sp>
      <p:sp>
        <p:nvSpPr>
          <p:cNvPr id="11" name="Title 1">
            <a:extLst>
              <a:ext uri="{FF2B5EF4-FFF2-40B4-BE49-F238E27FC236}">
                <a16:creationId xmlns:a16="http://schemas.microsoft.com/office/drawing/2014/main" id="{3CE8944C-69EC-E944-0C74-8C10BB63ADC1}"/>
              </a:ext>
            </a:extLst>
          </p:cNvPr>
          <p:cNvSpPr>
            <a:spLocks noGrp="1"/>
          </p:cNvSpPr>
          <p:nvPr>
            <p:ph type="title"/>
          </p:nvPr>
        </p:nvSpPr>
        <p:spPr>
          <a:xfrm>
            <a:off x="5353050" y="619125"/>
            <a:ext cx="6581773" cy="3438525"/>
          </a:xfrm>
        </p:spPr>
        <p:txBody>
          <a:bodyPr>
            <a:normAutofit/>
          </a:bodyPr>
          <a:lstStyle/>
          <a:p>
            <a:pPr algn="ctr"/>
            <a:br>
              <a:rPr lang="en-US" sz="2000" b="1" dirty="0">
                <a:solidFill>
                  <a:srgbClr val="000000"/>
                </a:solidFill>
                <a:latin typeface="Amaranth-Bold"/>
              </a:rPr>
            </a:br>
            <a:r>
              <a:rPr lang="en-US" sz="2000" b="1" dirty="0" err="1">
                <a:solidFill>
                  <a:srgbClr val="000000"/>
                </a:solidFill>
                <a:latin typeface="Amaranth-Bold"/>
              </a:rPr>
              <a:t>Escultura</a:t>
            </a:r>
            <a:r>
              <a:rPr lang="en-US" sz="2000" b="1" dirty="0">
                <a:solidFill>
                  <a:srgbClr val="000000"/>
                </a:solidFill>
                <a:latin typeface="Amaranth-Bold"/>
              </a:rPr>
              <a:t> de Colon</a:t>
            </a:r>
            <a:br>
              <a:rPr lang="en-US" sz="2000" b="1" dirty="0">
                <a:solidFill>
                  <a:srgbClr val="000000"/>
                </a:solidFill>
                <a:latin typeface="Amaranth-Bold"/>
              </a:rPr>
            </a:br>
            <a:br>
              <a:rPr lang="en-US" sz="2000" b="1" dirty="0">
                <a:solidFill>
                  <a:srgbClr val="000000"/>
                </a:solidFill>
                <a:latin typeface="Amaranth-Bold"/>
              </a:rPr>
            </a:br>
            <a:r>
              <a:rPr lang="es-ES" sz="2000" b="1" dirty="0">
                <a:solidFill>
                  <a:srgbClr val="000000"/>
                </a:solidFill>
                <a:latin typeface="Amaranth-Bold"/>
              </a:rPr>
              <a:t>En la otra cara se representa a Colón en la proa de su buque insignia, "Santa María". </a:t>
            </a:r>
            <a:endParaRPr lang="en-US" sz="2000" b="1" dirty="0">
              <a:solidFill>
                <a:srgbClr val="000000"/>
              </a:solidFill>
              <a:latin typeface="Amaranth-Bold"/>
            </a:endParaRPr>
          </a:p>
        </p:txBody>
      </p:sp>
    </p:spTree>
    <p:extLst>
      <p:ext uri="{BB962C8B-B14F-4D97-AF65-F5344CB8AC3E}">
        <p14:creationId xmlns:p14="http://schemas.microsoft.com/office/powerpoint/2010/main" val="1361760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10025C-95C8-2BC0-34C7-440290ED4991}"/>
              </a:ext>
            </a:extLst>
          </p:cNvPr>
          <p:cNvPicPr>
            <a:picLocks noGrp="1" noChangeAspect="1"/>
          </p:cNvPicPr>
          <p:nvPr>
            <p:ph idx="1"/>
          </p:nvPr>
        </p:nvPicPr>
        <p:blipFill>
          <a:blip r:embed="rId2"/>
          <a:stretch>
            <a:fillRect/>
          </a:stretch>
        </p:blipFill>
        <p:spPr>
          <a:xfrm>
            <a:off x="2148893" y="0"/>
            <a:ext cx="7894213" cy="5784979"/>
          </a:xfrm>
          <a:prstGeom prst="rect">
            <a:avLst/>
          </a:prstGeom>
        </p:spPr>
      </p:pic>
      <p:sp>
        <p:nvSpPr>
          <p:cNvPr id="5" name="Title 4">
            <a:extLst>
              <a:ext uri="{FF2B5EF4-FFF2-40B4-BE49-F238E27FC236}">
                <a16:creationId xmlns:a16="http://schemas.microsoft.com/office/drawing/2014/main" id="{3906996A-33F1-7709-15EF-85129E797F4A}"/>
              </a:ext>
            </a:extLst>
          </p:cNvPr>
          <p:cNvSpPr>
            <a:spLocks noGrp="1"/>
          </p:cNvSpPr>
          <p:nvPr>
            <p:ph type="title"/>
          </p:nvPr>
        </p:nvSpPr>
        <p:spPr>
          <a:xfrm>
            <a:off x="0" y="5784979"/>
            <a:ext cx="12223617" cy="1073021"/>
          </a:xfrm>
        </p:spPr>
        <p:txBody>
          <a:bodyPr/>
          <a:lstStyle/>
          <a:p>
            <a:pPr algn="ctr"/>
            <a:r>
              <a:rPr lang="es-ES" sz="2000" b="1" dirty="0">
                <a:solidFill>
                  <a:srgbClr val="000000"/>
                </a:solidFill>
                <a:latin typeface="Amaranth-Bold"/>
              </a:rPr>
              <a:t>Los judíos tenían la condición legal de </a:t>
            </a:r>
            <a:r>
              <a:rPr lang="es-ES" sz="2000" b="1" i="1" dirty="0" err="1">
                <a:solidFill>
                  <a:srgbClr val="000000"/>
                </a:solidFill>
                <a:latin typeface="Amaranth-Bold"/>
              </a:rPr>
              <a:t>servi</a:t>
            </a:r>
            <a:r>
              <a:rPr lang="es-ES" sz="2000" b="1" i="1" dirty="0">
                <a:solidFill>
                  <a:srgbClr val="000000"/>
                </a:solidFill>
                <a:latin typeface="Amaranth-Bold"/>
              </a:rPr>
              <a:t> </a:t>
            </a:r>
            <a:r>
              <a:rPr lang="es-ES" sz="2000" b="1" i="1" dirty="0" err="1">
                <a:solidFill>
                  <a:srgbClr val="000000"/>
                </a:solidFill>
                <a:latin typeface="Amaranth-Bold"/>
              </a:rPr>
              <a:t>regis</a:t>
            </a:r>
            <a:r>
              <a:rPr lang="es-ES" sz="2000" b="1" dirty="0">
                <a:solidFill>
                  <a:srgbClr val="000000"/>
                </a:solidFill>
                <a:latin typeface="Amaranth-Bold"/>
              </a:rPr>
              <a:t>. </a:t>
            </a:r>
            <a:br>
              <a:rPr lang="es-ES" sz="2000" b="1" dirty="0">
                <a:solidFill>
                  <a:srgbClr val="000000"/>
                </a:solidFill>
                <a:latin typeface="Amaranth-Bold"/>
              </a:rPr>
            </a:br>
            <a:r>
              <a:rPr lang="es-ES" sz="2000" b="1" dirty="0">
                <a:solidFill>
                  <a:srgbClr val="000000"/>
                </a:solidFill>
                <a:latin typeface="Amaranth-Bold"/>
              </a:rPr>
              <a:t>Eran propiedad del rey de Aragón.</a:t>
            </a:r>
            <a:endParaRPr lang="en-US" sz="2000" b="1" dirty="0">
              <a:solidFill>
                <a:srgbClr val="000000"/>
              </a:solidFill>
              <a:latin typeface="Amaranth-Bold"/>
            </a:endParaRPr>
          </a:p>
        </p:txBody>
      </p:sp>
      <p:sp>
        <p:nvSpPr>
          <p:cNvPr id="8" name="Title 4">
            <a:extLst>
              <a:ext uri="{FF2B5EF4-FFF2-40B4-BE49-F238E27FC236}">
                <a16:creationId xmlns:a16="http://schemas.microsoft.com/office/drawing/2014/main" id="{9835618D-CF2E-9EF3-7AA0-5151AB3E75DD}"/>
              </a:ext>
            </a:extLst>
          </p:cNvPr>
          <p:cNvSpPr txBox="1">
            <a:spLocks/>
          </p:cNvSpPr>
          <p:nvPr/>
        </p:nvSpPr>
        <p:spPr>
          <a:xfrm>
            <a:off x="7977673" y="5383763"/>
            <a:ext cx="4245944" cy="49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dirty="0">
                <a:solidFill>
                  <a:srgbClr val="FF0000"/>
                </a:solidFill>
                <a:latin typeface="Amaranth-Bold"/>
              </a:rPr>
              <a:t>Aragón, año 1400</a:t>
            </a:r>
            <a:endParaRPr lang="en-US" sz="2000" b="1" dirty="0">
              <a:solidFill>
                <a:srgbClr val="FF0000"/>
              </a:solidFill>
              <a:latin typeface="Amaranth-Bold"/>
            </a:endParaRPr>
          </a:p>
        </p:txBody>
      </p:sp>
    </p:spTree>
    <p:extLst>
      <p:ext uri="{BB962C8B-B14F-4D97-AF65-F5344CB8AC3E}">
        <p14:creationId xmlns:p14="http://schemas.microsoft.com/office/powerpoint/2010/main" val="220497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AA1F-30A3-4557-042D-3F38EEA5EE60}"/>
              </a:ext>
            </a:extLst>
          </p:cNvPr>
          <p:cNvSpPr>
            <a:spLocks noGrp="1"/>
          </p:cNvSpPr>
          <p:nvPr>
            <p:ph type="title"/>
          </p:nvPr>
        </p:nvSpPr>
        <p:spPr>
          <a:xfrm>
            <a:off x="8365965" y="5037041"/>
            <a:ext cx="3826035" cy="1325563"/>
          </a:xfrm>
        </p:spPr>
        <p:txBody>
          <a:bodyPr>
            <a:normAutofit/>
          </a:bodyPr>
          <a:lstStyle/>
          <a:p>
            <a:pPr algn="ctr"/>
            <a:r>
              <a:rPr lang="en-US" sz="2000" b="1" dirty="0">
                <a:solidFill>
                  <a:srgbClr val="000000"/>
                </a:solidFill>
                <a:latin typeface="Amaranth-Bold"/>
              </a:rPr>
              <a:t>El </a:t>
            </a:r>
            <a:r>
              <a:rPr lang="en-US" sz="2000" b="1" dirty="0" err="1">
                <a:solidFill>
                  <a:srgbClr val="000000"/>
                </a:solidFill>
                <a:latin typeface="Amaranth-Bold"/>
              </a:rPr>
              <a:t>río</a:t>
            </a:r>
            <a:r>
              <a:rPr lang="en-US" sz="2000" b="1" dirty="0">
                <a:solidFill>
                  <a:srgbClr val="000000"/>
                </a:solidFill>
                <a:latin typeface="Amaranth-Bold"/>
              </a:rPr>
              <a:t> </a:t>
            </a:r>
            <a:r>
              <a:rPr lang="en-US" sz="2000" b="1" dirty="0" err="1">
                <a:solidFill>
                  <a:srgbClr val="000000"/>
                </a:solidFill>
                <a:latin typeface="Amaranth-Bold"/>
              </a:rPr>
              <a:t>Oñar</a:t>
            </a:r>
            <a:r>
              <a:rPr lang="en-US" sz="2000" b="1" dirty="0">
                <a:solidFill>
                  <a:srgbClr val="000000"/>
                </a:solidFill>
                <a:latin typeface="Amaranth-Bold"/>
              </a:rPr>
              <a:t> </a:t>
            </a:r>
            <a:r>
              <a:rPr lang="en-US" sz="2000" b="1" dirty="0" err="1">
                <a:solidFill>
                  <a:srgbClr val="000000"/>
                </a:solidFill>
                <a:latin typeface="Amaranth-Bold"/>
              </a:rPr>
              <a:t>separa</a:t>
            </a:r>
            <a:r>
              <a:rPr lang="en-US" sz="2000" b="1" dirty="0">
                <a:solidFill>
                  <a:srgbClr val="000000"/>
                </a:solidFill>
                <a:latin typeface="Amaranth-Bold"/>
              </a:rPr>
              <a:t> la ciudad: </a:t>
            </a:r>
            <a:r>
              <a:rPr lang="en-US" sz="2000" b="1" dirty="0" err="1">
                <a:solidFill>
                  <a:srgbClr val="000000"/>
                </a:solidFill>
                <a:latin typeface="Amaranth-Bold"/>
              </a:rPr>
              <a:t>en</a:t>
            </a:r>
            <a:r>
              <a:rPr lang="en-US" sz="2000" b="1" dirty="0">
                <a:solidFill>
                  <a:srgbClr val="000000"/>
                </a:solidFill>
                <a:latin typeface="Amaranth-Bold"/>
              </a:rPr>
              <a:t> la </a:t>
            </a:r>
            <a:r>
              <a:rPr lang="en-US" sz="2000" b="1" dirty="0" err="1">
                <a:solidFill>
                  <a:srgbClr val="000000"/>
                </a:solidFill>
                <a:latin typeface="Amaranth-Bold"/>
              </a:rPr>
              <a:t>orilla</a:t>
            </a:r>
            <a:r>
              <a:rPr lang="en-US" sz="2000" b="1" dirty="0">
                <a:solidFill>
                  <a:srgbClr val="000000"/>
                </a:solidFill>
                <a:latin typeface="Amaranth-Bold"/>
              </a:rPr>
              <a:t> </a:t>
            </a:r>
            <a:r>
              <a:rPr lang="en-US" sz="2000" b="1" dirty="0" err="1">
                <a:solidFill>
                  <a:srgbClr val="000000"/>
                </a:solidFill>
                <a:latin typeface="Amaranth-Bold"/>
              </a:rPr>
              <a:t>derecha</a:t>
            </a:r>
            <a:r>
              <a:rPr lang="en-US" sz="2000" b="1" dirty="0">
                <a:solidFill>
                  <a:srgbClr val="000000"/>
                </a:solidFill>
                <a:latin typeface="Amaranth-Bold"/>
              </a:rPr>
              <a:t> se </a:t>
            </a:r>
            <a:r>
              <a:rPr lang="en-US" sz="2000" b="1" dirty="0" err="1">
                <a:solidFill>
                  <a:srgbClr val="000000"/>
                </a:solidFill>
                <a:latin typeface="Amaranth-Bold"/>
              </a:rPr>
              <a:t>encuentra</a:t>
            </a:r>
            <a:r>
              <a:rPr lang="en-US" sz="2000" b="1" dirty="0">
                <a:solidFill>
                  <a:srgbClr val="000000"/>
                </a:solidFill>
                <a:latin typeface="Amaranth-Bold"/>
              </a:rPr>
              <a:t> </a:t>
            </a:r>
            <a:r>
              <a:rPr lang="en-US" sz="2000" b="1" i="1" dirty="0">
                <a:solidFill>
                  <a:srgbClr val="000000"/>
                </a:solidFill>
                <a:latin typeface="Amaranth-Bold"/>
              </a:rPr>
              <a:t>Barrio Viejo</a:t>
            </a:r>
            <a:r>
              <a:rPr lang="en-US" sz="2000" b="1" dirty="0">
                <a:solidFill>
                  <a:srgbClr val="000000"/>
                </a:solidFill>
                <a:latin typeface="Amaranth-Bold"/>
              </a:rPr>
              <a:t> y </a:t>
            </a:r>
            <a:r>
              <a:rPr lang="en-US" sz="2000" b="1" dirty="0" err="1">
                <a:solidFill>
                  <a:srgbClr val="000000"/>
                </a:solidFill>
                <a:latin typeface="Amaranth-Bold"/>
              </a:rPr>
              <a:t>en</a:t>
            </a:r>
            <a:r>
              <a:rPr lang="en-US" sz="2000" b="1" dirty="0">
                <a:solidFill>
                  <a:srgbClr val="000000"/>
                </a:solidFill>
                <a:latin typeface="Amaranth-Bold"/>
              </a:rPr>
              <a:t> la </a:t>
            </a:r>
            <a:r>
              <a:rPr lang="en-US" sz="2000" b="1" dirty="0" err="1">
                <a:solidFill>
                  <a:srgbClr val="000000"/>
                </a:solidFill>
                <a:latin typeface="Amaranth-Bold"/>
              </a:rPr>
              <a:t>orilla</a:t>
            </a:r>
            <a:r>
              <a:rPr lang="en-US" sz="2000" b="1" dirty="0">
                <a:solidFill>
                  <a:srgbClr val="000000"/>
                </a:solidFill>
                <a:latin typeface="Amaranth-Bold"/>
              </a:rPr>
              <a:t> </a:t>
            </a:r>
            <a:r>
              <a:rPr lang="en-US" sz="2000" b="1" dirty="0" err="1">
                <a:solidFill>
                  <a:srgbClr val="000000"/>
                </a:solidFill>
                <a:latin typeface="Amaranth-Bold"/>
              </a:rPr>
              <a:t>izquierda</a:t>
            </a:r>
            <a:r>
              <a:rPr lang="en-US" sz="2000" b="1" dirty="0">
                <a:solidFill>
                  <a:srgbClr val="000000"/>
                </a:solidFill>
                <a:latin typeface="Amaranth-Bold"/>
              </a:rPr>
              <a:t> </a:t>
            </a:r>
            <a:r>
              <a:rPr lang="en-US" sz="2000" b="1" dirty="0" err="1">
                <a:solidFill>
                  <a:srgbClr val="000000"/>
                </a:solidFill>
                <a:latin typeface="Amaranth-Bold"/>
              </a:rPr>
              <a:t>está</a:t>
            </a:r>
            <a:r>
              <a:rPr lang="en-US" sz="2000" b="1" dirty="0">
                <a:solidFill>
                  <a:srgbClr val="000000"/>
                </a:solidFill>
                <a:latin typeface="Amaranth-Bold"/>
              </a:rPr>
              <a:t> </a:t>
            </a:r>
            <a:r>
              <a:rPr lang="en-US" sz="2000" b="1" i="1" dirty="0">
                <a:solidFill>
                  <a:srgbClr val="000000"/>
                </a:solidFill>
                <a:latin typeface="Amaranth-Bold"/>
              </a:rPr>
              <a:t>Barrio de </a:t>
            </a:r>
            <a:r>
              <a:rPr lang="en-US" sz="2000" b="1" i="1" dirty="0" err="1">
                <a:solidFill>
                  <a:srgbClr val="000000"/>
                </a:solidFill>
                <a:latin typeface="Amaranth-Bold"/>
              </a:rPr>
              <a:t>Mercadal</a:t>
            </a:r>
            <a:endParaRPr lang="en-US" sz="2000" b="1" dirty="0">
              <a:solidFill>
                <a:srgbClr val="000000"/>
              </a:solidFill>
              <a:latin typeface="Amaranth-Bold"/>
            </a:endParaRPr>
          </a:p>
        </p:txBody>
      </p:sp>
      <p:pic>
        <p:nvPicPr>
          <p:cNvPr id="5" name="Content Placeholder 4" descr="A person standing on a stone wall with buildings in the background&#10;&#10;Description automatically generated">
            <a:extLst>
              <a:ext uri="{FF2B5EF4-FFF2-40B4-BE49-F238E27FC236}">
                <a16:creationId xmlns:a16="http://schemas.microsoft.com/office/drawing/2014/main" id="{6B67B0FF-C812-3400-6038-7F832DDB71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365965" cy="6858000"/>
          </a:xfrm>
        </p:spPr>
      </p:pic>
    </p:spTree>
    <p:extLst>
      <p:ext uri="{BB962C8B-B14F-4D97-AF65-F5344CB8AC3E}">
        <p14:creationId xmlns:p14="http://schemas.microsoft.com/office/powerpoint/2010/main" val="1584651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2759-0D61-4115-3F0F-609617072F00}"/>
              </a:ext>
            </a:extLst>
          </p:cNvPr>
          <p:cNvSpPr>
            <a:spLocks noGrp="1"/>
          </p:cNvSpPr>
          <p:nvPr>
            <p:ph type="title"/>
          </p:nvPr>
        </p:nvSpPr>
        <p:spPr>
          <a:xfrm>
            <a:off x="5743575" y="669303"/>
            <a:ext cx="6259420" cy="1325563"/>
          </a:xfrm>
        </p:spPr>
        <p:txBody>
          <a:bodyPr>
            <a:noAutofit/>
          </a:bodyPr>
          <a:lstStyle/>
          <a:p>
            <a:pPr algn="ctr"/>
            <a:r>
              <a:rPr lang="es-ES" sz="2000" b="1" dirty="0">
                <a:solidFill>
                  <a:srgbClr val="000000"/>
                </a:solidFill>
                <a:latin typeface="Amaranth-Bold"/>
              </a:rPr>
              <a:t>Un documento de 898 hace referencia a la llegada y establecimiento de 25 familias judías en Girona, lo que correspondería a un número aproximado de 100 personas, procedentes del lugar de </a:t>
            </a:r>
            <a:r>
              <a:rPr lang="es-ES" sz="2000" b="1" i="1" dirty="0">
                <a:solidFill>
                  <a:srgbClr val="000000"/>
                </a:solidFill>
                <a:latin typeface="Amaranth-Bold"/>
              </a:rPr>
              <a:t>Judaicas</a:t>
            </a:r>
            <a:r>
              <a:rPr lang="es-ES" sz="2000" b="1" dirty="0">
                <a:solidFill>
                  <a:srgbClr val="000000"/>
                </a:solidFill>
                <a:latin typeface="Amaranth-Bold"/>
              </a:rPr>
              <a:t>, un hábitat rural cercano a la ciudad. </a:t>
            </a:r>
            <a:br>
              <a:rPr lang="es-ES" sz="2000" b="1" dirty="0">
                <a:solidFill>
                  <a:srgbClr val="000000"/>
                </a:solidFill>
                <a:latin typeface="Amaranth-Bold"/>
              </a:rPr>
            </a:br>
            <a:r>
              <a:rPr lang="es-ES" sz="2000" b="1" dirty="0">
                <a:solidFill>
                  <a:srgbClr val="000000"/>
                </a:solidFill>
                <a:latin typeface="Amaranth-Bold"/>
              </a:rPr>
              <a:t>Estos son los primeros judíos documentados en Girona. </a:t>
            </a:r>
            <a:endParaRPr lang="en-US" sz="2000" b="1" dirty="0">
              <a:solidFill>
                <a:srgbClr val="000000"/>
              </a:solidFill>
              <a:latin typeface="Amaranth-Bold"/>
            </a:endParaRPr>
          </a:p>
        </p:txBody>
      </p:sp>
      <p:sp>
        <p:nvSpPr>
          <p:cNvPr id="6" name="Title 1">
            <a:extLst>
              <a:ext uri="{FF2B5EF4-FFF2-40B4-BE49-F238E27FC236}">
                <a16:creationId xmlns:a16="http://schemas.microsoft.com/office/drawing/2014/main" id="{486B5D2C-AAAA-D91F-14CC-C2173785BDD6}"/>
              </a:ext>
            </a:extLst>
          </p:cNvPr>
          <p:cNvSpPr txBox="1">
            <a:spLocks/>
          </p:cNvSpPr>
          <p:nvPr/>
        </p:nvSpPr>
        <p:spPr>
          <a:xfrm>
            <a:off x="5243002" y="6355729"/>
            <a:ext cx="6948997" cy="502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maranth-Bold"/>
                <a:ea typeface="+mj-ea"/>
                <a:cs typeface="+mj-cs"/>
              </a:rPr>
              <a:t>El tapiz de la Creación</a:t>
            </a:r>
            <a:r>
              <a:rPr kumimoji="0" lang="es-ES" sz="1600" b="1" i="1" u="none" strike="noStrike" kern="1200" cap="none" spc="0" normalizeH="0" baseline="0" noProof="0" dirty="0">
                <a:ln>
                  <a:noFill/>
                </a:ln>
                <a:solidFill>
                  <a:srgbClr val="000000"/>
                </a:solidFill>
                <a:effectLst/>
                <a:uLnTx/>
                <a:uFillTx/>
                <a:latin typeface="Amaranth-Bold"/>
                <a:ea typeface="+mj-ea"/>
                <a:cs typeface="+mj-cs"/>
              </a:rPr>
              <a:t>, </a:t>
            </a:r>
            <a:r>
              <a:rPr kumimoji="0" lang="es-ES" sz="1600" b="1" i="0" u="none" strike="noStrike" kern="1200" cap="none" spc="0" normalizeH="0" baseline="0" noProof="0" dirty="0">
                <a:ln>
                  <a:noFill/>
                </a:ln>
                <a:solidFill>
                  <a:srgbClr val="000000"/>
                </a:solidFill>
                <a:effectLst/>
                <a:uLnTx/>
                <a:uFillTx/>
                <a:latin typeface="Amaranth-Bold"/>
                <a:ea typeface="+mj-ea"/>
                <a:cs typeface="+mj-cs"/>
              </a:rPr>
              <a:t>s. XII</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maranth-Bold"/>
                <a:ea typeface="+mj-ea"/>
                <a:cs typeface="+mj-cs"/>
              </a:rPr>
              <a:t>                                                                                                       C</a:t>
            </a:r>
            <a:r>
              <a:rPr kumimoji="0" lang="en-US" sz="1600" b="1" i="0" u="none" strike="noStrike" kern="1200" cap="none" spc="0" normalizeH="0" baseline="0" noProof="0" dirty="0" err="1">
                <a:ln>
                  <a:noFill/>
                </a:ln>
                <a:solidFill>
                  <a:srgbClr val="000000"/>
                </a:solidFill>
                <a:effectLst/>
                <a:uLnTx/>
                <a:uFillTx/>
                <a:latin typeface="Amaranth-Bold"/>
                <a:ea typeface="+mj-ea"/>
                <a:cs typeface="+mj-cs"/>
              </a:rPr>
              <a:t>atedral</a:t>
            </a:r>
            <a:r>
              <a:rPr kumimoji="0" lang="en-US" sz="1600" b="1" i="0" u="none" strike="noStrike" kern="1200" cap="none" spc="0" normalizeH="0" baseline="0" noProof="0" dirty="0">
                <a:ln>
                  <a:noFill/>
                </a:ln>
                <a:solidFill>
                  <a:srgbClr val="000000"/>
                </a:solidFill>
                <a:effectLst/>
                <a:uLnTx/>
                <a:uFillTx/>
                <a:latin typeface="Amaranth-Bold"/>
                <a:ea typeface="+mj-ea"/>
                <a:cs typeface="+mj-cs"/>
              </a:rPr>
              <a:t> de Santa María</a:t>
            </a:r>
          </a:p>
        </p:txBody>
      </p:sp>
      <p:pic>
        <p:nvPicPr>
          <p:cNvPr id="8" name="Picture 7" descr="A stone building with statues on the front&#10;&#10;Description automatically generated">
            <a:extLst>
              <a:ext uri="{FF2B5EF4-FFF2-40B4-BE49-F238E27FC236}">
                <a16:creationId xmlns:a16="http://schemas.microsoft.com/office/drawing/2014/main" id="{E0E7CB99-747D-0022-3CF0-99A700C7C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8078" y="2958384"/>
            <a:ext cx="3778871" cy="2834153"/>
          </a:xfrm>
          <a:prstGeom prst="ellipse">
            <a:avLst/>
          </a:prstGeom>
        </p:spPr>
      </p:pic>
      <p:pic>
        <p:nvPicPr>
          <p:cNvPr id="9" name="Picture 8" descr="A brick tunnel with a carpet on the wall&#10;&#10;Description automatically generated">
            <a:extLst>
              <a:ext uri="{FF2B5EF4-FFF2-40B4-BE49-F238E27FC236}">
                <a16:creationId xmlns:a16="http://schemas.microsoft.com/office/drawing/2014/main" id="{21640860-392B-421F-FEF3-ABA2B5DBC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4988" y="857250"/>
            <a:ext cx="6858000" cy="5143500"/>
          </a:xfrm>
          <a:prstGeom prst="rect">
            <a:avLst/>
          </a:prstGeom>
        </p:spPr>
      </p:pic>
    </p:spTree>
    <p:extLst>
      <p:ext uri="{BB962C8B-B14F-4D97-AF65-F5344CB8AC3E}">
        <p14:creationId xmlns:p14="http://schemas.microsoft.com/office/powerpoint/2010/main" val="204333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BD48D-472E-CDE5-C743-2868A6EFA96E}"/>
              </a:ext>
            </a:extLst>
          </p:cNvPr>
          <p:cNvSpPr>
            <a:spLocks noGrp="1"/>
          </p:cNvSpPr>
          <p:nvPr>
            <p:ph type="title"/>
          </p:nvPr>
        </p:nvSpPr>
        <p:spPr>
          <a:xfrm>
            <a:off x="4917233" y="218750"/>
            <a:ext cx="6649615" cy="1955283"/>
          </a:xfrm>
        </p:spPr>
        <p:txBody>
          <a:bodyPr>
            <a:normAutofit/>
          </a:bodyPr>
          <a:lstStyle/>
          <a:p>
            <a:pPr algn="ctr"/>
            <a:r>
              <a:rPr lang="es-ES" sz="2000" b="1" dirty="0">
                <a:solidFill>
                  <a:srgbClr val="000000"/>
                </a:solidFill>
                <a:latin typeface="Amaranth-Bold"/>
              </a:rPr>
              <a:t>La palabra </a:t>
            </a:r>
            <a:r>
              <a:rPr lang="es-ES" sz="2000" b="1" i="1" dirty="0" err="1">
                <a:solidFill>
                  <a:srgbClr val="000000"/>
                </a:solidFill>
                <a:latin typeface="Amaranth-Bold"/>
              </a:rPr>
              <a:t>call</a:t>
            </a:r>
            <a:r>
              <a:rPr lang="es-ES" sz="2000" b="1" dirty="0">
                <a:solidFill>
                  <a:srgbClr val="000000"/>
                </a:solidFill>
                <a:latin typeface="Amaranth-Bold"/>
              </a:rPr>
              <a:t>, que proviene del latín </a:t>
            </a:r>
            <a:r>
              <a:rPr lang="es-ES" sz="2000" b="1" i="1" dirty="0" err="1">
                <a:solidFill>
                  <a:srgbClr val="000000"/>
                </a:solidFill>
                <a:latin typeface="Amaranth-Bold"/>
              </a:rPr>
              <a:t>callis</a:t>
            </a:r>
            <a:r>
              <a:rPr lang="es-ES" sz="2000" b="1" dirty="0">
                <a:solidFill>
                  <a:srgbClr val="000000"/>
                </a:solidFill>
                <a:latin typeface="Amaranth-Bold"/>
              </a:rPr>
              <a:t>, significa </a:t>
            </a:r>
            <a:r>
              <a:rPr lang="es-ES" sz="2000" b="1" i="1" dirty="0">
                <a:solidFill>
                  <a:srgbClr val="000000"/>
                </a:solidFill>
                <a:latin typeface="Amaranth-Bold"/>
              </a:rPr>
              <a:t>calle</a:t>
            </a:r>
            <a:r>
              <a:rPr lang="es-ES" sz="2000" b="1" dirty="0">
                <a:solidFill>
                  <a:srgbClr val="000000"/>
                </a:solidFill>
                <a:latin typeface="Amaranth-Bold"/>
              </a:rPr>
              <a:t> y es utilizada en Cataluña para designar los barrios en los cuales viven las comunidades judías.</a:t>
            </a:r>
            <a:br>
              <a:rPr lang="es-ES" sz="2000" b="1" dirty="0">
                <a:solidFill>
                  <a:srgbClr val="000000"/>
                </a:solidFill>
                <a:latin typeface="Amaranth-Bold"/>
              </a:rPr>
            </a:br>
            <a:r>
              <a:rPr lang="es-ES" sz="2000" b="1" dirty="0">
                <a:solidFill>
                  <a:srgbClr val="000000"/>
                </a:solidFill>
                <a:latin typeface="Amaranth-Bold"/>
              </a:rPr>
              <a:t>En la calle de la </a:t>
            </a:r>
            <a:r>
              <a:rPr lang="es-ES" sz="2000" b="1" dirty="0" err="1">
                <a:solidFill>
                  <a:srgbClr val="000000"/>
                </a:solidFill>
                <a:latin typeface="Amaranth-Bold"/>
              </a:rPr>
              <a:t>Força</a:t>
            </a:r>
            <a:r>
              <a:rPr lang="es-ES" sz="2000" b="1" dirty="0">
                <a:solidFill>
                  <a:srgbClr val="000000"/>
                </a:solidFill>
                <a:latin typeface="Amaranth-Bold"/>
              </a:rPr>
              <a:t> se asentaron la mayor parte de las familias que vivían en los alrededores de la Catedral.</a:t>
            </a:r>
            <a:br>
              <a:rPr lang="es-ES" sz="2000" b="1" dirty="0">
                <a:solidFill>
                  <a:srgbClr val="000000"/>
                </a:solidFill>
                <a:latin typeface="Amaranth-Bold"/>
              </a:rPr>
            </a:br>
            <a:endParaRPr lang="en-US" sz="2000" b="1" dirty="0">
              <a:solidFill>
                <a:srgbClr val="000000"/>
              </a:solidFill>
              <a:latin typeface="Amaranth-Bold"/>
            </a:endParaRPr>
          </a:p>
        </p:txBody>
      </p:sp>
      <p:pic>
        <p:nvPicPr>
          <p:cNvPr id="5" name="Content Placeholder 4" descr="A person standing on a stone street&#10;&#10;Description automatically generated">
            <a:extLst>
              <a:ext uri="{FF2B5EF4-FFF2-40B4-BE49-F238E27FC236}">
                <a16:creationId xmlns:a16="http://schemas.microsoft.com/office/drawing/2014/main" id="{64EDD559-F77F-84F2-C752-9A16BF18B1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197902" y="2481392"/>
            <a:ext cx="4390573" cy="3925144"/>
          </a:xfrm>
          <a:prstGeom prst="star7">
            <a:avLst/>
          </a:prstGeom>
        </p:spPr>
      </p:pic>
      <p:pic>
        <p:nvPicPr>
          <p:cNvPr id="10" name="Picture 9">
            <a:extLst>
              <a:ext uri="{FF2B5EF4-FFF2-40B4-BE49-F238E27FC236}">
                <a16:creationId xmlns:a16="http://schemas.microsoft.com/office/drawing/2014/main" id="{0FBFB8AF-5B30-C58D-E18D-554ACAE330DF}"/>
              </a:ext>
            </a:extLst>
          </p:cNvPr>
          <p:cNvPicPr>
            <a:picLocks noChangeAspect="1"/>
          </p:cNvPicPr>
          <p:nvPr/>
        </p:nvPicPr>
        <p:blipFill>
          <a:blip r:embed="rId3"/>
          <a:stretch>
            <a:fillRect/>
          </a:stretch>
        </p:blipFill>
        <p:spPr>
          <a:xfrm>
            <a:off x="-120093" y="57150"/>
            <a:ext cx="4527550" cy="6791325"/>
          </a:xfrm>
          <a:prstGeom prst="rect">
            <a:avLst/>
          </a:prstGeom>
        </p:spPr>
      </p:pic>
    </p:spTree>
    <p:extLst>
      <p:ext uri="{BB962C8B-B14F-4D97-AF65-F5344CB8AC3E}">
        <p14:creationId xmlns:p14="http://schemas.microsoft.com/office/powerpoint/2010/main" val="646620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EAC6-B110-91FA-582C-331DE104BCF6}"/>
              </a:ext>
            </a:extLst>
          </p:cNvPr>
          <p:cNvSpPr>
            <a:spLocks noGrp="1"/>
          </p:cNvSpPr>
          <p:nvPr>
            <p:ph type="title"/>
          </p:nvPr>
        </p:nvSpPr>
        <p:spPr>
          <a:xfrm>
            <a:off x="6232866" y="5962261"/>
            <a:ext cx="5293990" cy="775049"/>
          </a:xfrm>
        </p:spPr>
        <p:txBody>
          <a:bodyPr>
            <a:normAutofit/>
          </a:bodyPr>
          <a:lstStyle/>
          <a:p>
            <a:r>
              <a:rPr lang="es-ES" sz="2000" b="1" dirty="0">
                <a:solidFill>
                  <a:srgbClr val="000000"/>
                </a:solidFill>
                <a:latin typeface="Amaranth-Bold"/>
              </a:rPr>
              <a:t>Agujero para </a:t>
            </a:r>
            <a:r>
              <a:rPr lang="es-ES" sz="2000" b="1" dirty="0" err="1">
                <a:solidFill>
                  <a:srgbClr val="000000"/>
                </a:solidFill>
                <a:latin typeface="Amaranth-Bold"/>
              </a:rPr>
              <a:t>mezuzá</a:t>
            </a:r>
            <a:r>
              <a:rPr lang="es-ES" sz="2000" b="1" dirty="0">
                <a:solidFill>
                  <a:srgbClr val="000000"/>
                </a:solidFill>
                <a:latin typeface="Amaranth-Bold"/>
              </a:rPr>
              <a:t> en puerta</a:t>
            </a:r>
            <a:endParaRPr lang="en-US" sz="2000" b="1" dirty="0">
              <a:solidFill>
                <a:srgbClr val="000000"/>
              </a:solidFill>
              <a:latin typeface="Amaranth-Bold"/>
            </a:endParaRPr>
          </a:p>
        </p:txBody>
      </p:sp>
      <p:pic>
        <p:nvPicPr>
          <p:cNvPr id="5" name="Content Placeholder 4">
            <a:extLst>
              <a:ext uri="{FF2B5EF4-FFF2-40B4-BE49-F238E27FC236}">
                <a16:creationId xmlns:a16="http://schemas.microsoft.com/office/drawing/2014/main" id="{348AAE6C-1FA3-B0D0-589B-2CECF2C87910}"/>
              </a:ext>
            </a:extLst>
          </p:cNvPr>
          <p:cNvPicPr>
            <a:picLocks noGrp="1" noChangeAspect="1"/>
          </p:cNvPicPr>
          <p:nvPr>
            <p:ph idx="1"/>
          </p:nvPr>
        </p:nvPicPr>
        <p:blipFill>
          <a:blip r:embed="rId2"/>
          <a:stretch>
            <a:fillRect/>
          </a:stretch>
        </p:blipFill>
        <p:spPr>
          <a:xfrm>
            <a:off x="0" y="0"/>
            <a:ext cx="5959136" cy="6858000"/>
          </a:xfrm>
          <a:prstGeom prst="rect">
            <a:avLst/>
          </a:prstGeom>
        </p:spPr>
      </p:pic>
    </p:spTree>
    <p:extLst>
      <p:ext uri="{BB962C8B-B14F-4D97-AF65-F5344CB8AC3E}">
        <p14:creationId xmlns:p14="http://schemas.microsoft.com/office/powerpoint/2010/main" val="4203202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odel of a city on a table&#10;&#10;Description automatically generated">
            <a:extLst>
              <a:ext uri="{FF2B5EF4-FFF2-40B4-BE49-F238E27FC236}">
                <a16:creationId xmlns:a16="http://schemas.microsoft.com/office/drawing/2014/main" id="{E0A97DDC-9B46-A9F7-4D7E-397EAACA46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043" b="13867"/>
          <a:stretch/>
        </p:blipFill>
        <p:spPr>
          <a:xfrm>
            <a:off x="20" y="10"/>
            <a:ext cx="12191980" cy="6866290"/>
          </a:xfrm>
          <a:prstGeom prst="rect">
            <a:avLst/>
          </a:prstGeom>
        </p:spPr>
      </p:pic>
      <p:sp>
        <p:nvSpPr>
          <p:cNvPr id="2" name="Oval 1">
            <a:extLst>
              <a:ext uri="{FF2B5EF4-FFF2-40B4-BE49-F238E27FC236}">
                <a16:creationId xmlns:a16="http://schemas.microsoft.com/office/drawing/2014/main" id="{3BE71BA6-BCD4-4BB6-9C18-EC5DE7913662}"/>
              </a:ext>
            </a:extLst>
          </p:cNvPr>
          <p:cNvSpPr/>
          <p:nvPr/>
        </p:nvSpPr>
        <p:spPr>
          <a:xfrm>
            <a:off x="5447489" y="799096"/>
            <a:ext cx="1721796" cy="275292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7087E26-66E2-01DD-E3C2-56792410C04B}"/>
              </a:ext>
            </a:extLst>
          </p:cNvPr>
          <p:cNvSpPr/>
          <p:nvPr/>
        </p:nvSpPr>
        <p:spPr>
          <a:xfrm>
            <a:off x="6896911" y="3044758"/>
            <a:ext cx="3385225" cy="1322962"/>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768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DE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324A-856A-452A-BD72-BA5CC58CBAD0}"/>
              </a:ext>
            </a:extLst>
          </p:cNvPr>
          <p:cNvSpPr>
            <a:spLocks noGrp="1"/>
          </p:cNvSpPr>
          <p:nvPr>
            <p:ph type="title"/>
          </p:nvPr>
        </p:nvSpPr>
        <p:spPr>
          <a:xfrm>
            <a:off x="7010401" y="1365249"/>
            <a:ext cx="5048250" cy="3778251"/>
          </a:xfrm>
        </p:spPr>
        <p:txBody>
          <a:bodyPr>
            <a:normAutofit/>
          </a:bodyPr>
          <a:lstStyle/>
          <a:p>
            <a:pPr algn="ctr"/>
            <a:r>
              <a:rPr lang="es-ES" sz="2000" b="1" dirty="0">
                <a:solidFill>
                  <a:srgbClr val="000000"/>
                </a:solidFill>
                <a:latin typeface="Amaranth-Bold"/>
              </a:rPr>
              <a:t>En Girona se han documentado tres sinagogas</a:t>
            </a:r>
            <a:br>
              <a:rPr lang="es-ES" sz="2000" b="1" dirty="0">
                <a:solidFill>
                  <a:srgbClr val="000000"/>
                </a:solidFill>
                <a:latin typeface="Amaranth-Bold"/>
              </a:rPr>
            </a:br>
            <a:r>
              <a:rPr lang="es-ES" sz="2000" b="1" dirty="0">
                <a:solidFill>
                  <a:srgbClr val="000000"/>
                </a:solidFill>
                <a:latin typeface="Amaranth-Bold"/>
              </a:rPr>
              <a:t>1. del siglo IX</a:t>
            </a:r>
            <a:br>
              <a:rPr lang="es-ES" sz="2000" b="1" dirty="0">
                <a:solidFill>
                  <a:srgbClr val="000000"/>
                </a:solidFill>
                <a:latin typeface="Amaranth-Bold"/>
              </a:rPr>
            </a:br>
            <a:r>
              <a:rPr lang="es-ES" sz="2000" b="1" dirty="0">
                <a:solidFill>
                  <a:srgbClr val="000000"/>
                </a:solidFill>
                <a:latin typeface="Amaranth-Bold"/>
              </a:rPr>
              <a:t>2. del siglo XIII-XIV (calle de la </a:t>
            </a:r>
            <a:r>
              <a:rPr lang="es-ES" sz="2000" b="1" dirty="0" err="1">
                <a:solidFill>
                  <a:srgbClr val="000000"/>
                </a:solidFill>
                <a:latin typeface="Amaranth-Bold"/>
              </a:rPr>
              <a:t>Força</a:t>
            </a:r>
            <a:r>
              <a:rPr lang="es-ES" sz="2000" b="1" dirty="0">
                <a:solidFill>
                  <a:srgbClr val="000000"/>
                </a:solidFill>
                <a:latin typeface="Amaranth-Bold"/>
              </a:rPr>
              <a:t>  21)</a:t>
            </a:r>
            <a:br>
              <a:rPr lang="es-ES" sz="2000" b="1" dirty="0">
                <a:solidFill>
                  <a:srgbClr val="000000"/>
                </a:solidFill>
                <a:latin typeface="Amaranth-Bold"/>
              </a:rPr>
            </a:br>
            <a:r>
              <a:rPr lang="es-ES" sz="2000" b="1" dirty="0">
                <a:solidFill>
                  <a:srgbClr val="000000"/>
                </a:solidFill>
                <a:latin typeface="Amaranth-Bold"/>
              </a:rPr>
              <a:t>3. del siglo XV (el Centro </a:t>
            </a:r>
            <a:r>
              <a:rPr lang="es-ES" sz="2000" b="1" dirty="0" err="1">
                <a:solidFill>
                  <a:srgbClr val="000000"/>
                </a:solidFill>
                <a:latin typeface="Amaranth-Bold"/>
              </a:rPr>
              <a:t>Bonastruc</a:t>
            </a:r>
            <a:r>
              <a:rPr lang="es-ES" sz="2000" b="1" dirty="0">
                <a:solidFill>
                  <a:srgbClr val="000000"/>
                </a:solidFill>
                <a:latin typeface="Amaranth-Bold"/>
              </a:rPr>
              <a:t> </a:t>
            </a:r>
            <a:r>
              <a:rPr lang="es-ES" sz="2000" b="1" dirty="0" err="1">
                <a:solidFill>
                  <a:srgbClr val="000000"/>
                </a:solidFill>
                <a:latin typeface="Amaranth-Bold"/>
              </a:rPr>
              <a:t>ça</a:t>
            </a:r>
            <a:r>
              <a:rPr lang="es-ES" sz="2000" b="1" dirty="0">
                <a:solidFill>
                  <a:srgbClr val="000000"/>
                </a:solidFill>
                <a:latin typeface="Amaranth-Bold"/>
              </a:rPr>
              <a:t> Porta, en la calle de Sant Llorenç)</a:t>
            </a:r>
            <a:br>
              <a:rPr lang="es-ES" sz="2000" b="1" dirty="0">
                <a:solidFill>
                  <a:srgbClr val="000000"/>
                </a:solidFill>
                <a:latin typeface="Amaranth-Bold"/>
              </a:rPr>
            </a:br>
            <a:br>
              <a:rPr lang="es-ES" sz="2000" b="1" dirty="0">
                <a:solidFill>
                  <a:srgbClr val="000000"/>
                </a:solidFill>
                <a:latin typeface="Amaranth-Bold"/>
              </a:rPr>
            </a:br>
            <a:r>
              <a:rPr lang="es-ES" sz="2000" b="1" dirty="0">
                <a:solidFill>
                  <a:srgbClr val="000000"/>
                </a:solidFill>
                <a:latin typeface="Amaranth-Bold"/>
              </a:rPr>
              <a:t>Cuando en 1492 el rey Fernando mandó aplicar el decreto de expulsión, la aljama vendió las dos sinagogas que tenía en propiedad, con todos los edificios (los baños, las escuelas y el matadero).</a:t>
            </a:r>
            <a:endParaRPr lang="en-US" sz="2000" b="1" dirty="0">
              <a:solidFill>
                <a:srgbClr val="000000"/>
              </a:solidFill>
              <a:latin typeface="Amaranth-Bold"/>
            </a:endParaRPr>
          </a:p>
        </p:txBody>
      </p:sp>
      <p:pic>
        <p:nvPicPr>
          <p:cNvPr id="5" name="Content Placeholder 4">
            <a:extLst>
              <a:ext uri="{FF2B5EF4-FFF2-40B4-BE49-F238E27FC236}">
                <a16:creationId xmlns:a16="http://schemas.microsoft.com/office/drawing/2014/main" id="{28A1F8F3-60FD-A9D1-D30A-8A5CBD2F1044}"/>
              </a:ext>
            </a:extLst>
          </p:cNvPr>
          <p:cNvPicPr>
            <a:picLocks noGrp="1" noChangeAspect="1"/>
          </p:cNvPicPr>
          <p:nvPr>
            <p:ph idx="1"/>
          </p:nvPr>
        </p:nvPicPr>
        <p:blipFill rotWithShape="1">
          <a:blip r:embed="rId2"/>
          <a:srcRect l="3560" t="2361" r="5864" b="2639"/>
          <a:stretch/>
        </p:blipFill>
        <p:spPr>
          <a:xfrm>
            <a:off x="0" y="0"/>
            <a:ext cx="6888078" cy="6858000"/>
          </a:xfrm>
        </p:spPr>
      </p:pic>
    </p:spTree>
    <p:extLst>
      <p:ext uri="{BB962C8B-B14F-4D97-AF65-F5344CB8AC3E}">
        <p14:creationId xmlns:p14="http://schemas.microsoft.com/office/powerpoint/2010/main" val="3034616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New Presentación PPT</Template>
  <TotalTime>20637</TotalTime>
  <Words>837</Words>
  <Application>Microsoft Office PowerPoint</Application>
  <PresentationFormat>Widescreen</PresentationFormat>
  <Paragraphs>31</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Amaranth-Bold</vt:lpstr>
      <vt:lpstr>Aptos</vt:lpstr>
      <vt:lpstr>Aptos Display</vt:lpstr>
      <vt:lpstr>Arial</vt:lpstr>
      <vt:lpstr>Times New Roman</vt:lpstr>
      <vt:lpstr>Office Theme</vt:lpstr>
      <vt:lpstr>Museo de Historia de los Judíos Gerona  Museu d'Història dels Jueus Girona</vt:lpstr>
      <vt:lpstr>PowerPoint Presentation</vt:lpstr>
      <vt:lpstr>Los judíos tenían la condición legal de servi regis.  Eran propiedad del rey de Aragón.</vt:lpstr>
      <vt:lpstr>El río Oñar separa la ciudad: en la orilla derecha se encuentra Barrio Viejo y en la orilla izquierda está Barrio de Mercadal</vt:lpstr>
      <vt:lpstr>Un documento de 898 hace referencia a la llegada y establecimiento de 25 familias judías en Girona, lo que correspondería a un número aproximado de 100 personas, procedentes del lugar de Judaicas, un hábitat rural cercano a la ciudad.  Estos son los primeros judíos documentados en Girona. </vt:lpstr>
      <vt:lpstr>La palabra call, que proviene del latín callis, significa calle y es utilizada en Cataluña para designar los barrios en los cuales viven las comunidades judías. En la calle de la Força se asentaron la mayor parte de las familias que vivían en los alrededores de la Catedral. </vt:lpstr>
      <vt:lpstr>Agujero para mezuzá en puerta</vt:lpstr>
      <vt:lpstr>PowerPoint Presentation</vt:lpstr>
      <vt:lpstr>En Girona se han documentado tres sinagogas 1. del siglo IX 2. del siglo XIII-XIV (calle de la Força  21) 3. del siglo XV (el Centro Bonastruc ça Porta, en la calle de Sant Llorenç)  Cuando en 1492 el rey Fernando mandó aplicar el decreto de expulsión, la aljama vendió las dos sinagogas que tenía en propiedad, con todos los edificios (los baños, las escuelas y el matadero).</vt:lpstr>
      <vt:lpstr>En 1445 se emitió una orden que mandaba que “ningún judío mayor de 15 años ose salir del call ni ir por la ciudad sin su hábito judaico y sin la rueda de paño rojo en la parte delantera, y en lugar bien visible”. </vt:lpstr>
      <vt:lpstr>Aljama (קהל ) eran las entidades autónomas en las que se agrupaban las comunidades judías durante la Edad Media en la península ibérica.  Aljama tenía plena autoridad sobre sus miembros y promulgaba las ordenaciones que habían de ser ratificadas por el reí.    REI BAILÍO - la persona que transmite las órdenes del rey y las solicitudes hechas por la comunidad al rey CONSEJO DE LA ALJAMA - 20 distinguidos miembros que designan tres secretarios SECRETARIOS - ellos dirigen la administración económica BET DIN y RABINO - posición religiosa </vt:lpstr>
      <vt:lpstr>El museo ocupa varias fincas de lo que había sido la judería de la ciudad. En 1435, la comunidad judía edificó aquí la última sinagoga medieval que funcionó hasta 1492.  Después, los edificios permanecieron como propiedad privada hasta la década de los 80 del siglo XX. Entonces se inicia su rehabilitación para convertir el lugar en el núcleo de la recuperación del legado judío de la ciudad. En 2014 se identifica un elemento importante: los baños "de las mujeres".</vt:lpstr>
      <vt:lpstr>La mikve no siempre era un edificio autónomo. A veces los judios acabaron de usar los baños públicos de la ciudad, que la aljama alquilaba al propietario cristiano. Así fue en el s. XIII en Girona y en el s. XIV la mikve ya formaba parte de la sinagoga y era propiedad de la aljama.    </vt:lpstr>
      <vt:lpstr>Joyas, siglo XIV</vt:lpstr>
      <vt:lpstr>PowerPoint Presentation</vt:lpstr>
      <vt:lpstr>PowerPoint Presentation</vt:lpstr>
      <vt:lpstr>PowerPoint Presentation</vt:lpstr>
      <vt:lpstr>Objetos utilizados en la sinagoga</vt:lpstr>
      <vt:lpstr>La venta de las dos sinagogas, 1492.</vt:lpstr>
      <vt:lpstr>Montjuic 1204.  Al norte, junto al río Ter, se encontraba el antiguo cementerio judío abandonado. </vt:lpstr>
      <vt:lpstr>Lapidaria hebraica</vt:lpstr>
      <vt:lpstr>Lapidaria hebraica</vt:lpstr>
      <vt:lpstr>Lapidaria hebraica</vt:lpstr>
      <vt:lpstr>Moshéh ben Najmán – Najmánides nacido en Gerona en 1194. Fue un rabino y filósofo y con él se inicia la escuela cabalística de Gerona.  Conocido en el judaísmo como Rambán (Rabí Moshéh ben Najmán). En los documentos cristianos su nombre era catalán - Bonastruc ça Porta (Mazel Tov cerca de la Puerta). , </vt:lpstr>
      <vt:lpstr>Instituto de Estudios Nahmánides  fue creado en 1997 con el objetivo de recuperar, estudiar y difundir la historia de la comunidad judía de Girona. El Instituto se complementa con la biblioteca especializada de libre acceso y consulta.</vt:lpstr>
      <vt:lpstr> Escultura de Colon  Este panel muestra los instrumentos de navegación, mapas y textos de eruditos y cartógrafos judíos. En particular, la representación del astrolabio del rabino Abraham Zacuto que hizo posibles los grandes viajes del siglo XV.  También se puede ver Ramban con un libro en sus manos.  </vt:lpstr>
      <vt:lpstr> Escultura de Colon  En la otra cara se representa a Colón en la proa de su buque insignia, "Santa María".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Museo de Historia de los Judíos Girona</dc:title>
  <dc:creator>Raka Levi</dc:creator>
  <cp:lastModifiedBy>Barbi Barbi</cp:lastModifiedBy>
  <cp:revision>75</cp:revision>
  <dcterms:created xsi:type="dcterms:W3CDTF">2024-02-15T21:19:10Z</dcterms:created>
  <dcterms:modified xsi:type="dcterms:W3CDTF">2024-05-03T08:07:12Z</dcterms:modified>
</cp:coreProperties>
</file>