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82" r:id="rId11"/>
    <p:sldId id="283" r:id="rId12"/>
    <p:sldId id="264" r:id="rId13"/>
    <p:sldId id="265" r:id="rId14"/>
    <p:sldId id="269" r:id="rId15"/>
    <p:sldId id="270" r:id="rId16"/>
    <p:sldId id="284" r:id="rId17"/>
    <p:sldId id="285" r:id="rId18"/>
    <p:sldId id="271" r:id="rId19"/>
    <p:sldId id="272" r:id="rId20"/>
    <p:sldId id="274" r:id="rId21"/>
    <p:sldId id="273" r:id="rId22"/>
    <p:sldId id="276" r:id="rId23"/>
    <p:sldId id="266" r:id="rId24"/>
    <p:sldId id="267" r:id="rId25"/>
    <p:sldId id="277" r:id="rId26"/>
    <p:sldId id="278" r:id="rId27"/>
    <p:sldId id="281" r:id="rId28"/>
    <p:sldId id="286" r:id="rId29"/>
    <p:sldId id="279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2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83403-B1AF-AD56-74D9-B2E407D3F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976B8-7555-FBF9-60F9-1B1CFDD1A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5E720-9E28-8142-4A09-138536D21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B128F-1C7D-BE2E-C31B-92A56F28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96F05-0B8F-7A17-D0E1-21D97E97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9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0D05-D62F-4866-6A81-CC291ECA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9A0E7-0CBB-F7A5-2478-A26D95804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C5479-CA19-A98C-EFD2-E8254D9F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8DAC3-5DEF-FD2A-76C1-0BE0C223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0CB92-9DC7-3FF1-87F4-1F1A864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0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54FB48-FC1C-E79D-BCB1-F6C56C3C0F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792C3-6D2D-D997-4BD9-E590FB577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64026-336A-1D9D-3DD6-8198324F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E3A9F-681F-A6E2-8138-687C45CB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A952F-C9AD-B96D-1C57-1F921AB2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4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5AA14-6DA1-20D6-2EED-EB7D3C46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7B5BF-456C-888C-C439-2FBBCFAED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09961-CB0A-DD9C-179B-23CC896D2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48B44-227F-3C3A-16D4-6944A782D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D3273-B718-5F46-4B1A-2DE05EC8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9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4E4F-313E-F3AE-A4DB-A67A0DDC7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0DE8B-0171-026F-A37F-915F92390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9F8A0-6B12-3369-94B3-DDF06890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F7036-9AD1-D76E-92EA-124EFB9B7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06A85-4828-309B-2625-8F2D837E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514F8-9CDB-BA07-31E4-7DCCA2D60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1A91D-28DB-9BF1-8F8B-41AD05A72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A26A9-ADE8-1973-299E-8D9C452BE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42180-8B2F-1453-D9EE-8E1329C3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EC2CF-7A5E-CBA1-EB20-6965BEE7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BC1D9-B42E-6C2A-4633-542ED037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36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439B-2350-E676-9859-A98090623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95013-9544-7097-19F9-FC50ACC7E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39769-03CE-2186-016D-D1C9178DC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62BE7F-8437-291C-7B7B-8818A4E3E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10DC84-D8BA-4FD1-A02F-60D0F2F95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292CC8-7F7A-B308-B102-D5B4054B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C4B63A-FB95-A90D-DAE7-3AE0A20A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7E4729-A226-3E16-1FBA-430B35D8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1007B-4405-3588-12F2-54865B73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760A4-CDBB-5F5C-186B-1F21B05F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DB090-21A7-3DB4-801C-09DE2BDCD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E298B-E8B3-E38D-3380-F8C4874D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EDA217-75E1-0691-0D32-EDAF09772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54FB00-4722-45F7-530D-CA899D95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5A4DA-A347-AD5B-4DC2-EFDEC264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8DDC6-A386-D05F-6EE7-F1A87500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E3C1C-4205-A282-6862-4EF35DC7E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277F2-6F75-DD4E-EAE2-1FAFC2F47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D319C-5147-FB06-436A-9341A022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D8070-3272-7178-A4A8-0D766621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62244-F68F-A55D-F007-15037120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16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B24D-B95A-FD2F-16CD-AAC16EF9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7F3F51-D7AF-6DA9-81E6-CC7825AD5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9D3AEE-9F61-F5DB-2BE5-C7E0ADFA8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F8930-4C06-3F41-9DF7-D482BD44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73B4B-FBD1-EC3C-B077-FF9DA3D87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1ADC1-010B-7B8E-DEB2-DE74B849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4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34E24-12C7-A3EA-2109-65AA89EB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0970D-0249-1FAE-1C8E-D6D2C81B5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6E0DB-0FB3-34D8-A180-EE3092972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B25764-B683-42CD-B696-490515EECFE5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F41D4-F84A-925D-3819-52881731F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18D16-8B7E-5E56-858B-383EBF05F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DAC3B4-E98F-47B7-B03C-CCC7B2574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7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h.wikipedia.org/wiki/Patnja_(budizam)" TargetMode="External"/><Relationship Id="rId2" Type="http://schemas.openxmlformats.org/officeDocument/2006/relationships/hyperlink" Target="https://sh.wikipedia.org/wiki/Budiza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.wikipedia.org/wiki/Nirvana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h.wikipedia.org/wiki/Vrlina_(budizam)" TargetMode="External"/><Relationship Id="rId2" Type="http://schemas.openxmlformats.org/officeDocument/2006/relationships/hyperlink" Target="https://sh.wikipedia.org/wiki/Mudrost_(budizam)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sh.wikipedia.org/wiki/Sabranost_(budizam)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h.wikipedia.org/wiki/Gledi%C5%A1te_(budizam)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burmese-buddhas.com/burma/buddhism-in-burma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sh.wikipedia.org/wiki/Plemeniti_osmostruki_put#cite_note-ReferenceA-7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h.wikipedia.org/wiki/520-e_pne." TargetMode="External"/><Relationship Id="rId2" Type="http://schemas.openxmlformats.org/officeDocument/2006/relationships/hyperlink" Target="https://sh.wikipedia.org/wiki/Indij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.wikipedia.org/wiki/Gautama_Buddha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sh.wikipedia.org/wiki/Mahajana" TargetMode="External"/><Relationship Id="rId7" Type="http://schemas.openxmlformats.org/officeDocument/2006/relationships/hyperlink" Target="https://sh.wikipedia.org/w/index.php?title=Vaibhasika&amp;action=edit&amp;redlink=1" TargetMode="External"/><Relationship Id="rId2" Type="http://schemas.openxmlformats.org/officeDocument/2006/relationships/hyperlink" Target="https://sh.wikipedia.org/wiki/Sangh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.wikipedia.org/w/index.php?title=Sarvastivada&amp;action=edit&amp;redlink=1" TargetMode="External"/><Relationship Id="rId5" Type="http://schemas.openxmlformats.org/officeDocument/2006/relationships/hyperlink" Target="https://sh.wikipedia.org/w/index.php?title=Sthaviravada&amp;action=edit&amp;redlink=1" TargetMode="External"/><Relationship Id="rId4" Type="http://schemas.openxmlformats.org/officeDocument/2006/relationships/hyperlink" Target="https://sh.wikipedia.org/w/index.php?title=Mahasanghika&amp;action=edit&amp;redlink=1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h.wikipedia.org/wiki/Nirvan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h.wikipedia.org/wiki/Mahajana" TargetMode="External"/><Relationship Id="rId2" Type="http://schemas.openxmlformats.org/officeDocument/2006/relationships/hyperlink" Target="https://sh.wikipedia.org/wiki/Theravad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.wikipedia.org/wiki/Vajrayana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h.wikipedia.org/wiki/Mianmar" TargetMode="External"/><Relationship Id="rId13" Type="http://schemas.openxmlformats.org/officeDocument/2006/relationships/hyperlink" Target="https://sh.wikipedia.org/wiki/Indija" TargetMode="External"/><Relationship Id="rId3" Type="http://schemas.openxmlformats.org/officeDocument/2006/relationships/hyperlink" Target="https://sh.wikipedia.org/wiki/Broj" TargetMode="External"/><Relationship Id="rId7" Type="http://schemas.openxmlformats.org/officeDocument/2006/relationships/hyperlink" Target="https://sh.wikipedia.org/wiki/Vijetnam" TargetMode="External"/><Relationship Id="rId12" Type="http://schemas.openxmlformats.org/officeDocument/2006/relationships/hyperlink" Target="https://sh.wikipedia.org/wiki/Kambod%C5%BEa" TargetMode="External"/><Relationship Id="rId2" Type="http://schemas.openxmlformats.org/officeDocument/2006/relationships/hyperlink" Target="https://sh.wikipedia.org/wiki/Budist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.wikipedia.org/wiki/Tajland" TargetMode="External"/><Relationship Id="rId11" Type="http://schemas.openxmlformats.org/officeDocument/2006/relationships/hyperlink" Target="https://sh.wikipedia.org/wiki/Tajvan" TargetMode="External"/><Relationship Id="rId5" Type="http://schemas.openxmlformats.org/officeDocument/2006/relationships/hyperlink" Target="https://sh.wikipedia.org/wiki/Japan" TargetMode="External"/><Relationship Id="rId10" Type="http://schemas.openxmlformats.org/officeDocument/2006/relationships/hyperlink" Target="https://sh.wikipedia.org/wiki/Ju%C5%BEna_Koreja" TargetMode="External"/><Relationship Id="rId4" Type="http://schemas.openxmlformats.org/officeDocument/2006/relationships/hyperlink" Target="https://sh.wikipedia.org/wiki/Narodna_Republika_Kina" TargetMode="External"/><Relationship Id="rId9" Type="http://schemas.openxmlformats.org/officeDocument/2006/relationships/hyperlink" Target="https://sh.wikipedia.org/wiki/%C5%A0ri_Lanka" TargetMode="Externa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A5D9-95CD-0314-B620-63D0291DA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3468130" cy="2387600"/>
          </a:xfrm>
        </p:spPr>
        <p:txBody>
          <a:bodyPr/>
          <a:lstStyle/>
          <a:p>
            <a:r>
              <a:rPr lang="en-US" dirty="0"/>
              <a:t>BUDIZAM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31D74-FC7E-D3BD-6FE0-6CFE3C30C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5372"/>
            <a:ext cx="3134497" cy="1192427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Onaj</a:t>
            </a:r>
            <a:r>
              <a:rPr lang="en-US" dirty="0"/>
              <a:t> koji  </a:t>
            </a:r>
            <a:r>
              <a:rPr lang="en-US" dirty="0" err="1"/>
              <a:t>zna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8900F-5251-3C36-25C7-6F031D072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206" y="-1730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0C93-4662-CB58-2C30-02B18D089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3" y="222422"/>
            <a:ext cx="11221994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Ove tri </a:t>
            </a:r>
            <a:r>
              <a:rPr lang="en-US" sz="3600" b="1" dirty="0" err="1"/>
              <a:t>univerzalne</a:t>
            </a:r>
            <a:r>
              <a:rPr lang="en-US" sz="3600" b="1" dirty="0"/>
              <a:t> </a:t>
            </a:r>
            <a:r>
              <a:rPr lang="en-US" sz="3600" b="1" dirty="0" err="1"/>
              <a:t>istine</a:t>
            </a:r>
            <a:r>
              <a:rPr lang="en-US" sz="3600" b="1" dirty="0"/>
              <a:t> </a:t>
            </a:r>
            <a:r>
              <a:rPr lang="en-US" sz="3600" b="1" dirty="0" err="1"/>
              <a:t>su</a:t>
            </a:r>
            <a:r>
              <a:rPr lang="en-US" sz="3600" b="1" dirty="0"/>
              <a:t> </a:t>
            </a:r>
            <a:r>
              <a:rPr lang="en-US" sz="3600" b="1" dirty="0" err="1"/>
              <a:t>neka</a:t>
            </a:r>
            <a:r>
              <a:rPr lang="en-US" sz="3600" b="1" dirty="0"/>
              <a:t> </a:t>
            </a:r>
            <a:r>
              <a:rPr lang="en-US" sz="3600" b="1" dirty="0" err="1"/>
              <a:t>osnovna</a:t>
            </a:r>
            <a:r>
              <a:rPr lang="en-US" sz="3600" b="1" dirty="0"/>
              <a:t> </a:t>
            </a:r>
            <a:r>
              <a:rPr lang="en-US" sz="3600" b="1" dirty="0" err="1"/>
              <a:t>Budina</a:t>
            </a:r>
            <a:r>
              <a:rPr lang="en-US" sz="3600" dirty="0"/>
              <a:t> </a:t>
            </a:r>
            <a:r>
              <a:rPr lang="en-US" sz="3600" dirty="0" err="1"/>
              <a:t>učenja</a:t>
            </a:r>
            <a:r>
              <a:rPr lang="en-US" sz="3600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F8E69-091B-C2C2-3D85-6C5E29919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6952"/>
            <a:ext cx="11221995" cy="5078626"/>
          </a:xfrm>
        </p:spPr>
        <p:txBody>
          <a:bodyPr>
            <a:normAutofit/>
          </a:bodyPr>
          <a:lstStyle/>
          <a:p>
            <a:r>
              <a:rPr lang="en-US" b="1" dirty="0" err="1"/>
              <a:t>Ništa</a:t>
            </a:r>
            <a:r>
              <a:rPr lang="en-US" b="1" dirty="0"/>
              <a:t> </a:t>
            </a:r>
            <a:r>
              <a:rPr lang="en-US" b="1" dirty="0" err="1"/>
              <a:t>nije</a:t>
            </a:r>
            <a:r>
              <a:rPr lang="en-US" b="1" dirty="0"/>
              <a:t> </a:t>
            </a:r>
            <a:r>
              <a:rPr lang="en-US" b="1" dirty="0" err="1"/>
              <a:t>izgubljeno</a:t>
            </a:r>
            <a:r>
              <a:rPr lang="en-US" b="1" dirty="0"/>
              <a:t> u </a:t>
            </a:r>
            <a:r>
              <a:rPr lang="en-US" b="1" dirty="0" err="1"/>
              <a:t>Univerzumu</a:t>
            </a:r>
            <a:r>
              <a:rPr lang="en-US" dirty="0"/>
              <a:t> :</a:t>
            </a:r>
          </a:p>
          <a:p>
            <a:r>
              <a:rPr lang="en-US" dirty="0"/>
              <a:t>Ako </a:t>
            </a:r>
            <a:r>
              <a:rPr lang="en-US" dirty="0" err="1"/>
              <a:t>uništimo</a:t>
            </a:r>
            <a:r>
              <a:rPr lang="en-US" dirty="0"/>
              <a:t> </a:t>
            </a:r>
            <a:r>
              <a:rPr lang="en-US" dirty="0" err="1"/>
              <a:t>nešto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, </a:t>
            </a:r>
            <a:r>
              <a:rPr lang="en-US" dirty="0" err="1"/>
              <a:t>uništit</a:t>
            </a:r>
            <a:r>
              <a:rPr lang="en-US" dirty="0"/>
              <a:t> </a:t>
            </a:r>
            <a:r>
              <a:rPr lang="en-US" dirty="0" err="1"/>
              <a:t>ćemo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. Ako </a:t>
            </a:r>
            <a:r>
              <a:rPr lang="en-US" dirty="0" err="1"/>
              <a:t>lažemo</a:t>
            </a:r>
            <a:r>
              <a:rPr lang="en-US" dirty="0"/>
              <a:t> </a:t>
            </a:r>
            <a:r>
              <a:rPr lang="en-US" dirty="0" err="1"/>
              <a:t>drugoga</a:t>
            </a:r>
            <a:r>
              <a:rPr lang="en-US" dirty="0"/>
              <a:t>, </a:t>
            </a:r>
            <a:r>
              <a:rPr lang="en-US" dirty="0" err="1"/>
              <a:t>lažemo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. </a:t>
            </a:r>
            <a:r>
              <a:rPr lang="en-US" dirty="0" err="1"/>
              <a:t>Učeći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razumjevši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istine</a:t>
            </a:r>
            <a:r>
              <a:rPr lang="en-US" dirty="0"/>
              <a:t>, Buda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njegovi</a:t>
            </a:r>
            <a:r>
              <a:rPr lang="en-US" dirty="0"/>
              <a:t>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nikada</a:t>
            </a:r>
            <a:r>
              <a:rPr lang="en-US" dirty="0"/>
              <a:t> </a:t>
            </a:r>
            <a:r>
              <a:rPr lang="en-US" dirty="0" err="1"/>
              <a:t>nisu</a:t>
            </a:r>
            <a:r>
              <a:rPr lang="en-US" dirty="0"/>
              <a:t> </a:t>
            </a:r>
            <a:r>
              <a:rPr lang="en-US" dirty="0" err="1"/>
              <a:t>ubijali</a:t>
            </a:r>
            <a:r>
              <a:rPr lang="en-US" dirty="0"/>
              <a:t> </a:t>
            </a:r>
            <a:r>
              <a:rPr lang="en-US" dirty="0" err="1"/>
              <a:t>životinje</a:t>
            </a:r>
            <a:r>
              <a:rPr lang="en-US" dirty="0"/>
              <a:t>.</a:t>
            </a:r>
          </a:p>
          <a:p>
            <a:r>
              <a:rPr lang="en-US" b="1" dirty="0" err="1"/>
              <a:t>Sve</a:t>
            </a:r>
            <a:r>
              <a:rPr lang="en-US" b="1" dirty="0"/>
              <a:t> se </a:t>
            </a:r>
            <a:r>
              <a:rPr lang="en-US" b="1" dirty="0" err="1"/>
              <a:t>mijenja</a:t>
            </a:r>
            <a:r>
              <a:rPr lang="en-US" dirty="0"/>
              <a:t> :</a:t>
            </a:r>
          </a:p>
          <a:p>
            <a:r>
              <a:rPr lang="en-US" dirty="0" err="1"/>
              <a:t>Život</a:t>
            </a:r>
            <a:r>
              <a:rPr lang="en-US" dirty="0"/>
              <a:t> je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en-US" dirty="0" err="1"/>
              <a:t>rijeke</a:t>
            </a:r>
            <a:r>
              <a:rPr lang="en-US" dirty="0"/>
              <a:t>; on </a:t>
            </a:r>
            <a:r>
              <a:rPr lang="en-US" dirty="0" err="1"/>
              <a:t>neprestano</a:t>
            </a:r>
            <a:r>
              <a:rPr lang="en-US" dirty="0"/>
              <a:t> </a:t>
            </a:r>
            <a:r>
              <a:rPr lang="en-US" dirty="0" err="1"/>
              <a:t>teče</a:t>
            </a:r>
            <a:r>
              <a:rPr lang="en-US" dirty="0"/>
              <a:t>, </a:t>
            </a:r>
            <a:r>
              <a:rPr lang="en-US" dirty="0" err="1"/>
              <a:t>neprestano</a:t>
            </a:r>
            <a:r>
              <a:rPr lang="en-US" dirty="0"/>
              <a:t> se </a:t>
            </a:r>
            <a:r>
              <a:rPr lang="en-US" dirty="0" err="1"/>
              <a:t>mijenja</a:t>
            </a:r>
            <a:r>
              <a:rPr lang="en-US" dirty="0"/>
              <a:t>.</a:t>
            </a:r>
          </a:p>
          <a:p>
            <a:r>
              <a:rPr lang="en-US" b="1" dirty="0"/>
              <a:t>Zakon </a:t>
            </a:r>
            <a:r>
              <a:rPr lang="en-US" b="1" dirty="0" err="1"/>
              <a:t>uzroka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posljedice</a:t>
            </a:r>
            <a:r>
              <a:rPr lang="en-US" b="1" dirty="0"/>
              <a:t>:</a:t>
            </a:r>
          </a:p>
          <a:p>
            <a:r>
              <a:rPr lang="en-US" dirty="0" err="1"/>
              <a:t>Spominje</a:t>
            </a:r>
            <a:r>
              <a:rPr lang="en-US" dirty="0"/>
              <a:t> se </a:t>
            </a:r>
            <a:r>
              <a:rPr lang="en-US" dirty="0" err="1"/>
              <a:t>i</a:t>
            </a:r>
            <a:r>
              <a:rPr lang="en-US" dirty="0"/>
              <a:t> u  </a:t>
            </a:r>
            <a:r>
              <a:rPr lang="en-US" b="1" dirty="0" err="1"/>
              <a:t>Dhammapadi</a:t>
            </a:r>
            <a:r>
              <a:rPr lang="en-US" dirty="0"/>
              <a:t> :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činimo</a:t>
            </a:r>
            <a:r>
              <a:rPr lang="en-US" dirty="0"/>
              <a:t> dobra </a:t>
            </a:r>
            <a:r>
              <a:rPr lang="en-US" dirty="0" err="1"/>
              <a:t>djela</a:t>
            </a:r>
            <a:r>
              <a:rPr lang="en-US" dirty="0"/>
              <a:t>, </a:t>
            </a:r>
            <a:r>
              <a:rPr lang="en-US" dirty="0" err="1"/>
              <a:t>onda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se </a:t>
            </a:r>
            <a:r>
              <a:rPr lang="en-US" dirty="0" err="1"/>
              <a:t>dogoditi</a:t>
            </a:r>
            <a:r>
              <a:rPr lang="en-US" dirty="0"/>
              <a:t> dobra </a:t>
            </a:r>
            <a:r>
              <a:rPr lang="en-US" dirty="0" err="1"/>
              <a:t>djela</a:t>
            </a:r>
            <a:r>
              <a:rPr lang="en-US" dirty="0"/>
              <a:t>. Ako </a:t>
            </a:r>
            <a:r>
              <a:rPr lang="en-US" dirty="0" err="1"/>
              <a:t>činimo</a:t>
            </a:r>
            <a:r>
              <a:rPr lang="en-US" dirty="0"/>
              <a:t> </a:t>
            </a:r>
            <a:r>
              <a:rPr lang="en-US" dirty="0" err="1"/>
              <a:t>nešto</a:t>
            </a:r>
            <a:r>
              <a:rPr lang="en-US" dirty="0"/>
              <a:t> </a:t>
            </a:r>
            <a:r>
              <a:rPr lang="en-US" dirty="0" err="1"/>
              <a:t>zlo</a:t>
            </a:r>
            <a:r>
              <a:rPr lang="en-US" dirty="0"/>
              <a:t>, </a:t>
            </a:r>
            <a:r>
              <a:rPr lang="en-US" dirty="0" err="1"/>
              <a:t>onda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se </a:t>
            </a:r>
            <a:r>
              <a:rPr lang="en-US" dirty="0" err="1"/>
              <a:t>dogoditi</a:t>
            </a:r>
            <a:r>
              <a:rPr lang="en-US" dirty="0"/>
              <a:t> </a:t>
            </a:r>
            <a:r>
              <a:rPr lang="en-US" dirty="0" err="1"/>
              <a:t>zla</a:t>
            </a:r>
            <a:r>
              <a:rPr lang="en-US" dirty="0"/>
              <a:t> </a:t>
            </a:r>
            <a:r>
              <a:rPr lang="en-US" dirty="0" err="1"/>
              <a:t>djela</a:t>
            </a:r>
            <a:r>
              <a:rPr lang="en-US" dirty="0"/>
              <a:t>. </a:t>
            </a:r>
            <a:r>
              <a:rPr lang="en-US" dirty="0" err="1"/>
              <a:t>Sve</a:t>
            </a:r>
            <a:r>
              <a:rPr lang="en-US" dirty="0"/>
              <a:t> je to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uzroka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posljedice</a:t>
            </a:r>
            <a:r>
              <a:rPr lang="en-US" dirty="0"/>
              <a:t>. </a:t>
            </a:r>
            <a:r>
              <a:rPr lang="en-US" dirty="0" err="1"/>
              <a:t>Ovaj</a:t>
            </a:r>
            <a:r>
              <a:rPr lang="en-US" dirty="0"/>
              <a:t> </a:t>
            </a:r>
            <a:r>
              <a:rPr lang="en-US" dirty="0" err="1"/>
              <a:t>zakon</a:t>
            </a:r>
            <a:r>
              <a:rPr lang="en-US" dirty="0"/>
              <a:t> </a:t>
            </a:r>
            <a:r>
              <a:rPr lang="en-US" dirty="0" err="1"/>
              <a:t>uzroka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posljedice</a:t>
            </a:r>
            <a:r>
              <a:rPr lang="en-US" dirty="0"/>
              <a:t> </a:t>
            </a:r>
            <a:r>
              <a:rPr lang="en-US" dirty="0" err="1"/>
              <a:t>poznat</a:t>
            </a:r>
            <a:r>
              <a:rPr lang="en-US" dirty="0"/>
              <a:t> je </a:t>
            </a:r>
            <a:r>
              <a:rPr lang="en-US" dirty="0" err="1"/>
              <a:t>kao</a:t>
            </a:r>
            <a:r>
              <a:rPr lang="en-US" dirty="0"/>
              <a:t>  </a:t>
            </a:r>
            <a:r>
              <a:rPr lang="en-US" b="1" dirty="0"/>
              <a:t>Karma</a:t>
            </a:r>
            <a:r>
              <a:rPr lang="en-US" dirty="0"/>
              <a:t> .</a:t>
            </a:r>
          </a:p>
        </p:txBody>
      </p:sp>
    </p:spTree>
    <p:extLst>
      <p:ext uri="{BB962C8B-B14F-4D97-AF65-F5344CB8AC3E}">
        <p14:creationId xmlns:p14="http://schemas.microsoft.com/office/powerpoint/2010/main" val="2556524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3560-C4F2-E0A4-F2F2-9C6674D99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Četiri</a:t>
            </a:r>
            <a:r>
              <a:rPr lang="en-US" b="1" dirty="0"/>
              <a:t> </a:t>
            </a:r>
            <a:r>
              <a:rPr lang="en-US" b="1" dirty="0" err="1"/>
              <a:t>plemenite</a:t>
            </a:r>
            <a:r>
              <a:rPr lang="en-US" b="1" dirty="0"/>
              <a:t> </a:t>
            </a:r>
            <a:r>
              <a:rPr lang="en-US" b="1" dirty="0" err="1"/>
              <a:t>istine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D2F82-0617-96A2-9219-7937AD132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Plemenita</a:t>
            </a:r>
            <a:r>
              <a:rPr lang="en-US" b="1" dirty="0"/>
              <a:t> </a:t>
            </a:r>
            <a:r>
              <a:rPr lang="en-US" b="1" dirty="0" err="1"/>
              <a:t>istina</a:t>
            </a:r>
            <a:r>
              <a:rPr lang="en-US" b="1" dirty="0"/>
              <a:t> o </a:t>
            </a:r>
            <a:r>
              <a:rPr lang="en-US" b="1" dirty="0" err="1"/>
              <a:t>patnji</a:t>
            </a:r>
            <a:endParaRPr lang="en-US" b="1" dirty="0"/>
          </a:p>
          <a:p>
            <a:r>
              <a:rPr lang="pt-BR" b="1" dirty="0"/>
              <a:t>Plemenita istina o uzroku patnje:</a:t>
            </a:r>
            <a:endParaRPr lang="pt-BR" dirty="0"/>
          </a:p>
          <a:p>
            <a:r>
              <a:rPr lang="en-US" dirty="0" err="1"/>
              <a:t>Zašto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pate?</a:t>
            </a:r>
            <a:br>
              <a:rPr lang="en-US" dirty="0"/>
            </a:br>
            <a:r>
              <a:rPr lang="en-US" dirty="0"/>
              <a:t>To je </a:t>
            </a:r>
            <a:r>
              <a:rPr lang="en-US" dirty="0" err="1"/>
              <a:t>rezultat</a:t>
            </a:r>
            <a:r>
              <a:rPr lang="en-US" dirty="0"/>
              <a:t> </a:t>
            </a:r>
            <a:r>
              <a:rPr lang="en-US" dirty="0" err="1"/>
              <a:t>pohlepe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želje</a:t>
            </a:r>
            <a:r>
              <a:rPr lang="en-US" dirty="0"/>
              <a:t> za </a:t>
            </a:r>
            <a:r>
              <a:rPr lang="en-US" dirty="0" err="1"/>
              <a:t>više</a:t>
            </a:r>
            <a:r>
              <a:rPr lang="en-US" dirty="0"/>
              <a:t>, </a:t>
            </a:r>
            <a:r>
              <a:rPr lang="en-US" dirty="0" err="1"/>
              <a:t>neznanja</a:t>
            </a:r>
            <a:r>
              <a:rPr lang="en-US" dirty="0"/>
              <a:t>, </a:t>
            </a:r>
            <a:r>
              <a:rPr lang="en-US" dirty="0" err="1"/>
              <a:t>pogrešne</a:t>
            </a:r>
            <a:r>
              <a:rPr lang="en-US" dirty="0"/>
              <a:t> </a:t>
            </a:r>
            <a:r>
              <a:rPr lang="en-US" dirty="0" err="1"/>
              <a:t>ideje</a:t>
            </a:r>
            <a:r>
              <a:rPr lang="en-US" dirty="0"/>
              <a:t> o </a:t>
            </a:r>
            <a:r>
              <a:rPr lang="en-US" dirty="0" err="1"/>
              <a:t>zadovoljstvu</a:t>
            </a:r>
            <a:r>
              <a:rPr lang="en-US" dirty="0"/>
              <a:t>.</a:t>
            </a:r>
          </a:p>
          <a:p>
            <a:r>
              <a:rPr lang="pt-BR" b="1" dirty="0"/>
              <a:t>Plemenita istina o kraju patnje</a:t>
            </a:r>
            <a:endParaRPr lang="pt-BR" dirty="0"/>
          </a:p>
          <a:p>
            <a:r>
              <a:rPr lang="fi-FI" b="1" dirty="0"/>
              <a:t>Plemenita istina puta ka okončanju patnje:</a:t>
            </a:r>
            <a:endParaRPr lang="fi-FI" dirty="0"/>
          </a:p>
          <a:p>
            <a:r>
              <a:rPr lang="en-US" dirty="0"/>
              <a:t>Put koji </a:t>
            </a:r>
            <a:r>
              <a:rPr lang="en-US" dirty="0" err="1"/>
              <a:t>vodi</a:t>
            </a:r>
            <a:r>
              <a:rPr lang="en-US" dirty="0"/>
              <a:t> do </a:t>
            </a:r>
            <a:r>
              <a:rPr lang="en-US" dirty="0" err="1"/>
              <a:t>okončanja</a:t>
            </a:r>
            <a:r>
              <a:rPr lang="en-US" dirty="0"/>
              <a:t> </a:t>
            </a:r>
            <a:r>
              <a:rPr lang="en-US" dirty="0" err="1"/>
              <a:t>patnje</a:t>
            </a:r>
            <a:r>
              <a:rPr lang="en-US" dirty="0"/>
              <a:t> </a:t>
            </a:r>
            <a:r>
              <a:rPr lang="en-US" dirty="0" err="1"/>
              <a:t>naziva</a:t>
            </a:r>
            <a:r>
              <a:rPr lang="en-US" dirty="0"/>
              <a:t> se </a:t>
            </a:r>
            <a:r>
              <a:rPr lang="en-US" dirty="0" err="1"/>
              <a:t>Plemeniti</a:t>
            </a:r>
            <a:r>
              <a:rPr lang="en-US" dirty="0"/>
              <a:t> </a:t>
            </a:r>
            <a:r>
              <a:rPr lang="en-US" dirty="0" err="1"/>
              <a:t>osmostruki</a:t>
            </a:r>
            <a:r>
              <a:rPr lang="en-US" dirty="0"/>
              <a:t> put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Srednji</a:t>
            </a:r>
            <a:r>
              <a:rPr lang="en-US" dirty="0"/>
              <a:t> put.</a:t>
            </a:r>
          </a:p>
        </p:txBody>
      </p:sp>
    </p:spTree>
    <p:extLst>
      <p:ext uri="{BB962C8B-B14F-4D97-AF65-F5344CB8AC3E}">
        <p14:creationId xmlns:p14="http://schemas.microsoft.com/office/powerpoint/2010/main" val="285363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45F0-F997-3733-B1CB-8D39520E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Plemeniti</a:t>
            </a:r>
            <a:r>
              <a:rPr lang="en-US" b="1" dirty="0"/>
              <a:t> </a:t>
            </a:r>
            <a:r>
              <a:rPr lang="en-US" b="1" dirty="0" err="1"/>
              <a:t>osmostruki</a:t>
            </a:r>
            <a:r>
              <a:rPr lang="en-US" b="1" dirty="0"/>
              <a:t> put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A93EC-EA85-28D0-615B-9DCF26515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predstavlja</a:t>
            </a:r>
            <a:r>
              <a:rPr lang="en-US" dirty="0"/>
              <a:t> </a:t>
            </a:r>
            <a:r>
              <a:rPr lang="en-US" dirty="0" err="1"/>
              <a:t>temeljni</a:t>
            </a:r>
            <a:r>
              <a:rPr lang="en-US" dirty="0"/>
              <a:t> </a:t>
            </a:r>
            <a:r>
              <a:rPr lang="en-US" dirty="0" err="1"/>
              <a:t>koncept</a:t>
            </a:r>
            <a:r>
              <a:rPr lang="en-US" dirty="0"/>
              <a:t> </a:t>
            </a:r>
            <a:r>
              <a:rPr lang="en-US" dirty="0" err="1">
                <a:hlinkClick r:id="rId2" tooltip="Budizam"/>
              </a:rPr>
              <a:t>budizma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To je put koji </a:t>
            </a:r>
            <a:r>
              <a:rPr lang="en-US" dirty="0" err="1"/>
              <a:t>vodi</a:t>
            </a:r>
            <a:r>
              <a:rPr lang="en-US" dirty="0"/>
              <a:t> </a:t>
            </a:r>
            <a:r>
              <a:rPr lang="en-US" dirty="0" err="1"/>
              <a:t>prevazilaženju</a:t>
            </a:r>
            <a:r>
              <a:rPr lang="en-US" dirty="0"/>
              <a:t> </a:t>
            </a:r>
            <a:r>
              <a:rPr lang="en-US" dirty="0" err="1">
                <a:hlinkClick r:id="rId3" tooltip="Patnja (budizam)"/>
              </a:rPr>
              <a:t>patnje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dostizanju</a:t>
            </a:r>
            <a:r>
              <a:rPr lang="en-US" dirty="0"/>
              <a:t> </a:t>
            </a:r>
            <a:r>
              <a:rPr lang="en-US" dirty="0" err="1">
                <a:hlinkClick r:id="rId4" tooltip="Nirvana"/>
              </a:rPr>
              <a:t>nirvane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Put </a:t>
            </a:r>
            <a:r>
              <a:rPr lang="en-US" dirty="0" err="1"/>
              <a:t>ima</a:t>
            </a:r>
            <a:r>
              <a:rPr lang="en-US" dirty="0"/>
              <a:t> 8 </a:t>
            </a:r>
            <a:r>
              <a:rPr lang="en-US" dirty="0" err="1"/>
              <a:t>koraka</a:t>
            </a:r>
            <a:endParaRPr lang="en-US" dirty="0"/>
          </a:p>
          <a:p>
            <a:endParaRPr lang="en-US" dirty="0"/>
          </a:p>
          <a:p>
            <a:r>
              <a:rPr lang="en-US" dirty="0"/>
              <a:t>To je Buda </a:t>
            </a:r>
            <a:r>
              <a:rPr lang="en-US" dirty="0" err="1"/>
              <a:t>napisao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19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6861A-64E9-BF17-CB7D-D8971E44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Budistički</a:t>
            </a:r>
            <a:r>
              <a:rPr lang="en-US" dirty="0"/>
              <a:t> put ka </a:t>
            </a:r>
            <a:r>
              <a:rPr lang="en-US" dirty="0" err="1"/>
              <a:t>nirvani</a:t>
            </a:r>
            <a:r>
              <a:rPr lang="en-US" dirty="0"/>
              <a:t> </a:t>
            </a:r>
            <a:r>
              <a:rPr lang="en-US" dirty="0" err="1"/>
              <a:t>tradicionalno</a:t>
            </a:r>
            <a:r>
              <a:rPr lang="en-US" dirty="0"/>
              <a:t> </a:t>
            </a:r>
            <a:r>
              <a:rPr lang="en-US" dirty="0" err="1"/>
              <a:t>podrazumeva</a:t>
            </a:r>
            <a:r>
              <a:rPr lang="en-US" dirty="0"/>
              <a:t> </a:t>
            </a:r>
            <a:r>
              <a:rPr lang="en-US" dirty="0" err="1"/>
              <a:t>osam</a:t>
            </a:r>
            <a:r>
              <a:rPr lang="en-US" dirty="0"/>
              <a:t> </a:t>
            </a:r>
            <a:r>
              <a:rPr lang="en-US" dirty="0" err="1"/>
              <a:t>koraka</a:t>
            </a:r>
            <a:r>
              <a:rPr lang="en-US" dirty="0"/>
              <a:t>: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56273-D054-F1A2-4924-5DBBAD2E2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ispravno</a:t>
            </a:r>
            <a:r>
              <a:rPr lang="en-US" dirty="0"/>
              <a:t> gledište (</a:t>
            </a:r>
            <a:r>
              <a:rPr lang="en-US" dirty="0" err="1"/>
              <a:t>pogled-znanje</a:t>
            </a:r>
            <a:r>
              <a:rPr lang="en-US" dirty="0"/>
              <a:t>)</a:t>
            </a:r>
          </a:p>
          <a:p>
            <a:r>
              <a:rPr lang="en-US" dirty="0" err="1"/>
              <a:t>ispravna</a:t>
            </a:r>
            <a:r>
              <a:rPr lang="en-US" dirty="0"/>
              <a:t> </a:t>
            </a:r>
            <a:r>
              <a:rPr lang="en-US" dirty="0" err="1"/>
              <a:t>namera</a:t>
            </a:r>
            <a:r>
              <a:rPr lang="en-US" dirty="0"/>
              <a:t> </a:t>
            </a:r>
          </a:p>
          <a:p>
            <a:r>
              <a:rPr lang="en-US" dirty="0" err="1"/>
              <a:t>ispravan</a:t>
            </a:r>
            <a:r>
              <a:rPr lang="en-US" dirty="0"/>
              <a:t> </a:t>
            </a:r>
            <a:r>
              <a:rPr lang="en-US" dirty="0" err="1"/>
              <a:t>govor</a:t>
            </a:r>
            <a:r>
              <a:rPr lang="en-US" dirty="0"/>
              <a:t> </a:t>
            </a:r>
          </a:p>
          <a:p>
            <a:r>
              <a:rPr lang="en-US" dirty="0" err="1"/>
              <a:t>ispravno</a:t>
            </a:r>
            <a:r>
              <a:rPr lang="en-US" dirty="0"/>
              <a:t> </a:t>
            </a:r>
            <a:r>
              <a:rPr lang="en-US" dirty="0" err="1"/>
              <a:t>delanje</a:t>
            </a:r>
            <a:r>
              <a:rPr lang="en-US" dirty="0"/>
              <a:t> (</a:t>
            </a:r>
            <a:r>
              <a:rPr lang="en-US" i="1" dirty="0" err="1"/>
              <a:t>ponasanje</a:t>
            </a:r>
            <a:r>
              <a:rPr lang="en-US" dirty="0"/>
              <a:t>)</a:t>
            </a:r>
          </a:p>
          <a:p>
            <a:r>
              <a:rPr lang="en-US" dirty="0" err="1"/>
              <a:t>ispravno</a:t>
            </a:r>
            <a:r>
              <a:rPr lang="en-US" dirty="0"/>
              <a:t> </a:t>
            </a:r>
            <a:r>
              <a:rPr lang="en-US" dirty="0" err="1"/>
              <a:t>življenje</a:t>
            </a:r>
            <a:r>
              <a:rPr lang="en-US" dirty="0"/>
              <a:t> (</a:t>
            </a:r>
            <a:r>
              <a:rPr lang="en-US" dirty="0" err="1"/>
              <a:t>nacin</a:t>
            </a:r>
            <a:r>
              <a:rPr lang="en-US" dirty="0"/>
              <a:t> </a:t>
            </a:r>
            <a:r>
              <a:rPr lang="en-US" dirty="0" err="1"/>
              <a:t>zivota</a:t>
            </a:r>
            <a:r>
              <a:rPr lang="en-US" dirty="0"/>
              <a:t>)</a:t>
            </a:r>
          </a:p>
          <a:p>
            <a:r>
              <a:rPr lang="en-US" dirty="0" err="1"/>
              <a:t>ispravan</a:t>
            </a:r>
            <a:r>
              <a:rPr lang="en-US" dirty="0"/>
              <a:t> </a:t>
            </a:r>
            <a:r>
              <a:rPr lang="en-US" dirty="0" err="1"/>
              <a:t>napor</a:t>
            </a:r>
            <a:r>
              <a:rPr lang="en-US" dirty="0"/>
              <a:t> </a:t>
            </a:r>
          </a:p>
          <a:p>
            <a:r>
              <a:rPr lang="en-US" dirty="0" err="1"/>
              <a:t>ispravnu</a:t>
            </a:r>
            <a:r>
              <a:rPr lang="en-US" dirty="0"/>
              <a:t> svesnost </a:t>
            </a:r>
          </a:p>
          <a:p>
            <a:r>
              <a:rPr lang="en-US" dirty="0" err="1"/>
              <a:t>ispravnu</a:t>
            </a:r>
            <a:r>
              <a:rPr lang="en-US" dirty="0"/>
              <a:t> sabranost (</a:t>
            </a:r>
            <a:r>
              <a:rPr lang="en-US" i="1" dirty="0" err="1"/>
              <a:t>koncentracija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878A5-76BA-484C-7A3A-5401CB6A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359" y="1892300"/>
            <a:ext cx="374332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29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11510-4FE6-8BE7-A1CC-0E2AEDA7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Koraci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615A8-E32B-4953-B0C8-C769DA88F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Prva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koraka</a:t>
            </a:r>
            <a:r>
              <a:rPr lang="en-US" dirty="0"/>
              <a:t> </a:t>
            </a:r>
            <a:r>
              <a:rPr lang="en-US" dirty="0" err="1"/>
              <a:t>spadaju</a:t>
            </a:r>
            <a:r>
              <a:rPr lang="en-US" dirty="0"/>
              <a:t> u </a:t>
            </a:r>
            <a:r>
              <a:rPr lang="en-US" dirty="0" err="1">
                <a:hlinkClick r:id="rId2" tooltip="Mudrost (budizam)"/>
              </a:rPr>
              <a:t>mudrost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 err="1"/>
              <a:t>naredna</a:t>
            </a:r>
            <a:r>
              <a:rPr lang="en-US" dirty="0"/>
              <a:t> tri u </a:t>
            </a:r>
            <a:r>
              <a:rPr lang="en-US" dirty="0" err="1">
                <a:hlinkClick r:id="rId3" tooltip="Vrlina (budizam)"/>
              </a:rPr>
              <a:t>vrlinu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poslednja</a:t>
            </a:r>
            <a:r>
              <a:rPr lang="en-US" dirty="0"/>
              <a:t> tri u </a:t>
            </a:r>
            <a:r>
              <a:rPr lang="en-US" dirty="0">
                <a:hlinkClick r:id="rId4" tooltip="Sabranost (budizam)"/>
              </a:rPr>
              <a:t>sabranost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8B26C-1D6D-3BBC-0EA1-E65F240455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48" t="24652" r="28345" b="15135"/>
          <a:stretch>
            <a:fillRect/>
          </a:stretch>
        </p:blipFill>
        <p:spPr>
          <a:xfrm>
            <a:off x="5671750" y="2527147"/>
            <a:ext cx="6363731" cy="31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1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F9B7-8CAB-2154-84DB-69D7AAFB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Ispravno</a:t>
            </a:r>
            <a:r>
              <a:rPr lang="en-US" dirty="0"/>
              <a:t> </a:t>
            </a:r>
            <a:r>
              <a:rPr lang="en-US" dirty="0" err="1"/>
              <a:t>glediste</a:t>
            </a:r>
            <a:r>
              <a:rPr lang="en-US" dirty="0"/>
              <a:t>/</a:t>
            </a:r>
            <a:r>
              <a:rPr lang="en-US" dirty="0" err="1"/>
              <a:t>pogled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7E800-F25D-3BEF-70EF-0212BAC1A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 </a:t>
            </a:r>
            <a:r>
              <a:rPr lang="en-US" dirty="0" err="1"/>
              <a:t>počinje</a:t>
            </a:r>
            <a:r>
              <a:rPr lang="en-US" dirty="0"/>
              <a:t> </a:t>
            </a:r>
            <a:r>
              <a:rPr lang="en-US" dirty="0" err="1"/>
              <a:t>ispravnim</a:t>
            </a:r>
            <a:r>
              <a:rPr lang="en-US" dirty="0"/>
              <a:t> </a:t>
            </a:r>
            <a:r>
              <a:rPr lang="en-US" dirty="0" err="1"/>
              <a:t>razumevanjem</a:t>
            </a:r>
            <a:r>
              <a:rPr lang="en-US" dirty="0"/>
              <a:t>. </a:t>
            </a:r>
          </a:p>
          <a:p>
            <a:r>
              <a:rPr lang="en-US" dirty="0" err="1"/>
              <a:t>Pogrešna</a:t>
            </a:r>
            <a:r>
              <a:rPr lang="en-US" dirty="0"/>
              <a:t> </a:t>
            </a:r>
            <a:r>
              <a:rPr lang="en-US" dirty="0" err="1">
                <a:hlinkClick r:id="rId2" tooltip="Gledište (budizam)"/>
              </a:rPr>
              <a:t>gledišta</a:t>
            </a:r>
            <a:r>
              <a:rPr lang="en-US" dirty="0"/>
              <a:t> </a:t>
            </a:r>
            <a:r>
              <a:rPr lang="en-US" dirty="0" err="1"/>
              <a:t>prvo</a:t>
            </a:r>
            <a:r>
              <a:rPr lang="en-US" dirty="0"/>
              <a:t> </a:t>
            </a:r>
            <a:r>
              <a:rPr lang="en-US" dirty="0" err="1"/>
              <a:t>utiču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naš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vrednosti</a:t>
            </a:r>
            <a:r>
              <a:rPr lang="en-US" dirty="0"/>
              <a:t>, a </a:t>
            </a:r>
            <a:r>
              <a:rPr lang="en-US" dirty="0" err="1"/>
              <a:t>potom</a:t>
            </a:r>
            <a:r>
              <a:rPr lang="en-US" dirty="0"/>
              <a:t> </a:t>
            </a:r>
            <a:r>
              <a:rPr lang="en-US" dirty="0" err="1"/>
              <a:t>rađaju</a:t>
            </a:r>
            <a:r>
              <a:rPr lang="en-US" dirty="0"/>
              <a:t> </a:t>
            </a:r>
            <a:r>
              <a:rPr lang="en-US" dirty="0" err="1"/>
              <a:t>pogrešne</a:t>
            </a:r>
            <a:r>
              <a:rPr lang="en-US" dirty="0"/>
              <a:t> </a:t>
            </a:r>
            <a:r>
              <a:rPr lang="en-US" dirty="0" err="1"/>
              <a:t>reči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postupke</a:t>
            </a:r>
            <a:r>
              <a:rPr lang="en-US" dirty="0"/>
              <a:t>. </a:t>
            </a:r>
          </a:p>
          <a:p>
            <a:r>
              <a:rPr lang="en-US" dirty="0" err="1"/>
              <a:t>Otuda</a:t>
            </a:r>
            <a:r>
              <a:rPr lang="en-US" dirty="0"/>
              <a:t> je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korak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plemenitom</a:t>
            </a:r>
            <a:r>
              <a:rPr lang="en-US" dirty="0"/>
              <a:t> </a:t>
            </a:r>
            <a:r>
              <a:rPr lang="en-US" dirty="0" err="1"/>
              <a:t>osmostrukom</a:t>
            </a:r>
            <a:r>
              <a:rPr lang="en-US" dirty="0"/>
              <a:t> putu ka </a:t>
            </a:r>
            <a:r>
              <a:rPr lang="en-US" dirty="0" err="1"/>
              <a:t>probuđenju</a:t>
            </a:r>
            <a:r>
              <a:rPr lang="en-US" dirty="0"/>
              <a:t> </a:t>
            </a:r>
            <a:r>
              <a:rPr lang="en-US" dirty="0" err="1"/>
              <a:t>baš</a:t>
            </a:r>
            <a:r>
              <a:rPr lang="en-US" dirty="0"/>
              <a:t> : </a:t>
            </a:r>
            <a:r>
              <a:rPr lang="en-US" dirty="0" err="1"/>
              <a:t>ispravno</a:t>
            </a:r>
            <a:r>
              <a:rPr lang="en-US" dirty="0"/>
              <a:t> gledište</a:t>
            </a:r>
          </a:p>
          <a:p>
            <a:r>
              <a:rPr lang="en-US" dirty="0" err="1"/>
              <a:t>Znanje</a:t>
            </a:r>
            <a:r>
              <a:rPr lang="en-US" dirty="0"/>
              <a:t> o </a:t>
            </a:r>
            <a:r>
              <a:rPr lang="en-US" dirty="0" err="1"/>
              <a:t>uzroku</a:t>
            </a:r>
            <a:r>
              <a:rPr lang="en-US" dirty="0"/>
              <a:t> </a:t>
            </a:r>
            <a:r>
              <a:rPr lang="en-US" dirty="0" err="1"/>
              <a:t>patnje</a:t>
            </a:r>
            <a:r>
              <a:rPr lang="en-US" dirty="0"/>
              <a:t>, </a:t>
            </a:r>
            <a:r>
              <a:rPr lang="en-US" dirty="0" err="1"/>
              <a:t>znanje</a:t>
            </a:r>
            <a:r>
              <a:rPr lang="en-US" dirty="0"/>
              <a:t> o </a:t>
            </a:r>
            <a:r>
              <a:rPr lang="en-US" dirty="0" err="1"/>
              <a:t>okončanju</a:t>
            </a:r>
            <a:r>
              <a:rPr lang="en-US" dirty="0"/>
              <a:t> </a:t>
            </a:r>
            <a:r>
              <a:rPr lang="en-US" dirty="0" err="1"/>
              <a:t>uzroka</a:t>
            </a:r>
            <a:r>
              <a:rPr lang="en-US" dirty="0"/>
              <a:t> </a:t>
            </a:r>
            <a:r>
              <a:rPr lang="en-US" dirty="0" err="1"/>
              <a:t>patnje</a:t>
            </a:r>
            <a:r>
              <a:rPr lang="en-US" dirty="0"/>
              <a:t>, </a:t>
            </a:r>
            <a:r>
              <a:rPr lang="en-US" dirty="0" err="1"/>
              <a:t>znanje</a:t>
            </a:r>
            <a:r>
              <a:rPr lang="en-US" dirty="0"/>
              <a:t> o putu za </a:t>
            </a:r>
            <a:r>
              <a:rPr lang="en-US" dirty="0" err="1"/>
              <a:t>okončanje</a:t>
            </a:r>
            <a:r>
              <a:rPr lang="en-US" dirty="0"/>
              <a:t> </a:t>
            </a:r>
            <a:r>
              <a:rPr lang="en-US" dirty="0" err="1"/>
              <a:t>patnje</a:t>
            </a:r>
            <a:r>
              <a:rPr lang="en-US" dirty="0"/>
              <a:t>. Ovo se </a:t>
            </a:r>
            <a:r>
              <a:rPr lang="en-US" dirty="0" err="1"/>
              <a:t>naziva</a:t>
            </a:r>
            <a:r>
              <a:rPr lang="en-US" dirty="0"/>
              <a:t> </a:t>
            </a:r>
            <a:r>
              <a:rPr lang="en-US" dirty="0" err="1"/>
              <a:t>ispravan</a:t>
            </a:r>
            <a:r>
              <a:rPr lang="en-US" dirty="0"/>
              <a:t> </a:t>
            </a:r>
            <a:r>
              <a:rPr lang="en-US" dirty="0" err="1"/>
              <a:t>pogled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897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23106-A1D8-9E30-58FE-D13A7D917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Trostruki</a:t>
            </a:r>
            <a:r>
              <a:rPr lang="en-US" b="1" dirty="0"/>
              <a:t> </a:t>
            </a:r>
            <a:r>
              <a:rPr lang="en-US" b="1" dirty="0" err="1"/>
              <a:t>dragulj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66F4-F401-B8E9-A84C-9412745FF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Buda </a:t>
            </a:r>
            <a:r>
              <a:rPr lang="en-US" dirty="0" err="1"/>
              <a:t>uspostavlja</a:t>
            </a:r>
            <a:r>
              <a:rPr lang="en-US" dirty="0"/>
              <a:t> tri </a:t>
            </a:r>
            <a:r>
              <a:rPr lang="en-US" dirty="0" err="1"/>
              <a:t>utočišta</a:t>
            </a:r>
            <a:r>
              <a:rPr lang="en-US" dirty="0"/>
              <a:t> za </a:t>
            </a:r>
            <a:r>
              <a:rPr lang="en-US" dirty="0" err="1"/>
              <a:t>ljude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slijedili</a:t>
            </a:r>
            <a:r>
              <a:rPr lang="en-US" dirty="0"/>
              <a:t> </a:t>
            </a:r>
            <a:r>
              <a:rPr lang="en-US" dirty="0" err="1"/>
              <a:t>njegova</a:t>
            </a:r>
            <a:r>
              <a:rPr lang="en-US" dirty="0"/>
              <a:t> </a:t>
            </a:r>
            <a:r>
              <a:rPr lang="en-US" dirty="0" err="1"/>
              <a:t>učenja</a:t>
            </a:r>
            <a:r>
              <a:rPr lang="en-US" dirty="0"/>
              <a:t>. </a:t>
            </a:r>
            <a:r>
              <a:rPr lang="en-US" dirty="0" err="1"/>
              <a:t>Utočište</a:t>
            </a:r>
            <a:r>
              <a:rPr lang="en-US" dirty="0"/>
              <a:t> je </a:t>
            </a:r>
            <a:r>
              <a:rPr lang="en-US" dirty="0" err="1"/>
              <a:t>mjesto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se </a:t>
            </a:r>
            <a:r>
              <a:rPr lang="en-US" dirty="0" err="1"/>
              <a:t>ljudi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osloniti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gdje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otići</a:t>
            </a:r>
            <a:r>
              <a:rPr lang="en-US" dirty="0"/>
              <a:t>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sigurnosti</a:t>
            </a:r>
            <a:r>
              <a:rPr lang="en-US" dirty="0"/>
              <a:t>. Tri </a:t>
            </a:r>
            <a:r>
              <a:rPr lang="en-US" dirty="0" err="1"/>
              <a:t>utočišta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Buda </a:t>
            </a:r>
            <a:r>
              <a:rPr lang="en-US" dirty="0" err="1"/>
              <a:t>uspostavio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sljedeća</a:t>
            </a:r>
            <a:r>
              <a:rPr lang="en-US" dirty="0"/>
              <a:t>:</a:t>
            </a:r>
          </a:p>
          <a:p>
            <a:r>
              <a:rPr lang="en-US" dirty="0"/>
              <a:t>Buda je </a:t>
            </a:r>
            <a:r>
              <a:rPr lang="en-US" dirty="0" err="1"/>
              <a:t>vodič</a:t>
            </a:r>
            <a:endParaRPr lang="en-US" dirty="0"/>
          </a:p>
          <a:p>
            <a:r>
              <a:rPr lang="en-US" dirty="0"/>
              <a:t>Dhamma   je </a:t>
            </a:r>
            <a:r>
              <a:rPr lang="en-US" i="1" dirty="0"/>
              <a:t>put</a:t>
            </a:r>
            <a:endParaRPr lang="en-US" dirty="0"/>
          </a:p>
          <a:p>
            <a:r>
              <a:rPr lang="en-US" dirty="0"/>
              <a:t>Sangha   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učitelji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pratioci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tom putu </a:t>
            </a:r>
            <a:r>
              <a:rPr lang="en-US" i="1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10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7084-A9B7-BA91-5BC6-6CF1C9F2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Pet </a:t>
            </a:r>
            <a:r>
              <a:rPr lang="en-US" b="1" dirty="0" err="1"/>
              <a:t>percepcija</a:t>
            </a:r>
            <a:r>
              <a:rPr lang="en-US" b="1" dirty="0"/>
              <a:t> – pet </a:t>
            </a:r>
            <a:r>
              <a:rPr lang="en-US" b="1" dirty="0" err="1"/>
              <a:t>zakona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64551-A737-EB80-4346-6CAB1D7A5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703" y="146727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U  </a:t>
            </a:r>
            <a:r>
              <a:rPr lang="en-US" dirty="0" err="1">
                <a:hlinkClick r:id="rId2"/>
              </a:rPr>
              <a:t>budizmu</a:t>
            </a:r>
            <a:r>
              <a:rPr lang="en-US" dirty="0"/>
              <a:t> , </a:t>
            </a:r>
            <a:r>
              <a:rPr lang="en-US" dirty="0" err="1"/>
              <a:t>sam</a:t>
            </a:r>
            <a:r>
              <a:rPr lang="en-US" dirty="0"/>
              <a:t> Buda </a:t>
            </a:r>
            <a:r>
              <a:rPr lang="en-US" dirty="0" err="1"/>
              <a:t>uspostavlja</a:t>
            </a:r>
            <a:r>
              <a:rPr lang="en-US" dirty="0"/>
              <a:t> pet </a:t>
            </a:r>
            <a:r>
              <a:rPr lang="en-US" dirty="0" err="1"/>
              <a:t>najvažnijih</a:t>
            </a:r>
            <a:r>
              <a:rPr lang="en-US" dirty="0"/>
              <a:t> </a:t>
            </a:r>
            <a:r>
              <a:rPr lang="en-US" dirty="0" err="1"/>
              <a:t>pravila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naziva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Pet </a:t>
            </a:r>
            <a:r>
              <a:rPr lang="en-US" dirty="0" err="1"/>
              <a:t>Zapažanja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Izbegavajte</a:t>
            </a:r>
            <a:r>
              <a:rPr lang="en-US" dirty="0"/>
              <a:t> </a:t>
            </a:r>
            <a:r>
              <a:rPr lang="en-US" dirty="0" err="1"/>
              <a:t>ubijanje</a:t>
            </a:r>
            <a:endParaRPr lang="en-US" dirty="0"/>
          </a:p>
          <a:p>
            <a:r>
              <a:rPr lang="en-US" dirty="0" err="1"/>
              <a:t>Izbegavajte</a:t>
            </a:r>
            <a:r>
              <a:rPr lang="en-US" dirty="0"/>
              <a:t> </a:t>
            </a:r>
            <a:r>
              <a:rPr lang="en-US" dirty="0" err="1"/>
              <a:t>uzimanje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čega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vaše</a:t>
            </a:r>
            <a:endParaRPr lang="en-US" dirty="0"/>
          </a:p>
          <a:p>
            <a:r>
              <a:rPr lang="en-US" dirty="0" err="1"/>
              <a:t>Izbegavajte</a:t>
            </a:r>
            <a:r>
              <a:rPr lang="en-US" dirty="0"/>
              <a:t> </a:t>
            </a:r>
            <a:r>
              <a:rPr lang="en-US" dirty="0" err="1"/>
              <a:t>seksualno</a:t>
            </a:r>
            <a:r>
              <a:rPr lang="en-US" dirty="0"/>
              <a:t> </a:t>
            </a:r>
            <a:r>
              <a:rPr lang="en-US" dirty="0" err="1"/>
              <a:t>nedolično</a:t>
            </a:r>
            <a:r>
              <a:rPr lang="en-US" dirty="0"/>
              <a:t> </a:t>
            </a:r>
            <a:r>
              <a:rPr lang="en-US" dirty="0" err="1"/>
              <a:t>ponašanje</a:t>
            </a:r>
            <a:endParaRPr lang="en-US" dirty="0"/>
          </a:p>
          <a:p>
            <a:r>
              <a:rPr lang="en-US" dirty="0" err="1"/>
              <a:t>Izbegavajte</a:t>
            </a:r>
            <a:r>
              <a:rPr lang="en-US" dirty="0"/>
              <a:t> </a:t>
            </a:r>
            <a:r>
              <a:rPr lang="en-US" dirty="0" err="1"/>
              <a:t>laganje</a:t>
            </a:r>
            <a:endParaRPr lang="en-US" dirty="0"/>
          </a:p>
          <a:p>
            <a:r>
              <a:rPr lang="en-US" dirty="0" err="1"/>
              <a:t>Izbegavajte</a:t>
            </a:r>
            <a:r>
              <a:rPr lang="en-US" dirty="0"/>
              <a:t> </a:t>
            </a:r>
            <a:r>
              <a:rPr lang="en-US" dirty="0" err="1"/>
              <a:t>sva</a:t>
            </a:r>
            <a:r>
              <a:rPr lang="en-US" dirty="0"/>
              <a:t> </a:t>
            </a:r>
            <a:r>
              <a:rPr lang="en-US" dirty="0" err="1"/>
              <a:t>lažna</a:t>
            </a:r>
            <a:r>
              <a:rPr lang="en-US" dirty="0"/>
              <a:t> </a:t>
            </a:r>
            <a:r>
              <a:rPr lang="en-US" dirty="0" err="1"/>
              <a:t>pića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Posto je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besplatno</a:t>
            </a:r>
            <a:r>
              <a:rPr lang="en-US" dirty="0"/>
              <a:t> Mojsije </a:t>
            </a:r>
            <a:r>
              <a:rPr lang="en-US" dirty="0" err="1"/>
              <a:t>uzeo</a:t>
            </a:r>
            <a:r>
              <a:rPr lang="en-US" dirty="0"/>
              <a:t> </a:t>
            </a:r>
            <a:r>
              <a:rPr lang="en-US" dirty="0" err="1"/>
              <a:t>duplo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6F1A0-92D8-4483-E94D-CF682EB20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021" y="2239932"/>
            <a:ext cx="3618791" cy="481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2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6250-1137-536D-8E81-AF5A75111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101418"/>
                </a:solidFill>
                <a:latin typeface="inherit"/>
                <a:cs typeface="Arial" panose="020B0604020202020204" pitchFamily="34" charset="0"/>
              </a:rPr>
              <a:t>Ispravan</a:t>
            </a:r>
            <a:r>
              <a:rPr lang="en-US" altLang="en-US" b="1" dirty="0">
                <a:solidFill>
                  <a:srgbClr val="101418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101418"/>
                </a:solidFill>
                <a:latin typeface="inherit"/>
                <a:cs typeface="Arial" panose="020B0604020202020204" pitchFamily="34" charset="0"/>
              </a:rPr>
              <a:t>govor</a:t>
            </a:r>
            <a:br>
              <a:rPr lang="en-US" altLang="en-US" b="1" dirty="0">
                <a:solidFill>
                  <a:srgbClr val="101418"/>
                </a:solidFill>
                <a:latin typeface="inherit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E34FC25-72B2-CFCB-DD9A-C70C319634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1" y="1211275"/>
            <a:ext cx="11086069" cy="55800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3967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dijalogu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Bude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bramana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Vassakāre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izneta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suština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ispravnog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govora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Prvo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sveštenik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Vassakāra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iznosi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svoje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shvatanje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sastoji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tome da je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ispravan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govor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zapravo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istinit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govor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mome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shvatanju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kad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god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neko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govori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nečemu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što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čuo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rečima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'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Ovako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čuo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', u tome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prekršaja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kad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god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neko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govori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nečemu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što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osetio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rečima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'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Ovako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osetio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', u tome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prekršaja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kad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god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neko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govori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nečemu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što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razumeo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rečima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'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Ovako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razumeo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', u tome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prekršaja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en-US" altLang="en-US" sz="2400" b="0" i="0" u="none" strike="noStrike" cap="none" normalizeH="0" baseline="30000" dirty="0">
                <a:ln>
                  <a:noFill/>
                </a:ln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/>
              </a:rPr>
              <a:t>[7]</a:t>
            </a:r>
            <a:endParaRPr lang="en-US" altLang="en-US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Međutim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Buda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odgovara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ne bi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trebalo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svemu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govoriti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trebalo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svemu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ćutati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On,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naime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uvodi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sledeći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kriterij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ispravnog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govora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Kada se 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onome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govori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nečemu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što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je video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zbog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toga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loše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osobine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uvećavaju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dobre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osobine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smanjuju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tada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takvim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stvarima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ne bi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trebalo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govori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Ali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kada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 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onome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govori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nečemu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što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je video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zbog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toga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dobre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osobine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uvećavaju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loše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osobine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smanjuju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tada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bi 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takvim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stvarima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trebalo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govori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583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8B6E-360D-1F6B-EDD5-61CAD80D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101418"/>
                </a:solidFill>
                <a:latin typeface="inherit"/>
                <a:cs typeface="Arial" panose="020B0604020202020204" pitchFamily="34" charset="0"/>
              </a:rPr>
              <a:t>Ispravno</a:t>
            </a:r>
            <a:r>
              <a:rPr lang="en-US" altLang="en-US" b="1" dirty="0">
                <a:solidFill>
                  <a:srgbClr val="101418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101418"/>
                </a:solidFill>
                <a:latin typeface="inherit"/>
                <a:cs typeface="Arial" panose="020B0604020202020204" pitchFamily="34" charset="0"/>
              </a:rPr>
              <a:t>delanje</a:t>
            </a:r>
            <a:br>
              <a:rPr lang="en-US" altLang="en-US" b="1" dirty="0">
                <a:solidFill>
                  <a:srgbClr val="101418"/>
                </a:solidFill>
                <a:latin typeface="inherit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E72AE6C-7695-6839-E2ED-02A8FCBBD2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912834"/>
            <a:ext cx="10515600" cy="55800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3967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ispravnost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nekog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postupka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ocenjuje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osnovu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toga da li time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nanosimo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patnju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sebi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drugima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BF3C2C"/>
                </a:solidFill>
                <a:effectLst/>
                <a:latin typeface="Arial" panose="020B0604020202020204" pitchFamily="34" charset="0"/>
              </a:rPr>
              <a:t>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 god se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pripremaš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nešto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učiniš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telom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govorom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mišlju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treba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pomisliš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'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Ovaj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postupak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telom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koji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nameravam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učinim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—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hoće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li on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naneti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patnju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drugima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oboma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Je li to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štetan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postupak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bolnim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posledicama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bolnim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ishodom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?' Ako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posle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takvog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ogledanja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znaš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će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naneti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patnju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tebi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drugima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oboma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da je to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zapravo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štetan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postupak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bolnim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posledicama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bolnim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ishodom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onda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sasvim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sigurno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treba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učiniš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takav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postupak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ako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posle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takvog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ogledanja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znaš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on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neće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naneti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patnju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tebi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drugima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niti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oboma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da je to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zapravo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koristan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postupak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srećnim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rezultatom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srećnim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ishodom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onda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sasvim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sigurno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treba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učiniš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takav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postupak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988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CB8582-0057-CC03-DE6E-C96C3585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Budizam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religija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FA0260-ABD0-7B49-5C02-8B18F57B4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Nastala</a:t>
            </a:r>
            <a:r>
              <a:rPr lang="en-US" dirty="0"/>
              <a:t> </a:t>
            </a:r>
            <a:r>
              <a:rPr lang="pl-PL" dirty="0"/>
              <a:t> u </a:t>
            </a:r>
            <a:r>
              <a:rPr lang="pl-PL" dirty="0">
                <a:hlinkClick r:id="rId2" tooltip="Indija"/>
              </a:rPr>
              <a:t>Indiji</a:t>
            </a:r>
            <a:r>
              <a:rPr lang="pl-PL" dirty="0"/>
              <a:t> oko </a:t>
            </a:r>
            <a:r>
              <a:rPr lang="pl-PL" u="sng" dirty="0">
                <a:hlinkClick r:id="rId3"/>
              </a:rPr>
              <a:t>527. godine pne</a:t>
            </a:r>
            <a:endParaRPr lang="en-US" u="sng" dirty="0"/>
          </a:p>
          <a:p>
            <a:endParaRPr lang="en-US" u="sng" dirty="0"/>
          </a:p>
          <a:p>
            <a:r>
              <a:rPr lang="en-US" dirty="0" err="1"/>
              <a:t>Osnivač</a:t>
            </a:r>
            <a:r>
              <a:rPr lang="en-US" dirty="0"/>
              <a:t> </a:t>
            </a:r>
            <a:r>
              <a:rPr lang="en-US" dirty="0" err="1"/>
              <a:t>budizma</a:t>
            </a:r>
            <a:r>
              <a:rPr lang="en-US" dirty="0"/>
              <a:t> je </a:t>
            </a:r>
            <a:r>
              <a:rPr lang="en-US" dirty="0">
                <a:hlinkClick r:id="rId4" tooltip="Gautama Buddha"/>
              </a:rPr>
              <a:t>Siddhartha Gautama</a:t>
            </a:r>
            <a:r>
              <a:rPr lang="en-US" dirty="0"/>
              <a:t> , po </a:t>
            </a:r>
            <a:r>
              <a:rPr lang="en-US" dirty="0" err="1"/>
              <a:t>čijoj</a:t>
            </a:r>
            <a:r>
              <a:rPr lang="en-US" dirty="0"/>
              <a:t> </a:t>
            </a:r>
            <a:r>
              <a:rPr lang="en-US" dirty="0" err="1"/>
              <a:t>duhovnoj</a:t>
            </a:r>
            <a:r>
              <a:rPr lang="en-US" dirty="0"/>
              <a:t> tituli, </a:t>
            </a:r>
            <a:r>
              <a:rPr lang="en-US" i="1" dirty="0">
                <a:hlinkClick r:id="rId4" tooltip="Gautama Buddha"/>
              </a:rPr>
              <a:t>Buda</a:t>
            </a:r>
            <a:r>
              <a:rPr lang="en-US" dirty="0"/>
              <a:t> (</a:t>
            </a:r>
            <a:r>
              <a:rPr lang="en-US" i="1" dirty="0" err="1"/>
              <a:t>Budni</a:t>
            </a:r>
            <a:r>
              <a:rPr lang="en-US" i="1" dirty="0"/>
              <a:t>, </a:t>
            </a:r>
            <a:r>
              <a:rPr lang="en-US" i="1" dirty="0" err="1"/>
              <a:t>Probuđeni</a:t>
            </a:r>
            <a:r>
              <a:rPr lang="en-US" dirty="0"/>
              <a:t>, </a:t>
            </a:r>
            <a:r>
              <a:rPr lang="en-US" dirty="0" err="1"/>
              <a:t>odnosno</a:t>
            </a:r>
            <a:r>
              <a:rPr lang="en-US" dirty="0"/>
              <a:t>, </a:t>
            </a:r>
            <a:r>
              <a:rPr lang="en-US" i="1" dirty="0" err="1"/>
              <a:t>onaj</a:t>
            </a:r>
            <a:r>
              <a:rPr lang="en-US" i="1" dirty="0"/>
              <a:t> koji </a:t>
            </a:r>
            <a:r>
              <a:rPr lang="en-US" i="1" dirty="0" err="1"/>
              <a:t>zna</a:t>
            </a:r>
            <a:r>
              <a:rPr lang="en-US" dirty="0"/>
              <a:t>), je ova </a:t>
            </a:r>
            <a:r>
              <a:rPr lang="en-US" dirty="0" err="1"/>
              <a:t>religija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dobila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Istorijski  </a:t>
            </a:r>
            <a:r>
              <a:rPr lang="en-US" dirty="0" err="1"/>
              <a:t>izvori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arheološki</a:t>
            </a:r>
            <a:r>
              <a:rPr lang="en-US" dirty="0"/>
              <a:t> </a:t>
            </a:r>
            <a:r>
              <a:rPr lang="en-US" dirty="0" err="1"/>
              <a:t>dokazi</a:t>
            </a:r>
            <a:r>
              <a:rPr lang="en-US" dirty="0"/>
              <a:t> </a:t>
            </a:r>
            <a:r>
              <a:rPr lang="en-US" dirty="0" err="1"/>
              <a:t>jasno</a:t>
            </a:r>
            <a:r>
              <a:rPr lang="en-US" dirty="0"/>
              <a:t> </a:t>
            </a:r>
            <a:r>
              <a:rPr lang="en-US" dirty="0" err="1"/>
              <a:t>ukazuju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to da je </a:t>
            </a:r>
            <a:r>
              <a:rPr lang="en-US" dirty="0" err="1"/>
              <a:t>muškarac</a:t>
            </a:r>
            <a:r>
              <a:rPr lang="en-US" dirty="0"/>
              <a:t> po </a:t>
            </a:r>
            <a:r>
              <a:rPr lang="en-US" dirty="0" err="1"/>
              <a:t>imenu</a:t>
            </a:r>
            <a:r>
              <a:rPr lang="en-US" dirty="0"/>
              <a:t> Sidharta Gautama </a:t>
            </a:r>
            <a:r>
              <a:rPr lang="en-US" dirty="0" err="1"/>
              <a:t>živeo</a:t>
            </a:r>
            <a:r>
              <a:rPr lang="en-US" dirty="0"/>
              <a:t> u </a:t>
            </a:r>
            <a:r>
              <a:rPr lang="en-US" dirty="0" err="1"/>
              <a:t>Indiji</a:t>
            </a:r>
            <a:r>
              <a:rPr lang="en-US" dirty="0"/>
              <a:t> pre </a:t>
            </a:r>
            <a:r>
              <a:rPr lang="en-US" dirty="0" err="1"/>
              <a:t>otprilike</a:t>
            </a:r>
            <a:r>
              <a:rPr lang="en-US" dirty="0"/>
              <a:t> 2.500 </a:t>
            </a:r>
            <a:r>
              <a:rPr lang="en-US" dirty="0" err="1"/>
              <a:t>godina</a:t>
            </a:r>
            <a:r>
              <a:rPr lang="en-US" dirty="0"/>
              <a:t>, da je </a:t>
            </a:r>
            <a:r>
              <a:rPr lang="en-US" dirty="0" err="1"/>
              <a:t>postigao</a:t>
            </a:r>
            <a:r>
              <a:rPr lang="en-US" dirty="0"/>
              <a:t> </a:t>
            </a:r>
            <a:r>
              <a:rPr lang="en-US" dirty="0" err="1"/>
              <a:t>prosvetljenje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njegova</a:t>
            </a:r>
            <a:r>
              <a:rPr lang="en-US" dirty="0"/>
              <a:t> </a:t>
            </a:r>
            <a:r>
              <a:rPr lang="en-US" dirty="0" err="1"/>
              <a:t>učenja</a:t>
            </a:r>
            <a:r>
              <a:rPr lang="en-US" dirty="0"/>
              <a:t> </a:t>
            </a:r>
            <a:r>
              <a:rPr lang="en-US" dirty="0" err="1"/>
              <a:t>postala</a:t>
            </a:r>
            <a:r>
              <a:rPr lang="en-US" dirty="0"/>
              <a:t> </a:t>
            </a:r>
            <a:r>
              <a:rPr lang="en-US" dirty="0" err="1"/>
              <a:t>temelj</a:t>
            </a:r>
            <a:r>
              <a:rPr lang="en-US" dirty="0"/>
              <a:t> </a:t>
            </a:r>
            <a:r>
              <a:rPr lang="en-US" dirty="0" err="1"/>
              <a:t>budizma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842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258E1-F1D6-B550-085A-DE94636B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Ostale</a:t>
            </a:r>
            <a:r>
              <a:rPr lang="en-US" sz="440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stvari</a:t>
            </a:r>
            <a:r>
              <a:rPr lang="en-US" sz="440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/</a:t>
            </a:r>
            <a:r>
              <a:rPr lang="en-US" sz="4400" dirty="0" err="1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koraci</a:t>
            </a:r>
            <a:r>
              <a:rPr lang="en-US" sz="440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62010-AEAD-B9AF-269A-9B64E3F3E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Proucite</a:t>
            </a:r>
            <a:r>
              <a:rPr lang="en-US" dirty="0"/>
              <a:t> </a:t>
            </a:r>
            <a:r>
              <a:rPr lang="en-US" dirty="0" err="1"/>
              <a:t>sami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Ovo je bio deo o </a:t>
            </a:r>
            <a:r>
              <a:rPr lang="en-US" dirty="0" err="1"/>
              <a:t>Mudrosti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2239A-84E3-9F2B-155E-8E3B8C9C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776" y="0"/>
            <a:ext cx="4419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5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7CAA4-E8E8-C472-68F6-F7159B71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Tumačenja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D2286-C14F-B589-DBCD-48E0A9D71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Osam</a:t>
            </a:r>
            <a:r>
              <a:rPr lang="en-US" dirty="0"/>
              <a:t> </a:t>
            </a:r>
            <a:r>
              <a:rPr lang="en-US" dirty="0" err="1"/>
              <a:t>delova</a:t>
            </a:r>
            <a:r>
              <a:rPr lang="en-US" dirty="0"/>
              <a:t> </a:t>
            </a:r>
            <a:r>
              <a:rPr lang="en-US" dirty="0" err="1"/>
              <a:t>funkcionišu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organska</a:t>
            </a:r>
            <a:r>
              <a:rPr lang="en-US" dirty="0"/>
              <a:t> </a:t>
            </a:r>
            <a:r>
              <a:rPr lang="en-US" dirty="0" err="1"/>
              <a:t>celina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u </a:t>
            </a:r>
            <a:r>
              <a:rPr lang="en-US" dirty="0" err="1"/>
              <a:t>kojem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element </a:t>
            </a:r>
            <a:r>
              <a:rPr lang="en-US" dirty="0" err="1"/>
              <a:t>nastaje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jača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osnovu</a:t>
            </a:r>
            <a:r>
              <a:rPr lang="en-US" dirty="0"/>
              <a:t> </a:t>
            </a:r>
            <a:r>
              <a:rPr lang="en-US" dirty="0" err="1"/>
              <a:t>prethodnog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Pogrešna</a:t>
            </a:r>
            <a:r>
              <a:rPr lang="en-US" dirty="0"/>
              <a:t> je </a:t>
            </a:r>
            <a:r>
              <a:rPr lang="en-US" dirty="0" err="1"/>
              <a:t>ideja</a:t>
            </a:r>
            <a:r>
              <a:rPr lang="en-US" dirty="0"/>
              <a:t> da </a:t>
            </a:r>
            <a:r>
              <a:rPr lang="en-US" dirty="0" err="1"/>
              <a:t>svaki</a:t>
            </a:r>
            <a:r>
              <a:rPr lang="en-US" dirty="0"/>
              <a:t> od </a:t>
            </a:r>
            <a:r>
              <a:rPr lang="en-US" dirty="0" err="1"/>
              <a:t>tih</a:t>
            </a:r>
            <a:r>
              <a:rPr lang="en-US" dirty="0"/>
              <a:t> </a:t>
            </a:r>
            <a:r>
              <a:rPr lang="en-US" dirty="0" err="1"/>
              <a:t>delova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do </a:t>
            </a:r>
            <a:r>
              <a:rPr lang="en-US" dirty="0" err="1"/>
              <a:t>kraja</a:t>
            </a:r>
            <a:r>
              <a:rPr lang="en-US" dirty="0"/>
              <a:t> </a:t>
            </a:r>
            <a:r>
              <a:rPr lang="en-US" dirty="0" err="1"/>
              <a:t>razviti</a:t>
            </a:r>
            <a:r>
              <a:rPr lang="en-US" dirty="0"/>
              <a:t> pre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krenemo</a:t>
            </a:r>
            <a:r>
              <a:rPr lang="en-US" dirty="0"/>
              <a:t> u </a:t>
            </a:r>
            <a:r>
              <a:rPr lang="en-US" dirty="0" err="1"/>
              <a:t>vežbanje</a:t>
            </a:r>
            <a:r>
              <a:rPr lang="en-US" dirty="0"/>
              <a:t> </a:t>
            </a:r>
            <a:r>
              <a:rPr lang="en-US" dirty="0" err="1"/>
              <a:t>narednog</a:t>
            </a:r>
            <a:r>
              <a:rPr lang="en-US" dirty="0"/>
              <a:t>. Pre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delu</a:t>
            </a:r>
            <a:r>
              <a:rPr lang="en-US" dirty="0"/>
              <a:t> </a:t>
            </a:r>
            <a:r>
              <a:rPr lang="en-US" dirty="0" err="1"/>
              <a:t>neprekidno</a:t>
            </a:r>
            <a:r>
              <a:rPr lang="en-US" dirty="0"/>
              <a:t> </a:t>
            </a:r>
            <a:r>
              <a:rPr lang="en-US" dirty="0" err="1"/>
              <a:t>kruženje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nadograđivanje</a:t>
            </a:r>
            <a:r>
              <a:rPr lang="en-US" dirty="0"/>
              <a:t> </a:t>
            </a:r>
            <a:r>
              <a:rPr lang="en-US" dirty="0" err="1"/>
              <a:t>svakim</a:t>
            </a:r>
            <a:r>
              <a:rPr lang="en-US" dirty="0"/>
              <a:t> </a:t>
            </a:r>
            <a:r>
              <a:rPr lang="en-US" dirty="0" err="1"/>
              <a:t>novim</a:t>
            </a:r>
            <a:r>
              <a:rPr lang="en-US" dirty="0"/>
              <a:t> </a:t>
            </a:r>
            <a:r>
              <a:rPr lang="en-US" dirty="0" err="1"/>
              <a:t>krugom</a:t>
            </a:r>
            <a:r>
              <a:rPr lang="en-US" dirty="0"/>
              <a:t>, </a:t>
            </a:r>
            <a:r>
              <a:rPr lang="en-US" dirty="0" err="1"/>
              <a:t>slično</a:t>
            </a:r>
            <a:r>
              <a:rPr lang="en-US" dirty="0"/>
              <a:t> </a:t>
            </a:r>
            <a:r>
              <a:rPr lang="en-US" dirty="0" err="1"/>
              <a:t>spirali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stalno</a:t>
            </a:r>
            <a:r>
              <a:rPr lang="en-US" dirty="0"/>
              <a:t> </a:t>
            </a:r>
            <a:r>
              <a:rPr lang="en-US" dirty="0" err="1"/>
              <a:t>kreće</a:t>
            </a:r>
            <a:r>
              <a:rPr lang="en-US" dirty="0"/>
              <a:t> </a:t>
            </a:r>
            <a:r>
              <a:rPr lang="en-US" dirty="0" err="1"/>
              <a:t>nagore</a:t>
            </a:r>
            <a:r>
              <a:rPr lang="en-US" dirty="0"/>
              <a:t>. </a:t>
            </a:r>
          </a:p>
          <a:p>
            <a:r>
              <a:rPr lang="en-US" dirty="0"/>
              <a:t>Na </a:t>
            </a:r>
            <a:r>
              <a:rPr lang="en-US" dirty="0" err="1"/>
              <a:t>kraju</a:t>
            </a:r>
            <a:r>
              <a:rPr lang="en-US" dirty="0"/>
              <a:t>,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dostignemo</a:t>
            </a:r>
            <a:r>
              <a:rPr lang="en-US" dirty="0"/>
              <a:t> </a:t>
            </a:r>
            <a:r>
              <a:rPr lang="en-US" dirty="0" err="1"/>
              <a:t>vrhunac</a:t>
            </a:r>
            <a:r>
              <a:rPr lang="en-US" dirty="0"/>
              <a:t> puta, </a:t>
            </a:r>
            <a:r>
              <a:rPr lang="en-US" dirty="0" err="1"/>
              <a:t>svih</a:t>
            </a:r>
            <a:r>
              <a:rPr lang="en-US" dirty="0"/>
              <a:t> </a:t>
            </a:r>
            <a:r>
              <a:rPr lang="en-US" dirty="0" err="1"/>
              <a:t>njegovih</a:t>
            </a:r>
            <a:r>
              <a:rPr lang="en-US" dirty="0"/>
              <a:t> </a:t>
            </a:r>
            <a:r>
              <a:rPr lang="en-US" dirty="0" err="1"/>
              <a:t>osam</a:t>
            </a:r>
            <a:r>
              <a:rPr lang="en-US" dirty="0"/>
              <a:t> </a:t>
            </a:r>
            <a:r>
              <a:rPr lang="en-US" dirty="0" err="1"/>
              <a:t>elemenata</a:t>
            </a:r>
            <a:r>
              <a:rPr lang="en-US" dirty="0"/>
              <a:t> </a:t>
            </a:r>
            <a:r>
              <a:rPr lang="en-US" dirty="0" err="1"/>
              <a:t>istovremeno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prisutni</a:t>
            </a:r>
            <a:r>
              <a:rPr lang="en-US" dirty="0"/>
              <a:t> u </a:t>
            </a:r>
            <a:r>
              <a:rPr lang="en-US" dirty="0" err="1"/>
              <a:t>punoj</a:t>
            </a:r>
            <a:r>
              <a:rPr lang="en-US" dirty="0"/>
              <a:t> </a:t>
            </a:r>
            <a:r>
              <a:rPr lang="en-US" dirty="0" err="1"/>
              <a:t>snazi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49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836E-7C6A-D37B-8E3D-0C639C3A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BB845-EC75-973B-268B-F3A5B8DA7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741"/>
            <a:ext cx="10515600" cy="473122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veka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Budine </a:t>
            </a:r>
            <a:r>
              <a:rPr lang="en-US" dirty="0" err="1"/>
              <a:t>smrti</a:t>
            </a:r>
            <a:r>
              <a:rPr lang="en-US" dirty="0"/>
              <a:t>, </a:t>
            </a:r>
            <a:r>
              <a:rPr lang="en-US" dirty="0" err="1"/>
              <a:t>prvobitna</a:t>
            </a:r>
            <a:r>
              <a:rPr lang="en-US" dirty="0"/>
              <a:t> </a:t>
            </a:r>
            <a:r>
              <a:rPr lang="en-US" dirty="0" err="1"/>
              <a:t>jedinstvena</a:t>
            </a:r>
            <a:r>
              <a:rPr lang="en-US" dirty="0"/>
              <a:t> </a:t>
            </a:r>
            <a:r>
              <a:rPr lang="en-US" dirty="0" err="1"/>
              <a:t>budistička</a:t>
            </a:r>
            <a:r>
              <a:rPr lang="en-US" dirty="0"/>
              <a:t> </a:t>
            </a:r>
            <a:r>
              <a:rPr lang="en-US" dirty="0" err="1"/>
              <a:t>zajednica</a:t>
            </a:r>
            <a:r>
              <a:rPr lang="en-US" dirty="0"/>
              <a:t> (</a:t>
            </a:r>
            <a:r>
              <a:rPr lang="en-US" dirty="0">
                <a:hlinkClick r:id="rId2" tooltip="Sangha"/>
              </a:rPr>
              <a:t>sangha</a:t>
            </a:r>
            <a:r>
              <a:rPr lang="en-US" dirty="0"/>
              <a:t>) je </a:t>
            </a:r>
            <a:r>
              <a:rPr lang="en-US" dirty="0" err="1"/>
              <a:t>podeljena</a:t>
            </a:r>
            <a:r>
              <a:rPr lang="en-US" dirty="0"/>
              <a:t>,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budući</a:t>
            </a:r>
            <a:r>
              <a:rPr lang="en-US" dirty="0"/>
              <a:t> </a:t>
            </a:r>
            <a:r>
              <a:rPr lang="en-US" dirty="0" err="1">
                <a:hlinkClick r:id="rId3" tooltip="Mahajana"/>
              </a:rPr>
              <a:t>mahajanisti</a:t>
            </a:r>
            <a:r>
              <a:rPr lang="en-US" dirty="0"/>
              <a:t> (</a:t>
            </a:r>
            <a:r>
              <a:rPr lang="en-US" dirty="0" err="1"/>
              <a:t>tada</a:t>
            </a:r>
            <a:r>
              <a:rPr lang="en-US" dirty="0"/>
              <a:t> </a:t>
            </a:r>
            <a:r>
              <a:rPr lang="en-US" dirty="0" err="1">
                <a:hlinkClick r:id="rId4" tooltip="Mahasanghika (stranica ne postoji)"/>
              </a:rPr>
              <a:t>mahasanghika</a:t>
            </a:r>
            <a:r>
              <a:rPr lang="en-US" dirty="0"/>
              <a:t> - »</a:t>
            </a:r>
            <a:r>
              <a:rPr lang="en-US" dirty="0" err="1"/>
              <a:t>velika</a:t>
            </a:r>
            <a:r>
              <a:rPr lang="en-US" dirty="0"/>
              <a:t> </a:t>
            </a:r>
            <a:r>
              <a:rPr lang="en-US" dirty="0" err="1"/>
              <a:t>zajednica</a:t>
            </a:r>
            <a:r>
              <a:rPr lang="en-US" dirty="0"/>
              <a:t>«) </a:t>
            </a:r>
            <a:r>
              <a:rPr lang="en-US" dirty="0" err="1"/>
              <a:t>odvojili</a:t>
            </a:r>
            <a:r>
              <a:rPr lang="en-US" dirty="0"/>
              <a:t> od </a:t>
            </a:r>
            <a:r>
              <a:rPr lang="en-US" dirty="0" err="1">
                <a:hlinkClick r:id="rId5" tooltip="Sthaviravada (stranica ne postoji)"/>
              </a:rPr>
              <a:t>sthavira</a:t>
            </a:r>
            <a:r>
              <a:rPr lang="en-US" dirty="0"/>
              <a:t> (»</a:t>
            </a:r>
            <a:r>
              <a:rPr lang="en-US" dirty="0" err="1"/>
              <a:t>starih</a:t>
            </a:r>
            <a:r>
              <a:rPr lang="en-US" dirty="0"/>
              <a:t>«). </a:t>
            </a:r>
            <a:r>
              <a:rPr lang="en-US" dirty="0" err="1"/>
              <a:t>Vremenom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novonastalim</a:t>
            </a:r>
            <a:r>
              <a:rPr lang="en-US" dirty="0"/>
              <a:t> </a:t>
            </a:r>
            <a:r>
              <a:rPr lang="en-US" dirty="0" err="1"/>
              <a:t>školama</a:t>
            </a:r>
            <a:r>
              <a:rPr lang="en-US" dirty="0"/>
              <a:t> </a:t>
            </a:r>
            <a:r>
              <a:rPr lang="en-US" dirty="0" err="1"/>
              <a:t>nastala</a:t>
            </a:r>
            <a:r>
              <a:rPr lang="en-US" dirty="0"/>
              <a:t> </a:t>
            </a:r>
            <a:r>
              <a:rPr lang="en-US" dirty="0" err="1"/>
              <a:t>različita</a:t>
            </a:r>
            <a:r>
              <a:rPr lang="en-US" dirty="0"/>
              <a:t> </a:t>
            </a:r>
            <a:r>
              <a:rPr lang="en-US" dirty="0" err="1"/>
              <a:t>tumačenja</a:t>
            </a:r>
            <a:r>
              <a:rPr lang="en-US" dirty="0"/>
              <a:t> </a:t>
            </a:r>
            <a:r>
              <a:rPr lang="en-US" dirty="0" err="1"/>
              <a:t>nirvane</a:t>
            </a:r>
            <a:r>
              <a:rPr lang="en-US" dirty="0"/>
              <a:t>:</a:t>
            </a:r>
          </a:p>
          <a:p>
            <a:r>
              <a:rPr lang="en-US" dirty="0" err="1"/>
              <a:t>Pudgalavade</a:t>
            </a:r>
            <a:r>
              <a:rPr lang="en-US" dirty="0"/>
              <a:t> - </a:t>
            </a:r>
            <a:r>
              <a:rPr lang="en-US" dirty="0" err="1"/>
              <a:t>Sthavire</a:t>
            </a:r>
            <a:endParaRPr lang="en-US" dirty="0"/>
          </a:p>
          <a:p>
            <a:r>
              <a:rPr lang="en-US" dirty="0" err="1">
                <a:hlinkClick r:id="rId6" tooltip="Sarvastivada (stranica ne postoji)"/>
              </a:rPr>
              <a:t>sarvastivada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>
                <a:hlinkClick r:id="rId7" tooltip="Vaibhasika (stranica ne postoji)"/>
              </a:rPr>
              <a:t>vaibhasika</a:t>
            </a:r>
            <a:r>
              <a:rPr lang="en-US" dirty="0"/>
              <a:t> </a:t>
            </a:r>
          </a:p>
          <a:p>
            <a:r>
              <a:rPr lang="en-US" dirty="0" err="1"/>
              <a:t>Sauntrantika</a:t>
            </a:r>
            <a:endParaRPr lang="en-US" dirty="0"/>
          </a:p>
          <a:p>
            <a:r>
              <a:rPr lang="en-US" dirty="0" err="1"/>
              <a:t>Teravada</a:t>
            </a:r>
            <a:endParaRPr lang="en-US" dirty="0"/>
          </a:p>
          <a:p>
            <a:r>
              <a:rPr lang="en-US" dirty="0"/>
              <a:t>Mahajana</a:t>
            </a:r>
          </a:p>
          <a:p>
            <a:r>
              <a:rPr lang="en-US" dirty="0" err="1"/>
              <a:t>Djainizam</a:t>
            </a:r>
            <a:r>
              <a:rPr lang="en-US" dirty="0"/>
              <a:t> </a:t>
            </a:r>
          </a:p>
          <a:p>
            <a:r>
              <a:rPr lang="en-US" dirty="0" err="1"/>
              <a:t>Hinduizam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8CC40-7FAD-5EC0-5380-CE4A643AAF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4243" y="3261199"/>
            <a:ext cx="2934109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42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5190-6919-FE63-854D-AEFFFFC8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Stvarni</a:t>
            </a:r>
            <a:r>
              <a:rPr lang="en-US" dirty="0"/>
              <a:t> Buda?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0F00A-238D-71ED-7814-F5F8ECF83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velika</a:t>
            </a:r>
            <a:r>
              <a:rPr lang="en-US" dirty="0"/>
              <a:t> </a:t>
            </a:r>
            <a:r>
              <a:rPr lang="en-US" dirty="0" err="1"/>
              <a:t>većina</a:t>
            </a:r>
            <a:r>
              <a:rPr lang="en-US" dirty="0"/>
              <a:t> </a:t>
            </a:r>
            <a:r>
              <a:rPr lang="en-US" dirty="0" err="1"/>
              <a:t>istoričara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naučnika</a:t>
            </a:r>
            <a:r>
              <a:rPr lang="en-US" dirty="0"/>
              <a:t> se </a:t>
            </a:r>
            <a:r>
              <a:rPr lang="en-US" dirty="0" err="1"/>
              <a:t>slaže</a:t>
            </a:r>
            <a:r>
              <a:rPr lang="en-US" dirty="0"/>
              <a:t> da je </a:t>
            </a:r>
            <a:r>
              <a:rPr lang="en-US" b="1" dirty="0"/>
              <a:t>Buda Gautama</a:t>
            </a:r>
            <a:r>
              <a:rPr lang="en-US" dirty="0"/>
              <a:t> bio </a:t>
            </a:r>
            <a:r>
              <a:rPr lang="en-US" dirty="0" err="1"/>
              <a:t>stvarna</a:t>
            </a:r>
            <a:r>
              <a:rPr lang="en-US" dirty="0"/>
              <a:t>, </a:t>
            </a:r>
            <a:r>
              <a:rPr lang="en-US" dirty="0" err="1"/>
              <a:t>istorijska</a:t>
            </a:r>
            <a:r>
              <a:rPr lang="en-US" dirty="0"/>
              <a:t> </a:t>
            </a:r>
            <a:r>
              <a:rPr lang="en-US" dirty="0" err="1"/>
              <a:t>ličnost</a:t>
            </a:r>
            <a:r>
              <a:rPr lang="en-US" dirty="0"/>
              <a:t>. </a:t>
            </a:r>
          </a:p>
          <a:p>
            <a:r>
              <a:rPr lang="en-US" dirty="0" err="1"/>
              <a:t>Iako</a:t>
            </a:r>
            <a:r>
              <a:rPr lang="en-US" dirty="0"/>
              <a:t> ne </a:t>
            </a:r>
            <a:r>
              <a:rPr lang="en-US" dirty="0" err="1"/>
              <a:t>postoji</a:t>
            </a:r>
            <a:r>
              <a:rPr lang="en-US" dirty="0"/>
              <a:t> </a:t>
            </a:r>
            <a:r>
              <a:rPr lang="en-US" dirty="0" err="1"/>
              <a:t>savremena</a:t>
            </a:r>
            <a:r>
              <a:rPr lang="en-US" dirty="0"/>
              <a:t> </a:t>
            </a:r>
            <a:r>
              <a:rPr lang="en-US" dirty="0" err="1"/>
              <a:t>hronologija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arheološki</a:t>
            </a:r>
            <a:r>
              <a:rPr lang="en-US" dirty="0"/>
              <a:t> </a:t>
            </a:r>
            <a:r>
              <a:rPr lang="en-US" dirty="0" err="1"/>
              <a:t>dokazi</a:t>
            </a:r>
            <a:r>
              <a:rPr lang="en-US" dirty="0"/>
              <a:t> koji bi </a:t>
            </a:r>
            <a:r>
              <a:rPr lang="en-US" dirty="0" err="1"/>
              <a:t>potvrdili</a:t>
            </a:r>
            <a:r>
              <a:rPr lang="en-US" dirty="0"/>
              <a:t> </a:t>
            </a:r>
            <a:r>
              <a:rPr lang="en-US" dirty="0" err="1"/>
              <a:t>svaki</a:t>
            </a:r>
            <a:r>
              <a:rPr lang="en-US" dirty="0"/>
              <a:t> </a:t>
            </a:r>
            <a:r>
              <a:rPr lang="en-US" dirty="0" err="1"/>
              <a:t>detalj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njegove</a:t>
            </a:r>
            <a:r>
              <a:rPr lang="en-US" dirty="0"/>
              <a:t> </a:t>
            </a:r>
            <a:r>
              <a:rPr lang="en-US" dirty="0" err="1"/>
              <a:t>biografije</a:t>
            </a:r>
            <a:r>
              <a:rPr lang="en-US" dirty="0"/>
              <a:t>, </a:t>
            </a:r>
            <a:r>
              <a:rPr lang="en-US" dirty="0" err="1"/>
              <a:t>osnove</a:t>
            </a:r>
            <a:r>
              <a:rPr lang="en-US" dirty="0"/>
              <a:t> </a:t>
            </a:r>
            <a:r>
              <a:rPr lang="en-US" dirty="0" err="1"/>
              <a:t>njegovog</a:t>
            </a:r>
            <a:r>
              <a:rPr lang="en-US" dirty="0"/>
              <a:t> </a:t>
            </a:r>
            <a:r>
              <a:rPr lang="en-US" dirty="0" err="1"/>
              <a:t>života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široko</a:t>
            </a:r>
            <a:r>
              <a:rPr lang="en-US" dirty="0"/>
              <a:t> </a:t>
            </a:r>
            <a:r>
              <a:rPr lang="en-US" dirty="0" err="1"/>
              <a:t>prihvaćene</a:t>
            </a:r>
            <a:r>
              <a:rPr lang="en-US" dirty="0"/>
              <a:t>. </a:t>
            </a:r>
          </a:p>
          <a:p>
            <a:endParaRPr lang="en-US" b="1" dirty="0"/>
          </a:p>
          <a:p>
            <a:r>
              <a:rPr lang="en-US" b="1" dirty="0"/>
              <a:t>Rani </a:t>
            </a:r>
            <a:r>
              <a:rPr lang="en-US" b="1" dirty="0" err="1"/>
              <a:t>tekstovi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Najraniji</a:t>
            </a:r>
            <a:r>
              <a:rPr lang="en-US" dirty="0"/>
              <a:t> </a:t>
            </a:r>
            <a:r>
              <a:rPr lang="en-US" dirty="0" err="1"/>
              <a:t>budistički</a:t>
            </a:r>
            <a:r>
              <a:rPr lang="en-US" dirty="0"/>
              <a:t> </a:t>
            </a:r>
            <a:r>
              <a:rPr lang="en-US" dirty="0" err="1"/>
              <a:t>spisi</a:t>
            </a:r>
            <a:r>
              <a:rPr lang="en-US" dirty="0"/>
              <a:t>, </a:t>
            </a:r>
            <a:r>
              <a:rPr lang="en-US" dirty="0" err="1"/>
              <a:t>poznati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b="1" dirty="0"/>
              <a:t>Pali </a:t>
            </a:r>
            <a:r>
              <a:rPr lang="en-US" b="1" dirty="0" err="1"/>
              <a:t>kanon</a:t>
            </a:r>
            <a:r>
              <a:rPr lang="en-US" dirty="0"/>
              <a:t>, ne </a:t>
            </a:r>
            <a:r>
              <a:rPr lang="en-US" dirty="0" err="1"/>
              <a:t>opisuju</a:t>
            </a:r>
            <a:r>
              <a:rPr lang="en-US" dirty="0"/>
              <a:t> </a:t>
            </a:r>
            <a:r>
              <a:rPr lang="en-US" dirty="0" err="1"/>
              <a:t>Budu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božanstvo</a:t>
            </a:r>
            <a:r>
              <a:rPr lang="en-US" dirty="0"/>
              <a:t>, </a:t>
            </a:r>
            <a:r>
              <a:rPr lang="en-US" dirty="0" err="1"/>
              <a:t>već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učitelja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osnivača</a:t>
            </a:r>
            <a:r>
              <a:rPr lang="en-US" dirty="0"/>
              <a:t> </a:t>
            </a:r>
            <a:r>
              <a:rPr lang="en-US" dirty="0" err="1"/>
              <a:t>religije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703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238D-7C0B-6612-F17B-86FB19E3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Mesta </a:t>
            </a:r>
            <a:r>
              <a:rPr lang="en-US" b="1" dirty="0" err="1"/>
              <a:t>hodočašća</a:t>
            </a:r>
            <a:r>
              <a:rPr lang="en-US" b="1" dirty="0"/>
              <a:t>: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97CA7-587B-8494-01C3-AD9614392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Mnoge</a:t>
            </a:r>
            <a:r>
              <a:rPr lang="en-US" dirty="0"/>
              <a:t> </a:t>
            </a:r>
            <a:r>
              <a:rPr lang="en-US" dirty="0" err="1"/>
              <a:t>lokacije</a:t>
            </a:r>
            <a:r>
              <a:rPr lang="en-US" dirty="0"/>
              <a:t> u </a:t>
            </a:r>
            <a:r>
              <a:rPr lang="en-US" dirty="0" err="1"/>
              <a:t>današnjem</a:t>
            </a:r>
            <a:r>
              <a:rPr lang="en-US" dirty="0"/>
              <a:t> </a:t>
            </a:r>
            <a:r>
              <a:rPr lang="en-US" dirty="0" err="1"/>
              <a:t>Nepalu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Indiji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Lumbini (mesto </a:t>
            </a:r>
            <a:r>
              <a:rPr lang="en-US" dirty="0" err="1"/>
              <a:t>rođenja</a:t>
            </a:r>
            <a:r>
              <a:rPr lang="en-US" dirty="0"/>
              <a:t>), Bodh Gaya (mesto </a:t>
            </a:r>
            <a:r>
              <a:rPr lang="en-US" dirty="0" err="1"/>
              <a:t>prosvetljenja</a:t>
            </a:r>
            <a:r>
              <a:rPr lang="en-US" dirty="0"/>
              <a:t>), Sarnath (mesto </a:t>
            </a:r>
            <a:r>
              <a:rPr lang="en-US" dirty="0" err="1"/>
              <a:t>prve</a:t>
            </a:r>
            <a:r>
              <a:rPr lang="en-US" dirty="0"/>
              <a:t> </a:t>
            </a:r>
            <a:r>
              <a:rPr lang="en-US" dirty="0" err="1"/>
              <a:t>propovedi</a:t>
            </a:r>
            <a:r>
              <a:rPr lang="en-US" dirty="0"/>
              <a:t>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Kušinagar</a:t>
            </a:r>
            <a:r>
              <a:rPr lang="en-US" dirty="0"/>
              <a:t> (mesto </a:t>
            </a:r>
            <a:r>
              <a:rPr lang="en-US" dirty="0" err="1"/>
              <a:t>smrti</a:t>
            </a:r>
            <a:r>
              <a:rPr lang="en-US" dirty="0"/>
              <a:t>), </a:t>
            </a:r>
            <a:r>
              <a:rPr lang="en-US" dirty="0" err="1"/>
              <a:t>pominju</a:t>
            </a:r>
            <a:r>
              <a:rPr lang="en-US" dirty="0"/>
              <a:t> se u </a:t>
            </a:r>
            <a:r>
              <a:rPr lang="en-US" dirty="0" err="1"/>
              <a:t>ranim</a:t>
            </a:r>
            <a:r>
              <a:rPr lang="en-US" dirty="0"/>
              <a:t> </a:t>
            </a:r>
            <a:r>
              <a:rPr lang="en-US" dirty="0" err="1"/>
              <a:t>spisima</a:t>
            </a:r>
            <a:r>
              <a:rPr lang="en-US" dirty="0"/>
              <a:t>. </a:t>
            </a:r>
          </a:p>
          <a:p>
            <a:r>
              <a:rPr lang="en-US" dirty="0" err="1"/>
              <a:t>Arheološka</a:t>
            </a:r>
            <a:r>
              <a:rPr lang="en-US" dirty="0"/>
              <a:t> </a:t>
            </a:r>
            <a:r>
              <a:rPr lang="en-US" dirty="0" err="1"/>
              <a:t>iskopavanja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potvrdila</a:t>
            </a:r>
            <a:r>
              <a:rPr lang="en-US" dirty="0"/>
              <a:t> </a:t>
            </a:r>
            <a:r>
              <a:rPr lang="en-US" dirty="0" err="1"/>
              <a:t>postojanje</a:t>
            </a:r>
            <a:r>
              <a:rPr lang="en-US" dirty="0"/>
              <a:t> </a:t>
            </a:r>
            <a:r>
              <a:rPr lang="en-US" dirty="0" err="1"/>
              <a:t>ovih</a:t>
            </a:r>
            <a:r>
              <a:rPr lang="en-US" dirty="0"/>
              <a:t> </a:t>
            </a:r>
            <a:r>
              <a:rPr lang="en-US" dirty="0" err="1"/>
              <a:t>mesta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njihovu</a:t>
            </a:r>
            <a:r>
              <a:rPr lang="en-US" dirty="0"/>
              <a:t> </a:t>
            </a:r>
            <a:r>
              <a:rPr lang="en-US" dirty="0" err="1"/>
              <a:t>važnost</a:t>
            </a:r>
            <a:r>
              <a:rPr lang="en-US" dirty="0"/>
              <a:t> za </a:t>
            </a:r>
            <a:r>
              <a:rPr lang="en-US" dirty="0" err="1"/>
              <a:t>budiste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302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E9AC-052B-4235-739E-B355E517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846AB-BA36-E59B-E1EB-E9F356413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A82C2-834A-C3E0-521D-40C6AC73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041"/>
            <a:ext cx="12192000" cy="48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51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9B0641-6DCA-F68D-742D-FD8C5AE1A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959" b="1205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0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statues in a grassy area&#10;&#10;AI-generated content may be incorrect.">
            <a:extLst>
              <a:ext uri="{FF2B5EF4-FFF2-40B4-BE49-F238E27FC236}">
                <a16:creationId xmlns:a16="http://schemas.microsoft.com/office/drawing/2014/main" id="{8D10CADE-E336-2D7F-DC13-B0350DA2B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68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F883D-A9DD-A77F-FF1D-D58E3847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105633"/>
            <a:ext cx="10515600" cy="1325563"/>
          </a:xfrm>
        </p:spPr>
        <p:txBody>
          <a:bodyPr/>
          <a:lstStyle/>
          <a:p>
            <a:r>
              <a:rPr lang="en-US" dirty="0" err="1"/>
              <a:t>Siromašan</a:t>
            </a:r>
            <a:r>
              <a:rPr lang="en-US" dirty="0"/>
              <a:t> </a:t>
            </a:r>
            <a:r>
              <a:rPr lang="en-US" dirty="0" err="1"/>
              <a:t>čovek</a:t>
            </a:r>
            <a:r>
              <a:rPr lang="en-US" dirty="0"/>
              <a:t> pita </a:t>
            </a:r>
            <a:r>
              <a:rPr lang="en-US" dirty="0" err="1"/>
              <a:t>Budu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C4F1C-8D93-0566-B0BF-5401E6C72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0962"/>
            <a:ext cx="10515600" cy="4966001"/>
          </a:xfrm>
        </p:spPr>
        <p:txBody>
          <a:bodyPr>
            <a:normAutofit/>
          </a:bodyPr>
          <a:lstStyle/>
          <a:p>
            <a:r>
              <a:rPr lang="en-US" sz="1800" dirty="0"/>
              <a:t>– </a:t>
            </a:r>
            <a:r>
              <a:rPr lang="en-US" sz="1800" dirty="0" err="1"/>
              <a:t>Zašto</a:t>
            </a:r>
            <a:r>
              <a:rPr lang="en-US" sz="1800" dirty="0"/>
              <a:t> </a:t>
            </a:r>
            <a:r>
              <a:rPr lang="en-US" sz="1800" dirty="0" err="1"/>
              <a:t>sam</a:t>
            </a:r>
            <a:r>
              <a:rPr lang="en-US" sz="1800" dirty="0"/>
              <a:t> </a:t>
            </a:r>
            <a:r>
              <a:rPr lang="en-US" sz="1800" dirty="0" err="1"/>
              <a:t>tako</a:t>
            </a:r>
            <a:r>
              <a:rPr lang="en-US" sz="1800" dirty="0"/>
              <a:t> </a:t>
            </a:r>
            <a:r>
              <a:rPr lang="en-US" sz="1800" dirty="0" err="1"/>
              <a:t>siromašan</a:t>
            </a:r>
            <a:r>
              <a:rPr lang="en-US" sz="1800" dirty="0"/>
              <a:t>?      Buda </a:t>
            </a:r>
            <a:r>
              <a:rPr lang="en-US" sz="1800" dirty="0" err="1"/>
              <a:t>odgovara</a:t>
            </a:r>
            <a:r>
              <a:rPr lang="en-US" sz="1800" dirty="0"/>
              <a:t>:    – Nisi </a:t>
            </a:r>
            <a:r>
              <a:rPr lang="en-US" sz="1800" dirty="0" err="1"/>
              <a:t>naučio</a:t>
            </a:r>
            <a:r>
              <a:rPr lang="en-US" sz="1800" dirty="0"/>
              <a:t> da </a:t>
            </a:r>
            <a:r>
              <a:rPr lang="en-US" sz="1800" dirty="0" err="1"/>
              <a:t>daješ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Siromah</a:t>
            </a:r>
            <a:r>
              <a:rPr lang="en-US" sz="1800" dirty="0"/>
              <a:t> </a:t>
            </a:r>
            <a:r>
              <a:rPr lang="en-US" sz="1800" dirty="0" err="1"/>
              <a:t>kaže</a:t>
            </a:r>
            <a:r>
              <a:rPr lang="en-US" sz="1800" dirty="0"/>
              <a:t>:</a:t>
            </a:r>
          </a:p>
          <a:p>
            <a:r>
              <a:rPr lang="en-US" sz="1800" dirty="0"/>
              <a:t>– Kako da </a:t>
            </a:r>
            <a:r>
              <a:rPr lang="en-US" sz="1800" dirty="0" err="1"/>
              <a:t>dajem</a:t>
            </a:r>
            <a:r>
              <a:rPr lang="en-US" sz="1800" dirty="0"/>
              <a:t> </a:t>
            </a:r>
            <a:r>
              <a:rPr lang="en-US" sz="1800" dirty="0" err="1"/>
              <a:t>kad</a:t>
            </a:r>
            <a:r>
              <a:rPr lang="en-US" sz="1800" dirty="0"/>
              <a:t> </a:t>
            </a:r>
            <a:r>
              <a:rPr lang="en-US" sz="1800" dirty="0" err="1"/>
              <a:t>nemam</a:t>
            </a:r>
            <a:r>
              <a:rPr lang="en-US" sz="1800" dirty="0"/>
              <a:t> </a:t>
            </a:r>
            <a:r>
              <a:rPr lang="en-US" sz="1800" dirty="0" err="1"/>
              <a:t>ništa</a:t>
            </a:r>
            <a:r>
              <a:rPr lang="en-US" sz="1800" dirty="0"/>
              <a:t>?    Buda </a:t>
            </a:r>
            <a:r>
              <a:rPr lang="en-US" sz="1800" dirty="0" err="1"/>
              <a:t>kaže</a:t>
            </a:r>
            <a:r>
              <a:rPr lang="en-US" sz="1800" dirty="0"/>
              <a:t>:   – </a:t>
            </a:r>
            <a:r>
              <a:rPr lang="en-US" sz="1800" dirty="0" err="1"/>
              <a:t>Imaš</a:t>
            </a:r>
            <a:r>
              <a:rPr lang="en-US" sz="1800" dirty="0"/>
              <a:t> </a:t>
            </a:r>
            <a:r>
              <a:rPr lang="en-US" sz="1800" dirty="0" err="1"/>
              <a:t>nekoliko</a:t>
            </a:r>
            <a:r>
              <a:rPr lang="en-US" sz="1800" dirty="0"/>
              <a:t> </a:t>
            </a:r>
            <a:r>
              <a:rPr lang="en-US" sz="1800" dirty="0" err="1"/>
              <a:t>stvari</a:t>
            </a:r>
            <a:r>
              <a:rPr lang="en-US" sz="1800" dirty="0"/>
              <a:t>:</a:t>
            </a:r>
          </a:p>
          <a:p>
            <a:r>
              <a:rPr lang="en-US" sz="2400" dirty="0"/>
              <a:t>LICE </a:t>
            </a:r>
            <a:r>
              <a:rPr lang="en-US" sz="2400" dirty="0" err="1"/>
              <a:t>kojim</a:t>
            </a:r>
            <a:r>
              <a:rPr lang="en-US" sz="2400" dirty="0"/>
              <a:t> </a:t>
            </a:r>
            <a:r>
              <a:rPr lang="en-US" sz="2400" dirty="0" err="1"/>
              <a:t>možeš</a:t>
            </a:r>
            <a:r>
              <a:rPr lang="en-US" sz="2400" dirty="0"/>
              <a:t> </a:t>
            </a:r>
            <a:r>
              <a:rPr lang="en-US" sz="2400" dirty="0" err="1"/>
              <a:t>nekome</a:t>
            </a:r>
            <a:r>
              <a:rPr lang="en-US" sz="2400" dirty="0"/>
              <a:t> da </a:t>
            </a:r>
            <a:r>
              <a:rPr lang="en-US" sz="2400" dirty="0" err="1"/>
              <a:t>podariš</a:t>
            </a:r>
            <a:r>
              <a:rPr lang="en-US" sz="2400" dirty="0"/>
              <a:t> OSMEH,</a:t>
            </a:r>
          </a:p>
          <a:p>
            <a:r>
              <a:rPr lang="en-US" sz="2400" dirty="0"/>
              <a:t>USTA </a:t>
            </a:r>
            <a:r>
              <a:rPr lang="en-US" sz="2400" dirty="0" err="1"/>
              <a:t>kojima</a:t>
            </a:r>
            <a:r>
              <a:rPr lang="en-US" sz="2400" dirty="0"/>
              <a:t> </a:t>
            </a:r>
            <a:r>
              <a:rPr lang="en-US" sz="2400" dirty="0" err="1"/>
              <a:t>možeš</a:t>
            </a:r>
            <a:r>
              <a:rPr lang="en-US" sz="2400" dirty="0"/>
              <a:t> </a:t>
            </a:r>
            <a:r>
              <a:rPr lang="en-US" sz="2400" dirty="0" err="1"/>
              <a:t>preneti</a:t>
            </a:r>
            <a:r>
              <a:rPr lang="en-US" sz="2400" dirty="0"/>
              <a:t> MUDROST </a:t>
            </a:r>
            <a:r>
              <a:rPr lang="en-US" sz="2400" dirty="0" err="1"/>
              <a:t>i</a:t>
            </a:r>
            <a:r>
              <a:rPr lang="en-US" sz="2400" dirty="0"/>
              <a:t> UTEHU </a:t>
            </a:r>
            <a:r>
              <a:rPr lang="en-US" sz="2400" dirty="0" err="1"/>
              <a:t>drugima</a:t>
            </a:r>
            <a:r>
              <a:rPr lang="en-US" sz="2400" dirty="0"/>
              <a:t>,</a:t>
            </a:r>
          </a:p>
          <a:p>
            <a:r>
              <a:rPr lang="en-US" sz="2400" dirty="0"/>
              <a:t>SRCE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možeš</a:t>
            </a:r>
            <a:r>
              <a:rPr lang="en-US" sz="2400" dirty="0"/>
              <a:t> OTVORITI za </a:t>
            </a:r>
            <a:r>
              <a:rPr lang="en-US" sz="2400" dirty="0" err="1"/>
              <a:t>druge</a:t>
            </a:r>
            <a:r>
              <a:rPr lang="en-US" sz="2400" dirty="0"/>
              <a:t>,</a:t>
            </a:r>
          </a:p>
          <a:p>
            <a:r>
              <a:rPr lang="en-US" sz="2400" dirty="0"/>
              <a:t>OČI </a:t>
            </a:r>
            <a:r>
              <a:rPr lang="en-US" sz="2400" dirty="0" err="1"/>
              <a:t>kojima</a:t>
            </a:r>
            <a:r>
              <a:rPr lang="en-US" sz="2400" dirty="0"/>
              <a:t> </a:t>
            </a:r>
            <a:r>
              <a:rPr lang="en-US" sz="2400" dirty="0" err="1"/>
              <a:t>možeš</a:t>
            </a:r>
            <a:r>
              <a:rPr lang="en-US" sz="2400" dirty="0"/>
              <a:t> VIDETI DOBRO u </a:t>
            </a:r>
            <a:r>
              <a:rPr lang="en-US" sz="2400" dirty="0" err="1"/>
              <a:t>ljudima</a:t>
            </a:r>
            <a:r>
              <a:rPr lang="en-US" sz="2400" dirty="0"/>
              <a:t>,</a:t>
            </a:r>
          </a:p>
          <a:p>
            <a:r>
              <a:rPr lang="en-US" sz="2400" dirty="0"/>
              <a:t>TELO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možeš</a:t>
            </a:r>
            <a:r>
              <a:rPr lang="en-US" sz="2400" dirty="0"/>
              <a:t> </a:t>
            </a:r>
            <a:r>
              <a:rPr lang="en-US" sz="2400" dirty="0" err="1"/>
              <a:t>koristiti</a:t>
            </a:r>
            <a:r>
              <a:rPr lang="en-US" sz="2400" dirty="0"/>
              <a:t> da POMOGNEŠ </a:t>
            </a:r>
            <a:r>
              <a:rPr lang="en-US" sz="2400" dirty="0" err="1"/>
              <a:t>drugima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Zapravo</a:t>
            </a:r>
            <a:r>
              <a:rPr lang="en-US" sz="2400" dirty="0"/>
              <a:t>, </a:t>
            </a:r>
            <a:r>
              <a:rPr lang="en-US" sz="2400" dirty="0" err="1"/>
              <a:t>ti</a:t>
            </a:r>
            <a:r>
              <a:rPr lang="en-US" sz="2400" dirty="0"/>
              <a:t> </a:t>
            </a:r>
            <a:r>
              <a:rPr lang="en-US" sz="2400" dirty="0" err="1"/>
              <a:t>uopšte</a:t>
            </a:r>
            <a:r>
              <a:rPr lang="en-US" sz="2400" dirty="0"/>
              <a:t> nisi </a:t>
            </a:r>
            <a:r>
              <a:rPr lang="en-US" sz="2400" dirty="0" err="1"/>
              <a:t>siromašan</a:t>
            </a:r>
            <a:r>
              <a:rPr lang="en-US" sz="2400" dirty="0"/>
              <a:t>.</a:t>
            </a:r>
          </a:p>
          <a:p>
            <a:r>
              <a:rPr lang="en-US" sz="2400" dirty="0"/>
              <a:t>DUHOVNO SIROMAŠTVO je </a:t>
            </a:r>
            <a:r>
              <a:rPr lang="en-US" sz="2400" dirty="0" err="1"/>
              <a:t>pravo</a:t>
            </a:r>
            <a:r>
              <a:rPr lang="en-US" sz="2400" dirty="0"/>
              <a:t> </a:t>
            </a:r>
            <a:r>
              <a:rPr lang="en-US" sz="2400" dirty="0" err="1"/>
              <a:t>siromaštvo</a:t>
            </a:r>
            <a:r>
              <a:rPr lang="en-US" sz="2400" dirty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2727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CDE6-0C15-6905-F6F3-50928529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59A0DB-B0E3-0934-2050-DD57E6C20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761" y="365125"/>
            <a:ext cx="7498649" cy="64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90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BBF67-56C9-338B-DBAE-2437AE5B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Bodhi </a:t>
            </a:r>
            <a:r>
              <a:rPr lang="en-US" dirty="0" err="1"/>
              <a:t>drvo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09BF5-F4DA-F38C-F727-F479C591C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Ispod</a:t>
            </a:r>
            <a:r>
              <a:rPr lang="en-US" dirty="0"/>
              <a:t> </a:t>
            </a:r>
            <a:r>
              <a:rPr lang="en-US" dirty="0" err="1"/>
              <a:t>smokvinog</a:t>
            </a:r>
            <a:r>
              <a:rPr lang="en-US" dirty="0"/>
              <a:t> </a:t>
            </a:r>
            <a:r>
              <a:rPr lang="en-US" dirty="0" err="1"/>
              <a:t>drveta</a:t>
            </a:r>
            <a:endParaRPr lang="en-US" dirty="0"/>
          </a:p>
          <a:p>
            <a:r>
              <a:rPr lang="en-US" dirty="0"/>
              <a:t>(Ficus religiosa)</a:t>
            </a:r>
          </a:p>
          <a:p>
            <a:r>
              <a:rPr lang="en-US" dirty="0" err="1"/>
              <a:t>Dozivo</a:t>
            </a:r>
            <a:r>
              <a:rPr lang="en-US" dirty="0"/>
              <a:t> je </a:t>
            </a:r>
            <a:r>
              <a:rPr lang="en-US" dirty="0" err="1"/>
              <a:t>prosvetljenje</a:t>
            </a:r>
            <a:endParaRPr lang="en-US" dirty="0"/>
          </a:p>
          <a:p>
            <a:r>
              <a:rPr lang="en-US" dirty="0" err="1"/>
              <a:t>nirvanu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23A4A-FEDD-2C66-A495-67417032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183" y="365125"/>
            <a:ext cx="6211167" cy="55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94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A4983D-29A9-D82E-DD7F-B589DF32BA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81E6ABB-74C1-0F11-55A1-8A01C0631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8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4E9E-FB99-4A28-C6CD-CEA9C68E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Najvisi</a:t>
            </a:r>
            <a:r>
              <a:rPr lang="en-US" dirty="0"/>
              <a:t> Buda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76C8-8279-BD35-CC44-B554710B1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 Kini</a:t>
            </a:r>
          </a:p>
          <a:p>
            <a:r>
              <a:rPr lang="en-US" dirty="0"/>
              <a:t>128m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53010-034E-E409-FCEF-DCC8EE81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721" y="273050"/>
            <a:ext cx="40576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92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B781-5B0C-6923-9627-6BEFFE6A0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93m</a:t>
            </a:r>
          </a:p>
          <a:p>
            <a:endParaRPr lang="en-US" dirty="0"/>
          </a:p>
          <a:p>
            <a:r>
              <a:rPr lang="en-US" dirty="0" err="1"/>
              <a:t>Tajland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B3F621-BF4B-99A3-9836-1FE602ED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Sedeci</a:t>
            </a:r>
            <a:r>
              <a:rPr lang="en-US" dirty="0"/>
              <a:t> Buda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71D7A-E25F-1268-8CB8-7A2722D37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80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90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00254-2193-1CFB-CDF4-E8F2E904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Najtezi</a:t>
            </a:r>
            <a:r>
              <a:rPr lang="en-US" dirty="0"/>
              <a:t> Buda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C59BE-8A14-2359-BD79-D5CFA724D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Hong Kong</a:t>
            </a:r>
          </a:p>
          <a:p>
            <a:endParaRPr lang="en-US" dirty="0"/>
          </a:p>
          <a:p>
            <a:r>
              <a:rPr lang="en-US" dirty="0"/>
              <a:t>250 </a:t>
            </a:r>
            <a:r>
              <a:rPr lang="en-US" dirty="0" err="1"/>
              <a:t>tona</a:t>
            </a:r>
            <a:endParaRPr lang="en-US" dirty="0"/>
          </a:p>
          <a:p>
            <a:endParaRPr lang="en-US" dirty="0"/>
          </a:p>
          <a:p>
            <a:r>
              <a:rPr lang="en-US" dirty="0"/>
              <a:t>Samo 31m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6BC00-FAB1-D93B-BF26-ED90A4DF6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08" y="365125"/>
            <a:ext cx="54768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3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0B41-D346-746A-B609-8859D607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Cilj</a:t>
            </a:r>
            <a:r>
              <a:rPr lang="en-US" dirty="0"/>
              <a:t> </a:t>
            </a:r>
            <a:r>
              <a:rPr lang="en-US" dirty="0" err="1"/>
              <a:t>budizma</a:t>
            </a:r>
            <a:r>
              <a:rPr lang="en-US" dirty="0"/>
              <a:t> je </a:t>
            </a:r>
            <a:r>
              <a:rPr lang="en-US" dirty="0" err="1"/>
              <a:t>dostizanje</a:t>
            </a:r>
            <a:r>
              <a:rPr lang="en-US" dirty="0"/>
              <a:t> </a:t>
            </a:r>
            <a:r>
              <a:rPr lang="en-US" i="1" dirty="0" err="1"/>
              <a:t>prosvetljenja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1996D-D8B1-0CD2-C141-E55A0EFC8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Prosvetljenje</a:t>
            </a:r>
            <a:r>
              <a:rPr lang="en-US" dirty="0"/>
              <a:t> – </a:t>
            </a:r>
            <a:r>
              <a:rPr lang="en-US" dirty="0" err="1"/>
              <a:t>uvidjanje</a:t>
            </a:r>
            <a:r>
              <a:rPr lang="en-US" dirty="0"/>
              <a:t> </a:t>
            </a:r>
            <a:r>
              <a:rPr lang="en-US" dirty="0" err="1"/>
              <a:t>istine</a:t>
            </a:r>
            <a:r>
              <a:rPr lang="en-US" dirty="0"/>
              <a:t> – </a:t>
            </a:r>
            <a:r>
              <a:rPr lang="en-US" dirty="0" err="1"/>
              <a:t>darma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dostizanje</a:t>
            </a:r>
            <a:r>
              <a:rPr lang="en-US" dirty="0"/>
              <a:t> </a:t>
            </a:r>
            <a:r>
              <a:rPr lang="en-US" dirty="0" err="1"/>
              <a:t>stanja</a:t>
            </a:r>
            <a:r>
              <a:rPr lang="en-US" dirty="0"/>
              <a:t> </a:t>
            </a:r>
            <a:r>
              <a:rPr lang="en-US" dirty="0" err="1"/>
              <a:t>blaženstva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unutrašnjeg</a:t>
            </a:r>
            <a:r>
              <a:rPr lang="en-US" dirty="0"/>
              <a:t> </a:t>
            </a:r>
            <a:r>
              <a:rPr lang="en-US" dirty="0" err="1"/>
              <a:t>mira</a:t>
            </a:r>
            <a:r>
              <a:rPr lang="en-US" dirty="0"/>
              <a:t>, </a:t>
            </a:r>
            <a:r>
              <a:rPr lang="en-US" i="1" dirty="0" err="1">
                <a:hlinkClick r:id="rId2" tooltip="Nirvana"/>
              </a:rPr>
              <a:t>nirvane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5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291DF-E2B7-1B8B-4133-2DE189647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 </a:t>
            </a:r>
            <a:r>
              <a:rPr lang="en-US" dirty="0" err="1"/>
              <a:t>grane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6151F-F915-0033-7D49-8F5850AC3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243"/>
            <a:ext cx="10515600" cy="481772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Budizam</a:t>
            </a:r>
            <a:r>
              <a:rPr lang="en-US" dirty="0"/>
              <a:t> se </a:t>
            </a:r>
            <a:r>
              <a:rPr lang="en-US" dirty="0" err="1"/>
              <a:t>danas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podeliti</a:t>
            </a:r>
            <a:r>
              <a:rPr lang="en-US" dirty="0"/>
              <a:t> u tri </a:t>
            </a:r>
            <a:r>
              <a:rPr lang="en-US" dirty="0" err="1"/>
              <a:t>velike</a:t>
            </a:r>
            <a:r>
              <a:rPr lang="en-US" dirty="0"/>
              <a:t> </a:t>
            </a:r>
            <a:r>
              <a:rPr lang="en-US" dirty="0" err="1"/>
              <a:t>grane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 </a:t>
            </a:r>
            <a:r>
              <a:rPr lang="en-US" dirty="0" err="1">
                <a:hlinkClick r:id="rId2" tooltip="Theravada"/>
              </a:rPr>
              <a:t>theravada</a:t>
            </a:r>
            <a:r>
              <a:rPr lang="en-US" dirty="0"/>
              <a:t> (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jedina</a:t>
            </a:r>
            <a:r>
              <a:rPr lang="en-US" dirty="0"/>
              <a:t> </a:t>
            </a:r>
            <a:r>
              <a:rPr lang="en-US" dirty="0" err="1"/>
              <a:t>preostala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nikaja</a:t>
            </a:r>
            <a:r>
              <a:rPr lang="en-US" dirty="0"/>
              <a:t> </a:t>
            </a:r>
            <a:r>
              <a:rPr lang="en-US" dirty="0" err="1"/>
              <a:t>budizma</a:t>
            </a:r>
            <a:r>
              <a:rPr lang="en-US" dirty="0"/>
              <a:t>), </a:t>
            </a:r>
          </a:p>
          <a:p>
            <a:endParaRPr lang="en-US" dirty="0"/>
          </a:p>
          <a:p>
            <a:r>
              <a:rPr lang="en-US" dirty="0" err="1">
                <a:hlinkClick r:id="rId3" tooltip="Mahajana"/>
              </a:rPr>
              <a:t>mahajana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 </a:t>
            </a:r>
          </a:p>
          <a:p>
            <a:endParaRPr lang="en-US" dirty="0">
              <a:hlinkClick r:id="rId4" tooltip="Vajrayana"/>
            </a:endParaRPr>
          </a:p>
          <a:p>
            <a:r>
              <a:rPr lang="en-US" dirty="0" err="1">
                <a:hlinkClick r:id="rId4" tooltip="Vajrayana"/>
              </a:rPr>
              <a:t>vađrajana</a:t>
            </a:r>
            <a:r>
              <a:rPr lang="en-US" dirty="0"/>
              <a:t> </a:t>
            </a:r>
            <a:r>
              <a:rPr lang="en-US" dirty="0" err="1"/>
              <a:t>budizam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Ljudi</a:t>
            </a:r>
            <a:r>
              <a:rPr lang="en-US" dirty="0"/>
              <a:t> u Sri </a:t>
            </a:r>
            <a:r>
              <a:rPr lang="en-US" dirty="0" err="1"/>
              <a:t>Lanki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 </a:t>
            </a:r>
            <a:r>
              <a:rPr lang="en-US" dirty="0" err="1"/>
              <a:t>jugoistocnoj</a:t>
            </a:r>
            <a:r>
              <a:rPr lang="en-US" dirty="0"/>
              <a:t> </a:t>
            </a:r>
            <a:r>
              <a:rPr lang="en-US" dirty="0" err="1"/>
              <a:t>Aziji</a:t>
            </a:r>
            <a:r>
              <a:rPr lang="en-US" dirty="0"/>
              <a:t>  </a:t>
            </a:r>
            <a:r>
              <a:rPr lang="en-US" dirty="0" err="1"/>
              <a:t>uglavnom</a:t>
            </a:r>
            <a:r>
              <a:rPr lang="en-US" dirty="0"/>
              <a:t> prate Theravada, </a:t>
            </a:r>
            <a:r>
              <a:rPr lang="en-US" dirty="0" err="1"/>
              <a:t>dok</a:t>
            </a:r>
            <a:r>
              <a:rPr lang="en-US" dirty="0"/>
              <a:t> je u </a:t>
            </a:r>
            <a:r>
              <a:rPr lang="en-US" dirty="0" err="1"/>
              <a:t>istocnoj</a:t>
            </a:r>
            <a:r>
              <a:rPr lang="en-US" dirty="0"/>
              <a:t> </a:t>
            </a:r>
            <a:r>
              <a:rPr lang="en-US" dirty="0" err="1"/>
              <a:t>Aziji</a:t>
            </a:r>
            <a:r>
              <a:rPr lang="en-US" dirty="0"/>
              <a:t> </a:t>
            </a:r>
            <a:r>
              <a:rPr lang="en-US" dirty="0" err="1"/>
              <a:t>rasprostranjen</a:t>
            </a:r>
            <a:r>
              <a:rPr lang="en-US" dirty="0"/>
              <a:t> Mahayana Buddhism.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09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6A392-B360-B52F-0E75-2CDB5655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Brojke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7AC99-C3C7-1D06-B513-C593AB13B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5103"/>
            <a:ext cx="10515600" cy="48918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 </a:t>
            </a:r>
            <a:r>
              <a:rPr lang="en-US" dirty="0" err="1"/>
              <a:t>Zemlje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najviše</a:t>
            </a:r>
            <a:r>
              <a:rPr lang="en-US" dirty="0"/>
              <a:t> </a:t>
            </a:r>
            <a:r>
              <a:rPr lang="en-US" dirty="0" err="1">
                <a:hlinkClick r:id="rId2" tooltip="Budista"/>
              </a:rPr>
              <a:t>budista</a:t>
            </a:r>
            <a:r>
              <a:rPr lang="en-US" dirty="0"/>
              <a:t> (</a:t>
            </a:r>
            <a:r>
              <a:rPr lang="en-US" dirty="0" err="1"/>
              <a:t>približni</a:t>
            </a:r>
            <a:r>
              <a:rPr lang="en-US" dirty="0"/>
              <a:t> </a:t>
            </a:r>
            <a:r>
              <a:rPr lang="en-US" dirty="0" err="1">
                <a:hlinkClick r:id="rId3" tooltip="Broj"/>
              </a:rPr>
              <a:t>brojevi</a:t>
            </a:r>
            <a:r>
              <a:rPr lang="en-US" dirty="0"/>
              <a:t> ) </a:t>
            </a:r>
          </a:p>
          <a:p>
            <a:r>
              <a:rPr lang="en-US" dirty="0"/>
              <a:t> </a:t>
            </a:r>
            <a:r>
              <a:rPr lang="en-US" dirty="0">
                <a:hlinkClick r:id="rId4" tooltip="Narodna Republika Kina"/>
              </a:rPr>
              <a:t>Kina</a:t>
            </a:r>
            <a:r>
              <a:rPr lang="en-US" dirty="0"/>
              <a:t> (102,000,000),</a:t>
            </a:r>
          </a:p>
          <a:p>
            <a:r>
              <a:rPr lang="en-US" dirty="0"/>
              <a:t> </a:t>
            </a:r>
            <a:r>
              <a:rPr lang="en-US" dirty="0">
                <a:hlinkClick r:id="rId5" tooltip="Japan"/>
              </a:rPr>
              <a:t>Japan</a:t>
            </a:r>
            <a:r>
              <a:rPr lang="en-US" dirty="0"/>
              <a:t> (89,500,000), </a:t>
            </a:r>
          </a:p>
          <a:p>
            <a:r>
              <a:rPr lang="en-US" dirty="0" err="1">
                <a:hlinkClick r:id="rId6" tooltip="Tajland"/>
              </a:rPr>
              <a:t>Tajland</a:t>
            </a:r>
            <a:r>
              <a:rPr lang="en-US" dirty="0"/>
              <a:t> (55,500,000), </a:t>
            </a:r>
          </a:p>
          <a:p>
            <a:r>
              <a:rPr lang="en-US" dirty="0" err="1">
                <a:hlinkClick r:id="rId7" tooltip="Vijetnam"/>
              </a:rPr>
              <a:t>Vijetnam</a:t>
            </a:r>
            <a:r>
              <a:rPr lang="en-US" dirty="0"/>
              <a:t> (49,700.000), </a:t>
            </a:r>
          </a:p>
          <a:p>
            <a:r>
              <a:rPr lang="en-US" dirty="0" err="1">
                <a:hlinkClick r:id="rId8" tooltip="Mianmar"/>
              </a:rPr>
              <a:t>Mijanmar</a:t>
            </a:r>
            <a:r>
              <a:rPr lang="en-US" dirty="0"/>
              <a:t> (41,600.000), </a:t>
            </a:r>
          </a:p>
          <a:p>
            <a:r>
              <a:rPr lang="en-US" dirty="0">
                <a:hlinkClick r:id="rId9" tooltip="Šri Lanka"/>
              </a:rPr>
              <a:t>Sri Lanka</a:t>
            </a:r>
            <a:r>
              <a:rPr lang="en-US" dirty="0"/>
              <a:t> (12,500.000), </a:t>
            </a:r>
          </a:p>
          <a:p>
            <a:r>
              <a:rPr lang="en-US" dirty="0" err="1">
                <a:hlinkClick r:id="rId10" tooltip="Južna Koreja"/>
              </a:rPr>
              <a:t>Južna</a:t>
            </a:r>
            <a:r>
              <a:rPr lang="en-US" dirty="0">
                <a:hlinkClick r:id="rId10" tooltip="Južna Koreja"/>
              </a:rPr>
              <a:t> </a:t>
            </a:r>
            <a:r>
              <a:rPr lang="en-US" dirty="0" err="1">
                <a:hlinkClick r:id="rId10" tooltip="Južna Koreja"/>
              </a:rPr>
              <a:t>Koreja</a:t>
            </a:r>
            <a:r>
              <a:rPr lang="en-US" dirty="0"/>
              <a:t> (10,900.000), </a:t>
            </a:r>
          </a:p>
          <a:p>
            <a:r>
              <a:rPr lang="en-US" dirty="0" err="1">
                <a:hlinkClick r:id="rId11" tooltip="Tajvan"/>
              </a:rPr>
              <a:t>Tajvan</a:t>
            </a:r>
            <a:r>
              <a:rPr lang="en-US" dirty="0"/>
              <a:t> (9,200.000), </a:t>
            </a:r>
          </a:p>
          <a:p>
            <a:r>
              <a:rPr lang="en-US" dirty="0" err="1">
                <a:hlinkClick r:id="rId12" tooltip="Kambodža"/>
              </a:rPr>
              <a:t>Kambodža</a:t>
            </a:r>
            <a:r>
              <a:rPr lang="en-US" dirty="0"/>
              <a:t> (9,100.000) </a:t>
            </a:r>
            <a:r>
              <a:rPr lang="en-US" dirty="0" err="1"/>
              <a:t>i</a:t>
            </a:r>
            <a:r>
              <a:rPr lang="en-US" dirty="0"/>
              <a:t> </a:t>
            </a:r>
          </a:p>
          <a:p>
            <a:r>
              <a:rPr lang="en-US" dirty="0">
                <a:hlinkClick r:id="rId13" tooltip="Indija"/>
              </a:rPr>
              <a:t>Indija</a:t>
            </a:r>
            <a:r>
              <a:rPr lang="en-US" dirty="0"/>
              <a:t> 7.000.000 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AA54D-1175-9B97-8D75-2B01E01D3F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29849" y="2298703"/>
            <a:ext cx="4959688" cy="455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71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1378</Words>
  <Application>Microsoft Office PowerPoint</Application>
  <PresentationFormat>Widescreen</PresentationFormat>
  <Paragraphs>164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inherit</vt:lpstr>
      <vt:lpstr>Office Theme</vt:lpstr>
      <vt:lpstr>BUDIZAM</vt:lpstr>
      <vt:lpstr>Budizam kao religija</vt:lpstr>
      <vt:lpstr>Bodhi drvo</vt:lpstr>
      <vt:lpstr>Najvisi Buda</vt:lpstr>
      <vt:lpstr>Sedeci Buda</vt:lpstr>
      <vt:lpstr>Najtezi Buda</vt:lpstr>
      <vt:lpstr>Cilj budizma je dostizanje prosvetljenja</vt:lpstr>
      <vt:lpstr>Tri grane</vt:lpstr>
      <vt:lpstr>Brojke</vt:lpstr>
      <vt:lpstr>Ove tri univerzalne istine su neka osnovna Budina učenja </vt:lpstr>
      <vt:lpstr>Četiri plemenite istine</vt:lpstr>
      <vt:lpstr>Plemeniti osmostruki put </vt:lpstr>
      <vt:lpstr>Budistički put ka nirvani tradicionalno podrazumeva osam koraka: </vt:lpstr>
      <vt:lpstr>Koraci</vt:lpstr>
      <vt:lpstr>Ispravno glediste/pogled</vt:lpstr>
      <vt:lpstr>Trostruki dragulj</vt:lpstr>
      <vt:lpstr>Pet percepcija – pet zakona?</vt:lpstr>
      <vt:lpstr>Ispravan govor </vt:lpstr>
      <vt:lpstr>Ispravno delanje </vt:lpstr>
      <vt:lpstr>Ostale stvari/koraci…</vt:lpstr>
      <vt:lpstr>Tumačenja</vt:lpstr>
      <vt:lpstr>Skole</vt:lpstr>
      <vt:lpstr>Stvarni Buda?</vt:lpstr>
      <vt:lpstr>Mesta hodočašća: </vt:lpstr>
      <vt:lpstr>PowerPoint Presentation</vt:lpstr>
      <vt:lpstr>PowerPoint Presentation</vt:lpstr>
      <vt:lpstr>PowerPoint Presentation</vt:lpstr>
      <vt:lpstr>Siromašan čovek pita Budu:</vt:lpstr>
      <vt:lpstr>PowerPoint Presentation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13</cp:revision>
  <dcterms:created xsi:type="dcterms:W3CDTF">2025-08-05T15:31:34Z</dcterms:created>
  <dcterms:modified xsi:type="dcterms:W3CDTF">2025-08-07T11:23:04Z</dcterms:modified>
</cp:coreProperties>
</file>