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7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C5A8B-35DB-4991-9F93-29DD09ED2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EAC09F-EECB-402E-99E7-B900C0B19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EF6B6-EBE2-497B-941F-84B7DC33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6FDD-1E4C-4F7F-AE4E-96D332496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A6549-D7AF-44C6-9F6D-DD8AC7B2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1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4D586-31D1-40DC-A24E-44B83193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E01E5-2585-4BEA-B37D-E1F049CCE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6BB06-0C40-4F97-8EDD-D3DD4D0F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DBE07-2A91-4844-9C54-722E306EB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76ED5-DF9B-426D-874F-D8E3002A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A12ECD-4FEB-4821-8EC3-4939BF212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E6F12-CB04-4D84-9F1E-F152C6364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1289C-1056-4B6E-A564-C1B691BC2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097DA-73D8-40EB-829E-70A67791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833B2-2EDC-486E-8BB8-1EFFD8F8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6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BBC2-E9FF-4E16-BFFF-9C39E8349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48C60-553F-4155-934A-173229AA6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B62C8-6DED-4ACD-85BB-F565F241D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10BC0-4008-4B79-9BC2-3A46FE851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C21DB-1602-4086-90D3-0F850670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323A-7138-4AAA-B136-38F9B4F0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93DE8-202B-4C59-AD0B-B04A84FE9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14ADC-0EE5-4F5B-84AB-7C446436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05C44-2A7C-48F3-B949-58904210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AAA92-C47B-4043-85EA-1A661442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E6AF0-8D6D-4B20-88A3-57B0E767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869E2-7794-4C1F-8F2A-12F8207B7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C5C28-EA05-4A23-ADA6-AE9519F46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C3B32-A5D0-4DCE-AFDF-9D64C34F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8F8C6-7B15-461F-B0D3-232B1F16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5D8A0-42B7-4C32-9095-96ED8DF1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37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372B4-A29E-4B33-ADB9-25D37BFC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11BA4-0327-4E26-8701-C3CDF2AB5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AFE3A-D743-4A27-A4C3-FFCB9C7E2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8C1044-9819-4617-B44F-8A9119EB6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0815B2-9940-4089-B1B6-C9DD05086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5CAD7-6620-40ED-B295-15BD8A037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F25926-D37D-4E68-B934-659946C50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964665-409F-47C9-BF4A-C948715E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4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9F0CF-72DC-4E75-B936-F67183B8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141E15-CEBA-4615-BAC8-C0E5C59B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8D83A-A121-4687-BE08-800EB79D5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267EE-673F-49AE-83B3-C44DE4C4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4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E82B4C-5F33-4BA8-B53B-4B10684C7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20EAD-4D64-446F-B20D-26221721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FCA6F-3CF7-4B62-984F-C2F7FCC9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6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A303-0E26-4460-9ED7-42D1C30E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06BB5-F703-4C1A-A091-CD552D04B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E4147-329B-4DF7-BA3D-2145E9D53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F7A0C2-9C35-44C0-8215-128B7EC1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D22C3-9579-4CB7-96C3-1DFAEB956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44B06-3707-4DBE-9457-C417A8CD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4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1187-C172-4475-8D7F-39F1E617B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A6AD5-9A0C-486D-98B8-18E202C33E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296C4-4AFF-4A5A-B1A6-9BEB6AFA2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EDF26-EDE5-49C7-90BD-707E025EF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8AF94-2EAA-49F0-A9A7-B3926EA1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21E30-E964-46AE-B0BB-49335D98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93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8C5FB4-C3B8-49DA-8C2C-73DA1E9C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74A2F-9E33-4E67-A497-9EA5B2981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EC2DC-05AF-49D4-94D7-50335CEA6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D9B79-E97B-4C5D-8A98-396B52C1365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C6411-DC98-4C7B-A1A9-F8C121C84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089F7-CEC3-42F5-A95E-683D4FEB0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06D-C2BF-4C54-A3A5-537BAEDF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6FAA8-BF8B-4953-8F82-A7723488F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r-Latn-RS" dirty="0">
                <a:latin typeface="+mn-lt"/>
              </a:rPr>
              <a:t>Hanukije iz zbirke</a:t>
            </a:r>
            <a:br>
              <a:rPr lang="sr-Latn-RS" dirty="0">
                <a:latin typeface="+mn-lt"/>
              </a:rPr>
            </a:br>
            <a:r>
              <a:rPr lang="sr-Latn-RS" dirty="0">
                <a:latin typeface="+mn-lt"/>
              </a:rPr>
              <a:t>Jevrejskog istorijskog muzeja</a:t>
            </a:r>
            <a:br>
              <a:rPr lang="sr-Latn-RS" dirty="0">
                <a:latin typeface="+mn-lt"/>
              </a:rPr>
            </a:br>
            <a:r>
              <a:rPr lang="sr-Latn-RS" dirty="0">
                <a:latin typeface="+mn-lt"/>
              </a:rPr>
              <a:t>Saveza jevrejskih opština Srbije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1016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E57BBFB-8B9F-4085-A02B-B7A903BCF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20387" r="75059" b="45755"/>
          <a:stretch/>
        </p:blipFill>
        <p:spPr>
          <a:xfrm rot="5400000">
            <a:off x="1410650" y="343661"/>
            <a:ext cx="3986373" cy="6170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795E4B-A343-437D-849C-CC972D959914}"/>
              </a:ext>
            </a:extLst>
          </p:cNvPr>
          <p:cNvSpPr txBox="1"/>
          <p:nvPr/>
        </p:nvSpPr>
        <p:spPr>
          <a:xfrm>
            <a:off x="7674797" y="2691830"/>
            <a:ext cx="42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XX vek, Izrael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431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C0462-DA65-41AC-B823-DE955179E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19339" r="73474" b="46654"/>
          <a:stretch/>
        </p:blipFill>
        <p:spPr>
          <a:xfrm rot="5400000">
            <a:off x="1547690" y="668394"/>
            <a:ext cx="3575409" cy="5521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282E4-CB4B-431D-AA35-EAF395FA8106}"/>
              </a:ext>
            </a:extLst>
          </p:cNvPr>
          <p:cNvSpPr txBox="1"/>
          <p:nvPr/>
        </p:nvSpPr>
        <p:spPr>
          <a:xfrm>
            <a:off x="6503543" y="2782668"/>
            <a:ext cx="4284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XX vek, Izrael</a:t>
            </a:r>
          </a:p>
          <a:p>
            <a:r>
              <a:rPr lang="sr-Latn-RS" dirty="0"/>
              <a:t>Tekst glasi – HANEROT HALALU KODEŠ HEM (ove sveće su svete)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02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16E49BD-1896-4FF0-BBDC-9A181D52D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0" t="22473" r="73651" b="46666"/>
          <a:stretch/>
        </p:blipFill>
        <p:spPr>
          <a:xfrm>
            <a:off x="575353" y="291529"/>
            <a:ext cx="4873741" cy="62749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B68125-ABCD-4279-B717-5181BC8785C9}"/>
              </a:ext>
            </a:extLst>
          </p:cNvPr>
          <p:cNvSpPr txBox="1"/>
          <p:nvPr/>
        </p:nvSpPr>
        <p:spPr>
          <a:xfrm>
            <a:off x="6606284" y="2219219"/>
            <a:ext cx="42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XX vek, Izrael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87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6B829D3-580F-4CDD-9473-2A10F1A5C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t="21573" r="72072" b="44569"/>
          <a:stretch/>
        </p:blipFill>
        <p:spPr>
          <a:xfrm>
            <a:off x="453246" y="398124"/>
            <a:ext cx="4854764" cy="6061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F22175-F45A-4E46-8BC0-08111B8444ED}"/>
              </a:ext>
            </a:extLst>
          </p:cNvPr>
          <p:cNvSpPr txBox="1"/>
          <p:nvPr/>
        </p:nvSpPr>
        <p:spPr>
          <a:xfrm>
            <a:off x="6318606" y="2250042"/>
            <a:ext cx="468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XX vek, Izrael</a:t>
            </a:r>
          </a:p>
          <a:p>
            <a:r>
              <a:rPr lang="sr-Latn-RS" dirty="0"/>
              <a:t>Pozadina je sa 12 kvadratnih medaljona sa simbolima 12 plemena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1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9D4B9B6-B035-48D3-AD39-218F9840E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19488" r="75960" b="46954"/>
          <a:stretch/>
        </p:blipFill>
        <p:spPr>
          <a:xfrm rot="5400000">
            <a:off x="1729912" y="153858"/>
            <a:ext cx="3999218" cy="639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A78015-1C62-497D-95BD-6D25B7F82F2C}"/>
              </a:ext>
            </a:extLst>
          </p:cNvPr>
          <p:cNvSpPr txBox="1"/>
          <p:nvPr/>
        </p:nvSpPr>
        <p:spPr>
          <a:xfrm>
            <a:off x="7335747" y="2505670"/>
            <a:ext cx="468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XX vek, Izrael</a:t>
            </a:r>
          </a:p>
          <a:p>
            <a:r>
              <a:rPr lang="sr-Latn-RS" dirty="0"/>
              <a:t>Između dva ornamenta u obl</a:t>
            </a:r>
            <a:r>
              <a:rPr lang="en-US" dirty="0" err="1"/>
              <a:t>iku</a:t>
            </a:r>
            <a:r>
              <a:rPr lang="sr-Latn-RS" dirty="0"/>
              <a:t> lista, piše na hebrej</a:t>
            </a:r>
            <a:r>
              <a:rPr lang="en-US" dirty="0"/>
              <a:t>s</a:t>
            </a:r>
            <a:r>
              <a:rPr lang="sr-Latn-RS" dirty="0"/>
              <a:t>kom Izrael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41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961F49E-72FA-4CFB-86BA-047727E7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70665" b="45169"/>
          <a:stretch/>
        </p:blipFill>
        <p:spPr>
          <a:xfrm>
            <a:off x="475386" y="394952"/>
            <a:ext cx="5195949" cy="6068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FA-C033-4FA6-B7D7-4B39D9B376F0}"/>
              </a:ext>
            </a:extLst>
          </p:cNvPr>
          <p:cNvSpPr txBox="1"/>
          <p:nvPr/>
        </p:nvSpPr>
        <p:spPr>
          <a:xfrm>
            <a:off x="6503543" y="2782668"/>
            <a:ext cx="4284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XX vek, Izrael,</a:t>
            </a:r>
          </a:p>
          <a:p>
            <a:r>
              <a:rPr lang="sr-Latn-RS" dirty="0"/>
              <a:t>Poklon prof. Vide Janković</a:t>
            </a:r>
          </a:p>
          <a:p>
            <a:r>
              <a:rPr lang="sr-Latn-RS" dirty="0"/>
              <a:t>Tekst iznad postolja glasi – HANEROT HALALU KODEŠ HEM (ove sveće su svete)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6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311732C-88D9-4F42-9127-ACAC82CE1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19729" r="72263" b="48152"/>
          <a:stretch/>
        </p:blipFill>
        <p:spPr>
          <a:xfrm rot="5400000">
            <a:off x="996834" y="246"/>
            <a:ext cx="5332291" cy="6564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F2B7E-2F50-4E6A-BD1C-A02990E81D16}"/>
              </a:ext>
            </a:extLst>
          </p:cNvPr>
          <p:cNvSpPr txBox="1"/>
          <p:nvPr/>
        </p:nvSpPr>
        <p:spPr>
          <a:xfrm>
            <a:off x="7527047" y="2682431"/>
            <a:ext cx="428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XVIII vek, Poljska</a:t>
            </a:r>
          </a:p>
          <a:p>
            <a:r>
              <a:rPr lang="sr-Latn-RS" dirty="0"/>
              <a:t>Legat Hinka Lederera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49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82F74FB3-8CB6-4561-A6CE-C99453B5B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9" t="19338" r="71773" b="45156"/>
          <a:stretch/>
        </p:blipFill>
        <p:spPr>
          <a:xfrm rot="5400000">
            <a:off x="1478650" y="276572"/>
            <a:ext cx="4592548" cy="6114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3FE190-FFCE-4646-BC3F-75BEFC9CF620}"/>
              </a:ext>
            </a:extLst>
          </p:cNvPr>
          <p:cNvSpPr txBox="1"/>
          <p:nvPr/>
        </p:nvSpPr>
        <p:spPr>
          <a:xfrm>
            <a:off x="7387121" y="2722653"/>
            <a:ext cx="42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XIX vek, Austrougarska</a:t>
            </a:r>
          </a:p>
        </p:txBody>
      </p:sp>
    </p:spTree>
    <p:extLst>
      <p:ext uri="{BB962C8B-B14F-4D97-AF65-F5344CB8AC3E}">
        <p14:creationId xmlns:p14="http://schemas.microsoft.com/office/powerpoint/2010/main" val="377803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6DF69-A748-416C-9173-4FCA42EA3600}"/>
              </a:ext>
            </a:extLst>
          </p:cNvPr>
          <p:cNvSpPr txBox="1"/>
          <p:nvPr/>
        </p:nvSpPr>
        <p:spPr>
          <a:xfrm>
            <a:off x="7643974" y="2681556"/>
            <a:ext cx="4284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XIX vek, Austrougarska</a:t>
            </a:r>
          </a:p>
          <a:p>
            <a:r>
              <a:rPr lang="sr-Latn-RS" dirty="0"/>
              <a:t>Poklon Muzeja primenjene umetnosti iz Beograda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CCFCB-F707-42DF-A728-FFCA37A5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t="17690" r="72144" b="45306"/>
          <a:stretch/>
        </p:blipFill>
        <p:spPr>
          <a:xfrm rot="5400000">
            <a:off x="1232774" y="-239606"/>
            <a:ext cx="4900775" cy="68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8DED216A-2D69-4126-85BD-9956453CB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t="19189" r="72777" b="45755"/>
          <a:stretch/>
        </p:blipFill>
        <p:spPr>
          <a:xfrm rot="5400000">
            <a:off x="1389653" y="-17906"/>
            <a:ext cx="4880225" cy="6600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F33DDC-9972-4D07-85DF-CECC6D7CACE6}"/>
              </a:ext>
            </a:extLst>
          </p:cNvPr>
          <p:cNvSpPr txBox="1"/>
          <p:nvPr/>
        </p:nvSpPr>
        <p:spPr>
          <a:xfrm>
            <a:off x="7643974" y="2681556"/>
            <a:ext cx="428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XVIII vek, Poljska</a:t>
            </a:r>
          </a:p>
          <a:p>
            <a:r>
              <a:rPr lang="sr-Latn-RS" dirty="0"/>
              <a:t>Legat Hinka Lederera</a:t>
            </a:r>
          </a:p>
        </p:txBody>
      </p:sp>
    </p:spTree>
    <p:extLst>
      <p:ext uri="{BB962C8B-B14F-4D97-AF65-F5344CB8AC3E}">
        <p14:creationId xmlns:p14="http://schemas.microsoft.com/office/powerpoint/2010/main" val="68279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0F3581E-CF53-45AE-AB1B-B9A91EF67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27" r="70760" b="42022"/>
          <a:stretch/>
        </p:blipFill>
        <p:spPr>
          <a:xfrm>
            <a:off x="216894" y="145736"/>
            <a:ext cx="4992103" cy="6566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865F7-B487-42AB-8F7B-DEF799997631}"/>
              </a:ext>
            </a:extLst>
          </p:cNvPr>
          <p:cNvSpPr txBox="1"/>
          <p:nvPr/>
        </p:nvSpPr>
        <p:spPr>
          <a:xfrm>
            <a:off x="6246688" y="1664413"/>
            <a:ext cx="5044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XIX </a:t>
            </a:r>
            <a:r>
              <a:rPr lang="en-US" dirty="0" err="1"/>
              <a:t>vek</a:t>
            </a:r>
            <a:r>
              <a:rPr lang="en-US" dirty="0"/>
              <a:t>, </a:t>
            </a:r>
            <a:r>
              <a:rPr lang="en-US" dirty="0" err="1"/>
              <a:t>Austougarska</a:t>
            </a:r>
            <a:endParaRPr lang="en-US" dirty="0"/>
          </a:p>
          <a:p>
            <a:r>
              <a:rPr lang="en-US" dirty="0" err="1"/>
              <a:t>Poklon</a:t>
            </a:r>
            <a:r>
              <a:rPr lang="en-US" dirty="0"/>
              <a:t> </a:t>
            </a:r>
            <a:r>
              <a:rPr lang="en-US" dirty="0" err="1"/>
              <a:t>Jevrejske</a:t>
            </a:r>
            <a:r>
              <a:rPr lang="en-US" dirty="0"/>
              <a:t> op</a:t>
            </a:r>
            <a:r>
              <a:rPr lang="sr-Latn-RS" dirty="0"/>
              <a:t>štine Novi Sad, 1964.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573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AB30A206-BECC-435D-A1A9-A72AD7D96F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0" r="71260" b="45318"/>
          <a:stretch/>
        </p:blipFill>
        <p:spPr>
          <a:xfrm>
            <a:off x="526652" y="328773"/>
            <a:ext cx="5989107" cy="6200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352AD1-87DB-448E-A6F2-4F05E5A05AA9}"/>
              </a:ext>
            </a:extLst>
          </p:cNvPr>
          <p:cNvSpPr txBox="1"/>
          <p:nvPr/>
        </p:nvSpPr>
        <p:spPr>
          <a:xfrm>
            <a:off x="7643974" y="2681556"/>
            <a:ext cx="42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XIX vek, Austrija</a:t>
            </a:r>
          </a:p>
        </p:txBody>
      </p:sp>
    </p:spTree>
    <p:extLst>
      <p:ext uri="{BB962C8B-B14F-4D97-AF65-F5344CB8AC3E}">
        <p14:creationId xmlns:p14="http://schemas.microsoft.com/office/powerpoint/2010/main" val="528151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0ACBDD-E062-45CA-85F9-C5B4BAC72260}"/>
              </a:ext>
            </a:extLst>
          </p:cNvPr>
          <p:cNvSpPr txBox="1"/>
          <p:nvPr/>
        </p:nvSpPr>
        <p:spPr>
          <a:xfrm>
            <a:off x="7643974" y="2681556"/>
            <a:ext cx="428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XIX vek, Austrougarska</a:t>
            </a:r>
          </a:p>
          <a:p>
            <a:r>
              <a:rPr lang="sr-Latn-RS" dirty="0"/>
              <a:t>Poklon Marte Mance, 1971.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E0FC02F-9306-43CC-BC5A-B4679CFD65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7" r="71818" b="42760"/>
          <a:stretch/>
        </p:blipFill>
        <p:spPr>
          <a:xfrm rot="5400000">
            <a:off x="1083796" y="181160"/>
            <a:ext cx="5142692" cy="67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26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99717E-258F-4FD0-8DC5-5F0A14943B2B}"/>
              </a:ext>
            </a:extLst>
          </p:cNvPr>
          <p:cNvSpPr txBox="1"/>
          <p:nvPr/>
        </p:nvSpPr>
        <p:spPr>
          <a:xfrm>
            <a:off x="7643974" y="2650734"/>
            <a:ext cx="4284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XVIII vek, Poljska</a:t>
            </a:r>
          </a:p>
          <a:p>
            <a:r>
              <a:rPr lang="sr-Latn-RS" dirty="0"/>
              <a:t>Poklon </a:t>
            </a:r>
            <a:r>
              <a:rPr lang="en-US"/>
              <a:t>U</a:t>
            </a:r>
            <a:r>
              <a:rPr lang="sr-Latn-RS"/>
              <a:t>metničkog </a:t>
            </a:r>
            <a:r>
              <a:rPr lang="sr-Latn-RS" dirty="0"/>
              <a:t>muzeja u Ein Harodu (Izrael)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AE45A14-E44A-4856-968D-020A4559D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t="19039" r="73733" b="46205"/>
          <a:stretch/>
        </p:blipFill>
        <p:spPr>
          <a:xfrm rot="5400000">
            <a:off x="1365760" y="-172092"/>
            <a:ext cx="4998069" cy="720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64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E18B1B-2E32-4DD5-84CD-FC9115162B9F}"/>
              </a:ext>
            </a:extLst>
          </p:cNvPr>
          <p:cNvSpPr txBox="1"/>
          <p:nvPr/>
        </p:nvSpPr>
        <p:spPr>
          <a:xfrm>
            <a:off x="7582329" y="2681556"/>
            <a:ext cx="428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1868, Poljska</a:t>
            </a:r>
          </a:p>
          <a:p>
            <a:r>
              <a:rPr lang="sr-Latn-RS" dirty="0"/>
              <a:t>Legat Hinka Lederera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30259-361D-4AA3-AF62-BFEB63733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t="17678" r="73730" b="45318"/>
          <a:stretch/>
        </p:blipFill>
        <p:spPr>
          <a:xfrm>
            <a:off x="538999" y="334766"/>
            <a:ext cx="4284324" cy="618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89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52DF8-FA31-4997-BC00-DBA2E77F38A2}"/>
              </a:ext>
            </a:extLst>
          </p:cNvPr>
          <p:cNvSpPr txBox="1"/>
          <p:nvPr/>
        </p:nvSpPr>
        <p:spPr>
          <a:xfrm>
            <a:off x="7643974" y="2681556"/>
            <a:ext cx="428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XVIII vek, Holandija</a:t>
            </a:r>
          </a:p>
          <a:p>
            <a:r>
              <a:rPr lang="sr-Latn-RS" dirty="0"/>
              <a:t>Legat Hinka Lederera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7A1232-BCBB-4BF5-9E20-28DC9DE01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8" r="71780" b="44407"/>
          <a:stretch/>
        </p:blipFill>
        <p:spPr>
          <a:xfrm rot="5400000">
            <a:off x="1028200" y="-103586"/>
            <a:ext cx="5536176" cy="70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97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A925BB-59F5-4057-BFED-D4DCAB2FC304}"/>
              </a:ext>
            </a:extLst>
          </p:cNvPr>
          <p:cNvSpPr txBox="1"/>
          <p:nvPr/>
        </p:nvSpPr>
        <p:spPr>
          <a:xfrm>
            <a:off x="7643974" y="2681556"/>
            <a:ext cx="428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XIX vek, Austougarska</a:t>
            </a:r>
          </a:p>
          <a:p>
            <a:r>
              <a:rPr lang="sr-Latn-RS" dirty="0"/>
              <a:t>Legat Hinka Lederera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BA61AEF-3EDF-4A2C-B7DE-DE5125F411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7541" r="72042" b="45605"/>
          <a:stretch/>
        </p:blipFill>
        <p:spPr>
          <a:xfrm rot="5400000">
            <a:off x="1321318" y="-82044"/>
            <a:ext cx="4962417" cy="681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19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D754F-3567-49E9-9B94-57B65D228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2621" r="71841" b="45983"/>
          <a:stretch/>
        </p:blipFill>
        <p:spPr>
          <a:xfrm rot="5400000">
            <a:off x="1249935" y="435027"/>
            <a:ext cx="5198726" cy="6054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278D9-4148-46AD-B6BC-75407D47C2B9}"/>
              </a:ext>
            </a:extLst>
          </p:cNvPr>
          <p:cNvSpPr txBox="1"/>
          <p:nvPr/>
        </p:nvSpPr>
        <p:spPr>
          <a:xfrm>
            <a:off x="7643974" y="2681556"/>
            <a:ext cx="42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XVIII vek, Poljska</a:t>
            </a:r>
          </a:p>
        </p:txBody>
      </p:sp>
    </p:spTree>
    <p:extLst>
      <p:ext uri="{BB962C8B-B14F-4D97-AF65-F5344CB8AC3E}">
        <p14:creationId xmlns:p14="http://schemas.microsoft.com/office/powerpoint/2010/main" val="4119871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F7085-E9D4-47C9-A8EA-BC97E4B8B367}"/>
              </a:ext>
            </a:extLst>
          </p:cNvPr>
          <p:cNvSpPr txBox="1"/>
          <p:nvPr/>
        </p:nvSpPr>
        <p:spPr>
          <a:xfrm>
            <a:off x="7643974" y="2681556"/>
            <a:ext cx="428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XX vek, Bosna</a:t>
            </a:r>
          </a:p>
          <a:p>
            <a:r>
              <a:rPr lang="sr-Latn-RS" dirty="0"/>
              <a:t>Poklon Sarine Babić, 1979.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BE419EB-D964-4396-BD68-D9A10E7DD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19476" r="72363" b="45169"/>
          <a:stretch/>
        </p:blipFill>
        <p:spPr>
          <a:xfrm rot="5400000">
            <a:off x="1369195" y="24235"/>
            <a:ext cx="4982113" cy="68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81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CD3510-2F03-47E8-9D76-67FC66CAEF43}"/>
              </a:ext>
            </a:extLst>
          </p:cNvPr>
          <p:cNvSpPr txBox="1"/>
          <p:nvPr/>
        </p:nvSpPr>
        <p:spPr>
          <a:xfrm>
            <a:off x="7643974" y="2681556"/>
            <a:ext cx="42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XVIII vek, Maroko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C92478-CDF3-4E31-AC5C-B1E82CB96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" t="19925" r="71337" b="44270"/>
          <a:stretch/>
        </p:blipFill>
        <p:spPr>
          <a:xfrm rot="5400000">
            <a:off x="1167653" y="-45599"/>
            <a:ext cx="5403303" cy="69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8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4E21D-7B9D-4E15-9E16-E2279B820A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" t="18127" r="73898" b="45918"/>
          <a:stretch/>
        </p:blipFill>
        <p:spPr>
          <a:xfrm>
            <a:off x="229886" y="151183"/>
            <a:ext cx="4670887" cy="6555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AA3846-A708-47C1-8996-71F647F24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192" y="1894212"/>
            <a:ext cx="509669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7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D04F1B8-CA37-4DE3-AD88-4DB1145C8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" t="19038" r="72191" b="44856"/>
          <a:stretch/>
        </p:blipFill>
        <p:spPr>
          <a:xfrm rot="5400000">
            <a:off x="1346061" y="184786"/>
            <a:ext cx="4705567" cy="6185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04983-7ADA-4521-8E38-6F03FB1F9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637" y="1883939"/>
            <a:ext cx="509669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97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B7B9AA-6C1A-4797-A65A-4EEAF53C3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" t="20373" r="71769" b="47829"/>
          <a:stretch/>
        </p:blipFill>
        <p:spPr>
          <a:xfrm rot="5400000">
            <a:off x="1356189" y="503435"/>
            <a:ext cx="5116530" cy="6000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AAD90-4AF9-4318-B990-3FCA81A2A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267" y="1996954"/>
            <a:ext cx="509669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3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F21294-D226-4DD2-8E6A-9A42A2FED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8589" r="71837" b="48452"/>
          <a:stretch/>
        </p:blipFill>
        <p:spPr>
          <a:xfrm rot="5400000">
            <a:off x="1035141" y="262011"/>
            <a:ext cx="5095983" cy="6333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A5676F-8959-4F22-8A76-0872F8D63670}"/>
              </a:ext>
            </a:extLst>
          </p:cNvPr>
          <p:cNvSpPr txBox="1"/>
          <p:nvPr/>
        </p:nvSpPr>
        <p:spPr>
          <a:xfrm>
            <a:off x="7212458" y="1787703"/>
            <a:ext cx="4664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XIX vek, Austrougarska,</a:t>
            </a:r>
            <a:endParaRPr lang="en-US" dirty="0"/>
          </a:p>
          <a:p>
            <a:r>
              <a:rPr lang="sr-Latn-RS" dirty="0"/>
              <a:t>Poklon Muzeja primenjene umetnosti iz Beograda</a:t>
            </a:r>
          </a:p>
          <a:p>
            <a:r>
              <a:rPr lang="sr-Latn-RS" dirty="0"/>
              <a:t>Na platformi je ćirilični natpis – SPOMEN AVRAMA S DE MAJO I SIN SOLOMON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584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0D9FA9-8B2A-4519-800C-DC9A83DD5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16941" r="75131" b="43957"/>
          <a:stretch/>
        </p:blipFill>
        <p:spPr>
          <a:xfrm rot="5400000">
            <a:off x="1605439" y="-123188"/>
            <a:ext cx="4191858" cy="7104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4932A-8A38-4380-8B51-13D738B98BE9}"/>
              </a:ext>
            </a:extLst>
          </p:cNvPr>
          <p:cNvSpPr txBox="1"/>
          <p:nvPr/>
        </p:nvSpPr>
        <p:spPr>
          <a:xfrm>
            <a:off x="7674797" y="2691830"/>
            <a:ext cx="428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XIX vek, Austrougarska,</a:t>
            </a:r>
          </a:p>
          <a:p>
            <a:r>
              <a:rPr lang="sr-Latn-RS" dirty="0"/>
              <a:t>Legat Hinka Ledrera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8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FC8BD0-E246-4B5C-9D87-0A694BF23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" t="18889" r="72078" b="44407"/>
          <a:stretch/>
        </p:blipFill>
        <p:spPr>
          <a:xfrm rot="5400000">
            <a:off x="1369338" y="-145096"/>
            <a:ext cx="4911049" cy="6721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039063-EE61-4527-A11B-0A6A37F10517}"/>
              </a:ext>
            </a:extLst>
          </p:cNvPr>
          <p:cNvSpPr txBox="1"/>
          <p:nvPr/>
        </p:nvSpPr>
        <p:spPr>
          <a:xfrm>
            <a:off x="7674797" y="2691830"/>
            <a:ext cx="42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XIX vek, Austrougarska</a:t>
            </a:r>
          </a:p>
        </p:txBody>
      </p:sp>
    </p:spTree>
    <p:extLst>
      <p:ext uri="{BB962C8B-B14F-4D97-AF65-F5344CB8AC3E}">
        <p14:creationId xmlns:p14="http://schemas.microsoft.com/office/powerpoint/2010/main" val="3088002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7A30A28-0767-4ED8-B5E2-FCF3B785D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" t="17390" r="74886" b="44108"/>
          <a:stretch/>
        </p:blipFill>
        <p:spPr>
          <a:xfrm rot="5400000">
            <a:off x="1529270" y="594909"/>
            <a:ext cx="3308279" cy="5668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FCE8F-EA03-4EDC-92B3-03A9A8DDB743}"/>
              </a:ext>
            </a:extLst>
          </p:cNvPr>
          <p:cNvSpPr txBox="1"/>
          <p:nvPr/>
        </p:nvSpPr>
        <p:spPr>
          <a:xfrm>
            <a:off x="6719301" y="2712378"/>
            <a:ext cx="485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XX vek</a:t>
            </a:r>
          </a:p>
          <a:p>
            <a:r>
              <a:rPr lang="sr-Latn-RS" dirty="0"/>
              <a:t>Hanukija je napravljena od delova starije svetiljke</a:t>
            </a:r>
          </a:p>
        </p:txBody>
      </p:sp>
    </p:spTree>
    <p:extLst>
      <p:ext uri="{BB962C8B-B14F-4D97-AF65-F5344CB8AC3E}">
        <p14:creationId xmlns:p14="http://schemas.microsoft.com/office/powerpoint/2010/main" val="2321407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247</Words>
  <Application>Microsoft Office PowerPoint</Application>
  <PresentationFormat>Widescreen</PresentationFormat>
  <Paragraphs>44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Hanukije iz zbirke Jevrejskog istorijskog muzeja Saveza jevrejskih opština Srbije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Hanukije iz zbirke Jevrejskog istorijskog muzeja Saveza jevrejskih opština Srbije</dc:title>
  <dc:creator>Barbi Barbi</dc:creator>
  <cp:lastModifiedBy>Barbi Barbi</cp:lastModifiedBy>
  <cp:revision>11</cp:revision>
  <dcterms:created xsi:type="dcterms:W3CDTF">2020-12-14T13:58:42Z</dcterms:created>
  <dcterms:modified xsi:type="dcterms:W3CDTF">2024-12-24T18:29:00Z</dcterms:modified>
</cp:coreProperties>
</file>