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302" r:id="rId6"/>
    <p:sldId id="260" r:id="rId7"/>
    <p:sldId id="300" r:id="rId8"/>
    <p:sldId id="301" r:id="rId9"/>
    <p:sldId id="261" r:id="rId10"/>
    <p:sldId id="297" r:id="rId11"/>
    <p:sldId id="298" r:id="rId12"/>
    <p:sldId id="262" r:id="rId13"/>
    <p:sldId id="263" r:id="rId14"/>
    <p:sldId id="264" r:id="rId15"/>
    <p:sldId id="265" r:id="rId16"/>
    <p:sldId id="273" r:id="rId17"/>
    <p:sldId id="266" r:id="rId18"/>
    <p:sldId id="267" r:id="rId19"/>
    <p:sldId id="268" r:id="rId20"/>
    <p:sldId id="269" r:id="rId21"/>
    <p:sldId id="271" r:id="rId22"/>
    <p:sldId id="270" r:id="rId23"/>
    <p:sldId id="272" r:id="rId24"/>
    <p:sldId id="292" r:id="rId25"/>
    <p:sldId id="294" r:id="rId26"/>
    <p:sldId id="293" r:id="rId27"/>
    <p:sldId id="295" r:id="rId28"/>
    <p:sldId id="296" r:id="rId29"/>
    <p:sldId id="274" r:id="rId30"/>
    <p:sldId id="275" r:id="rId31"/>
    <p:sldId id="276" r:id="rId32"/>
    <p:sldId id="279" r:id="rId33"/>
    <p:sldId id="277" r:id="rId34"/>
    <p:sldId id="278" r:id="rId35"/>
    <p:sldId id="280" r:id="rId36"/>
    <p:sldId id="281" r:id="rId37"/>
    <p:sldId id="282" r:id="rId38"/>
    <p:sldId id="283" r:id="rId39"/>
    <p:sldId id="290" r:id="rId40"/>
    <p:sldId id="291" r:id="rId41"/>
    <p:sldId id="284" r:id="rId42"/>
    <p:sldId id="285" r:id="rId43"/>
    <p:sldId id="286" r:id="rId44"/>
    <p:sldId id="287" r:id="rId45"/>
    <p:sldId id="289" r:id="rId46"/>
    <p:sldId id="288" r:id="rId47"/>
    <p:sldId id="29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11226-0F8A-4692-8DAE-86197FA845C9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25350-D7B6-478A-9085-BFBD61EC3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6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25350-D7B6-478A-9085-BFBD61EC33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6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25350-D7B6-478A-9085-BFBD61EC33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71F1-9B25-08AE-D4B7-4F4767338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F9772-F9D6-1C4C-EE5C-C42336A2D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2DCC3-BB6C-A04A-7C3B-AB9E1BD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C91E-AFAB-38F2-73DB-A4152196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DE6D1-D0F6-D13A-9DFF-96B279B2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5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799E-5D5D-780D-DB5D-3B5AF3A8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11893-5D64-EBDD-6835-B1FD1D3AA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BE319-4C3C-8CAF-0C9A-BF0BE420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0891D-596D-A5B8-DAAF-D089F325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5A1E1-19EE-4CF7-93C5-DA767721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0DB2B4-88CA-AE00-DFD7-9F0160643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5C340-2A61-0668-BC09-749E288B1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B56FD-7C93-1D45-FDF6-8E227E75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4BE27-6536-2533-306D-530D7D3A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4CB03-CACD-4D09-3557-31638D8B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6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6270-DE9B-7F85-519A-A456D971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61660-13CC-2AED-5770-4DC194ED7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07622-9F60-FCEB-AF2E-B51C8CB6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3805-720C-6892-91F7-047073980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A44EF-54E3-14ED-CA5A-AD530C2F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9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ACD0-04CB-BE8F-DCBB-1779C067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E78FE-2122-1695-1715-20383C80D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7C681-EB73-D9E6-DBFD-313D77DD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B6CA0-F2BF-8C5E-CDDC-A602CB35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7C67-D5D6-3CB6-4A0F-3C92E52B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9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E2AF-B9AA-C88D-AEC6-A3F949D4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BB9E5-2064-BBAB-7678-4B0057C24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19DB0-0DCB-ADAC-670B-0C179498E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3C429-A875-D140-5790-5464919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94592-0361-F827-7FC3-CFB456F57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F453D-BC07-18E4-D0F7-C00953A2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0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DE7C-B56A-AC7B-0A44-C7E869FC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EC7FD-6016-FFCC-48B3-3FD4D8559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AC1F3-C809-8EEE-9DE4-E49B7572F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1B955-2C9D-C710-C9EC-81A6DFE96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988C44-5FC8-7EDB-CEAA-3CD7F5164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1F6EAF-843A-2D51-A275-330585BDC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0D2BE-8D91-488F-07BE-AC2BA8FE1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78C4F-0D37-16D9-9753-A9F63318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554E-2E9A-CC33-2A60-A368695A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D1936-B4F3-C393-7826-5B6CCE13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6C987-0BFE-B3F2-C22C-29D03AA5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E323A-1C44-49CA-4104-01C81BFF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6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36252-B694-6BCF-BA67-BCB1F37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53C15-0AAE-4AEF-D146-C00051DC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4F88F-2765-0D42-BC12-D3CC379B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6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F63CB-54E0-B62D-6520-2C7A8E39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68922-83FA-7642-D2F0-1CD729C1C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8B223-78C0-6D4A-F6BA-5648B7413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A2A65-5020-8F23-6173-E3CC502D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DBD99-8E85-D45B-09CB-7228130D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DC744-ABAE-459A-0353-EA497F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1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3465-6B3E-C50F-756E-15419768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DA695-9967-5E5D-66AF-4996B667F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4A3E6-7415-7A65-D709-48F0BBFD8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02A27-DE37-A8A5-5C96-BC20850A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5B443-24BA-A49B-96FD-8F8D33005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54E0-1845-DCB1-0CDD-F1914487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8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B4E7C-870D-1789-728A-C4EF5D7A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C3B31-A70E-E246-05F0-EA5DB98D8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19DE5-7FAF-6FD1-BA34-A4D5E1956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FF25A5-20EB-42F0-A6F7-09B13DE7262C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EC8F-2F89-4668-FD42-84978832B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C9005-891B-1B6E-6160-59EC45A07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DD7759-F139-4D38-BF8C-C5E20AA2A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5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ABCB3-FC53-CE88-B02D-119E2092D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69560"/>
          </a:xfrm>
        </p:spPr>
        <p:txBody>
          <a:bodyPr>
            <a:normAutofit fontScale="90000"/>
          </a:bodyPr>
          <a:lstStyle/>
          <a:p>
            <a:r>
              <a:rPr lang="en-US" dirty="0"/>
              <a:t>JEVREJI  U  SPANIJI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nejevreji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ABA4E-E0BF-2B09-9C27-3084AF7755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3B7AA-C83D-3298-461D-BAB11411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89" y="2394338"/>
            <a:ext cx="9907383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1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5B45-BA5F-FAA3-5D1A-CDFAB03F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Puerta del Cambron </a:t>
            </a:r>
            <a:r>
              <a:rPr lang="en-US" dirty="0" err="1"/>
              <a:t>ili</a:t>
            </a:r>
            <a:r>
              <a:rPr lang="en-US" dirty="0"/>
              <a:t> Bab al </a:t>
            </a:r>
            <a:r>
              <a:rPr lang="en-US" dirty="0" err="1"/>
              <a:t>Yahud</a:t>
            </a:r>
            <a:br>
              <a:rPr lang="en-US" dirty="0"/>
            </a:br>
            <a:r>
              <a:rPr lang="en-US" dirty="0" err="1"/>
              <a:t>jevrejska</a:t>
            </a:r>
            <a:r>
              <a:rPr lang="en-US" dirty="0"/>
              <a:t> </a:t>
            </a:r>
            <a:r>
              <a:rPr lang="en-US" dirty="0" err="1"/>
              <a:t>kapija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CD79A0-F506-1906-A41A-451C69C0D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3330" y="1825625"/>
            <a:ext cx="3385340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529B2-06EC-13DA-62CF-9C0613CF3891}"/>
              </a:ext>
            </a:extLst>
          </p:cNvPr>
          <p:cNvSpPr txBox="1"/>
          <p:nvPr/>
        </p:nvSpPr>
        <p:spPr>
          <a:xfrm>
            <a:off x="1037968" y="4423719"/>
            <a:ext cx="2150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 XI </a:t>
            </a:r>
            <a:r>
              <a:rPr lang="en-US" dirty="0" err="1"/>
              <a:t>vek</a:t>
            </a:r>
            <a:endParaRPr lang="en-US" dirty="0"/>
          </a:p>
          <a:p>
            <a:endParaRPr lang="en-US" dirty="0"/>
          </a:p>
          <a:p>
            <a:r>
              <a:rPr lang="en-US" dirty="0"/>
              <a:t>U XVI </a:t>
            </a:r>
            <a:r>
              <a:rPr lang="en-US" dirty="0" err="1"/>
              <a:t>veku</a:t>
            </a:r>
            <a:r>
              <a:rPr lang="en-US" dirty="0"/>
              <a:t> </a:t>
            </a:r>
            <a:r>
              <a:rPr lang="en-US" dirty="0" err="1"/>
              <a:t>nazidani</a:t>
            </a:r>
            <a:r>
              <a:rPr lang="en-US" dirty="0"/>
              <a:t> </a:t>
            </a:r>
          </a:p>
          <a:p>
            <a:r>
              <a:rPr lang="en-US" dirty="0" err="1"/>
              <a:t>katolicki</a:t>
            </a:r>
            <a:r>
              <a:rPr lang="en-US" dirty="0"/>
              <a:t> </a:t>
            </a:r>
            <a:r>
              <a:rPr lang="en-US" dirty="0" err="1"/>
              <a:t>motivi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6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832-04D5-C25D-0A7E-2E74DEC1B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makabijada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CA3E9-5C17-8E3E-51F3-03744EE6F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30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6A16-0C93-2EC0-1B57-42422197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SEGOVIA</a:t>
            </a:r>
          </a:p>
        </p:txBody>
      </p:sp>
      <p:pic>
        <p:nvPicPr>
          <p:cNvPr id="5" name="Content Placeholder 4" descr="A sign on a wall&#10;&#10;AI-generated content may be incorrect.">
            <a:extLst>
              <a:ext uri="{FF2B5EF4-FFF2-40B4-BE49-F238E27FC236}">
                <a16:creationId xmlns:a16="http://schemas.microsoft.com/office/drawing/2014/main" id="{7ADACAC5-5BF1-749F-6D54-07EE1166E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85" y="565236"/>
            <a:ext cx="7903772" cy="5719836"/>
          </a:xfrm>
        </p:spPr>
      </p:pic>
    </p:spTree>
    <p:extLst>
      <p:ext uri="{BB962C8B-B14F-4D97-AF65-F5344CB8AC3E}">
        <p14:creationId xmlns:p14="http://schemas.microsoft.com/office/powerpoint/2010/main" val="396937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CD46-412D-D001-65ED-C93FBB29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670A7-363C-579D-E2EC-B60D70C89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0648B-5FC8-D299-9272-36DD7AD67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219" y="0"/>
            <a:ext cx="6555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6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276C-F3D2-3728-0D7A-B0FDAF66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atue of a person holding a sword&#10;&#10;AI-generated content may be incorrect.">
            <a:extLst>
              <a:ext uri="{FF2B5EF4-FFF2-40B4-BE49-F238E27FC236}">
                <a16:creationId xmlns:a16="http://schemas.microsoft.com/office/drawing/2014/main" id="{C4D88FEC-C522-A7FC-7662-16C45E305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58" y="0"/>
            <a:ext cx="5169902" cy="6893204"/>
          </a:xfrm>
        </p:spPr>
      </p:pic>
    </p:spTree>
    <p:extLst>
      <p:ext uri="{BB962C8B-B14F-4D97-AF65-F5344CB8AC3E}">
        <p14:creationId xmlns:p14="http://schemas.microsoft.com/office/powerpoint/2010/main" val="329726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57E9-BEE9-850B-4593-7056193C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JEVREJSKO GROBLJE</a:t>
            </a:r>
          </a:p>
        </p:txBody>
      </p:sp>
      <p:pic>
        <p:nvPicPr>
          <p:cNvPr id="5" name="Content Placeholder 4" descr="A cave entrance with a sign&#10;&#10;AI-generated content may be incorrect.">
            <a:extLst>
              <a:ext uri="{FF2B5EF4-FFF2-40B4-BE49-F238E27FC236}">
                <a16:creationId xmlns:a16="http://schemas.microsoft.com/office/drawing/2014/main" id="{9DCAEB2C-4446-7301-DE90-6EB3D3B6E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47400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CB8F-7C62-814E-1EBD-716177902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ne with a symbol on it&#10;&#10;AI-generated content may be incorrect.">
            <a:extLst>
              <a:ext uri="{FF2B5EF4-FFF2-40B4-BE49-F238E27FC236}">
                <a16:creationId xmlns:a16="http://schemas.microsoft.com/office/drawing/2014/main" id="{F724943B-DA1E-5193-8509-B63E13514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0338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B277-B5C8-B2CD-CF73-EE1D1045B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ong shot of a road&#10;&#10;AI-generated content may be incorrect.">
            <a:extLst>
              <a:ext uri="{FF2B5EF4-FFF2-40B4-BE49-F238E27FC236}">
                <a16:creationId xmlns:a16="http://schemas.microsoft.com/office/drawing/2014/main" id="{A08E370A-DF1D-A839-9D40-AB50D79F5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67" y="1825625"/>
            <a:ext cx="8574065" cy="4351338"/>
          </a:xfrm>
        </p:spPr>
      </p:pic>
    </p:spTree>
    <p:extLst>
      <p:ext uri="{BB962C8B-B14F-4D97-AF65-F5344CB8AC3E}">
        <p14:creationId xmlns:p14="http://schemas.microsoft.com/office/powerpoint/2010/main" val="32585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A2825-55BC-70C7-0E08-840255FC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ity with a tower&#10;&#10;AI-generated content may be incorrect.">
            <a:extLst>
              <a:ext uri="{FF2B5EF4-FFF2-40B4-BE49-F238E27FC236}">
                <a16:creationId xmlns:a16="http://schemas.microsoft.com/office/drawing/2014/main" id="{CD2BE0A9-9CE5-9D10-96A3-8B378BEF4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9753"/>
            <a:ext cx="10515600" cy="4263081"/>
          </a:xfrm>
        </p:spPr>
      </p:pic>
    </p:spTree>
    <p:extLst>
      <p:ext uri="{BB962C8B-B14F-4D97-AF65-F5344CB8AC3E}">
        <p14:creationId xmlns:p14="http://schemas.microsoft.com/office/powerpoint/2010/main" val="41980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building with arched windows&#10;&#10;AI-generated content may be incorrect.">
            <a:extLst>
              <a:ext uri="{FF2B5EF4-FFF2-40B4-BE49-F238E27FC236}">
                <a16:creationId xmlns:a16="http://schemas.microsoft.com/office/drawing/2014/main" id="{88E46D27-4B99-26A6-AEC6-7A066B4C6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86" y="0"/>
            <a:ext cx="5083605" cy="67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8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083B-02BD-1EED-B48C-CA251A88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655C4-E16B-8F55-EF2F-A026C3858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682D-71D3-8F5C-1BFB-AF31A40E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7" y="0"/>
            <a:ext cx="10120442" cy="6877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CBA1E-8A73-C62F-DA68-3B28947FB119}"/>
              </a:ext>
            </a:extLst>
          </p:cNvPr>
          <p:cNvSpPr txBox="1"/>
          <p:nvPr/>
        </p:nvSpPr>
        <p:spPr>
          <a:xfrm>
            <a:off x="7809470" y="5980670"/>
            <a:ext cx="2466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POKRAJINE</a:t>
            </a:r>
          </a:p>
        </p:txBody>
      </p:sp>
    </p:spTree>
    <p:extLst>
      <p:ext uri="{BB962C8B-B14F-4D97-AF65-F5344CB8AC3E}">
        <p14:creationId xmlns:p14="http://schemas.microsoft.com/office/powerpoint/2010/main" val="422151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metal screen with a pattern&#10;&#10;AI-generated content may be incorrect.">
            <a:extLst>
              <a:ext uri="{FF2B5EF4-FFF2-40B4-BE49-F238E27FC236}">
                <a16:creationId xmlns:a16="http://schemas.microsoft.com/office/drawing/2014/main" id="{EAD2F742-893C-D994-CB52-E1D5E1800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2" b="2358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9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B088-3FD9-AB42-F119-D8690074A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69678B-B089-1F74-0B81-305D67B93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712" y="365125"/>
            <a:ext cx="10072292" cy="6127750"/>
          </a:xfrm>
        </p:spPr>
      </p:pic>
    </p:spTree>
    <p:extLst>
      <p:ext uri="{BB962C8B-B14F-4D97-AF65-F5344CB8AC3E}">
        <p14:creationId xmlns:p14="http://schemas.microsoft.com/office/powerpoint/2010/main" val="512177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F7B2-8D5B-6C56-FB5F-93A2E944B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CAC8E-6597-3C47-1F70-CB80AB2BD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A9854-8986-4F3F-5B50-6985F1D86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085"/>
            <a:ext cx="12192000" cy="45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82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B14B-548F-8C30-09A6-A1DBFDD0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F8DFF-D87F-9E16-050F-D20BF4BD6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0FEDD-4642-1256-1FB2-49FEC9426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135"/>
            <a:ext cx="12192000" cy="40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08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C8B3-B01E-33A8-995C-AFA8EE71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86994"/>
          </a:xfrm>
        </p:spPr>
        <p:txBody>
          <a:bodyPr>
            <a:normAutofit/>
          </a:bodyPr>
          <a:lstStyle/>
          <a:p>
            <a:r>
              <a:rPr lang="en-US" dirty="0"/>
              <a:t>XIII </a:t>
            </a:r>
            <a:r>
              <a:rPr lang="en-US" dirty="0" err="1"/>
              <a:t>vek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juderia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A17D5E-9C5C-58B7-BCAF-33382F586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8062" y="65437"/>
            <a:ext cx="6651613" cy="6111526"/>
          </a:xfrm>
        </p:spPr>
      </p:pic>
    </p:spTree>
    <p:extLst>
      <p:ext uri="{BB962C8B-B14F-4D97-AF65-F5344CB8AC3E}">
        <p14:creationId xmlns:p14="http://schemas.microsoft.com/office/powerpoint/2010/main" val="2871681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F0CC-6278-D827-0E81-CB460C90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F8218-31C6-6D45-A542-76283C8E3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CEF68-4998-FFE9-B811-06A5E9740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36" y="365125"/>
            <a:ext cx="9328510" cy="62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73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ECA2-A459-C32C-65DF-20F52FE3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F6829-7F07-23F0-FEF7-B33511B5A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C18FF-664A-0C5C-A4FD-FF398475B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55" y="254167"/>
            <a:ext cx="7739948" cy="63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6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E8ED-89AB-346F-B14E-E9887D6ED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next to a large metal chandelier&#10;&#10;AI-generated content may be incorrect.">
            <a:extLst>
              <a:ext uri="{FF2B5EF4-FFF2-40B4-BE49-F238E27FC236}">
                <a16:creationId xmlns:a16="http://schemas.microsoft.com/office/drawing/2014/main" id="{6DE7E018-9AA5-3AA5-C80A-CD9D99247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13" y="0"/>
            <a:ext cx="5445871" cy="7261162"/>
          </a:xfrm>
        </p:spPr>
      </p:pic>
    </p:spTree>
    <p:extLst>
      <p:ext uri="{BB962C8B-B14F-4D97-AF65-F5344CB8AC3E}">
        <p14:creationId xmlns:p14="http://schemas.microsoft.com/office/powerpoint/2010/main" val="3696662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180B-3AF7-611C-C7AC-54EEA299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CC46-D84B-BFC4-462E-ECA8C6B9D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AE170-DFFC-179E-67CA-0072993F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34" y="361522"/>
            <a:ext cx="3448531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0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2DCA-6136-A5AA-894A-18499942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BESALU</a:t>
            </a:r>
          </a:p>
        </p:txBody>
      </p:sp>
      <p:pic>
        <p:nvPicPr>
          <p:cNvPr id="5" name="Content Placeholder 4" descr="A black and orange sign with text&#10;&#10;AI-generated content may be incorrect.">
            <a:extLst>
              <a:ext uri="{FF2B5EF4-FFF2-40B4-BE49-F238E27FC236}">
                <a16:creationId xmlns:a16="http://schemas.microsoft.com/office/drawing/2014/main" id="{CEB2722A-6F0A-CCE6-F145-9362EB8D7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33" y="-237834"/>
            <a:ext cx="7315292" cy="7095834"/>
          </a:xfrm>
        </p:spPr>
      </p:pic>
    </p:spTree>
    <p:extLst>
      <p:ext uri="{BB962C8B-B14F-4D97-AF65-F5344CB8AC3E}">
        <p14:creationId xmlns:p14="http://schemas.microsoft.com/office/powerpoint/2010/main" val="244160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54E5-645F-D161-1D56-1BCE77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2056B-4027-912E-58D2-CDC562034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E69BC-87DB-35E7-073A-41F9D841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181" y="0"/>
            <a:ext cx="8287651" cy="6818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2FF31E-BC37-175B-39EE-BBEC27CF4FE7}"/>
              </a:ext>
            </a:extLst>
          </p:cNvPr>
          <p:cNvSpPr txBox="1"/>
          <p:nvPr/>
        </p:nvSpPr>
        <p:spPr>
          <a:xfrm>
            <a:off x="8340811" y="5387546"/>
            <a:ext cx="2717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PROVINCIJE </a:t>
            </a:r>
          </a:p>
        </p:txBody>
      </p:sp>
    </p:spTree>
    <p:extLst>
      <p:ext uri="{BB962C8B-B14F-4D97-AF65-F5344CB8AC3E}">
        <p14:creationId xmlns:p14="http://schemas.microsoft.com/office/powerpoint/2010/main" val="282570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239A-EEAB-CF99-D515-DDB77D1F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ridge with arches over water&#10;&#10;AI-generated content may be incorrect.">
            <a:extLst>
              <a:ext uri="{FF2B5EF4-FFF2-40B4-BE49-F238E27FC236}">
                <a16:creationId xmlns:a16="http://schemas.microsoft.com/office/drawing/2014/main" id="{E5D5AC70-5397-E2DB-15F2-09F67D731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0" y="-1"/>
            <a:ext cx="9334644" cy="7000983"/>
          </a:xfrm>
        </p:spPr>
      </p:pic>
    </p:spTree>
    <p:extLst>
      <p:ext uri="{BB962C8B-B14F-4D97-AF65-F5344CB8AC3E}">
        <p14:creationId xmlns:p14="http://schemas.microsoft.com/office/powerpoint/2010/main" val="935372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12C9-38C4-ED6B-2B0E-53B8CE4F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ne wall with a river in the background&#10;&#10;AI-generated content may be incorrect.">
            <a:extLst>
              <a:ext uri="{FF2B5EF4-FFF2-40B4-BE49-F238E27FC236}">
                <a16:creationId xmlns:a16="http://schemas.microsoft.com/office/drawing/2014/main" id="{DECF9ED7-288C-8B94-0629-1EB73A058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1" y="-1"/>
            <a:ext cx="9730060" cy="7297545"/>
          </a:xfrm>
        </p:spPr>
      </p:pic>
    </p:spTree>
    <p:extLst>
      <p:ext uri="{BB962C8B-B14F-4D97-AF65-F5344CB8AC3E}">
        <p14:creationId xmlns:p14="http://schemas.microsoft.com/office/powerpoint/2010/main" val="1463949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52F61-6F51-BD19-1F81-3E6CF66C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a wall&#10;&#10;AI-generated content may be incorrect.">
            <a:extLst>
              <a:ext uri="{FF2B5EF4-FFF2-40B4-BE49-F238E27FC236}">
                <a16:creationId xmlns:a16="http://schemas.microsoft.com/office/drawing/2014/main" id="{9971CD36-5F0F-A628-05B0-099EEF4D8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0" y="169819"/>
            <a:ext cx="8741518" cy="6556139"/>
          </a:xfrm>
        </p:spPr>
      </p:pic>
    </p:spTree>
    <p:extLst>
      <p:ext uri="{BB962C8B-B14F-4D97-AF65-F5344CB8AC3E}">
        <p14:creationId xmlns:p14="http://schemas.microsoft.com/office/powerpoint/2010/main" val="464710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D193-529E-AB8E-29A9-7A3DCFEC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MIKVE</a:t>
            </a:r>
          </a:p>
        </p:txBody>
      </p:sp>
      <p:pic>
        <p:nvPicPr>
          <p:cNvPr id="5" name="Content Placeholder 4" descr="A stone staircase in a room&#10;&#10;AI-generated content may be incorrect.">
            <a:extLst>
              <a:ext uri="{FF2B5EF4-FFF2-40B4-BE49-F238E27FC236}">
                <a16:creationId xmlns:a16="http://schemas.microsoft.com/office/drawing/2014/main" id="{04609259-F2C8-F81A-A877-F1D0AB686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7" y="489062"/>
            <a:ext cx="4057264" cy="6003813"/>
          </a:xfrm>
        </p:spPr>
      </p:pic>
    </p:spTree>
    <p:extLst>
      <p:ext uri="{BB962C8B-B14F-4D97-AF65-F5344CB8AC3E}">
        <p14:creationId xmlns:p14="http://schemas.microsoft.com/office/powerpoint/2010/main" val="1812780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309-EEAC-6992-5E6F-2DAD692C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table full of bread&#10;&#10;AI-generated content may be incorrect.">
            <a:extLst>
              <a:ext uri="{FF2B5EF4-FFF2-40B4-BE49-F238E27FC236}">
                <a16:creationId xmlns:a16="http://schemas.microsoft.com/office/drawing/2014/main" id="{EF19D722-9C3F-B6AC-7706-1EA49859F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88533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E4D78-314E-040B-7500-1A59E69B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F94B-8A8C-CA1F-491C-1BDF0F170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5FB51-392C-EDF5-A7B6-751D15A6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80" y="0"/>
            <a:ext cx="7384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26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E8F2-3624-D7CE-C253-87064DB0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wall&#10;&#10;AI-generated content may be incorrect.">
            <a:extLst>
              <a:ext uri="{FF2B5EF4-FFF2-40B4-BE49-F238E27FC236}">
                <a16:creationId xmlns:a16="http://schemas.microsoft.com/office/drawing/2014/main" id="{581EAC93-7203-9507-615B-2C7D9BFF7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57" y="67961"/>
            <a:ext cx="5466465" cy="7288621"/>
          </a:xfrm>
        </p:spPr>
      </p:pic>
    </p:spTree>
    <p:extLst>
      <p:ext uri="{BB962C8B-B14F-4D97-AF65-F5344CB8AC3E}">
        <p14:creationId xmlns:p14="http://schemas.microsoft.com/office/powerpoint/2010/main" val="338804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71A4-4BBF-7475-36E9-559D8778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VALENCIA </a:t>
            </a:r>
            <a:br>
              <a:rPr lang="en-US" dirty="0"/>
            </a:br>
            <a:r>
              <a:rPr lang="en-US" dirty="0"/>
              <a:t>- FALLAS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BA770-82B3-4ECE-CAC1-670BA0C8F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E68FF-7916-2392-1FA0-7CABF9A12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40" y="0"/>
            <a:ext cx="8464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06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arge statue of cartoon characters&#10;&#10;AI-generated content may be incorrect.">
            <a:extLst>
              <a:ext uri="{FF2B5EF4-FFF2-40B4-BE49-F238E27FC236}">
                <a16:creationId xmlns:a16="http://schemas.microsoft.com/office/drawing/2014/main" id="{AE254BF6-C22C-150E-C760-CF3565E3B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5" b="1533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7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07CA-7088-B6D3-513B-AF987900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atue of a person sitting on a platform&#10;&#10;AI-generated content may be incorrect.">
            <a:extLst>
              <a:ext uri="{FF2B5EF4-FFF2-40B4-BE49-F238E27FC236}">
                <a16:creationId xmlns:a16="http://schemas.microsoft.com/office/drawing/2014/main" id="{A965AE23-E7EE-5DF5-098E-5F2B5D6EA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48" y="95679"/>
            <a:ext cx="5520011" cy="7360016"/>
          </a:xfrm>
        </p:spPr>
      </p:pic>
    </p:spTree>
    <p:extLst>
      <p:ext uri="{BB962C8B-B14F-4D97-AF65-F5344CB8AC3E}">
        <p14:creationId xmlns:p14="http://schemas.microsoft.com/office/powerpoint/2010/main" val="54787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C701-AD70-6AE1-39C0-96DF951D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CBDA1-4ADA-2F8F-BAA8-B7E114E33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98AAE-F26B-F55C-9815-2093B18E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74" y="247920"/>
            <a:ext cx="10794282" cy="61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23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99B1-6879-55AB-F2F7-EE7728D51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atue of people in a parade&#10;&#10;AI-generated content may be incorrect.">
            <a:extLst>
              <a:ext uri="{FF2B5EF4-FFF2-40B4-BE49-F238E27FC236}">
                <a16:creationId xmlns:a16="http://schemas.microsoft.com/office/drawing/2014/main" id="{A2A2BA58-FD7D-2533-E210-9BBBC0103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" y="-188526"/>
            <a:ext cx="9232843" cy="6924632"/>
          </a:xfrm>
        </p:spPr>
      </p:pic>
    </p:spTree>
    <p:extLst>
      <p:ext uri="{BB962C8B-B14F-4D97-AF65-F5344CB8AC3E}">
        <p14:creationId xmlns:p14="http://schemas.microsoft.com/office/powerpoint/2010/main" val="1690170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E959-274F-E00C-57EA-D0A19974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atue of cartoon characters on the street&#10;&#10;AI-generated content may be incorrect.">
            <a:extLst>
              <a:ext uri="{FF2B5EF4-FFF2-40B4-BE49-F238E27FC236}">
                <a16:creationId xmlns:a16="http://schemas.microsoft.com/office/drawing/2014/main" id="{F3856627-6148-C91D-6096-5978F2FF2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2" y="365124"/>
            <a:ext cx="8593238" cy="6444929"/>
          </a:xfrm>
        </p:spPr>
      </p:pic>
    </p:spTree>
    <p:extLst>
      <p:ext uri="{BB962C8B-B14F-4D97-AF65-F5344CB8AC3E}">
        <p14:creationId xmlns:p14="http://schemas.microsoft.com/office/powerpoint/2010/main" val="1063742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F93F-ACA5-BC71-1C4D-3DE074B8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atue of a person and person&#10;&#10;AI-generated content may be incorrect.">
            <a:extLst>
              <a:ext uri="{FF2B5EF4-FFF2-40B4-BE49-F238E27FC236}">
                <a16:creationId xmlns:a16="http://schemas.microsoft.com/office/drawing/2014/main" id="{3B47A3DE-0834-0A6F-D678-FD510FAD2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51" y="-1"/>
            <a:ext cx="5458227" cy="7277637"/>
          </a:xfrm>
        </p:spPr>
      </p:pic>
    </p:spTree>
    <p:extLst>
      <p:ext uri="{BB962C8B-B14F-4D97-AF65-F5344CB8AC3E}">
        <p14:creationId xmlns:p14="http://schemas.microsoft.com/office/powerpoint/2010/main" val="1351304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D995-5535-A7C3-A3A8-D166AE888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around a statue&#10;&#10;AI-generated content may be incorrect.">
            <a:extLst>
              <a:ext uri="{FF2B5EF4-FFF2-40B4-BE49-F238E27FC236}">
                <a16:creationId xmlns:a16="http://schemas.microsoft.com/office/drawing/2014/main" id="{DFC976A4-39EF-C46D-DB6B-7DF51E4C5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5" y="231603"/>
            <a:ext cx="9136936" cy="6852702"/>
          </a:xfrm>
        </p:spPr>
      </p:pic>
    </p:spTree>
    <p:extLst>
      <p:ext uri="{BB962C8B-B14F-4D97-AF65-F5344CB8AC3E}">
        <p14:creationId xmlns:p14="http://schemas.microsoft.com/office/powerpoint/2010/main" val="4246590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BFD0-5BFC-F9A5-1CED-AE58A7BF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941D9B-E014-0C43-CDA8-1AE9F0FFD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1"/>
            <a:ext cx="8293443" cy="7265831"/>
          </a:xfrm>
        </p:spPr>
      </p:pic>
    </p:spTree>
    <p:extLst>
      <p:ext uri="{BB962C8B-B14F-4D97-AF65-F5344CB8AC3E}">
        <p14:creationId xmlns:p14="http://schemas.microsoft.com/office/powerpoint/2010/main" val="3142313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7BC0-15C9-3399-3CB7-737E23546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fire in front of a crowd&#10;&#10;AI-generated content may be incorrect.">
            <a:extLst>
              <a:ext uri="{FF2B5EF4-FFF2-40B4-BE49-F238E27FC236}">
                <a16:creationId xmlns:a16="http://schemas.microsoft.com/office/drawing/2014/main" id="{F98F9C65-259C-7DDF-591B-8EAF0A91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40" y="0"/>
            <a:ext cx="5828930" cy="7771908"/>
          </a:xfrm>
        </p:spPr>
      </p:pic>
    </p:spTree>
    <p:extLst>
      <p:ext uri="{BB962C8B-B14F-4D97-AF65-F5344CB8AC3E}">
        <p14:creationId xmlns:p14="http://schemas.microsoft.com/office/powerpoint/2010/main" val="545157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2AFF-2DE6-983E-3294-82878C4E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watching a fire&#10;&#10;AI-generated content may be incorrect.">
            <a:extLst>
              <a:ext uri="{FF2B5EF4-FFF2-40B4-BE49-F238E27FC236}">
                <a16:creationId xmlns:a16="http://schemas.microsoft.com/office/drawing/2014/main" id="{FC63A63D-76C4-57FB-5399-630110BF5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68247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8912A4-FF36-5F52-CBDC-611C9ABD0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Kraj	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CE9F39-F3FD-540B-36C8-7236172364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/>
              <a:t>Nema vise</a:t>
            </a:r>
          </a:p>
        </p:txBody>
      </p:sp>
    </p:spTree>
    <p:extLst>
      <p:ext uri="{BB962C8B-B14F-4D97-AF65-F5344CB8AC3E}">
        <p14:creationId xmlns:p14="http://schemas.microsoft.com/office/powerpoint/2010/main" val="223575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791B6-62A9-E0BB-478B-BBE73913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22139-D001-7E87-75A2-0C86850D6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AC5FE-72E5-17AF-22C1-C659780DC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63" y="-361436"/>
            <a:ext cx="7161642" cy="712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33994-3BA4-4FF2-A2AB-0BE49204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96161"/>
          </a:xfrm>
        </p:spPr>
        <p:txBody>
          <a:bodyPr>
            <a:normAutofit fontScale="90000"/>
          </a:bodyPr>
          <a:lstStyle/>
          <a:p>
            <a:r>
              <a:rPr lang="en-US" dirty="0"/>
              <a:t>13,000-45,000 </a:t>
            </a:r>
            <a:r>
              <a:rPr lang="en-US" dirty="0" err="1"/>
              <a:t>razne</a:t>
            </a:r>
            <a:r>
              <a:rPr lang="en-US" dirty="0"/>
              <a:t> </a:t>
            </a:r>
            <a:r>
              <a:rPr lang="en-US" dirty="0" err="1"/>
              <a:t>procene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GRADOVI – </a:t>
            </a:r>
            <a:r>
              <a:rPr lang="en-US" dirty="0" err="1"/>
              <a:t>najvise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je u </a:t>
            </a:r>
            <a:r>
              <a:rPr lang="en-US" dirty="0" err="1"/>
              <a:t>Madridu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Barceloni</a:t>
            </a:r>
            <a:r>
              <a:rPr lang="en-US" dirty="0"/>
              <a:t>, </a:t>
            </a:r>
            <a:r>
              <a:rPr lang="en-US" dirty="0" err="1"/>
              <a:t>ali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49BE1-571F-8AE3-3D2D-B6B024906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2561"/>
            <a:ext cx="10515600" cy="3594401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Pricacemo</a:t>
            </a:r>
            <a:r>
              <a:rPr lang="en-US" dirty="0"/>
              <a:t> o :</a:t>
            </a:r>
          </a:p>
          <a:p>
            <a:r>
              <a:rPr lang="en-US" dirty="0"/>
              <a:t>Toledo</a:t>
            </a:r>
          </a:p>
          <a:p>
            <a:r>
              <a:rPr lang="en-US" dirty="0"/>
              <a:t>Jaen</a:t>
            </a:r>
          </a:p>
          <a:p>
            <a:r>
              <a:rPr lang="en-US"/>
              <a:t>Besalu</a:t>
            </a:r>
            <a:endParaRPr lang="en-US" dirty="0"/>
          </a:p>
          <a:p>
            <a:r>
              <a:rPr lang="en-US" dirty="0"/>
              <a:t>Segovia</a:t>
            </a:r>
          </a:p>
          <a:p>
            <a:r>
              <a:rPr lang="en-US" dirty="0"/>
              <a:t>Valencia</a:t>
            </a:r>
          </a:p>
        </p:txBody>
      </p:sp>
    </p:spTree>
    <p:extLst>
      <p:ext uri="{BB962C8B-B14F-4D97-AF65-F5344CB8AC3E}">
        <p14:creationId xmlns:p14="http://schemas.microsoft.com/office/powerpoint/2010/main" val="194956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05F7-4C39-C194-5218-B5EDD7B18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</a:t>
            </a:r>
            <a:r>
              <a:rPr lang="en-US" dirty="0"/>
              <a:t> BCN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proterani</a:t>
            </a:r>
            <a:r>
              <a:rPr lang="en-US" dirty="0"/>
              <a:t>  1391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85B63-A7B7-5903-07A4-6B90F99B1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Jos od 850g.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pisani</a:t>
            </a:r>
            <a:r>
              <a:rPr lang="en-US" dirty="0"/>
              <a:t> </a:t>
            </a:r>
            <a:r>
              <a:rPr lang="en-US" dirty="0" err="1"/>
              <a:t>tragovi</a:t>
            </a:r>
            <a:endParaRPr lang="en-US" dirty="0"/>
          </a:p>
          <a:p>
            <a:r>
              <a:rPr lang="en-US" dirty="0"/>
              <a:t>1079. </a:t>
            </a:r>
            <a:r>
              <a:rPr lang="en-US" dirty="0" err="1"/>
              <a:t>bilo</a:t>
            </a:r>
            <a:r>
              <a:rPr lang="en-US" dirty="0"/>
              <a:t> 70 </a:t>
            </a:r>
            <a:r>
              <a:rPr lang="en-US" dirty="0" err="1"/>
              <a:t>porodica</a:t>
            </a:r>
            <a:endParaRPr lang="en-US" dirty="0"/>
          </a:p>
          <a:p>
            <a:r>
              <a:rPr lang="en-US" dirty="0" err="1"/>
              <a:t>Proterivani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Francuske</a:t>
            </a:r>
            <a:r>
              <a:rPr lang="en-US" dirty="0"/>
              <a:t> </a:t>
            </a:r>
            <a:r>
              <a:rPr lang="en-US" dirty="0" err="1"/>
              <a:t>dosli</a:t>
            </a:r>
            <a:r>
              <a:rPr lang="en-US" dirty="0"/>
              <a:t> u </a:t>
            </a:r>
            <a:r>
              <a:rPr lang="en-US" dirty="0" err="1"/>
              <a:t>Bcn</a:t>
            </a:r>
            <a:endParaRPr lang="en-US" dirty="0"/>
          </a:p>
          <a:p>
            <a:r>
              <a:rPr lang="en-US" dirty="0"/>
              <a:t>Bilo </a:t>
            </a:r>
            <a:r>
              <a:rPr lang="en-US" dirty="0" err="1"/>
              <a:t>i</a:t>
            </a:r>
            <a:r>
              <a:rPr lang="en-US" dirty="0"/>
              <a:t> do 4000</a:t>
            </a:r>
          </a:p>
          <a:p>
            <a:r>
              <a:rPr lang="en-US" dirty="0"/>
              <a:t>1257 bile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cetvrti</a:t>
            </a:r>
            <a:r>
              <a:rPr lang="en-US" dirty="0"/>
              <a:t> (call)</a:t>
            </a:r>
          </a:p>
          <a:p>
            <a:r>
              <a:rPr lang="en-US" dirty="0" err="1"/>
              <a:t>Groblje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montzuiku</a:t>
            </a:r>
            <a:r>
              <a:rPr lang="en-US" dirty="0"/>
              <a:t> – 1391 </a:t>
            </a:r>
            <a:r>
              <a:rPr lang="en-US" dirty="0" err="1"/>
              <a:t>kamenje</a:t>
            </a:r>
            <a:r>
              <a:rPr lang="en-US" dirty="0"/>
              <a:t> za </a:t>
            </a:r>
            <a:r>
              <a:rPr lang="en-US" dirty="0" err="1"/>
              <a:t>zidanje</a:t>
            </a:r>
            <a:endParaRPr lang="en-US" dirty="0"/>
          </a:p>
          <a:p>
            <a:r>
              <a:rPr lang="en-US" dirty="0"/>
              <a:t>1401 </a:t>
            </a:r>
            <a:r>
              <a:rPr lang="en-US" dirty="0" err="1"/>
              <a:t>zabranjene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cetvrti</a:t>
            </a:r>
            <a:endParaRPr lang="en-US" dirty="0"/>
          </a:p>
          <a:p>
            <a:r>
              <a:rPr lang="en-US" dirty="0"/>
              <a:t>1487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 u </a:t>
            </a:r>
            <a:r>
              <a:rPr lang="en-US" dirty="0" err="1"/>
              <a:t>Barceloni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96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565A7-0C69-EB19-C3F2-ACB3CEC5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Balkoni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8530D-4086-1184-C405-B3B409914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S. call Menor</a:t>
            </a:r>
          </a:p>
          <a:p>
            <a:r>
              <a:rPr lang="en-US" dirty="0" err="1"/>
              <a:t>Crkva</a:t>
            </a:r>
            <a:r>
              <a:rPr lang="en-US" dirty="0"/>
              <a:t> </a:t>
            </a:r>
            <a:r>
              <a:rPr lang="en-US" dirty="0" err="1"/>
              <a:t>svetog</a:t>
            </a:r>
            <a:r>
              <a:rPr lang="en-US" dirty="0"/>
              <a:t> Haima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8BD5D-9CF6-C853-7DB4-2CB70A69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357" y="0"/>
            <a:ext cx="7200900" cy="67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9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4CB3-78D1-FEED-7B5E-F4023FBA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Toledo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A898A-1066-74E9-88A6-A631B6A50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B2346-C406-4FD7-8D7D-7DD300C0B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0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69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3321</TotalTime>
  <Words>136</Words>
  <Application>Microsoft Office PowerPoint</Application>
  <PresentationFormat>Widescreen</PresentationFormat>
  <Paragraphs>42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Aptos</vt:lpstr>
      <vt:lpstr>Aptos Display</vt:lpstr>
      <vt:lpstr>Arial</vt:lpstr>
      <vt:lpstr>Office Theme</vt:lpstr>
      <vt:lpstr>JEVREJI  U  SPANIJI a i nejevreji</vt:lpstr>
      <vt:lpstr>PowerPoint Presentation</vt:lpstr>
      <vt:lpstr>PowerPoint Presentation</vt:lpstr>
      <vt:lpstr>PowerPoint Presentation</vt:lpstr>
      <vt:lpstr>PowerPoint Presentation</vt:lpstr>
      <vt:lpstr>13,000-45,000 razne procene  GRADOVI – najvise ih je u Madridu i Barceloni, ali</vt:lpstr>
      <vt:lpstr>Iz BCN su Jevreji proterani  1391</vt:lpstr>
      <vt:lpstr>Balkoni</vt:lpstr>
      <vt:lpstr>Toledo</vt:lpstr>
      <vt:lpstr>Puerta del Cambron ili Bab al Yahud jevrejska kapija</vt:lpstr>
      <vt:lpstr>makabijada</vt:lpstr>
      <vt:lpstr>SEGOVIA</vt:lpstr>
      <vt:lpstr>PowerPoint Presentation</vt:lpstr>
      <vt:lpstr>PowerPoint Presentation</vt:lpstr>
      <vt:lpstr>JEVREJSKO GROBLJE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JAEN</vt:lpstr>
      <vt:lpstr>XIII vek  juderia</vt:lpstr>
      <vt:lpstr>PowerPoint Presentation</vt:lpstr>
      <vt:lpstr>PowerPoint Presentation</vt:lpstr>
      <vt:lpstr>PowerPoint Presentation</vt:lpstr>
      <vt:lpstr>PowerPoint Presentation</vt:lpstr>
      <vt:lpstr>BESALU</vt:lpstr>
      <vt:lpstr>PowerPoint Presentation</vt:lpstr>
      <vt:lpstr>PowerPoint Presentation</vt:lpstr>
      <vt:lpstr>PowerPoint Presentation</vt:lpstr>
      <vt:lpstr>MIKVE</vt:lpstr>
      <vt:lpstr>PowerPoint Presentation</vt:lpstr>
      <vt:lpstr>PowerPoint Presentation</vt:lpstr>
      <vt:lpstr>PowerPoint Presentation</vt:lpstr>
      <vt:lpstr>VALENCIA  - FALLAS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Kraj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14</cp:revision>
  <dcterms:created xsi:type="dcterms:W3CDTF">2025-07-26T11:39:54Z</dcterms:created>
  <dcterms:modified xsi:type="dcterms:W3CDTF">2025-08-02T05:27:00Z</dcterms:modified>
</cp:coreProperties>
</file>