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1" r:id="rId2"/>
    <p:sldId id="257" r:id="rId3"/>
    <p:sldId id="258" r:id="rId4"/>
    <p:sldId id="260" r:id="rId5"/>
    <p:sldId id="261" r:id="rId6"/>
    <p:sldId id="262" r:id="rId7"/>
    <p:sldId id="275" r:id="rId8"/>
    <p:sldId id="259" r:id="rId9"/>
    <p:sldId id="276" r:id="rId10"/>
    <p:sldId id="263" r:id="rId11"/>
    <p:sldId id="264" r:id="rId12"/>
    <p:sldId id="265" r:id="rId13"/>
    <p:sldId id="266" r:id="rId14"/>
    <p:sldId id="271" r:id="rId15"/>
    <p:sldId id="267" r:id="rId16"/>
    <p:sldId id="272" r:id="rId17"/>
    <p:sldId id="274" r:id="rId18"/>
    <p:sldId id="273" r:id="rId19"/>
    <p:sldId id="270" r:id="rId20"/>
    <p:sldId id="277" r:id="rId21"/>
    <p:sldId id="278" r:id="rId22"/>
    <p:sldId id="279" r:id="rId23"/>
    <p:sldId id="280" r:id="rId24"/>
    <p:sldId id="282" r:id="rId25"/>
    <p:sldId id="28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ADDD"/>
    <a:srgbClr val="D8E2B2"/>
    <a:srgbClr val="F2E70E"/>
    <a:srgbClr val="FFFFFF"/>
    <a:srgbClr val="D3F567"/>
    <a:srgbClr val="373FE9"/>
    <a:srgbClr val="005C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80" autoAdjust="0"/>
  </p:normalViewPr>
  <p:slideViewPr>
    <p:cSldViewPr snapToGrid="0">
      <p:cViewPr varScale="1">
        <p:scale>
          <a:sx n="111" d="100"/>
          <a:sy n="111" d="100"/>
        </p:scale>
        <p:origin x="91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F248BC-0760-4F27-9FD4-952266488CEF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CD73E-38ED-478C-A777-FAF25C5A9A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1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CCD73E-38ED-478C-A777-FAF25C5A9A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7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03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10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53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5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04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4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4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20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18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6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2E3EE-B2A2-475A-98E1-9ED328BD8F8D}" type="datetimeFigureOut">
              <a:rPr lang="en-US" smtClean="0"/>
              <a:t>6/15/2025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0B800-5871-4ACD-88C7-614CEF2A09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8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4465" y="1408119"/>
            <a:ext cx="11299370" cy="3139321"/>
          </a:xfrm>
          <a:prstGeom prst="rect">
            <a:avLst/>
          </a:prstGeom>
          <a:pattFill prst="pct70">
            <a:fgClr>
              <a:srgbClr val="F2E70E"/>
            </a:fgClr>
            <a:bgClr>
              <a:schemeClr val="bg1"/>
            </a:bgClr>
          </a:pattFill>
          <a:ln w="19050">
            <a:solidFill>
              <a:schemeClr val="tx1"/>
            </a:solidFill>
          </a:ln>
          <a:scene3d>
            <a:camera prst="orthographicFront"/>
            <a:lightRig rig="threePt" dir="t"/>
          </a:scene3d>
          <a:sp3d contourW="25400"/>
        </p:spPr>
        <p:txBody>
          <a:bodyPr wrap="square" rtlCol="0">
            <a:spAutoFit/>
            <a:sp3d contourW="19050"/>
          </a:bodyPr>
          <a:lstStyle/>
          <a:p>
            <a:pPr algn="ctr"/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PRIČA O</a:t>
            </a:r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PLEMENU</a:t>
            </a:r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LEMBA</a:t>
            </a:r>
            <a:endParaRPr lang="sr-Latn-RS" sz="6600" b="1" spc="50" dirty="0" smtClean="0">
              <a:ln w="19050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</a:t>
            </a:r>
            <a:endParaRPr lang="sr-Latn-RS" sz="6600" b="1" spc="50" dirty="0">
              <a:ln w="19050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sr-Latn-RS" sz="6600" b="1" spc="50" dirty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„</a:t>
            </a:r>
            <a:r>
              <a:rPr lang="sr-Latn-RS" sz="6600" b="1" spc="50" dirty="0" smtClean="0">
                <a:ln w="19050" cmpd="sng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TAMNOPUTM JEVREJIMA“</a:t>
            </a:r>
            <a:endParaRPr lang="en-US" sz="6600" b="1" spc="50" dirty="0">
              <a:ln w="19050" cmpd="sng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25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over image: lemba01 SOUTH AFRICA/LIMPOPO/ELIM - lemba descenda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052" y="-417281"/>
            <a:ext cx="9920748" cy="654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0421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0103" y="1707959"/>
            <a:ext cx="1118910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/>
              <a:t>Jezik</a:t>
            </a:r>
            <a:r>
              <a:rPr lang="en-US" sz="5400" b="1" dirty="0"/>
              <a:t>, </a:t>
            </a:r>
            <a:r>
              <a:rPr lang="en-US" sz="5400" b="1" dirty="0" err="1"/>
              <a:t>kojim</a:t>
            </a:r>
            <a:r>
              <a:rPr lang="en-US" sz="5400" b="1" dirty="0"/>
              <a:t> se </a:t>
            </a:r>
            <a:r>
              <a:rPr lang="en-US" sz="5400" b="1" dirty="0" err="1"/>
              <a:t>služe</a:t>
            </a:r>
            <a:r>
              <a:rPr lang="en-US" sz="5400" b="1" dirty="0"/>
              <a:t> </a:t>
            </a:r>
            <a:r>
              <a:rPr lang="en-US" sz="5400" b="1" dirty="0" err="1"/>
              <a:t>prilikom</a:t>
            </a:r>
            <a:r>
              <a:rPr lang="en-US" sz="5400" b="1" dirty="0"/>
              <a:t> </a:t>
            </a:r>
            <a:r>
              <a:rPr lang="en-US" sz="5400" b="1" dirty="0" err="1"/>
              <a:t>božje</a:t>
            </a:r>
            <a:r>
              <a:rPr lang="en-US" sz="5400" b="1" dirty="0"/>
              <a:t> </a:t>
            </a:r>
            <a:r>
              <a:rPr lang="en-US" sz="5400" b="1" dirty="0" err="1"/>
              <a:t>službe</a:t>
            </a:r>
            <a:r>
              <a:rPr lang="en-US" sz="5400" b="1" dirty="0"/>
              <a:t> je </a:t>
            </a:r>
            <a:r>
              <a:rPr lang="en-US" sz="5400" b="1" dirty="0" err="1"/>
              <a:t>mešavina</a:t>
            </a:r>
            <a:r>
              <a:rPr lang="en-US" sz="5400" b="1" dirty="0"/>
              <a:t> </a:t>
            </a:r>
            <a:r>
              <a:rPr lang="en-US" sz="5400" b="1" dirty="0" err="1"/>
              <a:t>arapskog</a:t>
            </a:r>
            <a:r>
              <a:rPr lang="en-US" sz="5400" b="1" dirty="0"/>
              <a:t> </a:t>
            </a:r>
            <a:r>
              <a:rPr lang="en-US" sz="5400" b="1" dirty="0" err="1"/>
              <a:t>i</a:t>
            </a:r>
            <a:r>
              <a:rPr lang="en-US" sz="5400" b="1" dirty="0"/>
              <a:t> </a:t>
            </a:r>
            <a:r>
              <a:rPr lang="en-US" sz="5400" b="1" dirty="0" err="1"/>
              <a:t>hebrejskog</a:t>
            </a:r>
            <a:r>
              <a:rPr lang="en-US" sz="5400" b="1" dirty="0"/>
              <a:t> </a:t>
            </a:r>
            <a:r>
              <a:rPr lang="en-US" sz="5400" b="1" dirty="0" err="1" smtClean="0"/>
              <a:t>jezika</a:t>
            </a:r>
            <a:r>
              <a:rPr lang="sr-Latn-RS" sz="5400" b="1" dirty="0" smtClean="0"/>
              <a:t>. Povezuju svoje poreklo sa plemenom Levi.</a:t>
            </a:r>
            <a:endParaRPr lang="en-US" sz="54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9431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7859" y="982067"/>
            <a:ext cx="9429134" cy="4924425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endParaRPr lang="sr-Latn-RS" sz="4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54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</a:t>
            </a:r>
            <a:r>
              <a:rPr lang="en-US" sz="5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osnovu</a:t>
            </a:r>
            <a:r>
              <a:rPr lang="sr-Latn-RS" sz="5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svega </a:t>
            </a:r>
            <a:r>
              <a:rPr lang="en-US" sz="54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toga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Lemba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imaju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jak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osećaj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jevrejske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pripadnosti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no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država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Izrael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ih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nije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priznavala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</a:t>
            </a:r>
            <a:r>
              <a:rPr lang="en-US" sz="5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Jevreje</a:t>
            </a:r>
            <a:endParaRPr lang="sr-Latn-RS" sz="5400" b="1" dirty="0" smtClean="0">
              <a:solidFill>
                <a:srgbClr val="FFC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en-US" sz="54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243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89006" y="1463000"/>
            <a:ext cx="6096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A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r-Latn-R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je, 1987 godine zahvaljujući novoj DNA tehnologiji, sprovedena DNA studija o mogućoj povezanosti Lemba naroda i jevrejskih korena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341880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8E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904568"/>
            <a:ext cx="10515600" cy="5250426"/>
          </a:xfrm>
          <a:solidFill>
            <a:srgbClr val="D8E2B2"/>
          </a:solidFill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sr-Latn-R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Na veliko </a:t>
            </a:r>
            <a:r>
              <a:rPr lang="sr-Latn-RS" sz="4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iznenađenje</a:t>
            </a:r>
            <a:r>
              <a:rPr lang="sr-Latn-R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, ispostavilo se da članovi svešteničkih porodica plemena Lemba imaju isti i jedinstveni gen kao i članovi jevrejskih svešteničkih porodica – kohanim tzv. </a:t>
            </a:r>
            <a:r>
              <a:rPr lang="sr-Latn-RS" sz="4000" b="1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Cohen gene</a:t>
            </a:r>
            <a:r>
              <a:rPr lang="sr-Latn-RS" sz="4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.</a:t>
            </a:r>
            <a:endParaRPr lang="en-US" sz="4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3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5742" y="1105647"/>
            <a:ext cx="1053034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600" b="1" dirty="0" smtClean="0"/>
              <a:t>Naime, </a:t>
            </a:r>
            <a:r>
              <a:rPr lang="en-US" sz="3600" b="1" dirty="0" err="1" smtClean="0"/>
              <a:t>Početni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dokaz</a:t>
            </a:r>
            <a:r>
              <a:rPr lang="en-US" sz="3600" b="1" dirty="0" smtClean="0"/>
              <a:t> o </a:t>
            </a:r>
            <a:r>
              <a:rPr lang="en-US" sz="3600" b="1" dirty="0" err="1" smtClean="0"/>
              <a:t>genetskoj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vezi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između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naroda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Lemba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iz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južne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Afrike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</a:t>
            </a:r>
            <a:r>
              <a:rPr lang="sr-Latn-RS" sz="3600" b="1" dirty="0"/>
              <a:t>h</a:t>
            </a:r>
            <a:r>
              <a:rPr lang="sr-Latn-RS" sz="3600" b="1" dirty="0" smtClean="0"/>
              <a:t>ebrejskog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stanovništva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proizlazi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iz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otkrića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modalnog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haplotipa</a:t>
            </a:r>
            <a:r>
              <a:rPr lang="en-US" sz="3600" b="1" dirty="0" smtClean="0"/>
              <a:t> Kohen (CMH), </a:t>
            </a:r>
            <a:r>
              <a:rPr lang="en-US" sz="3600" b="1" dirty="0" err="1" smtClean="0"/>
              <a:t>specifičnog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haplotipa</a:t>
            </a:r>
            <a:r>
              <a:rPr lang="en-US" sz="3600" b="1" dirty="0" smtClean="0"/>
              <a:t> </a:t>
            </a:r>
            <a:r>
              <a:rPr lang="sr-Latn-RS" sz="3600" b="1" dirty="0" smtClean="0"/>
              <a:t>na </a:t>
            </a:r>
            <a:r>
              <a:rPr lang="en-US" sz="3600" b="1" dirty="0" smtClean="0"/>
              <a:t>Y-</a:t>
            </a:r>
            <a:r>
              <a:rPr lang="en-US" sz="3600" b="1" dirty="0" err="1" smtClean="0"/>
              <a:t>kromosom</a:t>
            </a:r>
            <a:r>
              <a:rPr lang="sr-Latn-RS" sz="3600" b="1" dirty="0" smtClean="0"/>
              <a:t>u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među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muškarcima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Lemba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posebno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unutar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njihovog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sve</a:t>
            </a:r>
            <a:r>
              <a:rPr lang="sr-Latn-RS" sz="3600" b="1" dirty="0" smtClean="0"/>
              <a:t>št</a:t>
            </a:r>
            <a:r>
              <a:rPr lang="en-US" sz="3600" b="1" dirty="0" err="1" smtClean="0"/>
              <a:t>eničkog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klana</a:t>
            </a:r>
            <a:r>
              <a:rPr lang="en-US" sz="3600" b="1" dirty="0" smtClean="0"/>
              <a:t>, </a:t>
            </a:r>
            <a:r>
              <a:rPr lang="en-US" sz="3600" b="1" dirty="0" err="1" smtClean="0"/>
              <a:t>Buba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Ovaj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haplotip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također</a:t>
            </a:r>
            <a:r>
              <a:rPr lang="en-US" sz="3600" b="1" dirty="0" smtClean="0"/>
              <a:t> se </a:t>
            </a:r>
            <a:r>
              <a:rPr lang="en-US" sz="3600" b="1" dirty="0" err="1" smtClean="0"/>
              <a:t>često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nalazi</a:t>
            </a:r>
            <a:r>
              <a:rPr lang="en-US" sz="3600" b="1" dirty="0" smtClean="0"/>
              <a:t> u </a:t>
            </a:r>
            <a:r>
              <a:rPr lang="sr-Latn-RS" sz="3600" b="1" dirty="0" smtClean="0"/>
              <a:t>hebrejskoj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populaciji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povezan</a:t>
            </a:r>
            <a:r>
              <a:rPr lang="en-US" sz="3600" b="1" dirty="0" smtClean="0"/>
              <a:t> je </a:t>
            </a:r>
            <a:r>
              <a:rPr lang="en-US" sz="3600" b="1" dirty="0" err="1" smtClean="0"/>
              <a:t>sa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sve</a:t>
            </a:r>
            <a:r>
              <a:rPr lang="sr-Latn-RS" sz="3600" b="1" dirty="0" smtClean="0"/>
              <a:t>št</a:t>
            </a:r>
            <a:r>
              <a:rPr lang="en-US" sz="3600" b="1" dirty="0" err="1" smtClean="0"/>
              <a:t>eničkom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lozom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Kohanim</a:t>
            </a:r>
            <a:r>
              <a:rPr lang="sr-Latn-RS" sz="3600" b="1" dirty="0" smtClean="0"/>
              <a:t>, kako aškenaskom, tako i sa sefardskom</a:t>
            </a:r>
            <a:r>
              <a:rPr lang="en-US" sz="3600" b="1" dirty="0" smtClean="0"/>
              <a:t>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8079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2509" y="1067421"/>
            <a:ext cx="1140624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sr-Latn-RS" sz="3200" b="1" dirty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Nastala je apsurdna situacija. Po halahi, jevrejstvo se prenosi preko majke. Kako u ljudi, </a:t>
            </a:r>
            <a:r>
              <a:rPr lang="sr-Latn-RS" sz="3200" b="1" dirty="0" smtClean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sr-Latn-RS" sz="3200" b="1" dirty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ženski i muški  pol nasleđuju mitohondrijalnu DNA (mtDNA) isključivo po majčinoj liniji (od majke), dok muškarci ne prenose svoj mtDNA na potomke , to mtDNA može biti od koristi samo pri   </a:t>
            </a:r>
            <a:r>
              <a:rPr lang="sr-Latn-RS" sz="3200" b="1" dirty="0" smtClean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praćenju </a:t>
            </a:r>
            <a:r>
              <a:rPr lang="sr-Latn-RS" sz="3200" b="1" dirty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majčine linije. </a:t>
            </a:r>
            <a:endParaRPr lang="sr-Latn-RS" sz="3200" b="1" dirty="0" smtClean="0">
              <a:ln w="22225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sr-Latn-RS" sz="3200" b="1" dirty="0" smtClean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Zapravo se radi o nepostojanju </a:t>
            </a:r>
            <a:r>
              <a:rPr lang="sr-Latn-RS" sz="3200" b="1" dirty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matrilinearnog (majčinog) </a:t>
            </a:r>
            <a:r>
              <a:rPr lang="sr-Latn-RS" sz="3200" b="1" dirty="0" smtClean="0">
                <a:ln w="22225">
                  <a:solidFill>
                    <a:schemeClr val="accent5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jevrejskog porekla. </a:t>
            </a:r>
            <a:endParaRPr lang="sr-Latn-RS" sz="3200" b="1" dirty="0">
              <a:ln w="22225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ln w="22225">
                <a:solidFill>
                  <a:schemeClr val="accent5"/>
                </a:solidFill>
                <a:prstDash val="solid"/>
              </a:ln>
              <a:solidFill>
                <a:srgbClr val="FF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9098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01214" y="747253"/>
            <a:ext cx="10028902" cy="778674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40000"/>
                  <a:lumOff val="60000"/>
                </a:schemeClr>
              </a:gs>
              <a:gs pos="46000">
                <a:schemeClr val="accent4">
                  <a:lumMod val="95000"/>
                  <a:lumOff val="5000"/>
                </a:schemeClr>
              </a:gs>
              <a:gs pos="100000">
                <a:schemeClr val="accent4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endParaRPr lang="sr-Latn-RS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</a:p>
          <a:p>
            <a:r>
              <a:rPr 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Tako imamo dve suprotnosti:</a:t>
            </a:r>
          </a:p>
          <a:p>
            <a:pPr marL="1143000" indent="-1143000">
              <a:buAutoNum type="arabicPeriod"/>
            </a:pP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Prisustvo tzv. Kohanim ili Cohen gena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(CMH)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što je genetski dokaz jevrejstva </a:t>
            </a:r>
          </a:p>
          <a:p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Nedostatak 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genetske potvrde sa majčine 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strane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iako se po halahi jevrejstvo nasleđuje po majci.</a:t>
            </a:r>
          </a:p>
          <a:p>
            <a:pPr marL="1143000" indent="-1143000">
              <a:buAutoNum type="arabicPeriod"/>
            </a:pPr>
            <a:endParaRPr lang="sr-Latn-RS" sz="3600" dirty="0" smtClean="0"/>
          </a:p>
          <a:p>
            <a:pPr marL="1143000" indent="-1143000">
              <a:buAutoNum type="arabicPeriod"/>
            </a:pPr>
            <a:endParaRPr lang="sr-Latn-RS" sz="4000" dirty="0" smtClean="0"/>
          </a:p>
          <a:p>
            <a:pPr marL="1143000" indent="-1143000">
              <a:buAutoNum type="arabicPeriod"/>
            </a:pPr>
            <a:endParaRPr lang="sr-Latn-RS" sz="4000" dirty="0" smtClean="0"/>
          </a:p>
          <a:p>
            <a:pPr marL="1143000" indent="-1143000"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25215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019111" y="1061883"/>
            <a:ext cx="102584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 druge strane jevrejski gen tzv. Cohen gen se se nalazi na Y hromozomu, drugim rečima „ženski gen “ na X hromozomu je upitan, iako se po halahi jevrejstvo nasleđuje po majci (XX), a Kohen gen, koji se nalazi na Y hronozomu, potvrđuje jevrejstvo (odn. pre bismo rekli pripadnost kohanim, što svakako govori za jevrejstvo). Imamo jedan „naučni gen“  i jedno „običajno pravilo“, što po ortodoksnom i konzervativnom rabinizmu „nije dovoljan dokaz“ jevrejstva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3561" y="1278194"/>
            <a:ext cx="10569678" cy="4524315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Ovakav tok događaja je znatno promenio tok stvari, ali ne dovoljno da pomeri ultraortodoksnu struju među sveštenstvom i u R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abinatu</a:t>
            </a:r>
            <a:r>
              <a:rPr 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Naime, kako se ovaj gen nalazi samo u muških članova porodice, to se ne slaže sa protokolom, po kome se jevrejstvo nasleđuje preko majke, a sa druge strane CMH jasno potvrđuje samo pripadnost „Cohen klasi“ kod </a:t>
            </a:r>
            <a:r>
              <a:rPr lang="sr-Latn-R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muškaraca</a:t>
            </a:r>
            <a:r>
              <a:rPr lang="sr-Latn-R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04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2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5952" y="1200647"/>
            <a:ext cx="70104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4000" b="1" dirty="0">
                <a:latin typeface="Times New Roman" panose="02020603050405020304" pitchFamily="18" charset="0"/>
                <a:ea typeface="Calibri" panose="020F0502020204030204" pitchFamily="34" charset="0"/>
              </a:rPr>
              <a:t>Postoji etnička grupa - crnačko pleme, Lemba u Južnoj Africi, koje govori Bantu jezikom, a koje nazivaju još i Black Jews (crnoputi Jevreji</a:t>
            </a:r>
            <a:r>
              <a:rPr lang="sr-Latn-RS" sz="40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). </a:t>
            </a:r>
            <a:endParaRPr lang="en-US" sz="4000" b="1" dirty="0"/>
          </a:p>
        </p:txBody>
      </p:sp>
      <p:pic>
        <p:nvPicPr>
          <p:cNvPr id="1026" name="Picture 2" descr="Lemba people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00" y="3716383"/>
            <a:ext cx="2760952" cy="304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745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1278" y="1710813"/>
            <a:ext cx="11120284" cy="4401205"/>
          </a:xfrm>
          <a:prstGeom prst="rect">
            <a:avLst/>
          </a:prstGeom>
          <a:noFill/>
          <a:ln w="15875"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ljudi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plemena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možda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imaju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jevrejsko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poreklo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raspolažu genskom podlogom,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neki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praktikuju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jevrejsku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tradiciju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generalno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morali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prođu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formalno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preobraćenje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judaizam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bi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lavni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izraelski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rabinat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priznao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Jevreje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bi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automatsk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imali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izraelsko </a:t>
            </a: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državljanstvo</a:t>
            </a:r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3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F56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7419" y="1170039"/>
            <a:ext cx="1113011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Danas pripadnike Lemba plemena najčešće viđamo u Južnoj Africi, naročito u Zimbabveu i Republici Južnoj Africi u provinciji Limpopo, Zambiji i Mozambiku </a:t>
            </a:r>
            <a:r>
              <a:rPr lang="sr-Latn-R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Malawiju.</a:t>
            </a:r>
            <a:endParaRPr lang="sr-Latn-RS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Latn-R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Iako u Izraelu ne postoji velika, priznata zajednica Lemba, neki pojedinci sa Lemba nasleđem su napravili aliju.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4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In Photos: Jewish 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218" y="-486236"/>
            <a:ext cx="10217198" cy="7673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1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s3.amazonaws.com/wjc-org-website/development/userfiles/image/00308_foc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1270" y="-167147"/>
            <a:ext cx="11875566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4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mba Jews of Southern Afr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8184" y="0"/>
            <a:ext cx="3508901" cy="6404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304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 descr="13 The Lemba people of Africa ideas | africa, history ..."/>
          <p:cNvSpPr>
            <a:spLocks noChangeAspect="1" noChangeArrowheads="1"/>
          </p:cNvSpPr>
          <p:nvPr/>
        </p:nvSpPr>
        <p:spPr bwMode="auto">
          <a:xfrm>
            <a:off x="155575" y="-144463"/>
            <a:ext cx="7441508" cy="744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13 The Lemba people of Africa ideas | africa, history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13 The Lemba people of Africa ideas | africa, history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13 The Lemba people of Africa ideas | africa, history ..."/>
          <p:cNvSpPr>
            <a:spLocks noChangeAspect="1" noChangeArrowheads="1"/>
          </p:cNvSpPr>
          <p:nvPr/>
        </p:nvSpPr>
        <p:spPr bwMode="auto">
          <a:xfrm>
            <a:off x="460375" y="160337"/>
            <a:ext cx="1812836" cy="1812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Israel Tod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3764" y="1458952"/>
            <a:ext cx="7510260" cy="423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334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5574" y="167148"/>
            <a:ext cx="11346425" cy="6186309"/>
          </a:xfrm>
          <a:prstGeom prst="rect">
            <a:avLst/>
          </a:prstGeom>
          <a:solidFill>
            <a:srgbClr val="FFC000"/>
          </a:solidFill>
          <a:ln>
            <a:solidFill>
              <a:srgbClr val="00B0F0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>
            <a:spAutoFit/>
          </a:bodyPr>
          <a:lstStyle/>
          <a:p>
            <a:pPr algn="ctr"/>
            <a:endParaRPr lang="sr-Latn-RS" sz="4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sr-Latn-RS" sz="4400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Naime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oni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sebe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smatraju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relativmo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šarolikom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grupom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koja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je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došla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iz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Jemena,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Egipta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Etiopije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Judeje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Oralna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tradicija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govori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o 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njihovom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delimičnom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semitskom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poreklu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iz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Zapadne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</a:rPr>
              <a:t>Azije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sr-Latn-RS" sz="44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sr-Latn-RS" sz="4400" b="1" dirty="0">
              <a:latin typeface="Times New Roman" panose="02020603050405020304" pitchFamily="18" charset="0"/>
            </a:endParaRPr>
          </a:p>
          <a:p>
            <a:pPr algn="ctr"/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52567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3729" y="0"/>
            <a:ext cx="1086464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Naziv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Lemba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navodno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potiče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dva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moguća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izvora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od </a:t>
            </a:r>
            <a:r>
              <a:rPr lang="en-US" sz="5400" b="1" i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kilemba</a:t>
            </a:r>
            <a:r>
              <a:rPr lang="en-US" sz="5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ili</a:t>
            </a:r>
            <a:r>
              <a:rPr lang="en-US" sz="5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chilemba</a:t>
            </a:r>
            <a:r>
              <a:rPr lang="en-US" sz="5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koji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potiče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od Swahili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jezika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znači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turban </a:t>
            </a:r>
            <a:r>
              <a:rPr lang="en-US" sz="5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sr-Latn-RS" sz="5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što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zapravo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eufemizam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“one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koji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nose turban”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moguće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prenosno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koji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pokrivaju</a:t>
            </a:r>
            <a:r>
              <a:rPr 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54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glavu</a:t>
            </a:r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”.</a:t>
            </a:r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036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0374" y="1040212"/>
            <a:ext cx="10589342" cy="4708981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Druga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mogućnost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je da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proizilazi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iz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reči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i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lembi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jedne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od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verzija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Bantu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jezika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znači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 “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neafrikanac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”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ili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poštovani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r-Latn-RS" sz="6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60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tranac</a:t>
            </a:r>
            <a:r>
              <a:rPr 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”.</a:t>
            </a:r>
            <a:endParaRPr lang="en-US" sz="6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3219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3F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6245" y="1149216"/>
            <a:ext cx="10353368" cy="3785652"/>
          </a:xfrm>
          <a:prstGeom prst="rect">
            <a:avLst/>
          </a:prstGeom>
          <a:solidFill>
            <a:srgbClr val="00B0F0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većina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Lemba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ispoveda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hrišćansku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religiju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značajan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deo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ostatka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se 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klanja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Alahu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ili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6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Hašemu</a:t>
            </a:r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99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s://media.npr.org/assets/img/2016/10/06/man-with-prayer-shawl-getty-dffa3b58a07296cc61ef8e11a76396531305b6a4.jpg?s=1100&amp;c=50&amp;f=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42" y="593624"/>
            <a:ext cx="8024864" cy="601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0318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3627" y="958165"/>
            <a:ext cx="11493908" cy="563231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Među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ovim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poslednjima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ovaj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“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religijski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pluralizam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” se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ogleda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u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religijskoj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praksi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identifikaciji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dijetetskim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zakonima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koji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se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osnivaju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Levitskim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(11:13-23)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Ponovljenim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zakonima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(14:12-20)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iz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Starog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zaveta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obrezivanje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šabat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košer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ishrana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–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svinjetina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životinje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ptice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ribe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meso-mleko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Lemba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ne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jedu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glodare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školjke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niti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bilo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koje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druge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"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morske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sr-Latn-R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</a:t>
            </a:r>
            <a:r>
              <a:rPr lang="en-US" sz="4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trvinare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",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kao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što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su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rakovi</a:t>
            </a:r>
            <a:r>
              <a:rPr lang="en-US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4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škampi</a:t>
            </a:r>
            <a:r>
              <a:rPr lang="en-U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000" b="1" dirty="0" err="1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itd</a:t>
            </a:r>
            <a:r>
              <a:rPr lang="sr-Latn-RS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23405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media.npr.org/assets/img/2016/10/06/img_0151-701_custom-a2d4bd3b3430c60cbab2a65976fc729175563b75.jpg?s=1100&amp;c=50&amp;f=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9679" y="87455"/>
            <a:ext cx="7483163" cy="499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646842" y="5023647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i="0" dirty="0" err="1" smtClean="0">
                <a:effectLst/>
                <a:latin typeface="NPRSans"/>
              </a:rPr>
              <a:t>Lemba</a:t>
            </a:r>
            <a:r>
              <a:rPr lang="en-US" sz="2400" b="1" i="0" dirty="0" smtClean="0">
                <a:effectLst/>
                <a:latin typeface="NPRSans"/>
              </a:rPr>
              <a:t> women bring food and water for the men building the community's first synagogue in </a:t>
            </a:r>
            <a:r>
              <a:rPr lang="en-US" sz="2400" b="1" i="0" dirty="0" err="1" smtClean="0">
                <a:effectLst/>
                <a:latin typeface="NPRSans"/>
              </a:rPr>
              <a:t>Mapakomhere</a:t>
            </a:r>
            <a:r>
              <a:rPr lang="en-US" sz="2400" b="1" i="0" dirty="0" smtClean="0">
                <a:effectLst/>
                <a:latin typeface="NPRSans"/>
              </a:rPr>
              <a:t> in Zimbabwe's </a:t>
            </a:r>
            <a:r>
              <a:rPr lang="en-US" sz="2400" b="1" i="0" dirty="0" err="1" smtClean="0">
                <a:effectLst/>
                <a:latin typeface="NPRSans"/>
              </a:rPr>
              <a:t>Masvingo</a:t>
            </a:r>
            <a:r>
              <a:rPr lang="en-US" sz="2400" b="1" i="0" dirty="0" smtClean="0">
                <a:effectLst/>
                <a:latin typeface="NPRSans"/>
              </a:rPr>
              <a:t> District, the heart of </a:t>
            </a:r>
            <a:r>
              <a:rPr lang="en-US" sz="2400" b="1" i="0" dirty="0" err="1" smtClean="0">
                <a:effectLst/>
                <a:latin typeface="NPRSans"/>
              </a:rPr>
              <a:t>Lemba</a:t>
            </a:r>
            <a:r>
              <a:rPr lang="en-US" sz="2400" b="1" i="0" dirty="0" smtClean="0">
                <a:effectLst/>
                <a:latin typeface="NPRSans"/>
              </a:rPr>
              <a:t> territory.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9038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</TotalTime>
  <Words>753</Words>
  <Application>Microsoft Office PowerPoint</Application>
  <PresentationFormat>Widescreen</PresentationFormat>
  <Paragraphs>34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NPRSans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 veliko iznenađenje, ispostavilo se da članovi svešteničkih porodica plemena Lemba imaju isti i jedinstveni gen kao i članovi jevrejskih svešteničkih porodica – kohanim tzv. Cohen gene.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LEMBA PLEME</dc:title>
  <dc:creator>Sasa</dc:creator>
  <cp:lastModifiedBy>Sasa</cp:lastModifiedBy>
  <cp:revision>56</cp:revision>
  <dcterms:created xsi:type="dcterms:W3CDTF">2025-06-14T06:18:42Z</dcterms:created>
  <dcterms:modified xsi:type="dcterms:W3CDTF">2025-06-15T16:24:28Z</dcterms:modified>
</cp:coreProperties>
</file>