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sldIdLst>
    <p:sldId id="256" r:id="rId2"/>
    <p:sldId id="288" r:id="rId3"/>
    <p:sldId id="289" r:id="rId4"/>
    <p:sldId id="257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94" r:id="rId24"/>
    <p:sldId id="295" r:id="rId25"/>
    <p:sldId id="29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97" r:id="rId35"/>
    <p:sldId id="299" r:id="rId36"/>
    <p:sldId id="298" r:id="rId37"/>
    <p:sldId id="285" r:id="rId38"/>
    <p:sldId id="286" r:id="rId39"/>
    <p:sldId id="287" r:id="rId40"/>
    <p:sldId id="290" r:id="rId41"/>
    <p:sldId id="291" r:id="rId42"/>
    <p:sldId id="293" r:id="rId43"/>
    <p:sldId id="292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8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3D70-91AA-429A-BD57-1CB6792B3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1078030"/>
            <a:ext cx="9288096" cy="2956718"/>
          </a:xfrm>
        </p:spPr>
        <p:txBody>
          <a:bodyPr anchor="t">
            <a:noAutofit/>
          </a:bodyPr>
          <a:lstStyle>
            <a:lvl1pPr algn="l">
              <a:defRPr sz="6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5D245-B564-481D-A323-F73C5BCA8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136" y="4455621"/>
            <a:ext cx="9288096" cy="1435331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072EE-51B3-4C0C-A460-4684AB07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422A5-3076-413B-84CB-ED3BA4171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67C68-40D5-477E-9DBC-C28FD4B1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6C900-05BC-4021-B69F-2DAF974B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26E227-253A-44A0-9404-1CFD8CE41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F5A02-0FC4-41C8-A13C-4C929B288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59378-C430-49DB-B2D6-E32FBBCD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9D57D-CB8E-4E67-AE2D-2790E2AA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3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2CF945-D70F-49C1-8CE5-5758C1166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0" y="1091381"/>
            <a:ext cx="2171700" cy="495336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DB721-04AA-4330-8045-3F2D9BB4B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91381"/>
            <a:ext cx="8265340" cy="495336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18C15-991C-4C71-8DCD-DB3B38888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28CC3-5830-4EFA-B28E-1648904DE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A91B6-E419-4483-9B66-3C758788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447C6A-78C3-4687-9A71-A05DBF6700DE}"/>
              </a:ext>
            </a:extLst>
          </p:cNvPr>
          <p:cNvCxnSpPr>
            <a:cxnSpLocks/>
          </p:cNvCxnSpPr>
          <p:nvPr/>
        </p:nvCxnSpPr>
        <p:spPr>
          <a:xfrm>
            <a:off x="11387805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717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EE2F5-9D3C-4BE7-9AD5-335B31CF2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98C4F-4BF6-47CF-ABEE-2B12748C4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39070-70D2-4DD1-A439-155343FE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1AB30-CD74-471D-9FA6-ADC0C901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137C4-F19E-4521-8DCB-4E0CF9CA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33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007D-9B1D-4E2C-B38F-29C68209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9127"/>
            <a:ext cx="9272260" cy="3472874"/>
          </a:xfrm>
        </p:spPr>
        <p:txBody>
          <a:bodyPr anchor="t">
            <a:normAutofit/>
          </a:bodyPr>
          <a:lstStyle>
            <a:lvl1pPr>
              <a:defRPr sz="40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C51B-B525-4032-9D08-2978D7367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0939" y="4572000"/>
            <a:ext cx="9272262" cy="1320801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08851-4DCC-447C-828A-5F7E66F76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94542-CAEF-4D6C-BE6A-BC100F05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BDE40-8468-4051-9703-B751608A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57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F7AE-3892-4896-8C15-7A35A41E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88136"/>
            <a:ext cx="9890066" cy="12942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D9A26-86F1-4817-B243-4DE63B4F1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2185" y="2440568"/>
            <a:ext cx="4841505" cy="38012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4BF9B-EA16-48C8-96B9-7A66051BE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40568"/>
            <a:ext cx="4806002" cy="3801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E2D9F-1FCE-4A1C-996E-DB05777A8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29E05-3F6C-40BF-9324-118588B6C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BE013-C5C0-4CBD-982E-36F037F7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56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D885-5FE5-4407-BE4D-FAD01C40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84333"/>
            <a:ext cx="9949455" cy="838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22A77-C134-4857-83E5-51217D3C2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088" y="1923190"/>
            <a:ext cx="4816475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ECBFE-C62C-471B-BFE4-1272EAC34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088" y="2825791"/>
            <a:ext cx="4816475" cy="33638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0AFC6-F407-4F35-BD37-B32F9B403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5482" y="1923190"/>
            <a:ext cx="4824913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8D60D5-0F83-46CB-92F3-849FC08E6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5482" y="2825791"/>
            <a:ext cx="4824913" cy="3363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AE694-5CA0-48DA-90D3-EC42BD1D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40A80D-4CCB-4899-9E1D-A5967F4E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753A9D-469A-4ED9-99A1-7E4B115F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67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7C91E-0A11-4E5D-9B8D-5316E73A2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B8A8D1-71AD-4F9F-B393-9EED83FE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E36922-9A4C-453D-9B70-0C3A7028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AAEF2-65DC-4E28-9AA4-5115ACB07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2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48B02B-A32A-4383-BBC7-0C383390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F7E77-47E0-4F9E-9148-8D0C59C0C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005A2-ECF0-4759-A17B-FDECE806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86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DD4B-5676-477E-8C52-4C1CF160F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4448"/>
            <a:ext cx="3785860" cy="1554362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A3E63-EB15-4D82-BF2B-36BB030C4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0" y="922689"/>
            <a:ext cx="548600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E994E-BAB7-43DC-A0E4-C779CF2A3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701254"/>
            <a:ext cx="3785860" cy="31677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EFAAA-1B70-42AA-ADCC-F49B58132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7B6CC-1C13-4F34-AC86-CCD442C8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1B638-9061-41AD-AF47-73A4AF8B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18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3C43-1676-4A29-83F9-D788ED2E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7280"/>
            <a:ext cx="3785860" cy="1559740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14A903-97C7-4349-B8CE-1BBED1942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4500" y="1143000"/>
            <a:ext cx="54864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A9F58-4AEB-4286-98F7-3C77AA913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697480"/>
            <a:ext cx="3785860" cy="30934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55A58-F085-4500-AF61-045B12C8F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36470-561D-49AE-AC84-B79D483FD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F2BE2-DF21-4683-9D5F-849A525F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21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438DC-3CEE-4170-9B1C-BAC05CD8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9024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19D24-DCBE-47F9-8B85-8A118B02B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136" y="2447778"/>
            <a:ext cx="9922764" cy="383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F5788-BDCE-49E2-80AE-31C739C6A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5200" y="6389688"/>
            <a:ext cx="36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A1E45834-53BD-4C8F-B791-CD5378F4150E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D5844-8163-4D82-BEFC-BC2D8D511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940" y="6389688"/>
            <a:ext cx="4433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98A50-C435-4220-82C6-C8D62A7C9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3190" y="6389688"/>
            <a:ext cx="940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689CE0-64D2-447C-9C1F-872D111D8AC3}"/>
              </a:ext>
            </a:extLst>
          </p:cNvPr>
          <p:cNvCxnSpPr>
            <a:cxnSpLocks/>
          </p:cNvCxnSpPr>
          <p:nvPr/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98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0" r:id="rId6"/>
    <p:sldLayoutId id="2147483756" r:id="rId7"/>
    <p:sldLayoutId id="2147483757" r:id="rId8"/>
    <p:sldLayoutId id="2147483758" r:id="rId9"/>
    <p:sldLayoutId id="2147483759" r:id="rId10"/>
    <p:sldLayoutId id="214748376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sr.wikipedia.org/wiki/%D0%A2%D0%B0%D1%80%D1%81" TargetMode="External"/><Relationship Id="rId13" Type="http://schemas.openxmlformats.org/officeDocument/2006/relationships/hyperlink" Target="https://sr.wikipedia.org/wiki/%D0%A0%D0%B8%D0%BC" TargetMode="External"/><Relationship Id="rId3" Type="http://schemas.openxmlformats.org/officeDocument/2006/relationships/hyperlink" Target="https://sr.wikipedia.org/wiki/%D0%90%D0%BF%D0%BE%D1%81%D1%82%D0%BE%D0%BB_%D0%9F%D0%B0%D0%B2%D0%BB%D0%B5" TargetMode="External"/><Relationship Id="rId7" Type="http://schemas.openxmlformats.org/officeDocument/2006/relationships/image" Target="../media/image29.png"/><Relationship Id="rId12" Type="http://schemas.openxmlformats.org/officeDocument/2006/relationships/hyperlink" Target="https://sr.wikipedia.org/wiki/%D0%A8%D0%BF%D0%B0%D0%BD%D0%B8%D1%98%D0%B0" TargetMode="External"/><Relationship Id="rId2" Type="http://schemas.openxmlformats.org/officeDocument/2006/relationships/hyperlink" Target="https://sr.wikipedia.org/wiki/%D0%88%D0%B5%D0%B2%D1%80%D0%B5%D1%98%D0%B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r.wikipedia.org/sr-el/%D0%98%D1%81%D1%82%D0%BE%D1%80%D0%B8%D1%98%D0%B0_%D0%88%D0%B5%D0%B2%D1%80%D0%B5%D1%98%D0%B0_%D0%BD%D0%B0_%D0%9C%D0%B0%D0%BB%D1%82%D0%B8#cite_note-2" TargetMode="External"/><Relationship Id="rId11" Type="http://schemas.openxmlformats.org/officeDocument/2006/relationships/hyperlink" Target="https://sr.wikipedia.org/wiki/%D0%90%D1%80%D0%B0%D0%B1%D0%B8%D1%98%D1%81%D0%BA%D0%BE_%D0%BF%D0%BE%D0%BB%D1%83%D0%BE%D1%81%D1%82%D1%80%D0%B2%D0%BE" TargetMode="External"/><Relationship Id="rId5" Type="http://schemas.openxmlformats.org/officeDocument/2006/relationships/hyperlink" Target="https://sr.wikipedia.org/wiki/%D0%A5%D1%80%D0%B8%D1%88%D1%9B%D0%B0%D0%BD%D1%81%D1%82%D0%B2%D0%BE" TargetMode="External"/><Relationship Id="rId15" Type="http://schemas.openxmlformats.org/officeDocument/2006/relationships/hyperlink" Target="https://sr.wikipedia.org/wiki/%D0%90%D0%BF%D0%BE%D1%81%D1%82%D0%BE%D0%BB_%D0%9F%D0%B5%D1%82%D0%B0%D1%80" TargetMode="External"/><Relationship Id="rId10" Type="http://schemas.openxmlformats.org/officeDocument/2006/relationships/hyperlink" Target="https://sr.wikipedia.org/wiki/%D0%88%D0%B5%D0%B2%D0%B0%D0%BD%D1%92%D0%B5%D1%99%D0%B5" TargetMode="External"/><Relationship Id="rId4" Type="http://schemas.openxmlformats.org/officeDocument/2006/relationships/hyperlink" Target="https://sr.wikipedia.org/sr-el/%D0%98%D1%81%D1%82%D0%BE%D1%80%D0%B8%D1%98%D0%B0_%D0%88%D0%B5%D0%B2%D1%80%D0%B5%D1%98%D0%B0_%D0%BD%D0%B0_%D0%9C%D0%B0%D0%BB%D1%82%D0%B8#cite_note-1" TargetMode="External"/><Relationship Id="rId9" Type="http://schemas.openxmlformats.org/officeDocument/2006/relationships/hyperlink" Target="https://sr.wikipedia.org/wiki/%D0%A4%D0%B0%D1%80%D0%B8%D1%81%D0%B5%D1%98%D0%B8" TargetMode="External"/><Relationship Id="rId14" Type="http://schemas.openxmlformats.org/officeDocument/2006/relationships/hyperlink" Target="https://sr.wikipedia.org/wiki/%D0%9D%D0%B5%D1%80%D0%BE%D0%BD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6187D8-B32D-4D1A-8C48-A15933DDC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639F64-6B59-EDB2-866D-C840643605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599" r="10512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019BB32-A409-4C93-9090-8BDDC45E5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657600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BC44B5-6C44-1D4C-E92D-ED56E1B1F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4314" y="1088571"/>
            <a:ext cx="10317936" cy="2050908"/>
          </a:xfrm>
        </p:spPr>
        <p:txBody>
          <a:bodyPr anchor="t">
            <a:normAutofit/>
          </a:bodyPr>
          <a:lstStyle/>
          <a:p>
            <a:r>
              <a:rPr lang="en-US" sz="3700" dirty="0" err="1">
                <a:solidFill>
                  <a:srgbClr val="FFFFFF"/>
                </a:solidFill>
              </a:rPr>
              <a:t>Jevreji</a:t>
            </a:r>
            <a:r>
              <a:rPr lang="en-US" sz="3700" dirty="0">
                <a:solidFill>
                  <a:srgbClr val="FFFFFF"/>
                </a:solidFill>
              </a:rPr>
              <a:t>  u  </a:t>
            </a:r>
            <a:r>
              <a:rPr lang="en-US" sz="3700" dirty="0" err="1">
                <a:solidFill>
                  <a:srgbClr val="FFFFFF"/>
                </a:solidFill>
              </a:rPr>
              <a:t>antisemitskoj</a:t>
            </a:r>
            <a:r>
              <a:rPr lang="en-US" sz="3700" dirty="0">
                <a:solidFill>
                  <a:srgbClr val="FFFFFF"/>
                </a:solidFill>
              </a:rPr>
              <a:t>  </a:t>
            </a:r>
            <a:r>
              <a:rPr lang="en-US" sz="3700" dirty="0" err="1">
                <a:solidFill>
                  <a:srgbClr val="FFFFFF"/>
                </a:solidFill>
              </a:rPr>
              <a:t>umetnosti</a:t>
            </a:r>
            <a:r>
              <a:rPr lang="en-US" sz="3700" dirty="0">
                <a:solidFill>
                  <a:srgbClr val="FFFFFF"/>
                </a:solidFill>
              </a:rPr>
              <a:t> </a:t>
            </a:r>
            <a:br>
              <a:rPr lang="en-US" sz="3700" dirty="0">
                <a:solidFill>
                  <a:srgbClr val="FFFFFF"/>
                </a:solidFill>
              </a:rPr>
            </a:br>
            <a:br>
              <a:rPr lang="en-US" sz="3700" dirty="0">
                <a:solidFill>
                  <a:srgbClr val="FFFFFF"/>
                </a:solidFill>
              </a:rPr>
            </a:br>
            <a:endParaRPr lang="en-US" sz="3700" dirty="0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AA360F-DECB-4836-8FB6-22C4BC3F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97558"/>
            <a:ext cx="804195" cy="0"/>
          </a:xfrm>
          <a:prstGeom prst="line">
            <a:avLst/>
          </a:prstGeom>
          <a:ln w="857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4ED70DB-1943-4E5C-A1B6-D49DFE440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4677195"/>
            <a:ext cx="12192000" cy="2180805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A7037E-2DD8-C450-CB53-5A569D56FA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195" y="3202586"/>
            <a:ext cx="9874429" cy="2050908"/>
          </a:xfrm>
        </p:spPr>
        <p:txBody>
          <a:bodyPr anchor="b">
            <a:normAutofit fontScale="92500" lnSpcReduction="10000"/>
          </a:bodyPr>
          <a:lstStyle/>
          <a:p>
            <a:br>
              <a:rPr lang="en-US" b="1" dirty="0">
                <a:solidFill>
                  <a:srgbClr val="FFFFFF"/>
                </a:solidFill>
              </a:rPr>
            </a:br>
            <a:br>
              <a:rPr lang="en-US" b="1" dirty="0">
                <a:solidFill>
                  <a:srgbClr val="FFFFFF"/>
                </a:solidFill>
              </a:rPr>
            </a:br>
            <a:endParaRPr lang="en-US" b="1" dirty="0">
              <a:solidFill>
                <a:srgbClr val="FFFFFF"/>
              </a:solidFill>
            </a:endParaRPr>
          </a:p>
          <a:p>
            <a:r>
              <a:rPr lang="en-US" b="1" dirty="0">
                <a:solidFill>
                  <a:srgbClr val="FFFFFF"/>
                </a:solidFill>
              </a:rPr>
              <a:t>The Peter </a:t>
            </a:r>
            <a:r>
              <a:rPr lang="en-US" b="1" dirty="0" err="1">
                <a:solidFill>
                  <a:srgbClr val="FFFFFF"/>
                </a:solidFill>
              </a:rPr>
              <a:t>Ehrenthal</a:t>
            </a:r>
            <a:r>
              <a:rPr lang="en-US" b="1" dirty="0">
                <a:solidFill>
                  <a:srgbClr val="FFFFFF"/>
                </a:solidFill>
              </a:rPr>
              <a:t> Collection </a:t>
            </a:r>
          </a:p>
          <a:p>
            <a:r>
              <a:rPr lang="en-US" b="1" dirty="0">
                <a:solidFill>
                  <a:srgbClr val="FFFFFF"/>
                </a:solidFill>
              </a:rPr>
              <a:t>Wolfson Museum of Jewish 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9181E7-B454-272A-B965-0C51DC360EFA}"/>
              </a:ext>
            </a:extLst>
          </p:cNvPr>
          <p:cNvSpPr txBox="1"/>
          <p:nvPr/>
        </p:nvSpPr>
        <p:spPr>
          <a:xfrm>
            <a:off x="4545293" y="6157389"/>
            <a:ext cx="400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>
                <a:solidFill>
                  <a:srgbClr val="00B0F0"/>
                </a:solidFill>
              </a:rPr>
              <a:t>Priredila B</a:t>
            </a:r>
            <a:r>
              <a:rPr lang="en-US" dirty="0" err="1">
                <a:solidFill>
                  <a:srgbClr val="00B0F0"/>
                </a:solidFill>
              </a:rPr>
              <a:t>arbara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sr-Latn-BA" dirty="0">
                <a:solidFill>
                  <a:srgbClr val="00B0F0"/>
                </a:solidFill>
              </a:rPr>
              <a:t>Panić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770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F447D8-4FE0-54C8-50A4-99F809195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270" y="324090"/>
            <a:ext cx="2655801" cy="539791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CCF11-E2AD-7CD3-689F-FEFCB913482A}"/>
              </a:ext>
            </a:extLst>
          </p:cNvPr>
          <p:cNvSpPr txBox="1">
            <a:spLocks/>
          </p:cNvSpPr>
          <p:nvPr/>
        </p:nvSpPr>
        <p:spPr>
          <a:xfrm>
            <a:off x="1152270" y="5797230"/>
            <a:ext cx="2736824" cy="7366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Neue Haas Grotesk Text Pro" panose="020B05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Latn-CS" sz="1600" b="1" dirty="0">
                <a:cs typeface="Times New Roman" panose="02020603050405020304" pitchFamily="18" charset="0"/>
              </a:rPr>
              <a:t>BRONZANA FIGURA</a:t>
            </a:r>
            <a:endParaRPr lang="sr-Latn-BA" sz="1600" b="1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Latn-CS" sz="1600" b="1" dirty="0">
                <a:cs typeface="Times New Roman" panose="02020603050405020304" pitchFamily="18" charset="0"/>
              </a:rPr>
              <a:t>Austrija, 19. vek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F2CF9C-842F-832A-B083-0995E965D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680" y="219918"/>
            <a:ext cx="4495909" cy="6209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03B555-1C80-F0FC-ADFE-F2FB263FB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199" y="1792458"/>
            <a:ext cx="2861970" cy="327308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31018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B1E01-3A88-50DA-0A87-6518A42D0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9127"/>
            <a:ext cx="9272260" cy="1007465"/>
          </a:xfrm>
        </p:spPr>
        <p:txBody>
          <a:bodyPr>
            <a:normAutofit/>
          </a:bodyPr>
          <a:lstStyle/>
          <a:p>
            <a:pPr algn="ctr"/>
            <a:r>
              <a:rPr lang="sr-Latn-CS" altLang="en-US" sz="3200" b="1" dirty="0"/>
              <a:t>ZizenhauseNEr figurice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5A83D-D37A-4265-51C8-F2D972855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0940" y="2430684"/>
            <a:ext cx="9272262" cy="3786209"/>
          </a:xfrm>
        </p:spPr>
        <p:txBody>
          <a:bodyPr>
            <a:normAutofit fontScale="92500"/>
          </a:bodyPr>
          <a:lstStyle/>
          <a:p>
            <a:pPr marL="342900" indent="-342900" eaLnBrk="1" hangingPunct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sr-Latn-CS" altLang="en-US" sz="2000" b="1" dirty="0"/>
              <a:t>Zinenhausener figurice od terakote svoju popularnost su stekle u 18. veku</a:t>
            </a:r>
          </a:p>
          <a:p>
            <a:pPr marL="342900" indent="-342900" eaLnBrk="1" hangingPunct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sr-Latn-CS" altLang="en-US" sz="2000" b="1" dirty="0"/>
              <a:t>Krasil</a:t>
            </a:r>
            <a:r>
              <a:rPr lang="en-US" altLang="en-US" sz="2000" b="1" dirty="0"/>
              <a:t>e</a:t>
            </a:r>
            <a:r>
              <a:rPr lang="sr-Latn-CS" altLang="en-US" sz="2000" b="1" dirty="0"/>
              <a:t> su domove bogatih nemačkih aristokratskih porodica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sr-Latn-CS" altLang="en-US" sz="2000" b="1" dirty="0"/>
              <a:t>Nastale su 1799. godine u radionici umetničke </a:t>
            </a:r>
            <a:r>
              <a:rPr lang="sr-Latn-CS" altLang="en-US" b="1" dirty="0"/>
              <a:t>porodice</a:t>
            </a:r>
            <a:r>
              <a:rPr lang="en-US" altLang="en-US" b="1" dirty="0"/>
              <a:t> </a:t>
            </a:r>
            <a:r>
              <a:rPr lang="sr-Latn-CS" altLang="en-US" sz="2000" b="1" dirty="0"/>
              <a:t>Sohn (</a:t>
            </a:r>
            <a:r>
              <a:rPr lang="en-US" altLang="en-US" sz="2000" b="1" dirty="0"/>
              <a:t>Franz, Joseph, Ferdinand </a:t>
            </a:r>
            <a:r>
              <a:rPr lang="sr-Latn-CS" altLang="en-US" sz="2000" b="1" dirty="0"/>
              <a:t>i </a:t>
            </a:r>
            <a:r>
              <a:rPr lang="en-US" altLang="en-US" sz="2000" b="1" dirty="0"/>
              <a:t>Anton</a:t>
            </a:r>
            <a:r>
              <a:rPr lang="sr-Latn-CS" altLang="en-US" sz="2000" b="1" dirty="0"/>
              <a:t>)</a:t>
            </a:r>
          </a:p>
          <a:p>
            <a:pPr marL="342900" indent="-342900" eaLnBrk="1" hangingPunct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sr-Latn-CS" altLang="en-US" sz="2000" b="1" dirty="0"/>
              <a:t>Figurice su u početku bile religioznog sadržaja, da bi ubrzo pravljene sa živopisnim motivima iz svakodnevnog života</a:t>
            </a:r>
          </a:p>
          <a:p>
            <a:pPr marL="342900" indent="-342900" eaLnBrk="1" hangingPunct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sr-Latn-CS" altLang="en-US" sz="2000" b="1" dirty="0"/>
              <a:t>Neke od figurica su imale prizvuk satire i karikatura</a:t>
            </a:r>
          </a:p>
          <a:p>
            <a:pPr marL="342900" indent="-342900" eaLnBrk="1" hangingPunct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sr-Latn-CS" altLang="en-US" b="1" dirty="0"/>
              <a:t>Nažalost proizvodile su se i one na kojima su Jevreji prikazivani podrugljivo</a:t>
            </a:r>
            <a:endParaRPr lang="sr-Latn-CS" altLang="en-US" sz="2000" b="1" dirty="0"/>
          </a:p>
          <a:p>
            <a:pPr marL="342900" indent="-342900" eaLnBrk="1" hangingPunct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sr-Latn-CS" altLang="en-US" sz="2000" b="1" dirty="0"/>
              <a:t>Figurice su bile veoma popularne i masovno su se prodavale po Evropi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336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B5CB45-91C7-FCA5-C37C-FA8BA32BE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249"/>
            <a:ext cx="8498051" cy="59929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4AA8C3-4E17-E004-5522-9B88DCCEC120}"/>
              </a:ext>
            </a:extLst>
          </p:cNvPr>
          <p:cNvSpPr txBox="1"/>
          <p:nvPr/>
        </p:nvSpPr>
        <p:spPr>
          <a:xfrm>
            <a:off x="8634714" y="5081286"/>
            <a:ext cx="3557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1600" b="1" dirty="0"/>
              <a:t>„Čudo božije, šta sam ovo pr</a:t>
            </a:r>
            <a:r>
              <a:rPr lang="en-US" sz="1600" b="1" dirty="0"/>
              <a:t>o</a:t>
            </a:r>
            <a:r>
              <a:rPr lang="sr-Latn-BA" sz="1600" b="1" dirty="0"/>
              <a:t>našao“</a:t>
            </a:r>
          </a:p>
          <a:p>
            <a:endParaRPr lang="sr-Latn-BA" sz="1600" b="1" dirty="0"/>
          </a:p>
          <a:p>
            <a:r>
              <a:rPr lang="sr-Latn-BA" sz="1600" b="1" dirty="0"/>
              <a:t>Francuski carinik pregleda Jevrejina trgovca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985560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8DACC-CC8C-13CC-8DF0-7B8BF700F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EF7D49-D631-D29B-8D2F-CE7CA7EB29B8}"/>
              </a:ext>
            </a:extLst>
          </p:cNvPr>
          <p:cNvSpPr txBox="1"/>
          <p:nvPr/>
        </p:nvSpPr>
        <p:spPr>
          <a:xfrm>
            <a:off x="6910087" y="5335928"/>
            <a:ext cx="5281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1600" b="1" dirty="0"/>
              <a:t>„Ona nije lenja“</a:t>
            </a:r>
          </a:p>
          <a:p>
            <a:endParaRPr lang="sr-Latn-BA" sz="1600" b="1" dirty="0"/>
          </a:p>
          <a:p>
            <a:r>
              <a:rPr lang="sr-Latn-BA" sz="1600" b="1" dirty="0"/>
              <a:t>U Švajcarskoj su stokom pretežno trgovali Jevreji</a:t>
            </a:r>
            <a:endParaRPr lang="en-US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74C9D8-D373-F11B-9E20-23EAADB00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6494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72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1A9FD-24B0-1AC4-865C-057491177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CFA441-EF8E-BFFB-8180-E73127A0D3BF}"/>
              </a:ext>
            </a:extLst>
          </p:cNvPr>
          <p:cNvSpPr txBox="1"/>
          <p:nvPr/>
        </p:nvSpPr>
        <p:spPr>
          <a:xfrm>
            <a:off x="7917085" y="4132161"/>
            <a:ext cx="3970116" cy="209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cs typeface="Times New Roman" panose="02020603050405020304" pitchFamily="18" charset="0"/>
              </a:rPr>
              <a:t>“</a:t>
            </a:r>
            <a:r>
              <a:rPr lang="sr-Latn-CS" altLang="en-US" sz="1600" b="1" dirty="0">
                <a:cs typeface="Times New Roman" panose="02020603050405020304" pitchFamily="18" charset="0"/>
              </a:rPr>
              <a:t>Lidija se venčava</a:t>
            </a:r>
            <a:r>
              <a:rPr lang="en-US" altLang="en-US" sz="1600" b="1" dirty="0">
                <a:cs typeface="Times New Roman" panose="02020603050405020304" pitchFamily="18" charset="0"/>
              </a:rPr>
              <a:t>“</a:t>
            </a:r>
            <a:endParaRPr lang="sr-Latn-BA" altLang="en-US" sz="1600" b="1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sr-Latn-BA" altLang="en-US" sz="1600" b="1" dirty="0">
                <a:cs typeface="Times New Roman" panose="02020603050405020304" pitchFamily="18" charset="0"/>
              </a:rPr>
              <a:t>N</a:t>
            </a:r>
            <a:r>
              <a:rPr lang="sr-Latn-CS" altLang="en-US" sz="1600" b="1" dirty="0">
                <a:cs typeface="Times New Roman" panose="02020603050405020304" pitchFamily="18" charset="0"/>
              </a:rPr>
              <a:t>a postolju je ispisano (jidiš) – Moja ćerko, moj najveći kapital, moje sve, ovde je čovek kome se sviđaju tvoje oči, tvoje muziciranje na klaviru, tvoji maniri, tvoja ličnost, on želi da te oženi, </a:t>
            </a:r>
            <a:r>
              <a:rPr lang="en-US" altLang="en-US" sz="1600" b="1" dirty="0" err="1">
                <a:cs typeface="Times New Roman" panose="02020603050405020304" pitchFamily="18" charset="0"/>
              </a:rPr>
              <a:t>zar</a:t>
            </a:r>
            <a:r>
              <a:rPr lang="en-US" altLang="en-US" sz="1600" b="1" dirty="0">
                <a:cs typeface="Times New Roman" panose="02020603050405020304" pitchFamily="18" charset="0"/>
              </a:rPr>
              <a:t> </a:t>
            </a:r>
            <a:r>
              <a:rPr lang="sr-Latn-CS" altLang="en-US" sz="1600" b="1" dirty="0">
                <a:cs typeface="Times New Roman" panose="02020603050405020304" pitchFamily="18" charset="0"/>
              </a:rPr>
              <a:t>ćeš reći NE?! </a:t>
            </a:r>
            <a:endParaRPr lang="en-US" altLang="en-US" sz="1600" b="1" dirty="0"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9A71D7-B26A-11A2-91F8-E80E318BF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49" y="0"/>
            <a:ext cx="7655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90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D43D9-8C62-A032-0649-E2D380001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1FF27-C669-742D-A69F-679DAC2C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60" y="173152"/>
            <a:ext cx="9272260" cy="1007465"/>
          </a:xfrm>
        </p:spPr>
        <p:txBody>
          <a:bodyPr>
            <a:normAutofit/>
          </a:bodyPr>
          <a:lstStyle/>
          <a:p>
            <a:pPr algn="ctr"/>
            <a:r>
              <a:rPr lang="sr-Latn-CS" altLang="en-US" sz="3200" b="1" dirty="0"/>
              <a:t>FAGIN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951F6-0D3D-DCA7-7EB3-8FA0F9078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5917" y="2631987"/>
            <a:ext cx="10754946" cy="3918223"/>
          </a:xfrm>
        </p:spPr>
        <p:txBody>
          <a:bodyPr>
            <a:no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sr-Latn-CS" altLang="en-US" sz="1800" b="1" dirty="0"/>
              <a:t>Izmisljeni lik u delu „Oliver Tvist“ Čarlsa Dikensa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sr-Latn-CS" altLang="en-US" sz="1800" b="1" dirty="0">
                <a:cs typeface="Times New Roman" panose="02020603050405020304" pitchFamily="18" charset="0"/>
              </a:rPr>
              <a:t>Faginov karakter je zasnovan na liku jevrejskog engleskog </a:t>
            </a:r>
            <a:br>
              <a:rPr lang="en-US" altLang="en-US" sz="1800" b="1" dirty="0">
                <a:cs typeface="Times New Roman" panose="02020603050405020304" pitchFamily="18" charset="0"/>
              </a:rPr>
            </a:br>
            <a:r>
              <a:rPr lang="sr-Latn-CS" altLang="en-US" sz="1800" b="1" dirty="0">
                <a:cs typeface="Times New Roman" panose="02020603050405020304" pitchFamily="18" charset="0"/>
              </a:rPr>
              <a:t>kriminalca Isaka „Ajki“ Solomona (1785-1850)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sr-Latn-CS" altLang="en-US" sz="1800" b="1" dirty="0">
                <a:cs typeface="Times New Roman" panose="02020603050405020304" pitchFamily="18" charset="0"/>
              </a:rPr>
              <a:t>U prvih 38 poglavlja Fagin je 275 puta nazvan </a:t>
            </a:r>
            <a:r>
              <a:rPr lang="en-US" altLang="en-US" sz="1800" b="1" dirty="0">
                <a:cs typeface="Times New Roman" panose="02020603050405020304" pitchFamily="18" charset="0"/>
              </a:rPr>
              <a:t>“</a:t>
            </a:r>
            <a:r>
              <a:rPr lang="sr-Latn-CS" altLang="en-US" sz="1800" b="1" dirty="0">
                <a:cs typeface="Times New Roman" panose="02020603050405020304" pitchFamily="18" charset="0"/>
              </a:rPr>
              <a:t>Jevejin</a:t>
            </a:r>
            <a:r>
              <a:rPr lang="en-US" altLang="en-US" sz="1800" b="1" dirty="0">
                <a:cs typeface="Times New Roman" panose="02020603050405020304" pitchFamily="18" charset="0"/>
              </a:rPr>
              <a:t>“</a:t>
            </a:r>
            <a:r>
              <a:rPr lang="sr-Latn-CS" altLang="en-US" sz="1800" b="1" dirty="0">
                <a:cs typeface="Times New Roman" panose="02020603050405020304" pitchFamily="18" charset="0"/>
              </a:rPr>
              <a:t>, a samo 42 puta </a:t>
            </a:r>
            <a:br>
              <a:rPr lang="en-US" altLang="en-US" sz="1800" b="1" dirty="0">
                <a:cs typeface="Times New Roman" panose="02020603050405020304" pitchFamily="18" charset="0"/>
              </a:rPr>
            </a:br>
            <a:r>
              <a:rPr lang="sr-Latn-CS" altLang="en-US" sz="1800" b="1" dirty="0">
                <a:cs typeface="Times New Roman" panose="02020603050405020304" pitchFamily="18" charset="0"/>
              </a:rPr>
              <a:t>po imenu </a:t>
            </a:r>
            <a:r>
              <a:rPr lang="en-US" altLang="en-US" sz="1800" b="1" dirty="0">
                <a:cs typeface="Times New Roman" panose="02020603050405020304" pitchFamily="18" charset="0"/>
              </a:rPr>
              <a:t>“</a:t>
            </a:r>
            <a:r>
              <a:rPr lang="sr-Latn-CS" altLang="en-US" sz="1800" b="1" dirty="0">
                <a:cs typeface="Times New Roman" panose="02020603050405020304" pitchFamily="18" charset="0"/>
              </a:rPr>
              <a:t>Fagin</a:t>
            </a:r>
            <a:r>
              <a:rPr lang="en-US" altLang="en-US" sz="1800" b="1" dirty="0">
                <a:cs typeface="Times New Roman" panose="02020603050405020304" pitchFamily="18" charset="0"/>
              </a:rPr>
              <a:t>“</a:t>
            </a:r>
            <a:r>
              <a:rPr lang="sr-Latn-CS" altLang="en-US" sz="1800" b="1" dirty="0">
                <a:cs typeface="Times New Roman" panose="02020603050405020304" pitchFamily="18" charset="0"/>
              </a:rPr>
              <a:t> ili </a:t>
            </a:r>
            <a:r>
              <a:rPr lang="en-US" altLang="en-US" sz="1800" b="1" dirty="0">
                <a:cs typeface="Times New Roman" panose="02020603050405020304" pitchFamily="18" charset="0"/>
              </a:rPr>
              <a:t>“</a:t>
            </a:r>
            <a:r>
              <a:rPr lang="sr-Latn-CS" altLang="en-US" sz="1800" b="1" dirty="0">
                <a:cs typeface="Times New Roman" panose="02020603050405020304" pitchFamily="18" charset="0"/>
              </a:rPr>
              <a:t>starac</a:t>
            </a:r>
            <a:r>
              <a:rPr lang="en-US" altLang="en-US" sz="1800" b="1" dirty="0">
                <a:cs typeface="Times New Roman" panose="02020603050405020304" pitchFamily="18" charset="0"/>
              </a:rPr>
              <a:t>“</a:t>
            </a:r>
            <a:r>
              <a:rPr lang="sr-Latn-CS" altLang="en-US" sz="1800" b="1" dirty="0">
                <a:cs typeface="Times New Roman" panose="02020603050405020304" pitchFamily="18" charset="0"/>
              </a:rPr>
              <a:t> 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sr-Latn-CS" altLang="en-US" sz="1800" b="1" dirty="0">
                <a:cs typeface="Times New Roman" panose="02020603050405020304" pitchFamily="18" charset="0"/>
              </a:rPr>
              <a:t>Dikens je objasnio da je Fagina napravio Jevrejinom jer </a:t>
            </a:r>
            <a:r>
              <a:rPr lang="en-US" altLang="en-US" sz="1800" b="1" dirty="0">
                <a:cs typeface="Times New Roman" panose="02020603050405020304" pitchFamily="18" charset="0"/>
              </a:rPr>
              <a:t>“</a:t>
            </a:r>
            <a:r>
              <a:rPr lang="sr-Latn-CS" altLang="en-US" sz="1800" b="1" dirty="0">
                <a:cs typeface="Times New Roman" panose="02020603050405020304" pitchFamily="18" charset="0"/>
              </a:rPr>
              <a:t>nažalost istina je takva da je u vremenu kada se dešava priča  ta vrsta kriminalca gotovo uvek </a:t>
            </a:r>
            <a:r>
              <a:rPr lang="en-US" altLang="en-US" sz="1800" b="1" dirty="0">
                <a:cs typeface="Times New Roman" panose="02020603050405020304" pitchFamily="18" charset="0"/>
              </a:rPr>
              <a:t>je </a:t>
            </a:r>
            <a:r>
              <a:rPr lang="sr-Latn-CS" altLang="en-US" sz="1800" b="1" dirty="0">
                <a:cs typeface="Times New Roman" panose="02020603050405020304" pitchFamily="18" charset="0"/>
              </a:rPr>
              <a:t>bio Jevrejin</a:t>
            </a:r>
            <a:r>
              <a:rPr lang="en-US" altLang="en-US" sz="1800" b="1" dirty="0">
                <a:cs typeface="Times New Roman" panose="02020603050405020304" pitchFamily="18" charset="0"/>
              </a:rPr>
              <a:t>“</a:t>
            </a:r>
            <a:r>
              <a:rPr lang="sr-Latn-CS" altLang="en-US" sz="1800" b="1" dirty="0">
                <a:cs typeface="Times New Roman" panose="02020603050405020304" pitchFamily="18" charset="0"/>
              </a:rPr>
              <a:t> 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sr-Latn-CS" altLang="en-US" sz="1800" b="1" dirty="0">
                <a:cs typeface="Times New Roman" panose="02020603050405020304" pitchFamily="18" charset="0"/>
              </a:rPr>
              <a:t>Takođe je tvrdio da nije imao nikavne loše namere prema jevrejskoj veri: </a:t>
            </a:r>
            <a:r>
              <a:rPr lang="en-US" altLang="en-US" sz="1800" b="1" dirty="0">
                <a:cs typeface="Times New Roman" panose="02020603050405020304" pitchFamily="18" charset="0"/>
              </a:rPr>
              <a:t>“</a:t>
            </a:r>
            <a:r>
              <a:rPr lang="sr-Latn-CS" altLang="en-US" sz="1800" b="1" dirty="0">
                <a:cs typeface="Times New Roman" panose="02020603050405020304" pitchFamily="18" charset="0"/>
              </a:rPr>
              <a:t>Nemam nikakva druga osećanja prema Jevrejima sem prijateljskih. Uvek lepo govorim o njima, bilo javno ili u privatnim razgovorima i iznosim svoje svedočenje u korist njihove izuzetne odanosti u svim poslovima koje sam imao sa njima</a:t>
            </a:r>
            <a:r>
              <a:rPr lang="en-US" altLang="en-US" sz="1800" b="1" dirty="0">
                <a:cs typeface="Times New Roman" panose="02020603050405020304" pitchFamily="18" charset="0"/>
              </a:rPr>
              <a:t>“</a:t>
            </a:r>
            <a:r>
              <a:rPr lang="sr-Latn-CS" altLang="en-US" sz="1800" b="1" dirty="0">
                <a:cs typeface="Times New Roman" panose="02020603050405020304" pitchFamily="18" charset="0"/>
              </a:rPr>
              <a:t>  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sr-Latn-CS" altLang="en-US" sz="1800" b="1" dirty="0">
                <a:cs typeface="Times New Roman" panose="02020603050405020304" pitchFamily="18" charset="0"/>
              </a:rPr>
              <a:t>U kasnijim izdanjima knjige Dikens je izbacio preko 180 referenci koje se odnose na Faginovo jevrejstvo, a sve se desilo nakon prodaje kuće jevrejskom bankaru James Davis</a:t>
            </a:r>
            <a:r>
              <a:rPr lang="en-US" altLang="en-US" sz="1800" b="1" dirty="0">
                <a:cs typeface="Times New Roman" panose="02020603050405020304" pitchFamily="18" charset="0"/>
              </a:rPr>
              <a:t>-u</a:t>
            </a:r>
            <a:r>
              <a:rPr lang="sr-Latn-CS" altLang="en-US" sz="1800" b="1" dirty="0">
                <a:cs typeface="Times New Roman" panose="02020603050405020304" pitchFamily="18" charset="0"/>
              </a:rPr>
              <a:t> 1850. sa kojim je postao prijatelj</a:t>
            </a: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3CD153-59B5-C89E-8C23-4043A0490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7295" y="173152"/>
            <a:ext cx="2020000" cy="221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27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D089F9-C31B-2260-AAA5-DD7E40497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22" y="254644"/>
            <a:ext cx="10773356" cy="56021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03EE49-098E-EEFB-5686-519202531922}"/>
              </a:ext>
            </a:extLst>
          </p:cNvPr>
          <p:cNvSpPr txBox="1"/>
          <p:nvPr/>
        </p:nvSpPr>
        <p:spPr>
          <a:xfrm>
            <a:off x="2407533" y="6123007"/>
            <a:ext cx="8218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CS" altLang="en-US" sz="1800" b="1" dirty="0"/>
              <a:t>Krčag, Engleska oko 1920</a:t>
            </a:r>
            <a:r>
              <a:rPr lang="en-US" altLang="en-US" sz="1800" b="1" dirty="0">
                <a:cs typeface="Times New Roman" panose="02020603050405020304" pitchFamily="18" charset="0"/>
              </a:rPr>
              <a:t>;</a:t>
            </a:r>
            <a:r>
              <a:rPr lang="sr-Latn-CS" altLang="en-US" sz="1800" b="1" dirty="0">
                <a:cs typeface="Times New Roman" panose="02020603050405020304" pitchFamily="18" charset="0"/>
              </a:rPr>
              <a:t> Tanjiri i bokal, Engleska oko 1900.</a:t>
            </a:r>
            <a:endParaRPr lang="en-US" altLang="en-US" sz="1800" b="1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502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04B6D5-61BF-971C-C29F-F476DAE0C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154" y="294002"/>
            <a:ext cx="10101691" cy="55396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229134-8ACA-08A5-E33E-EFA1C49976A5}"/>
              </a:ext>
            </a:extLst>
          </p:cNvPr>
          <p:cNvSpPr txBox="1"/>
          <p:nvPr/>
        </p:nvSpPr>
        <p:spPr>
          <a:xfrm>
            <a:off x="812156" y="6211669"/>
            <a:ext cx="10567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CS" altLang="en-US" sz="1800" b="1" dirty="0"/>
              <a:t>Bokal, Engleska oko 1900</a:t>
            </a:r>
            <a:r>
              <a:rPr lang="en-US" altLang="en-US" sz="1800" b="1" dirty="0">
                <a:cs typeface="Times New Roman" panose="02020603050405020304" pitchFamily="18" charset="0"/>
              </a:rPr>
              <a:t>;</a:t>
            </a:r>
            <a:r>
              <a:rPr lang="sr-Latn-CS" altLang="en-US" sz="1800" b="1" dirty="0">
                <a:cs typeface="Times New Roman" panose="02020603050405020304" pitchFamily="18" charset="0"/>
              </a:rPr>
              <a:t> Tanjir, Engleska oko 1920</a:t>
            </a:r>
            <a:r>
              <a:rPr lang="en-US" altLang="en-US" sz="1800" b="1" dirty="0">
                <a:cs typeface="Times New Roman" panose="02020603050405020304" pitchFamily="18" charset="0"/>
              </a:rPr>
              <a:t>;</a:t>
            </a:r>
            <a:r>
              <a:rPr lang="sr-Latn-CS" altLang="en-US" sz="1800" b="1" dirty="0">
                <a:cs typeface="Times New Roman" panose="02020603050405020304" pitchFamily="18" charset="0"/>
              </a:rPr>
              <a:t> Kutija za cigarete, Engleska oko 1900.</a:t>
            </a:r>
            <a:endParaRPr lang="en-US" altLang="en-US" sz="1800" b="1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215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6D057-F6E0-9643-B83C-C4C5F1175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9EDBAB-CEB6-C516-E04A-E575A4264FA4}"/>
              </a:ext>
            </a:extLst>
          </p:cNvPr>
          <p:cNvSpPr txBox="1"/>
          <p:nvPr/>
        </p:nvSpPr>
        <p:spPr>
          <a:xfrm>
            <a:off x="8775898" y="5424590"/>
            <a:ext cx="347240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 b="1" dirty="0"/>
              <a:t>Scene sa brojanjem novca,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 b="1" dirty="0"/>
              <a:t>Engleska 19. vek</a:t>
            </a:r>
            <a:endParaRPr lang="en-US" altLang="en-US" sz="1800" b="1" dirty="0"/>
          </a:p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56016-D247-50FA-A284-5E950FB0D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8691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42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1EFA6-B2A2-C3EA-D91B-AB2107D23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CECF87-ACB4-FB5D-CB37-F110274B5B1E}"/>
              </a:ext>
            </a:extLst>
          </p:cNvPr>
          <p:cNvSpPr txBox="1"/>
          <p:nvPr/>
        </p:nvSpPr>
        <p:spPr>
          <a:xfrm>
            <a:off x="812156" y="6211669"/>
            <a:ext cx="10567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r-Latn-CS" altLang="en-US" sz="1800" b="1" dirty="0"/>
              <a:t>Engleska 19. i 20. vek</a:t>
            </a:r>
            <a:endParaRPr lang="en-US" altLang="en-US" sz="1800" b="1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821E5C-2BAB-9570-5A16-EC0CE2C76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340" y="423791"/>
            <a:ext cx="9995320" cy="537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33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26B495-D6FA-BE52-AE7E-08A8D707677F}"/>
              </a:ext>
            </a:extLst>
          </p:cNvPr>
          <p:cNvSpPr txBox="1"/>
          <p:nvPr/>
        </p:nvSpPr>
        <p:spPr>
          <a:xfrm>
            <a:off x="4784650" y="287080"/>
            <a:ext cx="7198243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 18 </a:t>
            </a:r>
            <a:r>
              <a:rPr lang="en-US" dirty="0" err="1"/>
              <a:t>veku</a:t>
            </a:r>
            <a:r>
              <a:rPr lang="en-US" dirty="0"/>
              <a:t> </a:t>
            </a:r>
            <a:r>
              <a:rPr lang="en-US" dirty="0" err="1"/>
              <a:t>pravljene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keramicke</a:t>
            </a:r>
            <a:r>
              <a:rPr lang="en-US" dirty="0"/>
              <a:t> figure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smesnim</a:t>
            </a:r>
            <a:r>
              <a:rPr lang="en-US" dirty="0"/>
              <a:t> </a:t>
            </a:r>
            <a:r>
              <a:rPr lang="en-US" dirty="0" err="1"/>
              <a:t>antisemitskim</a:t>
            </a:r>
            <a:r>
              <a:rPr lang="en-US" dirty="0"/>
              <a:t> </a:t>
            </a:r>
            <a:r>
              <a:rPr lang="en-US" dirty="0" err="1"/>
              <a:t>motivima</a:t>
            </a:r>
            <a:r>
              <a:rPr lang="en-US" dirty="0"/>
              <a:t>, </a:t>
            </a:r>
            <a:r>
              <a:rPr lang="en-US" dirty="0" err="1"/>
              <a:t>napisi</a:t>
            </a:r>
            <a:r>
              <a:rPr lang="en-US" dirty="0"/>
              <a:t> mi </a:t>
            </a:r>
            <a:r>
              <a:rPr lang="en-US" dirty="0" err="1"/>
              <a:t>predgovor</a:t>
            </a:r>
            <a:r>
              <a:rPr lang="en-US" dirty="0"/>
              <a:t> za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prezentaiju</a:t>
            </a:r>
            <a:endParaRPr lang="en-US" dirty="0"/>
          </a:p>
          <a:p>
            <a:r>
              <a:rPr lang="en-US" dirty="0" err="1"/>
              <a:t>Prijedlog</a:t>
            </a:r>
            <a:r>
              <a:rPr lang="en-US" dirty="0"/>
              <a:t> za </a:t>
            </a:r>
            <a:r>
              <a:rPr lang="en-US" dirty="0" err="1"/>
              <a:t>uvodni</a:t>
            </a:r>
            <a:r>
              <a:rPr lang="en-US" dirty="0"/>
              <a:t> </a:t>
            </a:r>
            <a:r>
              <a:rPr lang="en-US" dirty="0" err="1"/>
              <a:t>govor</a:t>
            </a:r>
            <a:r>
              <a:rPr lang="en-US" dirty="0"/>
              <a:t> </a:t>
            </a:r>
            <a:r>
              <a:rPr lang="en-US" dirty="0" err="1"/>
              <a:t>prezentacije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b="1" dirty="0"/>
              <a:t>"</a:t>
            </a:r>
            <a:r>
              <a:rPr lang="en-US" b="1" dirty="0" err="1"/>
              <a:t>Keramika</a:t>
            </a:r>
            <a:r>
              <a:rPr lang="en-US" b="1" dirty="0"/>
              <a:t> </a:t>
            </a:r>
            <a:r>
              <a:rPr lang="en-US" b="1" dirty="0" err="1"/>
              <a:t>mržnje</a:t>
            </a:r>
            <a:r>
              <a:rPr lang="en-US" b="1" dirty="0"/>
              <a:t>: </a:t>
            </a:r>
          </a:p>
          <a:p>
            <a:r>
              <a:rPr lang="en-US" b="1" dirty="0" err="1"/>
              <a:t>Satirička</a:t>
            </a:r>
            <a:r>
              <a:rPr lang="en-US" b="1" dirty="0"/>
              <a:t> </a:t>
            </a:r>
            <a:r>
              <a:rPr lang="en-US" b="1" dirty="0" err="1"/>
              <a:t>predstava</a:t>
            </a:r>
            <a:r>
              <a:rPr lang="en-US" b="1" dirty="0"/>
              <a:t> </a:t>
            </a:r>
            <a:r>
              <a:rPr lang="en-US" b="1" dirty="0" err="1"/>
              <a:t>antisemitizma</a:t>
            </a:r>
            <a:r>
              <a:rPr lang="en-US" b="1" dirty="0"/>
              <a:t> u 18. </a:t>
            </a:r>
            <a:r>
              <a:rPr lang="en-US" b="1" dirty="0" err="1"/>
              <a:t>stoljeću</a:t>
            </a:r>
            <a:r>
              <a:rPr lang="en-US" b="1" dirty="0"/>
              <a:t>“</a:t>
            </a:r>
          </a:p>
          <a:p>
            <a:endParaRPr lang="en-US" dirty="0"/>
          </a:p>
          <a:p>
            <a:r>
              <a:rPr lang="en-US" dirty="0" err="1"/>
              <a:t>Poštovane</a:t>
            </a:r>
            <a:r>
              <a:rPr lang="en-US" dirty="0"/>
              <a:t> </a:t>
            </a:r>
            <a:r>
              <a:rPr lang="en-US" dirty="0" err="1"/>
              <a:t>kolegice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kolege</a:t>
            </a:r>
            <a:r>
              <a:rPr lang="en-US" dirty="0"/>
              <a:t>,</a:t>
            </a:r>
          </a:p>
          <a:p>
            <a:r>
              <a:rPr lang="en-US" dirty="0"/>
              <a:t>Danas vas </a:t>
            </a:r>
            <a:r>
              <a:rPr lang="en-US" dirty="0" err="1"/>
              <a:t>želim</a:t>
            </a:r>
            <a:r>
              <a:rPr lang="en-US" dirty="0"/>
              <a:t> </a:t>
            </a:r>
            <a:r>
              <a:rPr lang="en-US" dirty="0" err="1"/>
              <a:t>pozvati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jedno</a:t>
            </a:r>
            <a:r>
              <a:rPr lang="en-US" dirty="0"/>
              <a:t> </a:t>
            </a:r>
            <a:r>
              <a:rPr lang="en-US" dirty="0" err="1"/>
              <a:t>izuzetno</a:t>
            </a:r>
            <a:r>
              <a:rPr lang="en-US" dirty="0"/>
              <a:t> </a:t>
            </a:r>
            <a:r>
              <a:rPr lang="en-US" dirty="0" err="1"/>
              <a:t>neugodno</a:t>
            </a:r>
            <a:r>
              <a:rPr lang="en-US" dirty="0"/>
              <a:t>,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nužno</a:t>
            </a:r>
            <a:r>
              <a:rPr lang="en-US" dirty="0"/>
              <a:t> </a:t>
            </a:r>
            <a:r>
              <a:rPr lang="en-US" dirty="0" err="1"/>
              <a:t>putovanje</a:t>
            </a:r>
            <a:r>
              <a:rPr lang="en-US" dirty="0"/>
              <a:t> </a:t>
            </a:r>
            <a:r>
              <a:rPr lang="en-US" dirty="0" err="1"/>
              <a:t>kroz</a:t>
            </a:r>
            <a:r>
              <a:rPr lang="en-US" dirty="0"/>
              <a:t> </a:t>
            </a:r>
            <a:r>
              <a:rPr lang="en-US" dirty="0" err="1"/>
              <a:t>mračne</a:t>
            </a:r>
            <a:r>
              <a:rPr lang="en-US" dirty="0"/>
              <a:t> </a:t>
            </a:r>
            <a:r>
              <a:rPr lang="en-US" dirty="0" err="1"/>
              <a:t>kutke</a:t>
            </a:r>
            <a:r>
              <a:rPr lang="en-US" dirty="0"/>
              <a:t> </a:t>
            </a:r>
            <a:r>
              <a:rPr lang="en-US" dirty="0" err="1"/>
              <a:t>povijesti</a:t>
            </a:r>
            <a:r>
              <a:rPr lang="en-US" dirty="0"/>
              <a:t>. </a:t>
            </a:r>
            <a:r>
              <a:rPr lang="en-US" dirty="0" err="1"/>
              <a:t>Naše</a:t>
            </a:r>
            <a:r>
              <a:rPr lang="en-US" dirty="0"/>
              <a:t> </a:t>
            </a:r>
            <a:r>
              <a:rPr lang="en-US" dirty="0" err="1"/>
              <a:t>će</a:t>
            </a:r>
            <a:r>
              <a:rPr lang="en-US" dirty="0"/>
              <a:t> se </a:t>
            </a:r>
            <a:r>
              <a:rPr lang="en-US" dirty="0" err="1"/>
              <a:t>istraživanje</a:t>
            </a:r>
            <a:r>
              <a:rPr lang="en-US" dirty="0"/>
              <a:t> </a:t>
            </a:r>
            <a:r>
              <a:rPr lang="en-US" dirty="0" err="1"/>
              <a:t>fokusirati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jednu</a:t>
            </a:r>
            <a:r>
              <a:rPr lang="en-US" dirty="0"/>
              <a:t> od </a:t>
            </a:r>
            <a:r>
              <a:rPr lang="en-US" dirty="0" err="1"/>
              <a:t>najodvratnijih</a:t>
            </a:r>
            <a:r>
              <a:rPr lang="en-US" dirty="0"/>
              <a:t> </a:t>
            </a:r>
            <a:r>
              <a:rPr lang="en-US" dirty="0" err="1"/>
              <a:t>manifestacija</a:t>
            </a:r>
            <a:r>
              <a:rPr lang="en-US" dirty="0"/>
              <a:t> </a:t>
            </a:r>
            <a:r>
              <a:rPr lang="en-US" dirty="0" err="1"/>
              <a:t>predrasuda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mržnje</a:t>
            </a:r>
            <a:r>
              <a:rPr lang="en-US" dirty="0"/>
              <a:t> u 18. </a:t>
            </a:r>
            <a:r>
              <a:rPr lang="en-US" dirty="0" err="1"/>
              <a:t>stoljeću</a:t>
            </a:r>
            <a:r>
              <a:rPr lang="en-US" dirty="0"/>
              <a:t>: </a:t>
            </a:r>
            <a:r>
              <a:rPr lang="en-US" dirty="0" err="1"/>
              <a:t>keramiku</a:t>
            </a:r>
            <a:r>
              <a:rPr lang="en-US" dirty="0"/>
              <a:t> s </a:t>
            </a:r>
            <a:r>
              <a:rPr lang="en-US" dirty="0" err="1"/>
              <a:t>antisemitskim</a:t>
            </a:r>
            <a:r>
              <a:rPr lang="en-US" dirty="0"/>
              <a:t> </a:t>
            </a:r>
            <a:r>
              <a:rPr lang="en-US" dirty="0" err="1"/>
              <a:t>motivima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Ove figure, </a:t>
            </a:r>
            <a:r>
              <a:rPr lang="en-US" dirty="0" err="1"/>
              <a:t>naizgled</a:t>
            </a:r>
            <a:r>
              <a:rPr lang="en-US" dirty="0"/>
              <a:t> </a:t>
            </a:r>
            <a:r>
              <a:rPr lang="en-US" dirty="0" err="1"/>
              <a:t>bezazlene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često</a:t>
            </a:r>
            <a:r>
              <a:rPr lang="en-US" dirty="0"/>
              <a:t> </a:t>
            </a:r>
            <a:r>
              <a:rPr lang="en-US" dirty="0" err="1"/>
              <a:t>humoristične</a:t>
            </a:r>
            <a:r>
              <a:rPr lang="en-US" dirty="0"/>
              <a:t>, u </a:t>
            </a:r>
            <a:r>
              <a:rPr lang="en-US" dirty="0" err="1"/>
              <a:t>sebi</a:t>
            </a:r>
            <a:r>
              <a:rPr lang="en-US" dirty="0"/>
              <a:t> nose </a:t>
            </a:r>
            <a:r>
              <a:rPr lang="en-US" dirty="0" err="1"/>
              <a:t>duboko</a:t>
            </a:r>
            <a:r>
              <a:rPr lang="en-US" dirty="0"/>
              <a:t> </a:t>
            </a:r>
            <a:r>
              <a:rPr lang="en-US" dirty="0" err="1"/>
              <a:t>ukorijenjene</a:t>
            </a:r>
            <a:r>
              <a:rPr lang="en-US" dirty="0"/>
              <a:t> </a:t>
            </a:r>
            <a:r>
              <a:rPr lang="en-US" dirty="0" err="1"/>
              <a:t>stereotipe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karikature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stoljećima</a:t>
            </a:r>
            <a:r>
              <a:rPr lang="en-US" dirty="0"/>
              <a:t> </a:t>
            </a:r>
            <a:r>
              <a:rPr lang="en-US" dirty="0" err="1"/>
              <a:t>služile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oruđe</a:t>
            </a:r>
            <a:r>
              <a:rPr lang="en-US" dirty="0"/>
              <a:t> za </a:t>
            </a:r>
            <a:r>
              <a:rPr lang="en-US" dirty="0" err="1"/>
              <a:t>diskriminaciju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progone</a:t>
            </a:r>
            <a:r>
              <a:rPr lang="en-US" dirty="0"/>
              <a:t> </a:t>
            </a:r>
            <a:r>
              <a:rPr lang="en-US" dirty="0" err="1"/>
              <a:t>židovskog</a:t>
            </a:r>
            <a:r>
              <a:rPr lang="en-US" dirty="0"/>
              <a:t> </a:t>
            </a:r>
            <a:r>
              <a:rPr lang="en-US" dirty="0" err="1"/>
              <a:t>naroda</a:t>
            </a:r>
            <a:r>
              <a:rPr lang="en-US" dirty="0"/>
              <a:t>. </a:t>
            </a:r>
            <a:r>
              <a:rPr lang="en-US" dirty="0" err="1"/>
              <a:t>Kroz</a:t>
            </a:r>
            <a:r>
              <a:rPr lang="en-US" dirty="0"/>
              <a:t> </a:t>
            </a:r>
            <a:r>
              <a:rPr lang="en-US" dirty="0" err="1"/>
              <a:t>analizu</a:t>
            </a:r>
            <a:r>
              <a:rPr lang="en-US" dirty="0"/>
              <a:t> </a:t>
            </a:r>
            <a:r>
              <a:rPr lang="en-US" dirty="0" err="1"/>
              <a:t>ovih</a:t>
            </a:r>
            <a:r>
              <a:rPr lang="en-US" dirty="0"/>
              <a:t> </a:t>
            </a:r>
            <a:r>
              <a:rPr lang="en-US" dirty="0" err="1"/>
              <a:t>predmeta</a:t>
            </a:r>
            <a:r>
              <a:rPr lang="en-US" dirty="0"/>
              <a:t>, </a:t>
            </a:r>
            <a:r>
              <a:rPr lang="en-US" dirty="0" err="1"/>
              <a:t>nastojat</a:t>
            </a:r>
            <a:r>
              <a:rPr lang="en-US" dirty="0"/>
              <a:t> </a:t>
            </a:r>
            <a:r>
              <a:rPr lang="en-US" dirty="0" err="1"/>
              <a:t>ćemo</a:t>
            </a:r>
            <a:r>
              <a:rPr lang="en-US" dirty="0"/>
              <a:t> </a:t>
            </a:r>
            <a:r>
              <a:rPr lang="en-US" dirty="0" err="1"/>
              <a:t>razotkriti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je </a:t>
            </a:r>
            <a:r>
              <a:rPr lang="en-US" dirty="0" err="1"/>
              <a:t>umjetnost</a:t>
            </a:r>
            <a:r>
              <a:rPr lang="en-US" dirty="0"/>
              <a:t>, </a:t>
            </a:r>
            <a:r>
              <a:rPr lang="en-US" dirty="0" err="1"/>
              <a:t>koja</a:t>
            </a:r>
            <a:r>
              <a:rPr lang="en-US" dirty="0"/>
              <a:t> se </a:t>
            </a:r>
            <a:r>
              <a:rPr lang="en-US" dirty="0" err="1"/>
              <a:t>često</a:t>
            </a:r>
            <a:r>
              <a:rPr lang="en-US" dirty="0"/>
              <a:t> </a:t>
            </a:r>
            <a:r>
              <a:rPr lang="en-US" dirty="0" err="1"/>
              <a:t>smatra</a:t>
            </a:r>
            <a:r>
              <a:rPr lang="en-US" dirty="0"/>
              <a:t> </a:t>
            </a:r>
            <a:r>
              <a:rPr lang="en-US" dirty="0" err="1"/>
              <a:t>izrazom</a:t>
            </a:r>
            <a:r>
              <a:rPr lang="en-US" dirty="0"/>
              <a:t> </a:t>
            </a:r>
            <a:r>
              <a:rPr lang="en-US" dirty="0" err="1"/>
              <a:t>ljepote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humanizma</a:t>
            </a:r>
            <a:r>
              <a:rPr lang="en-US" dirty="0"/>
              <a:t>, </a:t>
            </a:r>
            <a:r>
              <a:rPr lang="en-US" dirty="0" err="1"/>
              <a:t>mogla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zloupotrijebljena</a:t>
            </a:r>
            <a:r>
              <a:rPr lang="en-US" dirty="0"/>
              <a:t> za </a:t>
            </a:r>
            <a:r>
              <a:rPr lang="en-US" dirty="0" err="1"/>
              <a:t>širenje</a:t>
            </a:r>
            <a:r>
              <a:rPr lang="en-US" dirty="0"/>
              <a:t> </a:t>
            </a:r>
            <a:r>
              <a:rPr lang="en-US" dirty="0" err="1"/>
              <a:t>mržnje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netolerancije</a:t>
            </a:r>
            <a:r>
              <a:rPr lang="en-US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8B2CB9-0E73-AEDB-88D0-A4AF9C6A3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724"/>
            <a:ext cx="4629796" cy="63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12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D26F6-8725-E82B-46CE-DC29B8A4F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50778A-4612-2331-D329-033DC5315358}"/>
              </a:ext>
            </a:extLst>
          </p:cNvPr>
          <p:cNvSpPr txBox="1"/>
          <p:nvPr/>
        </p:nvSpPr>
        <p:spPr>
          <a:xfrm>
            <a:off x="3717761" y="5796171"/>
            <a:ext cx="347240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Postolje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 za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lampu</a:t>
            </a:r>
            <a:r>
              <a:rPr kumimoji="0" lang="sr-Latn-C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C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Engleska 19. vek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3E1A08-F318-9A3D-62B1-70EFA7ABA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6103" cy="6918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46258A-8236-BFDA-A8FF-AE9E998FA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823" y="814818"/>
            <a:ext cx="2937025" cy="539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9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30A0D-A313-90CE-EA40-3BF5F143B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2722A5-4AF2-974E-5B97-09D277CD35FA}"/>
              </a:ext>
            </a:extLst>
          </p:cNvPr>
          <p:cNvSpPr txBox="1"/>
          <p:nvPr/>
        </p:nvSpPr>
        <p:spPr>
          <a:xfrm>
            <a:off x="8021254" y="5482464"/>
            <a:ext cx="3809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Sve</a:t>
            </a:r>
            <a:r>
              <a:rPr kumimoji="0" lang="sr-Latn-BA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ćnjaci, </a:t>
            </a:r>
            <a:r>
              <a:rPr kumimoji="0" lang="sr-Latn-C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Engleska 19. 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7BEBB4-D13B-EB86-B73F-E4240A8F2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7641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23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1B83A-0672-F29C-79D3-375B4EB73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9E4B4-CEC5-2412-AF55-168DB6AD5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552" y="567787"/>
            <a:ext cx="9647446" cy="1007465"/>
          </a:xfrm>
        </p:spPr>
        <p:txBody>
          <a:bodyPr>
            <a:normAutofit/>
          </a:bodyPr>
          <a:lstStyle/>
          <a:p>
            <a:pPr algn="ctr"/>
            <a:r>
              <a:rPr lang="sr-Latn-CS" altLang="en-US" sz="3200" b="1" dirty="0"/>
              <a:t>ŠAJLOK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12F2F3-B526-6A5B-828C-276907462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0632" y="1426501"/>
            <a:ext cx="9647446" cy="4955252"/>
          </a:xfrm>
        </p:spPr>
        <p:txBody>
          <a:bodyPr>
            <a:normAutofit fontScale="92500" lnSpcReduction="10000"/>
          </a:bodyPr>
          <a:lstStyle/>
          <a:p>
            <a:pPr marL="342900" indent="-342900" eaLnBrk="1" hangingPunct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sr-Latn-CS" altLang="en-US" sz="2000" b="1" dirty="0"/>
              <a:t>Lik iz Šekspirovog Mletačkog trgovca, ali takođe i termin kojim se karakteriše zelenaš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sr-Latn-CS" altLang="en-US" sz="2000" b="1" dirty="0"/>
              <a:t>U Šekspirovo vreme (Elizabetanska era, 16. vek) pozajmljivanje novca je bilo veoma često zanimanje kod Jevreja</a:t>
            </a:r>
            <a:endParaRPr lang="en-US" altLang="en-US" sz="2000" b="1" dirty="0"/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sr-Latn-CS" altLang="en-US" b="1" dirty="0"/>
              <a:t>Hrišćani su to zanimanje smatrali kao greh, zbog toga je bilo dozvoljeno Jevrejima da se bave novčanim pozajmicama</a:t>
            </a:r>
            <a:endParaRPr lang="sr-Latn-CS" altLang="en-US" sz="2000" b="1" dirty="0"/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sr-Latn-CS" altLang="en-US" b="1" dirty="0"/>
              <a:t>Englesko društvo elizabetanske ere je bilo okarakterisano kao antisemitsko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sr-Latn-CS" altLang="en-US" b="1" dirty="0"/>
              <a:t>U elizabetansko Jevreji su pred</a:t>
            </a:r>
            <a:r>
              <a:rPr lang="en-US" altLang="en-US" b="1" dirty="0"/>
              <a:t>s</a:t>
            </a:r>
            <a:r>
              <a:rPr lang="sr-Latn-CS" altLang="en-US" b="1" dirty="0"/>
              <a:t>tavljani karikaturalno, grozno, sa obešenim nosevima i jarko crvenim perikama, okarakterisani kao pohlepni zelenaši, varalice, zlo i dvolični ljudi (npr. Lik Barabasa u komadu „Malteški Jevrejin“  Kristofera Marloa)</a:t>
            </a:r>
            <a:endParaRPr lang="en-US" altLang="en-US" b="1" dirty="0"/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sr-Latn-CS" altLang="en-US" b="1" dirty="0"/>
              <a:t> I danas se polemiše da li je delo antisemitsko ili ne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sr-Latn-CS" altLang="en-US" b="1" dirty="0"/>
              <a:t>Engleski Jevreji su proterani za vreme Edvarda I, 1290. i nije im bilo dozvoljeno da se vrate sve do vlad</a:t>
            </a:r>
            <a:r>
              <a:rPr lang="en-US" altLang="en-US" b="1" dirty="0" err="1"/>
              <a:t>avin</a:t>
            </a:r>
            <a:r>
              <a:rPr lang="sr-Latn-CS" altLang="en-US" b="1" dirty="0"/>
              <a:t>e Kromvela</a:t>
            </a:r>
            <a:r>
              <a:rPr lang="en-US" altLang="en-US" b="1" dirty="0"/>
              <a:t> </a:t>
            </a:r>
            <a:r>
              <a:rPr lang="sr-Latn-CS" altLang="en-US" b="1" dirty="0"/>
              <a:t>1656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0E9232-04FD-545A-DB65-F99D36ACB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21918" y="104171"/>
            <a:ext cx="1682996" cy="2262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4D97A9-7D5B-5B18-DB55-C54A5F670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93410" y="3429000"/>
            <a:ext cx="1711504" cy="272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11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1484A-8C61-E913-BFB3-CB5FCD6D5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432" y="456575"/>
            <a:ext cx="9272260" cy="3472874"/>
          </a:xfrm>
        </p:spPr>
        <p:txBody>
          <a:bodyPr>
            <a:noAutofit/>
          </a:bodyPr>
          <a:lstStyle/>
          <a:p>
            <a:r>
              <a:rPr lang="en-US" sz="2000" b="0" dirty="0">
                <a:latin typeface="Verdana Pro Cond" panose="020F0502020204030204" pitchFamily="34" charset="0"/>
              </a:rPr>
              <a:t>AI:</a:t>
            </a:r>
            <a:br>
              <a:rPr lang="en-US" sz="2000" b="0" dirty="0">
                <a:latin typeface="Verdana Pro Cond" panose="020F0502020204030204" pitchFamily="34" charset="0"/>
              </a:rPr>
            </a:br>
            <a:r>
              <a:rPr lang="en-US" sz="2000" b="0" dirty="0">
                <a:effectLst/>
                <a:latin typeface="Verdana Pro Cond" panose="020F0502020204030204" pitchFamily="34" charset="0"/>
              </a:rPr>
              <a:t>"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Jevrej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s Malte"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Christophera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Marlowea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je drama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koja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je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žestoko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kritizirana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zbog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prikaza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Jevreja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. Evo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zašto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:</a:t>
            </a:r>
            <a:br>
              <a:rPr lang="en-US" sz="2000" b="0" dirty="0">
                <a:latin typeface="Verdana Pro Cond" panose="020F0502020204030204" pitchFamily="34" charset="0"/>
              </a:rPr>
            </a:br>
            <a:r>
              <a:rPr lang="en-US" sz="2000" b="0" dirty="0" err="1">
                <a:effectLst/>
                <a:latin typeface="Verdana Pro Cond" panose="020F0502020204030204" pitchFamily="34" charset="0"/>
              </a:rPr>
              <a:t>Stereotipni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prikaz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: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Glavni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lik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predstave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, </a:t>
            </a:r>
            <a:r>
              <a:rPr lang="en-US" sz="2000" b="0" dirty="0" err="1">
                <a:latin typeface="Verdana Pro Cond" panose="020F0502020204030204" pitchFamily="34" charset="0"/>
              </a:rPr>
              <a:t>B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arabaS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, je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vrlo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stereotipna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jevrejska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figura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.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Prikazan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je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kao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pohlepan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,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materijalistički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i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krajnje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nemilosrdan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,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utjelovljujući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mnoge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negativne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antisemitske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forme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preovlađujuće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u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Marloweovo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vrijeme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.</a:t>
            </a:r>
            <a:br>
              <a:rPr lang="en-US" sz="2000" b="0" dirty="0">
                <a:latin typeface="Verdana Pro Cond" panose="020F0502020204030204" pitchFamily="34" charset="0"/>
              </a:rPr>
            </a:br>
            <a:r>
              <a:rPr lang="en-US" sz="2000" b="0" dirty="0" err="1">
                <a:effectLst/>
                <a:latin typeface="Verdana Pro Cond" panose="020F0502020204030204" pitchFamily="34" charset="0"/>
              </a:rPr>
              <a:t>Fokus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na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materijalizam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: </a:t>
            </a:r>
            <a:r>
              <a:rPr lang="en-US" sz="2000" b="0" dirty="0" err="1">
                <a:latin typeface="Verdana Pro Cond" panose="020F0502020204030204" pitchFamily="34" charset="0"/>
              </a:rPr>
              <a:t>B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arabaS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je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opsjednut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bogatstvom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i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spreman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je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počiniti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bilo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kakav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zločin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kako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bi ga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stekao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. Ovo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jača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štetni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stereotip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o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Jevrejima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kao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opsjednutim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novcem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.</a:t>
            </a:r>
            <a:br>
              <a:rPr lang="en-US" sz="2000" b="0" dirty="0">
                <a:latin typeface="Verdana Pro Cond" panose="020F0502020204030204" pitchFamily="34" charset="0"/>
              </a:rPr>
            </a:br>
            <a:r>
              <a:rPr lang="en-US" sz="2000" b="0" dirty="0" err="1">
                <a:effectLst/>
                <a:latin typeface="Verdana Pro Cond" panose="020F0502020204030204" pitchFamily="34" charset="0"/>
              </a:rPr>
              <a:t>Nedostatak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nijansi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: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Predstava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ne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nudi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iskupljujuće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kvalitete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za </a:t>
            </a:r>
            <a:r>
              <a:rPr lang="en-US" sz="2000" b="0" dirty="0" err="1">
                <a:latin typeface="Verdana Pro Cond" panose="020F0502020204030204" pitchFamily="34" charset="0"/>
              </a:rPr>
              <a:t>B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arabASA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. On je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predstavljen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kao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čisto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zla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figura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,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kojoj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nedostaje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ikakva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dubina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ili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složenost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.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Ovaj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jednodimenzionalni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prikaz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doprinosi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dehumanizaciji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jevrejskih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likova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.</a:t>
            </a:r>
            <a:br>
              <a:rPr lang="en-US" sz="2000" b="0" dirty="0">
                <a:latin typeface="Verdana Pro Cond" panose="020F0502020204030204" pitchFamily="34" charset="0"/>
              </a:rPr>
            </a:br>
            <a:r>
              <a:rPr lang="en-US" sz="2000" b="0" dirty="0" err="1">
                <a:effectLst/>
                <a:latin typeface="Verdana Pro Cond" panose="020F0502020204030204" pitchFamily="34" charset="0"/>
              </a:rPr>
              <a:t>Važna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napomena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: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Ključno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je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razumjeti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da "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Jevrej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s Malte"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odražava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antisemitske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stavove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preovlađujuće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u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elizabetanskoj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Engleskoj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. Ne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predstavlja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nijansiran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ili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tačan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prikaz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jevrejskog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naroda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.</a:t>
            </a:r>
            <a:br>
              <a:rPr lang="en-US" sz="2000" b="0" dirty="0">
                <a:latin typeface="Verdana Pro Cond" panose="020F0502020204030204" pitchFamily="34" charset="0"/>
              </a:rPr>
            </a:br>
            <a:r>
              <a:rPr lang="en-US" sz="2000" b="0" dirty="0" err="1">
                <a:effectLst/>
                <a:latin typeface="Verdana Pro Cond" panose="020F0502020204030204" pitchFamily="34" charset="0"/>
              </a:rPr>
              <a:t>Odricanje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od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odgovornosti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:</a:t>
            </a:r>
            <a:br>
              <a:rPr lang="en-US" sz="2000" b="0" dirty="0">
                <a:latin typeface="Verdana Pro Cond" panose="020F0502020204030204" pitchFamily="34" charset="0"/>
              </a:rPr>
            </a:br>
            <a:r>
              <a:rPr lang="en-US" sz="2000" b="0" dirty="0">
                <a:effectLst/>
                <a:latin typeface="Verdana Pro Cond" panose="020F0502020204030204" pitchFamily="34" charset="0"/>
              </a:rPr>
              <a:t>Ove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informacije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su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u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obrazovne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svrhe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i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ne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odobravaju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niti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podržavaju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stavove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izražene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u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predstavi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.</a:t>
            </a:r>
            <a:br>
              <a:rPr lang="en-US" sz="2000" b="0" dirty="0">
                <a:latin typeface="Verdana Pro Cond" panose="020F0502020204030204" pitchFamily="34" charset="0"/>
              </a:rPr>
            </a:br>
            <a:r>
              <a:rPr lang="en-US" sz="2000" b="0" dirty="0" err="1">
                <a:effectLst/>
                <a:latin typeface="Verdana Pro Cond" panose="020F0502020204030204" pitchFamily="34" charset="0"/>
              </a:rPr>
              <a:t>Važno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je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kritički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analizirati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i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razumjeti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istorijski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kontekst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takvih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djela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kako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bi se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izbjeglo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održavanje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štetnih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 </a:t>
            </a:r>
            <a:r>
              <a:rPr lang="en-US" sz="2000" b="0" dirty="0" err="1">
                <a:effectLst/>
                <a:latin typeface="Verdana Pro Cond" panose="020F0502020204030204" pitchFamily="34" charset="0"/>
              </a:rPr>
              <a:t>stereotipa</a:t>
            </a:r>
            <a:r>
              <a:rPr lang="en-US" sz="2000" b="0" dirty="0">
                <a:effectLst/>
                <a:latin typeface="Verdana Pro Cond" panose="020F0502020204030204" pitchFamily="34" charset="0"/>
              </a:rPr>
              <a:t>.</a:t>
            </a:r>
            <a:br>
              <a:rPr lang="en-US" sz="2000" b="0" dirty="0">
                <a:latin typeface="Verdana Pro Cond" panose="020F0502020204030204" pitchFamily="34" charset="0"/>
              </a:rPr>
            </a:br>
            <a:endParaRPr lang="en-US" sz="2000" b="0" dirty="0">
              <a:latin typeface="Verdana Pro Cond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795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76041D-979E-6B2D-DD65-4396DAC30516}"/>
              </a:ext>
            </a:extLst>
          </p:cNvPr>
          <p:cNvSpPr txBox="1"/>
          <p:nvPr/>
        </p:nvSpPr>
        <p:spPr>
          <a:xfrm>
            <a:off x="1309817" y="427449"/>
            <a:ext cx="10552670" cy="5672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700"/>
              </a:lnSpc>
              <a:spcAft>
                <a:spcPts val="1725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  <a:latin typeface="Droid Serif"/>
              </a:rPr>
              <a:t>Kristofer Marlo: </a:t>
            </a:r>
            <a:r>
              <a:rPr lang="en-US" sz="2800" b="0" i="1" dirty="0" err="1">
                <a:solidFill>
                  <a:srgbClr val="000000"/>
                </a:solidFill>
                <a:effectLst/>
                <a:latin typeface="Droid Serif"/>
              </a:rPr>
              <a:t>Malteški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Droid Serif"/>
              </a:rPr>
              <a:t> </a:t>
            </a:r>
            <a:r>
              <a:rPr lang="en-US" sz="2800" b="0" i="1" dirty="0" err="1">
                <a:solidFill>
                  <a:srgbClr val="000000"/>
                </a:solidFill>
                <a:effectLst/>
                <a:latin typeface="Droid Serif"/>
              </a:rPr>
              <a:t>Jevrejin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Droid Serif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Droid Serif"/>
              </a:rPr>
              <a:t>režija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Droid Serif"/>
              </a:rPr>
              <a:t>: Peter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Droid Serif"/>
              </a:rPr>
              <a:t>Zadek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Droid Serif"/>
              </a:rPr>
              <a:t>;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Droid Serif"/>
              </a:rPr>
              <a:t>Burgteatar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Droid Serif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Droid Serif"/>
              </a:rPr>
              <a:t>Beč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Droid Serif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Droid Serif"/>
              </a:rPr>
              <a:t>Austrija</a:t>
            </a:r>
            <a:endParaRPr lang="en-US" sz="2800" b="0" i="0" dirty="0">
              <a:solidFill>
                <a:srgbClr val="000000"/>
              </a:solidFill>
              <a:effectLst/>
              <a:latin typeface="Droid Serif"/>
            </a:endParaRPr>
          </a:p>
          <a:p>
            <a:pPr algn="l">
              <a:lnSpc>
                <a:spcPts val="2175"/>
              </a:lnSpc>
              <a:spcAft>
                <a:spcPts val="2625"/>
              </a:spcAft>
            </a:pP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Postavljanje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komada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 </a:t>
            </a:r>
            <a:r>
              <a:rPr lang="en-US" sz="2800" b="0" i="1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Malteški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 </a:t>
            </a:r>
            <a:r>
              <a:rPr lang="en-US" sz="2800" b="0" i="1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Jevrejin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 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Šekspirovog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savremenika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Kristofera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Marloa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smatra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se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danas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politički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nekorektnim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. </a:t>
            </a:r>
          </a:p>
          <a:p>
            <a:pPr algn="l">
              <a:lnSpc>
                <a:spcPts val="2175"/>
              </a:lnSpc>
              <a:spcAft>
                <a:spcPts val="2625"/>
              </a:spcAft>
            </a:pP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Monstruozni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lik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Jevrejina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Barabasa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pokazuje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sve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stereotipne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karakteristike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antisemitske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slike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o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Jevrejima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: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srebroljubivost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pohlepnost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osvetoljubivost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dvoličnost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Iako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su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pripadnici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drugih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naroda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u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komadu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Kristofera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Marloa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daleko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od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moralnih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apostola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ipak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je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Barabas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taj koji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na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sceni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uvek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iznova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seje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smrt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, ne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prezajući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ni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od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ubistva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voljene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kćerke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ili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predaje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Malte u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turske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ruke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.</a:t>
            </a:r>
          </a:p>
          <a:p>
            <a:pPr algn="l">
              <a:lnSpc>
                <a:spcPts val="2175"/>
              </a:lnSpc>
              <a:spcAft>
                <a:spcPts val="2625"/>
              </a:spcAft>
            </a:pP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Čuveni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režiser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Peter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Zadek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sam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Jevrejin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upustio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se u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smelu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avanturu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postavljanja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 </a:t>
            </a:r>
            <a:r>
              <a:rPr lang="en-US" sz="2800" b="0" i="1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Malteškog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 </a:t>
            </a:r>
            <a:r>
              <a:rPr lang="en-US" sz="2800" b="0" i="1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Jevrejina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 da bi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pokazao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da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ovaj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komad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nije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niti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antisemitski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niti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prosemitski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već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pre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svega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komad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koji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pokazuje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zapanjujuće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paralele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sa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našim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vremenom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.</a:t>
            </a:r>
          </a:p>
          <a:p>
            <a:pPr algn="l">
              <a:lnSpc>
                <a:spcPts val="2175"/>
              </a:lnSpc>
              <a:spcAft>
                <a:spcPts val="2625"/>
              </a:spcAft>
            </a:pPr>
            <a:r>
              <a:rPr lang="en-US" sz="2800" dirty="0">
                <a:solidFill>
                  <a:srgbClr val="000000"/>
                </a:solidFill>
                <a:latin typeface="Barlow" panose="00000500000000000000" pitchFamily="2" charset="0"/>
              </a:rPr>
              <a:t>Vreme: </a:t>
            </a:r>
            <a:r>
              <a:rPr lang="en-US" sz="2800" b="0" i="0" dirty="0">
                <a:solidFill>
                  <a:srgbClr val="DA2128"/>
                </a:solidFill>
                <a:effectLst/>
                <a:latin typeface="Barlow" panose="00000500000000000000" pitchFamily="2" charset="0"/>
              </a:rPr>
              <a:t>23. </a:t>
            </a:r>
            <a:r>
              <a:rPr lang="en-US" sz="2800" b="0" i="0" dirty="0" err="1">
                <a:solidFill>
                  <a:srgbClr val="DA2128"/>
                </a:solidFill>
                <a:effectLst/>
                <a:latin typeface="Barlow" panose="00000500000000000000" pitchFamily="2" charset="0"/>
              </a:rPr>
              <a:t>januar</a:t>
            </a:r>
            <a:r>
              <a:rPr lang="en-US" sz="2800" b="0" i="0" dirty="0">
                <a:solidFill>
                  <a:srgbClr val="DA2128"/>
                </a:solidFill>
                <a:effectLst/>
                <a:latin typeface="Barlow" panose="00000500000000000000" pitchFamily="2" charset="0"/>
              </a:rPr>
              <a:t> 2002, </a:t>
            </a:r>
            <a:r>
              <a:rPr lang="en-US" sz="2800" b="1" i="1" dirty="0">
                <a:solidFill>
                  <a:srgbClr val="DA2128"/>
                </a:solidFill>
                <a:effectLst/>
                <a:latin typeface="Barlow" panose="00000500000000000000" pitchFamily="2" charset="0"/>
              </a:rPr>
              <a:t>Katarina </a:t>
            </a:r>
            <a:r>
              <a:rPr lang="en-US" sz="2800" b="1" i="1" dirty="0" err="1">
                <a:solidFill>
                  <a:srgbClr val="DA2128"/>
                </a:solidFill>
                <a:effectLst/>
                <a:latin typeface="Barlow" panose="00000500000000000000" pitchFamily="2" charset="0"/>
              </a:rPr>
              <a:t>Vešović</a:t>
            </a:r>
            <a:endParaRPr lang="en-US" sz="2800" b="0" i="0" dirty="0">
              <a:solidFill>
                <a:srgbClr val="000000"/>
              </a:solidFill>
              <a:effectLst/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904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85726A-327E-C2C6-7D30-03005CB9B996}"/>
              </a:ext>
            </a:extLst>
          </p:cNvPr>
          <p:cNvSpPr txBox="1"/>
          <p:nvPr/>
        </p:nvSpPr>
        <p:spPr>
          <a:xfrm>
            <a:off x="886598" y="975322"/>
            <a:ext cx="76024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Prema </a:t>
            </a:r>
            <a:r>
              <a:rPr lang="en-US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verovanju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prvi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hlinkClick r:id="rId2" tooltip="Jevreji"/>
              </a:rPr>
              <a:t>Jevrejin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koji je </a:t>
            </a:r>
            <a:r>
              <a:rPr lang="en-US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kročio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Maltu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bio je 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hlinkClick r:id="rId3" tooltip="Apostol Pavle"/>
              </a:rPr>
              <a:t>apostol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hlinkClick r:id="rId3" tooltip="Apostol Pavle"/>
              </a:rPr>
              <a:t> Pavle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čiji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brod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prema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legendi </a:t>
            </a:r>
            <a:r>
              <a:rPr lang="en-US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tu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potonuo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62. </a:t>
            </a:r>
            <a:r>
              <a:rPr lang="en-US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godine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2400" b="0" i="0" u="none" strike="noStrike" baseline="30000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4"/>
              </a:rPr>
              <a:t>[1]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Pavle je </a:t>
            </a:r>
            <a:r>
              <a:rPr lang="en-US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nastavio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da </a:t>
            </a:r>
            <a:r>
              <a:rPr lang="en-US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predstavlja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hlinkClick r:id="rId5" tooltip="Hrišćanstvo"/>
              </a:rPr>
              <a:t>hrišćanstvo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stanovništvu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ostrva</a:t>
            </a:r>
            <a:r>
              <a:rPr lang="en-US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2400" b="0" i="0" u="none" strike="noStrike" baseline="30000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6"/>
              </a:rPr>
              <a:t>[2]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7F30A8-5E90-D2E4-13F9-110D0BED4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8447" y="2030296"/>
            <a:ext cx="5223553" cy="47573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0CCCB0-0316-2D22-0D3D-43A94038E720}"/>
              </a:ext>
            </a:extLst>
          </p:cNvPr>
          <p:cNvSpPr txBox="1"/>
          <p:nvPr/>
        </p:nvSpPr>
        <p:spPr>
          <a:xfrm>
            <a:off x="4586064" y="6418315"/>
            <a:ext cx="238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Grob, Rabat </a:t>
            </a:r>
            <a:r>
              <a:rPr lang="en-US" dirty="0" err="1"/>
              <a:t>na</a:t>
            </a:r>
            <a:r>
              <a:rPr lang="en-US" dirty="0"/>
              <a:t> Malti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47E304-A5BA-F2F0-EE73-66F2E2CDDBD2}"/>
              </a:ext>
            </a:extLst>
          </p:cNvPr>
          <p:cNvSpPr txBox="1"/>
          <p:nvPr/>
        </p:nvSpPr>
        <p:spPr>
          <a:xfrm>
            <a:off x="354904" y="2909662"/>
            <a:ext cx="609805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Рођен је у 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hlinkClick r:id="rId8" tooltip="Тарс"/>
              </a:rPr>
              <a:t>Тарсу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у 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hlinkClick r:id="rId2" tooltip="Јевреји"/>
              </a:rPr>
              <a:t>јеврејској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породици . Најпре се звао Савле,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(SAUL) 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учио код Гамалила и био 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hlinkClick r:id="rId9" tooltip="Фарисеји"/>
              </a:rPr>
              <a:t>фарисеј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и прогонитељ првих хришћана који су такође били јеврејског порекла. Када се чудесно обратио у хришћанску веру постао је апостол и ватрени поборник и проповедник 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hlinkClick r:id="rId10" tooltip="Јеванђеље"/>
              </a:rPr>
              <a:t>Јеванђеља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од граница 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hlinkClick r:id="rId11" tooltip="Арабијско полуострво"/>
              </a:rPr>
              <a:t>Арабије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до 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hlinkClick r:id="rId12" tooltip="Шпанија"/>
              </a:rPr>
              <a:t>Шпаније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Страдао је због проповедања Јеванђеља и стрпљиво подносио муке, чврст и стамен у својој вери у Господа достигавши такво савршенство да је могао рећи: „Не живим ја, него Христос у мени“. Посечен је у 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hlinkClick r:id="rId13" tooltip="Рим"/>
              </a:rPr>
              <a:t>Риму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у време цара 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hlinkClick r:id="rId14" tooltip="Нерон"/>
              </a:rPr>
              <a:t>Нерона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као и 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hlinkClick r:id="rId15" tooltip="Апостол Петар"/>
              </a:rPr>
              <a:t>апостол Петар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244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F6FEB-D910-D7FF-E97E-2A2ABD1C5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867F25-7CD3-C86C-8D9F-FDBEBCDECF0F}"/>
              </a:ext>
            </a:extLst>
          </p:cNvPr>
          <p:cNvSpPr txBox="1"/>
          <p:nvPr/>
        </p:nvSpPr>
        <p:spPr>
          <a:xfrm>
            <a:off x="6096000" y="5940472"/>
            <a:ext cx="299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C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Engleska 19. vek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83CA5D-0810-CFA3-AF98-E5A0E3EE9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127" y="0"/>
            <a:ext cx="3105873" cy="6874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A07A48-27CD-64F3-CA2B-12B79584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3946967" cy="68552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658C7B-61D6-9C3F-AA90-B5B7A3853418}"/>
              </a:ext>
            </a:extLst>
          </p:cNvPr>
          <p:cNvSpPr txBox="1"/>
          <p:nvPr/>
        </p:nvSpPr>
        <p:spPr>
          <a:xfrm>
            <a:off x="3946967" y="5940471"/>
            <a:ext cx="258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C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Engleska oko 1920.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89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E3A5B-03A0-5A8B-506D-6BACCFCEC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C7D8BD-DFBD-68DE-68F0-6A5C962116B5}"/>
              </a:ext>
            </a:extLst>
          </p:cNvPr>
          <p:cNvSpPr txBox="1"/>
          <p:nvPr/>
        </p:nvSpPr>
        <p:spPr>
          <a:xfrm>
            <a:off x="8080853" y="323164"/>
            <a:ext cx="345448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cs typeface="Times New Roman" panose="02020603050405020304" pitchFamily="18" charset="0"/>
              </a:rPr>
              <a:t>“</a:t>
            </a:r>
            <a:r>
              <a:rPr lang="sr-Latn-CS" altLang="en-US" sz="1800" b="1" dirty="0"/>
              <a:t>Šajlokova loša pogodba</a:t>
            </a:r>
            <a:r>
              <a:rPr lang="en-US" altLang="en-US" sz="1800" b="1" dirty="0">
                <a:cs typeface="Times New Roman" panose="02020603050405020304" pitchFamily="18" charset="0"/>
              </a:rPr>
              <a:t>“</a:t>
            </a:r>
            <a:endParaRPr lang="sr-Latn-BA" altLang="en-US" sz="1800" b="1" dirty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 b="1" dirty="0">
                <a:cs typeface="Times New Roman" panose="02020603050405020304" pitchFamily="18" charset="0"/>
              </a:rPr>
              <a:t> Amerika 19. vek</a:t>
            </a:r>
            <a:endParaRPr lang="en-US" altLang="en-US" sz="1800" b="1" dirty="0">
              <a:cs typeface="Times New Roman" panose="02020603050405020304" pitchFamily="18" charset="0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A42EDA-6C54-37A7-1301-E0359039603E}"/>
              </a:ext>
            </a:extLst>
          </p:cNvPr>
          <p:cNvSpPr txBox="1"/>
          <p:nvPr/>
        </p:nvSpPr>
        <p:spPr>
          <a:xfrm>
            <a:off x="5499698" y="6211669"/>
            <a:ext cx="258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C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Engleska oko 1920.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C42FE7-1B6B-4BDC-E540-859814BCF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49969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0852F1-BAA1-C771-89B6-5BC7E2601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0853" y="1332634"/>
            <a:ext cx="3454484" cy="502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30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88D1C-F141-AC89-59ED-DAFF5EF1D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AF420D7-B564-F1CE-8F9D-F6D655BF4CB5}"/>
              </a:ext>
            </a:extLst>
          </p:cNvPr>
          <p:cNvSpPr txBox="1"/>
          <p:nvPr/>
        </p:nvSpPr>
        <p:spPr>
          <a:xfrm>
            <a:off x="5922380" y="5911868"/>
            <a:ext cx="258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 b="1" dirty="0"/>
              <a:t>ŠAJLOK I PORCIA, Austrija 19. vek</a:t>
            </a:r>
            <a:endParaRPr lang="en-US" altLang="en-US" sz="1800" b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3CB684-D882-099D-02A6-2F3B6034B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87028" cy="683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82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6819B-05A9-D244-9B24-9B15B36B2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F1689BA-A002-9136-359A-A3C7383DB800}"/>
              </a:ext>
            </a:extLst>
          </p:cNvPr>
          <p:cNvSpPr txBox="1"/>
          <p:nvPr/>
        </p:nvSpPr>
        <p:spPr>
          <a:xfrm>
            <a:off x="6248402" y="5541478"/>
            <a:ext cx="385051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 b="1" dirty="0"/>
              <a:t>PORCIJA MOLI ŠAJLOKA,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 b="1" dirty="0"/>
              <a:t>Engleska 19. vek</a:t>
            </a:r>
            <a:endParaRPr lang="en-US" altLang="en-US" sz="1800" b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2D1016-018C-4644-6D80-ECEE7B345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4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14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3B168A7-66FE-4359-9866-CBB841A72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748755-DDBC-46D0-91EC-1212A8EE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6344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6ED353E-21A7-36AB-9824-7C96636937E1}"/>
              </a:ext>
            </a:extLst>
          </p:cNvPr>
          <p:cNvSpPr txBox="1"/>
          <p:nvPr/>
        </p:nvSpPr>
        <p:spPr>
          <a:xfrm>
            <a:off x="293084" y="818707"/>
            <a:ext cx="7081769" cy="5492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Neue Haas Grotesk Text Pro" panose="020B0504020202020204" pitchFamily="34" charset="0"/>
              <a:buChar char="-"/>
            </a:pPr>
            <a:r>
              <a:rPr lang="en-US" sz="2000" dirty="0" err="1"/>
              <a:t>Naša</a:t>
            </a:r>
            <a:r>
              <a:rPr lang="en-US" sz="2000" dirty="0"/>
              <a:t> </a:t>
            </a:r>
            <a:r>
              <a:rPr lang="en-US" sz="2000" dirty="0" err="1"/>
              <a:t>prezentacija</a:t>
            </a:r>
            <a:r>
              <a:rPr lang="en-US" sz="2000" dirty="0"/>
              <a:t> </a:t>
            </a:r>
            <a:r>
              <a:rPr lang="en-US" sz="2000" dirty="0" err="1"/>
              <a:t>će</a:t>
            </a:r>
            <a:r>
              <a:rPr lang="en-US" sz="2000" dirty="0"/>
              <a:t> se </a:t>
            </a:r>
            <a:r>
              <a:rPr lang="en-US" sz="2000" dirty="0" err="1"/>
              <a:t>dotaknuti</a:t>
            </a:r>
            <a:r>
              <a:rPr lang="en-US" sz="2000" dirty="0"/>
              <a:t> </a:t>
            </a:r>
            <a:r>
              <a:rPr lang="en-US" sz="2000" dirty="0" err="1"/>
              <a:t>sljedećih</a:t>
            </a:r>
            <a:r>
              <a:rPr lang="en-US" sz="2000" dirty="0"/>
              <a:t> </a:t>
            </a:r>
            <a:r>
              <a:rPr lang="en-US" sz="2000" dirty="0" err="1"/>
              <a:t>pitanja</a:t>
            </a:r>
            <a:r>
              <a:rPr lang="en-US" sz="2000" dirty="0"/>
              <a:t>: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Neue Haas Grotesk Text Pro" panose="020B0504020202020204" pitchFamily="34" charset="0"/>
              <a:buChar char="-"/>
            </a:pPr>
            <a:r>
              <a:rPr lang="en-US" sz="2000" dirty="0" err="1"/>
              <a:t>Kako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se </a:t>
            </a:r>
            <a:r>
              <a:rPr lang="en-US" sz="2000" dirty="0" err="1"/>
              <a:t>antisemitski</a:t>
            </a:r>
            <a:r>
              <a:rPr lang="en-US" sz="2000" dirty="0"/>
              <a:t> </a:t>
            </a:r>
            <a:r>
              <a:rPr lang="en-US" sz="2000" dirty="0" err="1"/>
              <a:t>stereotipi</a:t>
            </a:r>
            <a:r>
              <a:rPr lang="en-US" sz="2000" dirty="0"/>
              <a:t> </a:t>
            </a:r>
            <a:r>
              <a:rPr lang="en-US" sz="2000" dirty="0" err="1"/>
              <a:t>manifestirali</a:t>
            </a:r>
            <a:r>
              <a:rPr lang="en-US" sz="2000" dirty="0"/>
              <a:t> u </a:t>
            </a:r>
            <a:r>
              <a:rPr lang="en-US" sz="2000" dirty="0" err="1"/>
              <a:t>keramičkim</a:t>
            </a:r>
            <a:r>
              <a:rPr lang="en-US" sz="2000" dirty="0"/>
              <a:t> </a:t>
            </a:r>
            <a:r>
              <a:rPr lang="en-US" sz="2000" dirty="0" err="1"/>
              <a:t>figurama</a:t>
            </a:r>
            <a:r>
              <a:rPr lang="en-US" sz="2000" dirty="0"/>
              <a:t> 18. </a:t>
            </a:r>
            <a:r>
              <a:rPr lang="en-US" sz="2000" dirty="0" err="1"/>
              <a:t>stoljeća</a:t>
            </a:r>
            <a:r>
              <a:rPr lang="en-US" sz="2000" dirty="0"/>
              <a:t>?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Neue Haas Grotesk Text Pro" panose="020B0504020202020204" pitchFamily="34" charset="0"/>
              <a:buChar char="-"/>
            </a:pPr>
            <a:r>
              <a:rPr lang="en-US" sz="2000" dirty="0"/>
              <a:t>Koja je </a:t>
            </a:r>
            <a:r>
              <a:rPr lang="en-US" sz="2000" dirty="0" err="1"/>
              <a:t>bila</a:t>
            </a:r>
            <a:r>
              <a:rPr lang="en-US" sz="2000" dirty="0"/>
              <a:t> </a:t>
            </a:r>
            <a:r>
              <a:rPr lang="en-US" sz="2000" dirty="0" err="1"/>
              <a:t>uloga</a:t>
            </a:r>
            <a:r>
              <a:rPr lang="en-US" sz="2000" dirty="0"/>
              <a:t> </a:t>
            </a:r>
            <a:r>
              <a:rPr lang="en-US" sz="2000" dirty="0" err="1"/>
              <a:t>ovih</a:t>
            </a:r>
            <a:r>
              <a:rPr lang="en-US" sz="2000" dirty="0"/>
              <a:t> </a:t>
            </a:r>
            <a:r>
              <a:rPr lang="en-US" sz="2000" dirty="0" err="1"/>
              <a:t>predmeta</a:t>
            </a:r>
            <a:r>
              <a:rPr lang="en-US" sz="2000" dirty="0"/>
              <a:t> u </a:t>
            </a:r>
            <a:r>
              <a:rPr lang="en-US" sz="2000" dirty="0" err="1"/>
              <a:t>širenju</a:t>
            </a:r>
            <a:r>
              <a:rPr lang="en-US" sz="2000" dirty="0"/>
              <a:t> </a:t>
            </a:r>
            <a:r>
              <a:rPr lang="en-US" sz="2000" dirty="0" err="1"/>
              <a:t>antisemitizma</a:t>
            </a:r>
            <a:r>
              <a:rPr lang="en-US" sz="2000" dirty="0"/>
              <a:t> </a:t>
            </a:r>
            <a:r>
              <a:rPr lang="en-US" sz="2000" dirty="0" err="1"/>
              <a:t>među</a:t>
            </a:r>
            <a:r>
              <a:rPr lang="en-US" sz="2000" dirty="0"/>
              <a:t> </a:t>
            </a:r>
            <a:r>
              <a:rPr lang="en-US" sz="2000" dirty="0" err="1"/>
              <a:t>širokim</a:t>
            </a:r>
            <a:r>
              <a:rPr lang="en-US" sz="2000" dirty="0"/>
              <a:t> </a:t>
            </a:r>
            <a:r>
              <a:rPr lang="en-US" sz="2000" dirty="0" err="1"/>
              <a:t>narodnim</a:t>
            </a:r>
            <a:r>
              <a:rPr lang="en-US" sz="2000" dirty="0"/>
              <a:t> </a:t>
            </a:r>
            <a:r>
              <a:rPr lang="en-US" sz="2000" dirty="0" err="1"/>
              <a:t>masama</a:t>
            </a:r>
            <a:r>
              <a:rPr lang="en-US" sz="2000" dirty="0"/>
              <a:t>?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Neue Haas Grotesk Text Pro" panose="020B0504020202020204" pitchFamily="34" charset="0"/>
              <a:buChar char="-"/>
            </a:pPr>
            <a:r>
              <a:rPr lang="en-US" sz="2000" dirty="0" err="1"/>
              <a:t>Kakve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posljedice</a:t>
            </a:r>
            <a:r>
              <a:rPr lang="en-US" sz="2000" dirty="0"/>
              <a:t> </a:t>
            </a:r>
            <a:r>
              <a:rPr lang="en-US" sz="2000" dirty="0" err="1"/>
              <a:t>imale</a:t>
            </a:r>
            <a:r>
              <a:rPr lang="en-US" sz="2000" dirty="0"/>
              <a:t> </a:t>
            </a:r>
            <a:r>
              <a:rPr lang="en-US" sz="2000" dirty="0" err="1"/>
              <a:t>ove</a:t>
            </a:r>
            <a:r>
              <a:rPr lang="en-US" sz="2000" dirty="0"/>
              <a:t> </a:t>
            </a:r>
            <a:r>
              <a:rPr lang="en-US" sz="2000" dirty="0" err="1"/>
              <a:t>karikature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život</a:t>
            </a:r>
            <a:r>
              <a:rPr lang="en-US" sz="2000" dirty="0"/>
              <a:t> </a:t>
            </a:r>
            <a:r>
              <a:rPr lang="en-US" sz="2000" dirty="0" err="1"/>
              <a:t>židovske</a:t>
            </a:r>
            <a:r>
              <a:rPr lang="en-US" sz="2000" dirty="0"/>
              <a:t> </a:t>
            </a:r>
            <a:r>
              <a:rPr lang="en-US" sz="2000" dirty="0" err="1"/>
              <a:t>zajednice</a:t>
            </a:r>
            <a:r>
              <a:rPr lang="en-US" sz="2000" dirty="0"/>
              <a:t>?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Neue Haas Grotesk Text Pro" panose="020B0504020202020204" pitchFamily="34" charset="0"/>
              <a:buChar char="-"/>
            </a:pPr>
            <a:r>
              <a:rPr lang="en-US" sz="2000" dirty="0" err="1"/>
              <a:t>Što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</a:t>
            </a:r>
            <a:r>
              <a:rPr lang="en-US" sz="2000" dirty="0" err="1"/>
              <a:t>ove</a:t>
            </a:r>
            <a:r>
              <a:rPr lang="en-US" sz="2000" dirty="0"/>
              <a:t> figure </a:t>
            </a:r>
            <a:r>
              <a:rPr lang="en-US" sz="2000" dirty="0" err="1"/>
              <a:t>govore</a:t>
            </a:r>
            <a:r>
              <a:rPr lang="en-US" sz="2000" dirty="0"/>
              <a:t> o </a:t>
            </a:r>
            <a:r>
              <a:rPr lang="en-US" sz="2000" dirty="0" err="1"/>
              <a:t>društvenom</a:t>
            </a:r>
            <a:r>
              <a:rPr lang="en-US" sz="2000" dirty="0"/>
              <a:t> </a:t>
            </a:r>
            <a:r>
              <a:rPr lang="en-US" sz="2000" dirty="0" err="1"/>
              <a:t>kontekstu</a:t>
            </a:r>
            <a:r>
              <a:rPr lang="en-US" sz="2000" dirty="0"/>
              <a:t> u </a:t>
            </a:r>
            <a:r>
              <a:rPr lang="en-US" sz="2000" dirty="0" err="1"/>
              <a:t>kojem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nastale</a:t>
            </a:r>
            <a:r>
              <a:rPr lang="en-US" sz="2000" dirty="0"/>
              <a:t>?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Neue Haas Grotesk Text Pro" panose="020B0504020202020204" pitchFamily="34" charset="0"/>
              <a:buChar char="-"/>
            </a:pPr>
            <a:r>
              <a:rPr lang="en-US" sz="2000" dirty="0" err="1"/>
              <a:t>Iako</a:t>
            </a:r>
            <a:r>
              <a:rPr lang="en-US" sz="2000" dirty="0"/>
              <a:t> je </a:t>
            </a:r>
            <a:r>
              <a:rPr lang="en-US" sz="2000" dirty="0" err="1"/>
              <a:t>tema</a:t>
            </a:r>
            <a:r>
              <a:rPr lang="en-US" sz="2000" dirty="0"/>
              <a:t> </a:t>
            </a:r>
            <a:r>
              <a:rPr lang="en-US" sz="2000" dirty="0" err="1"/>
              <a:t>teška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uznemirujuća</a:t>
            </a:r>
            <a:r>
              <a:rPr lang="en-US" sz="2000" dirty="0"/>
              <a:t>, </a:t>
            </a:r>
            <a:r>
              <a:rPr lang="en-US" sz="2000" dirty="0" err="1"/>
              <a:t>vjerujemo</a:t>
            </a:r>
            <a:r>
              <a:rPr lang="en-US" sz="2000" dirty="0"/>
              <a:t> da je od </a:t>
            </a:r>
            <a:r>
              <a:rPr lang="en-US" sz="2000" dirty="0" err="1"/>
              <a:t>iznimne</a:t>
            </a:r>
            <a:r>
              <a:rPr lang="en-US" sz="2000" dirty="0"/>
              <a:t> </a:t>
            </a:r>
            <a:r>
              <a:rPr lang="en-US" sz="2000" dirty="0" err="1"/>
              <a:t>važnosti</a:t>
            </a:r>
            <a:r>
              <a:rPr lang="en-US" sz="2000" dirty="0"/>
              <a:t> </a:t>
            </a:r>
            <a:r>
              <a:rPr lang="en-US" sz="2000" dirty="0" err="1"/>
              <a:t>suočiti</a:t>
            </a:r>
            <a:r>
              <a:rPr lang="en-US" sz="2000" dirty="0"/>
              <a:t> se s </a:t>
            </a:r>
            <a:r>
              <a:rPr lang="en-US" sz="2000" dirty="0" err="1"/>
              <a:t>ovim</a:t>
            </a:r>
            <a:r>
              <a:rPr lang="en-US" sz="2000" dirty="0"/>
              <a:t> </a:t>
            </a:r>
            <a:r>
              <a:rPr lang="en-US" sz="2000" dirty="0" err="1"/>
              <a:t>mračnim</a:t>
            </a:r>
            <a:r>
              <a:rPr lang="en-US" sz="2000" dirty="0"/>
              <a:t> </a:t>
            </a:r>
            <a:r>
              <a:rPr lang="en-US" sz="2000" dirty="0" err="1"/>
              <a:t>stranicama</a:t>
            </a:r>
            <a:r>
              <a:rPr lang="en-US" sz="2000" dirty="0"/>
              <a:t> </a:t>
            </a:r>
            <a:r>
              <a:rPr lang="en-US" sz="2000" dirty="0" err="1"/>
              <a:t>naše</a:t>
            </a:r>
            <a:r>
              <a:rPr lang="en-US" sz="2000" dirty="0"/>
              <a:t> </a:t>
            </a:r>
            <a:r>
              <a:rPr lang="en-US" sz="2000" dirty="0" err="1"/>
              <a:t>prošlosti</a:t>
            </a:r>
            <a:r>
              <a:rPr lang="en-US" sz="2000" dirty="0"/>
              <a:t>. </a:t>
            </a:r>
            <a:r>
              <a:rPr lang="en-US" sz="2000" dirty="0" err="1"/>
              <a:t>Samo</a:t>
            </a:r>
            <a:r>
              <a:rPr lang="en-US" sz="2000" dirty="0"/>
              <a:t> </a:t>
            </a:r>
            <a:r>
              <a:rPr lang="en-US" sz="2000" dirty="0" err="1"/>
              <a:t>tako</a:t>
            </a:r>
            <a:r>
              <a:rPr lang="en-US" sz="2000" dirty="0"/>
              <a:t> </a:t>
            </a:r>
            <a:r>
              <a:rPr lang="en-US" sz="2000" dirty="0" err="1"/>
              <a:t>možemo</a:t>
            </a:r>
            <a:r>
              <a:rPr lang="en-US" sz="2000" dirty="0"/>
              <a:t> </a:t>
            </a:r>
            <a:r>
              <a:rPr lang="en-US" sz="2000" dirty="0" err="1"/>
              <a:t>izgraditi</a:t>
            </a:r>
            <a:r>
              <a:rPr lang="en-US" sz="2000" dirty="0"/>
              <a:t> </a:t>
            </a:r>
            <a:r>
              <a:rPr lang="en-US" sz="2000" dirty="0" err="1"/>
              <a:t>svijet</a:t>
            </a:r>
            <a:r>
              <a:rPr lang="en-US" sz="2000" dirty="0"/>
              <a:t> </a:t>
            </a:r>
            <a:r>
              <a:rPr lang="en-US" sz="2000" dirty="0" err="1"/>
              <a:t>temeljen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toleranciji</a:t>
            </a:r>
            <a:r>
              <a:rPr lang="en-US" sz="2000" dirty="0"/>
              <a:t>, </a:t>
            </a:r>
            <a:r>
              <a:rPr lang="en-US" sz="2000" dirty="0" err="1"/>
              <a:t>razumijevanju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međusobnom</a:t>
            </a:r>
            <a:r>
              <a:rPr lang="en-US" sz="2000" dirty="0"/>
              <a:t> </a:t>
            </a:r>
            <a:r>
              <a:rPr lang="en-US" sz="2000" dirty="0" err="1"/>
              <a:t>poštovanju</a:t>
            </a:r>
            <a:r>
              <a:rPr lang="en-US" sz="2000" dirty="0"/>
              <a:t>.</a:t>
            </a:r>
          </a:p>
        </p:txBody>
      </p:sp>
      <p:pic>
        <p:nvPicPr>
          <p:cNvPr id="5" name="Picture 4" descr="A poster of a person playing a violin&#10;&#10;Description automatically generated">
            <a:extLst>
              <a:ext uri="{FF2B5EF4-FFF2-40B4-BE49-F238E27FC236}">
                <a16:creationId xmlns:a16="http://schemas.microsoft.com/office/drawing/2014/main" id="{B068D17A-3FDF-04BC-4216-64A4AAEAF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3" b="10264"/>
          <a:stretch/>
        </p:blipFill>
        <p:spPr>
          <a:xfrm>
            <a:off x="7374854" y="1903228"/>
            <a:ext cx="4817147" cy="495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06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9FC15-EFA9-2565-47D6-5C01EBC45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3B5A6-BD8B-1F59-0BFB-F8267F967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908" y="437346"/>
            <a:ext cx="8057323" cy="1007465"/>
          </a:xfrm>
        </p:spPr>
        <p:txBody>
          <a:bodyPr>
            <a:normAutofit/>
          </a:bodyPr>
          <a:lstStyle/>
          <a:p>
            <a:pPr algn="ctr"/>
            <a:r>
              <a:rPr lang="sr-Latn-CS" altLang="en-US" sz="3200" b="1" dirty="0"/>
              <a:t>DANIEL MENDOZA (1764-1836)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576B49-2CB9-D560-D5C3-D25C53969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35902" y="941078"/>
            <a:ext cx="8735133" cy="5603902"/>
          </a:xfrm>
        </p:spPr>
        <p:txBody>
          <a:bodyPr>
            <a:normAutofit lnSpcReduction="10000"/>
          </a:bodyPr>
          <a:lstStyle/>
          <a:p>
            <a:pPr marL="342900" indent="-342900" eaLnBrk="1" hangingPunct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en-US" sz="1600" b="1" dirty="0" err="1">
                <a:latin typeface="Verdana" panose="020B0604030504040204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Engleski</a:t>
            </a:r>
            <a:r>
              <a:rPr lang="en-US" altLang="en-US" sz="1600" b="1" dirty="0">
                <a:latin typeface="Verdana" panose="020B0604030504040204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 </a:t>
            </a:r>
            <a:r>
              <a:rPr lang="en-US" altLang="en-US" sz="1600" b="1" dirty="0" err="1">
                <a:latin typeface="Verdana" panose="020B0604030504040204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bokser</a:t>
            </a:r>
            <a:r>
              <a:rPr lang="en-US" altLang="en-US" sz="1600" b="1" dirty="0">
                <a:latin typeface="Verdana" panose="020B0604030504040204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 </a:t>
            </a:r>
            <a:r>
              <a:rPr lang="sr-Latn-CS" altLang="en-US" sz="1600" b="1" dirty="0">
                <a:latin typeface="Verdana" panose="020B0604030504040204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i šampion od 1792-95.</a:t>
            </a:r>
          </a:p>
          <a:p>
            <a:pPr marL="342900" indent="-342900" eaLnBrk="1" hangingPunct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sr-Latn-CS" altLang="en-US" sz="1600" b="1" dirty="0">
                <a:latin typeface="Verdana" panose="020B0604030504040204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Razvio je novi stil u boksu koji je uključivao i odbrambenu strategiju, što je doprinelo mnogo dinamičnijem kretanju u borbi nego što je bilo do tada</a:t>
            </a:r>
          </a:p>
          <a:p>
            <a:pPr marL="342900" indent="-342900" eaLnBrk="1" hangingPunct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sr-Latn-CS" altLang="en-US" sz="1600" b="1" dirty="0">
                <a:latin typeface="Verdana" panose="020B0604030504040204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Novina u borbi koja je uključivala i tzv. zagnjurivanja, blokade i izbegavanje udaraca dovela je do toga da je uspešno savladavao svoje protivnike</a:t>
            </a:r>
          </a:p>
          <a:p>
            <a:pPr marL="342900" indent="-342900" eaLnBrk="1" hangingPunct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sr-Latn-CS" altLang="en-US" sz="1600" b="1" dirty="0">
                <a:latin typeface="Verdana" panose="020B0604030504040204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Danielova</a:t>
            </a:r>
            <a:r>
              <a:rPr lang="en-US" altLang="en-US" sz="1600" b="1" dirty="0">
                <a:latin typeface="Verdana" panose="020B0604030504040204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 </a:t>
            </a:r>
            <a:r>
              <a:rPr lang="en-US" altLang="en-US" sz="1600" b="1" dirty="0" err="1">
                <a:latin typeface="Verdana" panose="020B0604030504040204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popularnost</a:t>
            </a:r>
            <a:r>
              <a:rPr lang="en-US" altLang="en-US" sz="1600" b="1" dirty="0">
                <a:latin typeface="Verdana" panose="020B0604030504040204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 </a:t>
            </a:r>
            <a:r>
              <a:rPr lang="sr-Latn-CS" altLang="en-US" sz="1600" b="1" dirty="0">
                <a:latin typeface="Verdana" panose="020B0604030504040204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je bila toliko velika da su čak članci u novimana posvećeni njemu imali prednost nad vešću o padu Bastlje</a:t>
            </a:r>
          </a:p>
          <a:p>
            <a:pPr marL="342900" indent="-342900" eaLnBrk="1" hangingPunct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sr-Latn-CS" altLang="en-US" sz="1600" b="1" dirty="0">
                <a:latin typeface="Verdana" panose="020B0604030504040204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Prema nekim izvorima smatra se da je bio prvi Jevrejin koji je pričao sa kraljem Džordžom III</a:t>
            </a:r>
          </a:p>
          <a:p>
            <a:pPr marL="342900" indent="-342900" eaLnBrk="1" hangingPunct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sr-Latn-CS" altLang="en-US" sz="1600" b="1" dirty="0">
                <a:latin typeface="Verdana" panose="020B0604030504040204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U istoriji su najviše ostali zapamćeni mečevi sa R</a:t>
            </a:r>
            <a:r>
              <a:rPr lang="en-US" altLang="en-US" sz="1600" b="1" dirty="0" err="1">
                <a:latin typeface="Verdana" panose="020B0604030504040204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i</a:t>
            </a:r>
            <a:r>
              <a:rPr lang="sr-Latn-CS" altLang="en-US" sz="1600" b="1" dirty="0">
                <a:latin typeface="Verdana" panose="020B0604030504040204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čard Hamfriz (Richard Humphreys)</a:t>
            </a:r>
          </a:p>
          <a:p>
            <a:pPr marL="342900" indent="-342900" eaLnBrk="1" hangingPunct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sr-Latn-CS" altLang="en-US" sz="1600" b="1" dirty="0">
                <a:latin typeface="Verdana" panose="020B0604030504040204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Kada je izgubio u zadnjem meču koji je odigrao postao je predmet antisemitskih napada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sr-Latn-CS" altLang="en-US" sz="1600" b="1" dirty="0">
                <a:latin typeface="Verdana" panose="020B0604030504040204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C23E19-3DD6-401B-551D-D6FDCF49B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99231" y="1602859"/>
            <a:ext cx="2938527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85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667C6-6ACF-948B-64EB-AAA59E13A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88F45C8-7465-80DF-BE60-771AFE64DC47}"/>
              </a:ext>
            </a:extLst>
          </p:cNvPr>
          <p:cNvSpPr txBox="1"/>
          <p:nvPr/>
        </p:nvSpPr>
        <p:spPr>
          <a:xfrm>
            <a:off x="4953966" y="5911868"/>
            <a:ext cx="3993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ME</a:t>
            </a:r>
            <a:r>
              <a:rPr kumimoji="0" lang="sr-Latn-BA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Č MENDOZE I HAMFRIZA</a:t>
            </a:r>
            <a:r>
              <a:rPr kumimoji="0" lang="sr-Latn-C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, Engleska, 18. vek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A8E836-A0DD-7875-EBF8-763AFC726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4722471" cy="6908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7A5750-6054-5119-AEB4-6AFF7ADDD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954" y="322716"/>
            <a:ext cx="5368471" cy="3635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5BA1DC-9785-4AEA-E0D4-FCE14C3F7426}"/>
              </a:ext>
            </a:extLst>
          </p:cNvPr>
          <p:cNvSpPr txBox="1"/>
          <p:nvPr/>
        </p:nvSpPr>
        <p:spPr>
          <a:xfrm>
            <a:off x="6216955" y="4190036"/>
            <a:ext cx="536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Latn-BA" b="1" dirty="0">
                <a:solidFill>
                  <a:srgbClr val="000000"/>
                </a:solidFill>
                <a:latin typeface="Neue Haas Grotesk Text Pro"/>
              </a:rPr>
              <a:t>Dan bije Filistince, 18. vek</a:t>
            </a:r>
            <a:endParaRPr lang="en-US" b="1" dirty="0">
              <a:solidFill>
                <a:srgbClr val="000000"/>
              </a:solidFill>
              <a:latin typeface="Neue Haas Grotesk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16472685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B098A-F1E2-4B60-1520-44F00BA17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E875C8C-BA39-CAFA-54A0-C58D26B51CA0}"/>
              </a:ext>
            </a:extLst>
          </p:cNvPr>
          <p:cNvSpPr txBox="1"/>
          <p:nvPr/>
        </p:nvSpPr>
        <p:spPr>
          <a:xfrm>
            <a:off x="266218" y="5819271"/>
            <a:ext cx="12064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cs typeface="Times New Roman" panose="02020603050405020304" pitchFamily="18" charset="0"/>
              </a:rPr>
              <a:t>“</a:t>
            </a:r>
            <a:r>
              <a:rPr lang="sr-Latn-CS" altLang="en-US" sz="1800" b="1" dirty="0">
                <a:cs typeface="Times New Roman" panose="02020603050405020304" pitchFamily="18" charset="0"/>
              </a:rPr>
              <a:t>Trijumf</a:t>
            </a:r>
            <a:r>
              <a:rPr lang="en-US" altLang="en-US" sz="1800" b="1" dirty="0">
                <a:cs typeface="Times New Roman" panose="02020603050405020304" pitchFamily="18" charset="0"/>
              </a:rPr>
              <a:t>“</a:t>
            </a:r>
            <a:r>
              <a:rPr lang="sr-Latn-CS" altLang="en-US" sz="1800" b="1" dirty="0">
                <a:cs typeface="Times New Roman" panose="02020603050405020304" pitchFamily="18" charset="0"/>
              </a:rPr>
              <a:t>, bitka između Mendoze i Hamfrajza, završena pobedom Hamfrajza, Mendoza leži na zemlji potpomognut starim Jevrejinom, sa lordom Džordžom Gordonom u pozadini koji čita Talmud, dok Hamfrajza nose na pobedničkom tronu, objavljeno 17. januara 1788.</a:t>
            </a:r>
            <a:endParaRPr lang="en-US" altLang="en-US" sz="1800" b="1" dirty="0"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715BB5-3185-6606-26D0-C37264B47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225" y="153017"/>
            <a:ext cx="8229600" cy="55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13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41A81-6DE7-6C0F-4306-75BADA5FD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8E9C7-D9D2-78E3-8EE8-B7393CC38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004" y="641927"/>
            <a:ext cx="9647446" cy="1007465"/>
          </a:xfrm>
        </p:spPr>
        <p:txBody>
          <a:bodyPr>
            <a:normAutofit/>
          </a:bodyPr>
          <a:lstStyle/>
          <a:p>
            <a:pPr algn="ctr"/>
            <a:r>
              <a:rPr lang="sr-Latn-CS" altLang="en-US" sz="3200" b="1" dirty="0"/>
              <a:t>KARLSBAD – KARLOVE VARI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4F3ED-2504-DCEA-A26F-1676B1DB1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301" y="1426501"/>
            <a:ext cx="8083131" cy="4955252"/>
          </a:xfrm>
        </p:spPr>
        <p:txBody>
          <a:bodyPr>
            <a:normAutofit fontScale="85000" lnSpcReduction="10000"/>
          </a:bodyPr>
          <a:lstStyle/>
          <a:p>
            <a:pPr marL="342900" indent="-342900" eaLnBrk="1" hangingPunct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altLang="en-US" sz="2000" b="1" dirty="0"/>
              <a:t>G</a:t>
            </a:r>
            <a:r>
              <a:rPr lang="sr-Latn-CS" altLang="en-US" sz="2000" b="1" dirty="0"/>
              <a:t>rad poznat po miner</a:t>
            </a:r>
            <a:r>
              <a:rPr lang="en-US" altLang="en-US" sz="2000" b="1" dirty="0"/>
              <a:t>a</a:t>
            </a:r>
            <a:r>
              <a:rPr lang="sr-Latn-CS" altLang="en-US" sz="2000" b="1" dirty="0"/>
              <a:t>lnim izvorima</a:t>
            </a:r>
          </a:p>
          <a:p>
            <a:pPr marL="342900" indent="-342900" eaLnBrk="1" hangingPunct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altLang="en-US" sz="2000" b="1" dirty="0"/>
              <a:t>D</a:t>
            </a:r>
            <a:r>
              <a:rPr lang="sr-Latn-CS" altLang="en-US" sz="2000" b="1" dirty="0"/>
              <a:t>obio ime po Karlu IV koji ga je osnovao 1370.</a:t>
            </a:r>
          </a:p>
          <a:p>
            <a:pPr marL="342900" indent="-342900" eaLnBrk="1" hangingPunct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altLang="en-US" sz="2000" b="1" dirty="0"/>
              <a:t>O</a:t>
            </a:r>
            <a:r>
              <a:rPr lang="sr-Latn-CS" altLang="en-US" sz="2000" b="1" dirty="0"/>
              <a:t> prisustvu Jevreja u gradu u srednjem veku ne zna se ništa, ali je poznat podatak da je1499. za vreme Vladislava II doneta odluka o zabrani njihovog naseljavanja, koja je bila na snazi sve do 1793.</a:t>
            </a:r>
          </a:p>
          <a:p>
            <a:pPr marL="342900" indent="-342900" eaLnBrk="1" hangingPunct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sr-Latn-CS" altLang="en-US" sz="2000" b="1" dirty="0"/>
              <a:t>Ipak već od početka 16. veka Jevreji su sporadično dolazili u Karlove Vari, što zbog lečenja, što zbog torbarenja</a:t>
            </a:r>
          </a:p>
          <a:p>
            <a:pPr marL="342900" indent="-342900" eaLnBrk="1" hangingPunct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sr-Latn-CS" altLang="en-US" sz="2000" b="1" dirty="0"/>
              <a:t>1806. je otvoren košer restoran, a 1844. ili 1847. hostel za pacijente</a:t>
            </a:r>
          </a:p>
          <a:p>
            <a:pPr marL="342900" indent="-342900" eaLnBrk="1" hangingPunct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sr-Latn-CS" altLang="en-US" sz="2000" b="1" dirty="0"/>
              <a:t>Hostel je postao mesto okupljanja za Jevreje koji su počeli da se naseljavalju posle 1860.</a:t>
            </a:r>
          </a:p>
          <a:p>
            <a:pPr marL="342900" indent="-342900" eaLnBrk="1" hangingPunct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sr-Latn-CS" altLang="en-US" sz="2000" b="1" dirty="0"/>
              <a:t>Prvi rabi</a:t>
            </a:r>
            <a:r>
              <a:rPr lang="en-US" altLang="en-US" sz="2000" b="1" dirty="0"/>
              <a:t>n</a:t>
            </a:r>
            <a:r>
              <a:rPr lang="sr-Latn-CS" altLang="en-US" sz="2000" b="1" dirty="0"/>
              <a:t>, dr Openhajm, stupio je na dužnost 1870. </a:t>
            </a:r>
          </a:p>
          <a:p>
            <a:pPr marL="342900" indent="-342900" eaLnBrk="1" hangingPunct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sr-Latn-CS" altLang="en-US" sz="2000" b="1" dirty="0"/>
              <a:t>Sinagoga je osvećena 1877. i mogla je da primi 2000 vernika</a:t>
            </a:r>
          </a:p>
          <a:p>
            <a:pPr marL="342900" indent="-342900" eaLnBrk="1" hangingPunct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sr-Latn-CS" altLang="en-US" sz="2000" b="1" dirty="0"/>
              <a:t>1925. zajednica u Karlove Varima je brojala 2900 članova</a:t>
            </a:r>
          </a:p>
          <a:p>
            <a:pPr marL="342900" indent="-342900" eaLnBrk="1" hangingPunct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sr-Latn-CS" altLang="en-US" sz="2000" b="1" dirty="0"/>
              <a:t>1921. i 1923. tu su održani 12. i 13. cionistički kongresi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10D95A-1B66-501D-8717-9CB4B3690A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17" t="3544" r="6615" b="2259"/>
          <a:stretch/>
        </p:blipFill>
        <p:spPr>
          <a:xfrm>
            <a:off x="8577728" y="0"/>
            <a:ext cx="3614272" cy="557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12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E0166-772E-F211-2DA4-F9E2D9F4E57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23014" y="999460"/>
            <a:ext cx="9272588" cy="1320800"/>
          </a:xfrm>
        </p:spPr>
        <p:txBody>
          <a:bodyPr>
            <a:noAutofit/>
          </a:bodyPr>
          <a:lstStyle/>
          <a:p>
            <a:r>
              <a:rPr lang="en-US" dirty="0"/>
              <a:t>Yes, there is a Jewish Cemetery in Karlovy Vary (Carlsbad).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Location:</a:t>
            </a:r>
            <a:r>
              <a:rPr lang="en-US" dirty="0"/>
              <a:t> It's located on </a:t>
            </a:r>
            <a:r>
              <a:rPr lang="en-US" dirty="0" err="1"/>
              <a:t>Mozartova</a:t>
            </a:r>
            <a:r>
              <a:rPr lang="en-US" dirty="0"/>
              <a:t> Street near the absorbed village of </a:t>
            </a:r>
            <a:r>
              <a:rPr lang="en-US" dirty="0" err="1"/>
              <a:t>Drahovice</a:t>
            </a:r>
            <a:r>
              <a:rPr lang="en-US" dirty="0"/>
              <a:t>, immediately to the west of the Central Cemetery.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History:</a:t>
            </a:r>
            <a:r>
              <a:rPr lang="en-US" dirty="0"/>
              <a:t> Established in 1896, it contains around 700 gravestones.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Notable Features:</a:t>
            </a:r>
            <a:r>
              <a:rPr lang="en-U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Includes the graves of the Moser family and Richard Feder's father (Czech Chief Rabbi).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Contains a ceremonial hall in the Moorish-Oriental style, now converted for living purposes.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Features a memorial to soldiers who fell during WWI.</a:t>
            </a:r>
          </a:p>
          <a:p>
            <a:r>
              <a:rPr lang="en-US" dirty="0"/>
              <a:t>The cemetery is still active but not landmarked.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2316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4843FA-D2FD-9E0D-C0DB-298A59882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5"/>
            <a:ext cx="12192000" cy="685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840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52708E-CD00-5475-8BB6-1E23156C4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909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266C0-3BE5-8027-998C-411755FB0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46012EB-43C7-C582-1535-E4FC6E350CEF}"/>
              </a:ext>
            </a:extLst>
          </p:cNvPr>
          <p:cNvSpPr txBox="1"/>
          <p:nvPr/>
        </p:nvSpPr>
        <p:spPr>
          <a:xfrm>
            <a:off x="127322" y="5367858"/>
            <a:ext cx="12064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chemeClr val="tx1"/>
                </a:solidFill>
              </a:rPr>
              <a:t>Dekorativne</a:t>
            </a:r>
            <a:r>
              <a:rPr lang="en-US" altLang="en-US" sz="1800" b="1" dirty="0">
                <a:solidFill>
                  <a:schemeClr val="tx1"/>
                </a:solidFill>
              </a:rPr>
              <a:t> </a:t>
            </a:r>
            <a:r>
              <a:rPr lang="en-US" altLang="en-US" sz="1800" b="1" dirty="0" err="1">
                <a:solidFill>
                  <a:schemeClr val="tx1"/>
                </a:solidFill>
              </a:rPr>
              <a:t>tacn</a:t>
            </a:r>
            <a:r>
              <a:rPr lang="sr-Latn-CS" altLang="en-US" sz="1800" b="1" dirty="0">
                <a:solidFill>
                  <a:schemeClr val="tx1"/>
                </a:solidFill>
              </a:rPr>
              <a:t>e</a:t>
            </a:r>
            <a:r>
              <a:rPr lang="en-US" altLang="en-US" sz="1800" b="1" dirty="0">
                <a:solidFill>
                  <a:schemeClr val="tx1"/>
                </a:solidFill>
              </a:rPr>
              <a:t>, </a:t>
            </a:r>
            <a:r>
              <a:rPr lang="sr-Latn-CS" altLang="en-US" sz="1800" b="1" dirty="0">
                <a:solidFill>
                  <a:schemeClr val="tx1"/>
                </a:solidFill>
              </a:rPr>
              <a:t>izlivene u bronzi i ručno oslikane, predstavljaju tri Jevreja kako sede na klupi zaokupljeni razgovorom, svaki od njih drži kišobran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A5C775-B90F-5A92-FD96-FD21CDA26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244" y="451415"/>
            <a:ext cx="11199511" cy="452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307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F13C1-B8AC-5EF1-6851-DA2FDF680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CDCDD9F-99D5-B692-2FE5-913F6BF2F156}"/>
              </a:ext>
            </a:extLst>
          </p:cNvPr>
          <p:cNvSpPr txBox="1"/>
          <p:nvPr/>
        </p:nvSpPr>
        <p:spPr>
          <a:xfrm>
            <a:off x="127322" y="6224385"/>
            <a:ext cx="1206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r-Latn-BA" altLang="en-US" sz="1800" b="1" dirty="0">
                <a:solidFill>
                  <a:schemeClr val="tx1"/>
                </a:solidFill>
              </a:rPr>
              <a:t>Bohemija, 19. vek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132F62-43E9-D241-A6AD-7262F563E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5266481" cy="60126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18BC52-FC59-3D41-A1DF-721D98BDE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746" y="-1"/>
            <a:ext cx="5115254" cy="601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422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B439C-81EE-FC5F-5928-968D5D088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3C34B36-B7B3-86FF-EF6A-D76A38637566}"/>
              </a:ext>
            </a:extLst>
          </p:cNvPr>
          <p:cNvSpPr txBox="1"/>
          <p:nvPr/>
        </p:nvSpPr>
        <p:spPr>
          <a:xfrm>
            <a:off x="127322" y="6224385"/>
            <a:ext cx="1206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r-Latn-BA" altLang="en-US" sz="1800" b="1" dirty="0">
                <a:solidFill>
                  <a:schemeClr val="tx1"/>
                </a:solidFill>
              </a:rPr>
              <a:t>Bohemija, 19. vek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E4EE24-4569-1B1B-8B31-4451F6E5A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1"/>
            <a:ext cx="5738775" cy="60535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CDD864-2132-7057-C4F7-90E364770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12358"/>
            <a:ext cx="5738775" cy="39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71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B168A7-66FE-4359-9866-CBB841A72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A50220-8302-6915-57F4-A2F67F92C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204" y="1091868"/>
            <a:ext cx="3785596" cy="2042160"/>
          </a:xfrm>
        </p:spPr>
        <p:txBody>
          <a:bodyPr>
            <a:normAutofit/>
          </a:bodyPr>
          <a:lstStyle/>
          <a:p>
            <a:r>
              <a:rPr lang="en-US" sz="4000"/>
              <a:t>TORBARI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748755-DDBC-46D0-91EC-1212A8EE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6344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1668D-3B73-44D3-0E67-C0F49092E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6" y="2190895"/>
            <a:ext cx="4728257" cy="4105729"/>
          </a:xfrm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en-US" b="1" dirty="0" err="1"/>
              <a:t>Torbarenje</a:t>
            </a:r>
            <a:r>
              <a:rPr lang="en-US" altLang="en-US" b="1" dirty="0"/>
              <a:t>: </a:t>
            </a:r>
            <a:r>
              <a:rPr lang="en-US" altLang="en-US" b="1" dirty="0" err="1"/>
              <a:t>prodaja</a:t>
            </a:r>
            <a:r>
              <a:rPr lang="en-US" altLang="en-US" b="1" dirty="0"/>
              <a:t> robe </a:t>
            </a:r>
            <a:r>
              <a:rPr lang="en-US" altLang="en-US" b="1" dirty="0" err="1"/>
              <a:t>na</a:t>
            </a:r>
            <a:r>
              <a:rPr lang="en-US" altLang="en-US" b="1" dirty="0"/>
              <a:t> </a:t>
            </a:r>
            <a:r>
              <a:rPr lang="en-US" altLang="en-US" b="1" dirty="0" err="1"/>
              <a:t>malo</a:t>
            </a:r>
            <a:r>
              <a:rPr lang="en-US" altLang="en-US" b="1" dirty="0"/>
              <a:t> od </a:t>
            </a:r>
            <a:r>
              <a:rPr lang="en-US" altLang="en-US" b="1" dirty="0" err="1"/>
              <a:t>strane</a:t>
            </a:r>
            <a:r>
              <a:rPr lang="en-US" altLang="en-US" b="1" dirty="0"/>
              <a:t> </a:t>
            </a:r>
            <a:r>
              <a:rPr lang="en-US" altLang="en-US" b="1" dirty="0" err="1"/>
              <a:t>putuju</a:t>
            </a:r>
            <a:r>
              <a:rPr lang="sr-Latn-CS" altLang="en-US" b="1" dirty="0"/>
              <a:t>ćih prodavaca</a:t>
            </a:r>
            <a:endParaRPr lang="en-US" altLang="en-US" b="1" dirty="0"/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sr-Latn-CS" altLang="en-US" b="1" dirty="0"/>
              <a:t>Od srednjeg veka </a:t>
            </a:r>
            <a:r>
              <a:rPr lang="en-US" altLang="en-US" b="1" dirty="0" err="1"/>
              <a:t>bavljenje</a:t>
            </a:r>
            <a:r>
              <a:rPr lang="en-US" altLang="en-US" b="1" dirty="0"/>
              <a:t> </a:t>
            </a:r>
            <a:r>
              <a:rPr lang="en-US" altLang="en-US" b="1" dirty="0" err="1"/>
              <a:t>ovim</a:t>
            </a:r>
            <a:r>
              <a:rPr lang="en-US" altLang="en-US" b="1" dirty="0"/>
              <a:t> </a:t>
            </a:r>
            <a:r>
              <a:rPr lang="en-US" altLang="en-US" b="1" dirty="0" err="1"/>
              <a:t>poslom</a:t>
            </a:r>
            <a:r>
              <a:rPr lang="en-US" altLang="en-US" b="1" dirty="0"/>
              <a:t> za</a:t>
            </a:r>
            <a:r>
              <a:rPr lang="sr-Latn-CS" altLang="en-US" b="1" dirty="0"/>
              <a:t> Jevreje </a:t>
            </a:r>
            <a:r>
              <a:rPr lang="en-US" altLang="en-US" b="1" dirty="0"/>
              <a:t>je </a:t>
            </a:r>
            <a:r>
              <a:rPr lang="en-US" altLang="en-US" b="1" dirty="0" err="1"/>
              <a:t>predstavljalo</a:t>
            </a:r>
            <a:r>
              <a:rPr lang="en-US" altLang="en-US" b="1" dirty="0"/>
              <a:t> </a:t>
            </a:r>
            <a:r>
              <a:rPr lang="en-US" altLang="en-US" b="1" dirty="0" err="1"/>
              <a:t>va</a:t>
            </a:r>
            <a:r>
              <a:rPr lang="sr-Latn-CS" altLang="en-US" b="1" dirty="0"/>
              <a:t>žan izvor prihoda </a:t>
            </a:r>
            <a:endParaRPr lang="en-US" altLang="en-US" b="1" dirty="0"/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sr-Latn-CS" altLang="en-US" b="1" dirty="0"/>
              <a:t>Prodavali su predmete od metala, galanteriju, predmete za šivenje i razne druge sitnice</a:t>
            </a:r>
            <a:endParaRPr lang="en-US" altLang="en-US" b="1" dirty="0"/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sr-Latn-CS" altLang="en-US" b="1" dirty="0"/>
              <a:t>Siromašni torbari su se takođe bavili preprodajom starih stvari</a:t>
            </a:r>
            <a:endParaRPr lang="en-US" altLang="en-US" b="1" dirty="0"/>
          </a:p>
          <a:p>
            <a:pPr>
              <a:lnSpc>
                <a:spcPct val="120000"/>
              </a:lnSpc>
            </a:pPr>
            <a:endParaRPr lang="en-US" sz="1300" dirty="0"/>
          </a:p>
        </p:txBody>
      </p:sp>
      <p:pic>
        <p:nvPicPr>
          <p:cNvPr id="5" name="Picture 4" descr="A person in a hat and long coat with a large backpack&#10;&#10;Description automatically generated">
            <a:extLst>
              <a:ext uri="{FF2B5EF4-FFF2-40B4-BE49-F238E27FC236}">
                <a16:creationId xmlns:a16="http://schemas.microsoft.com/office/drawing/2014/main" id="{220B1F78-11E9-7677-0878-58F6462EC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" r="2389"/>
          <a:stretch/>
        </p:blipFill>
        <p:spPr>
          <a:xfrm>
            <a:off x="5524500" y="10"/>
            <a:ext cx="666750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56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3B168A7-66FE-4359-9866-CBB841A72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748755-DDBC-46D0-91EC-1212A8EE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2800" y="1186344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CD8C672-4CAE-AA1B-D7A0-33FABCA159E9}"/>
              </a:ext>
            </a:extLst>
          </p:cNvPr>
          <p:cNvSpPr txBox="1"/>
          <p:nvPr/>
        </p:nvSpPr>
        <p:spPr>
          <a:xfrm>
            <a:off x="4518837" y="134236"/>
            <a:ext cx="7490201" cy="6723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Neue Haas Grotesk Text Pro" panose="020B0504020202020204" pitchFamily="34" charset="0"/>
              <a:buChar char="-"/>
            </a:pPr>
            <a:endParaRPr lang="en-US" sz="1600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Neue Haas Grotesk Text Pro" panose="020B0504020202020204" pitchFamily="34" charset="0"/>
              <a:buChar char="-"/>
            </a:pPr>
            <a:r>
              <a:rPr lang="en-US" sz="1600" dirty="0" err="1"/>
              <a:t>Kroz</a:t>
            </a:r>
            <a:r>
              <a:rPr lang="en-US" sz="1600" dirty="0"/>
              <a:t> </a:t>
            </a:r>
            <a:r>
              <a:rPr lang="en-US" sz="1600" dirty="0" err="1"/>
              <a:t>ovu</a:t>
            </a:r>
            <a:r>
              <a:rPr lang="en-US" sz="1600" dirty="0"/>
              <a:t> </a:t>
            </a:r>
            <a:r>
              <a:rPr lang="en-US" sz="1600" dirty="0" err="1"/>
              <a:t>prezentaciju</a:t>
            </a:r>
            <a:r>
              <a:rPr lang="en-US" sz="1600" dirty="0"/>
              <a:t> </a:t>
            </a:r>
            <a:r>
              <a:rPr lang="en-US" sz="1600" dirty="0" err="1"/>
              <a:t>prošetali</a:t>
            </a:r>
            <a:r>
              <a:rPr lang="en-US" sz="1600" dirty="0"/>
              <a:t> </a:t>
            </a:r>
            <a:r>
              <a:rPr lang="en-US" sz="1600" dirty="0" err="1"/>
              <a:t>smo</a:t>
            </a:r>
            <a:r>
              <a:rPr lang="en-US" sz="1600" dirty="0"/>
              <a:t> </a:t>
            </a:r>
            <a:r>
              <a:rPr lang="en-US" sz="1600" dirty="0" err="1"/>
              <a:t>kroz</a:t>
            </a:r>
            <a:r>
              <a:rPr lang="en-US" sz="1600" dirty="0"/>
              <a:t> </a:t>
            </a:r>
            <a:r>
              <a:rPr lang="en-US" sz="1600" dirty="0" err="1"/>
              <a:t>mračan</a:t>
            </a:r>
            <a:r>
              <a:rPr lang="en-US" sz="1600" dirty="0"/>
              <a:t> </a:t>
            </a:r>
            <a:r>
              <a:rPr lang="en-US" sz="1600" dirty="0" err="1"/>
              <a:t>dio</a:t>
            </a:r>
            <a:r>
              <a:rPr lang="en-US" sz="1600" dirty="0"/>
              <a:t> </a:t>
            </a:r>
            <a:r>
              <a:rPr lang="en-US" sz="1600" dirty="0" err="1"/>
              <a:t>naše</a:t>
            </a:r>
            <a:r>
              <a:rPr lang="en-US" sz="1600" dirty="0"/>
              <a:t> </a:t>
            </a:r>
            <a:r>
              <a:rPr lang="en-US" sz="1600" dirty="0" err="1"/>
              <a:t>povijesti</a:t>
            </a:r>
            <a:r>
              <a:rPr lang="en-US" sz="1600" dirty="0"/>
              <a:t>, </a:t>
            </a:r>
            <a:r>
              <a:rPr lang="en-US" sz="1600" dirty="0" err="1"/>
              <a:t>gdje</a:t>
            </a:r>
            <a:r>
              <a:rPr lang="en-US" sz="1600" dirty="0"/>
              <a:t> je </a:t>
            </a:r>
            <a:r>
              <a:rPr lang="en-US" sz="1600" dirty="0" err="1"/>
              <a:t>umjetnost</a:t>
            </a:r>
            <a:r>
              <a:rPr lang="en-US" sz="1600" dirty="0"/>
              <a:t>, </a:t>
            </a:r>
            <a:r>
              <a:rPr lang="en-US" sz="1600" dirty="0" err="1"/>
              <a:t>umjesto</a:t>
            </a:r>
            <a:r>
              <a:rPr lang="en-US" sz="1600" dirty="0"/>
              <a:t> da </a:t>
            </a:r>
            <a:r>
              <a:rPr lang="en-US" sz="1600" dirty="0" err="1"/>
              <a:t>spaja</a:t>
            </a:r>
            <a:r>
              <a:rPr lang="en-US" sz="1600" dirty="0"/>
              <a:t>, </a:t>
            </a:r>
            <a:r>
              <a:rPr lang="en-US" sz="1600" dirty="0" err="1"/>
              <a:t>služila</a:t>
            </a:r>
            <a:r>
              <a:rPr lang="en-US" sz="1600" dirty="0"/>
              <a:t> </a:t>
            </a:r>
            <a:r>
              <a:rPr lang="en-US" sz="1600" dirty="0" err="1"/>
              <a:t>kao</a:t>
            </a:r>
            <a:r>
              <a:rPr lang="en-US" sz="1600" dirty="0"/>
              <a:t> </a:t>
            </a:r>
            <a:r>
              <a:rPr lang="en-US" sz="1600" dirty="0" err="1"/>
              <a:t>oruđe</a:t>
            </a:r>
            <a:r>
              <a:rPr lang="en-US" sz="1600" dirty="0"/>
              <a:t> </a:t>
            </a:r>
            <a:r>
              <a:rPr lang="en-US" sz="1600" dirty="0" err="1"/>
              <a:t>podjele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mržnje</a:t>
            </a:r>
            <a:r>
              <a:rPr lang="en-US" sz="1600" dirty="0"/>
              <a:t>. </a:t>
            </a:r>
            <a:r>
              <a:rPr lang="en-US" sz="1600" dirty="0" err="1"/>
              <a:t>Keramičke</a:t>
            </a:r>
            <a:r>
              <a:rPr lang="en-US" sz="1600" dirty="0"/>
              <a:t> figure s </a:t>
            </a:r>
            <a:r>
              <a:rPr lang="en-US" sz="1600" dirty="0" err="1"/>
              <a:t>antisemitskim</a:t>
            </a:r>
            <a:r>
              <a:rPr lang="en-US" sz="1600" dirty="0"/>
              <a:t> </a:t>
            </a:r>
            <a:r>
              <a:rPr lang="en-US" sz="1600" dirty="0" err="1"/>
              <a:t>motivima</a:t>
            </a:r>
            <a:r>
              <a:rPr lang="en-US" sz="1600" dirty="0"/>
              <a:t> </a:t>
            </a:r>
            <a:r>
              <a:rPr lang="en-US" sz="1600" dirty="0" err="1"/>
              <a:t>iz</a:t>
            </a:r>
            <a:r>
              <a:rPr lang="en-US" sz="1600" dirty="0"/>
              <a:t> 18. </a:t>
            </a:r>
            <a:r>
              <a:rPr lang="en-US" sz="1600" dirty="0" err="1"/>
              <a:t>stoljeća</a:t>
            </a:r>
            <a:r>
              <a:rPr lang="en-US" sz="1600" dirty="0"/>
              <a:t> </a:t>
            </a:r>
            <a:r>
              <a:rPr lang="en-US" sz="1600" dirty="0" err="1"/>
              <a:t>svjedoče</a:t>
            </a:r>
            <a:r>
              <a:rPr lang="en-US" sz="1600" dirty="0"/>
              <a:t> o </a:t>
            </a:r>
            <a:r>
              <a:rPr lang="en-US" sz="1600" dirty="0" err="1"/>
              <a:t>duboko</a:t>
            </a:r>
            <a:r>
              <a:rPr lang="en-US" sz="1600" dirty="0"/>
              <a:t> </a:t>
            </a:r>
            <a:r>
              <a:rPr lang="en-US" sz="1600" dirty="0" err="1"/>
              <a:t>ukorijenjenim</a:t>
            </a:r>
            <a:r>
              <a:rPr lang="en-US" sz="1600" dirty="0"/>
              <a:t> </a:t>
            </a:r>
            <a:r>
              <a:rPr lang="en-US" sz="1600" dirty="0" err="1"/>
              <a:t>predrasudama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netoleranciji</a:t>
            </a:r>
            <a:r>
              <a:rPr lang="en-US" sz="1600" dirty="0"/>
              <a:t> </a:t>
            </a:r>
            <a:r>
              <a:rPr lang="en-US" sz="1600" dirty="0" err="1"/>
              <a:t>koje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obilježile</a:t>
            </a:r>
            <a:r>
              <a:rPr lang="en-US" sz="1600" dirty="0"/>
              <a:t> to </a:t>
            </a:r>
            <a:r>
              <a:rPr lang="en-US" sz="1600" dirty="0" err="1"/>
              <a:t>razdoblje</a:t>
            </a:r>
            <a:r>
              <a:rPr lang="en-US" sz="1600" dirty="0"/>
              <a:t>.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Neue Haas Grotesk Text Pro" panose="020B0504020202020204" pitchFamily="34" charset="0"/>
              <a:buChar char="-"/>
            </a:pPr>
            <a:r>
              <a:rPr lang="en-US" sz="1600" dirty="0"/>
              <a:t>Ove figure, </a:t>
            </a:r>
            <a:r>
              <a:rPr lang="en-US" sz="1600" dirty="0" err="1"/>
              <a:t>iako</a:t>
            </a:r>
            <a:r>
              <a:rPr lang="en-US" sz="1600" dirty="0"/>
              <a:t> </a:t>
            </a:r>
            <a:r>
              <a:rPr lang="en-US" sz="1600" dirty="0" err="1"/>
              <a:t>proizvod</a:t>
            </a:r>
            <a:r>
              <a:rPr lang="en-US" sz="1600" dirty="0"/>
              <a:t> </a:t>
            </a:r>
            <a:r>
              <a:rPr lang="en-US" sz="1600" dirty="0" err="1"/>
              <a:t>svojeg</a:t>
            </a:r>
            <a:r>
              <a:rPr lang="en-US" sz="1600" dirty="0"/>
              <a:t> </a:t>
            </a:r>
            <a:r>
              <a:rPr lang="en-US" sz="1600" dirty="0" err="1"/>
              <a:t>vremena</a:t>
            </a:r>
            <a:r>
              <a:rPr lang="en-US" sz="1600" dirty="0"/>
              <a:t>, </a:t>
            </a:r>
            <a:r>
              <a:rPr lang="en-US" sz="1600" dirty="0" err="1"/>
              <a:t>ostavljaju</a:t>
            </a:r>
            <a:r>
              <a:rPr lang="en-US" sz="1600" dirty="0"/>
              <a:t> </a:t>
            </a:r>
            <a:r>
              <a:rPr lang="en-US" sz="1600" dirty="0" err="1"/>
              <a:t>gorak</a:t>
            </a:r>
            <a:r>
              <a:rPr lang="en-US" sz="1600" dirty="0"/>
              <a:t> </a:t>
            </a:r>
            <a:r>
              <a:rPr lang="en-US" sz="1600" dirty="0" err="1"/>
              <a:t>okus</a:t>
            </a:r>
            <a:r>
              <a:rPr lang="en-US" sz="1600" dirty="0"/>
              <a:t> u </a:t>
            </a:r>
            <a:r>
              <a:rPr lang="en-US" sz="1600" dirty="0" err="1"/>
              <a:t>ustima</a:t>
            </a:r>
            <a:r>
              <a:rPr lang="en-US" sz="1600" dirty="0"/>
              <a:t>. One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nas</a:t>
            </a:r>
            <a:r>
              <a:rPr lang="en-US" sz="1600" dirty="0"/>
              <a:t> </a:t>
            </a:r>
            <a:r>
              <a:rPr lang="en-US" sz="1600" dirty="0" err="1"/>
              <a:t>podsjetile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to da </a:t>
            </a:r>
            <a:r>
              <a:rPr lang="en-US" sz="1600" dirty="0" err="1"/>
              <a:t>čak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u </a:t>
            </a:r>
            <a:r>
              <a:rPr lang="en-US" sz="1600" dirty="0" err="1"/>
              <a:t>onim</a:t>
            </a:r>
            <a:r>
              <a:rPr lang="en-US" sz="1600" dirty="0"/>
              <a:t> </a:t>
            </a:r>
            <a:r>
              <a:rPr lang="en-US" sz="1600" dirty="0" err="1"/>
              <a:t>sferama</a:t>
            </a:r>
            <a:r>
              <a:rPr lang="en-US" sz="1600" dirty="0"/>
              <a:t> </a:t>
            </a:r>
            <a:r>
              <a:rPr lang="en-US" sz="1600" dirty="0" err="1"/>
              <a:t>života</a:t>
            </a:r>
            <a:r>
              <a:rPr lang="en-US" sz="1600" dirty="0"/>
              <a:t> </a:t>
            </a:r>
            <a:r>
              <a:rPr lang="en-US" sz="1600" dirty="0" err="1"/>
              <a:t>koje</a:t>
            </a:r>
            <a:r>
              <a:rPr lang="en-US" sz="1600" dirty="0"/>
              <a:t> </a:t>
            </a:r>
            <a:r>
              <a:rPr lang="en-US" sz="1600" dirty="0" err="1"/>
              <a:t>smatramo</a:t>
            </a:r>
            <a:r>
              <a:rPr lang="en-US" sz="1600" dirty="0"/>
              <a:t> </a:t>
            </a:r>
            <a:r>
              <a:rPr lang="en-US" sz="1600" dirty="0" err="1"/>
              <a:t>najudaljenijima</a:t>
            </a:r>
            <a:r>
              <a:rPr lang="en-US" sz="1600" dirty="0"/>
              <a:t> od </a:t>
            </a:r>
            <a:r>
              <a:rPr lang="en-US" sz="1600" dirty="0" err="1"/>
              <a:t>politike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ideologije</a:t>
            </a:r>
            <a:r>
              <a:rPr lang="en-US" sz="1600" dirty="0"/>
              <a:t>, </a:t>
            </a:r>
            <a:r>
              <a:rPr lang="en-US" sz="1600" dirty="0" err="1"/>
              <a:t>poput</a:t>
            </a:r>
            <a:r>
              <a:rPr lang="en-US" sz="1600" dirty="0"/>
              <a:t> </a:t>
            </a:r>
            <a:r>
              <a:rPr lang="en-US" sz="1600" dirty="0" err="1"/>
              <a:t>umjetnosti</a:t>
            </a:r>
            <a:r>
              <a:rPr lang="en-US" sz="1600" dirty="0"/>
              <a:t>, </a:t>
            </a:r>
            <a:r>
              <a:rPr lang="en-US" sz="1600" dirty="0" err="1"/>
              <a:t>mogu</a:t>
            </a:r>
            <a:r>
              <a:rPr lang="en-US" sz="1600" dirty="0"/>
              <a:t> se </a:t>
            </a:r>
            <a:r>
              <a:rPr lang="en-US" sz="1600" dirty="0" err="1"/>
              <a:t>manifestirati</a:t>
            </a:r>
            <a:r>
              <a:rPr lang="en-US" sz="1600" dirty="0"/>
              <a:t> </a:t>
            </a:r>
            <a:r>
              <a:rPr lang="en-US" sz="1600" dirty="0" err="1"/>
              <a:t>najgori</a:t>
            </a:r>
            <a:r>
              <a:rPr lang="en-US" sz="1600" dirty="0"/>
              <a:t> </a:t>
            </a:r>
            <a:r>
              <a:rPr lang="en-US" sz="1600" dirty="0" err="1"/>
              <a:t>oblici</a:t>
            </a:r>
            <a:r>
              <a:rPr lang="en-US" sz="1600" dirty="0"/>
              <a:t> </a:t>
            </a:r>
            <a:r>
              <a:rPr lang="en-US" sz="1600" dirty="0" err="1"/>
              <a:t>ljudske</a:t>
            </a:r>
            <a:r>
              <a:rPr lang="en-US" sz="1600" dirty="0"/>
              <a:t> </a:t>
            </a:r>
            <a:r>
              <a:rPr lang="en-US" sz="1600" dirty="0" err="1"/>
              <a:t>prirode</a:t>
            </a:r>
            <a:r>
              <a:rPr lang="en-US" sz="1600" dirty="0"/>
              <a:t>.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Neue Haas Grotesk Text Pro" panose="020B0504020202020204" pitchFamily="34" charset="0"/>
              <a:buChar char="-"/>
            </a:pPr>
            <a:endParaRPr lang="en-US" sz="1600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Neue Haas Grotesk Text Pro" panose="020B0504020202020204" pitchFamily="34" charset="0"/>
              <a:buChar char="-"/>
            </a:pPr>
            <a:r>
              <a:rPr lang="en-US" sz="1600" b="1" dirty="0" err="1"/>
              <a:t>Zaključak</a:t>
            </a:r>
            <a:endParaRPr lang="en-US" sz="1600" b="1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Neue Haas Grotesk Text Pro" panose="020B0504020202020204" pitchFamily="34" charset="0"/>
              <a:buChar char="-"/>
            </a:pPr>
            <a:r>
              <a:rPr lang="en-US" sz="1600" dirty="0" err="1"/>
              <a:t>Što</a:t>
            </a:r>
            <a:r>
              <a:rPr lang="en-US" sz="1600" dirty="0"/>
              <a:t> </a:t>
            </a:r>
            <a:r>
              <a:rPr lang="en-US" sz="1600" dirty="0" err="1"/>
              <a:t>možemo</a:t>
            </a:r>
            <a:r>
              <a:rPr lang="en-US" sz="1600" dirty="0"/>
              <a:t> </a:t>
            </a:r>
            <a:r>
              <a:rPr lang="en-US" sz="1600" dirty="0" err="1"/>
              <a:t>naučiti</a:t>
            </a:r>
            <a:r>
              <a:rPr lang="en-US" sz="1600" dirty="0"/>
              <a:t> </a:t>
            </a:r>
            <a:r>
              <a:rPr lang="en-US" sz="1600" dirty="0" err="1"/>
              <a:t>iz</a:t>
            </a:r>
            <a:r>
              <a:rPr lang="en-US" sz="1600" dirty="0"/>
              <a:t> </a:t>
            </a:r>
            <a:r>
              <a:rPr lang="en-US" sz="1600" dirty="0" err="1"/>
              <a:t>ovog</a:t>
            </a:r>
            <a:r>
              <a:rPr lang="en-US" sz="1600" dirty="0"/>
              <a:t> </a:t>
            </a:r>
            <a:r>
              <a:rPr lang="en-US" sz="1600" dirty="0" err="1"/>
              <a:t>mračnog</a:t>
            </a:r>
            <a:r>
              <a:rPr lang="en-US" sz="1600" dirty="0"/>
              <a:t> </a:t>
            </a:r>
            <a:r>
              <a:rPr lang="en-US" sz="1600" dirty="0" err="1"/>
              <a:t>poglavlja</a:t>
            </a:r>
            <a:r>
              <a:rPr lang="en-US" sz="1600" dirty="0"/>
              <a:t> </a:t>
            </a:r>
            <a:r>
              <a:rPr lang="en-US" sz="1600" dirty="0" err="1"/>
              <a:t>naše</a:t>
            </a:r>
            <a:r>
              <a:rPr lang="en-US" sz="1600" dirty="0"/>
              <a:t> </a:t>
            </a:r>
            <a:r>
              <a:rPr lang="en-US" sz="1600" dirty="0" err="1"/>
              <a:t>prošlosti</a:t>
            </a:r>
            <a:r>
              <a:rPr lang="en-US" sz="1600" dirty="0"/>
              <a:t>?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Neue Haas Grotesk Text Pro" panose="020B0504020202020204" pitchFamily="34" charset="0"/>
              <a:buChar char="-"/>
            </a:pPr>
            <a:r>
              <a:rPr lang="en-US" sz="1600" b="1" dirty="0" err="1"/>
              <a:t>Svjesnost</a:t>
            </a:r>
            <a:r>
              <a:rPr lang="en-US" sz="1600" b="1" dirty="0"/>
              <a:t>:</a:t>
            </a:r>
            <a:r>
              <a:rPr lang="en-US" sz="1600" dirty="0"/>
              <a:t> </a:t>
            </a:r>
            <a:r>
              <a:rPr lang="en-US" sz="1600" dirty="0" err="1"/>
              <a:t>Prvi</a:t>
            </a:r>
            <a:r>
              <a:rPr lang="en-US" sz="1600" dirty="0"/>
              <a:t> </a:t>
            </a:r>
            <a:r>
              <a:rPr lang="en-US" sz="1600" dirty="0" err="1"/>
              <a:t>korak</a:t>
            </a:r>
            <a:r>
              <a:rPr lang="en-US" sz="1600" dirty="0"/>
              <a:t> u </a:t>
            </a:r>
            <a:r>
              <a:rPr lang="en-US" sz="1600" dirty="0" err="1"/>
              <a:t>borbi</a:t>
            </a:r>
            <a:r>
              <a:rPr lang="en-US" sz="1600" dirty="0"/>
              <a:t> </a:t>
            </a:r>
            <a:r>
              <a:rPr lang="en-US" sz="1600" dirty="0" err="1"/>
              <a:t>protiv</a:t>
            </a:r>
            <a:r>
              <a:rPr lang="en-US" sz="1600" dirty="0"/>
              <a:t> </a:t>
            </a:r>
            <a:r>
              <a:rPr lang="en-US" sz="1600" dirty="0" err="1"/>
              <a:t>predrasuda</a:t>
            </a:r>
            <a:r>
              <a:rPr lang="en-US" sz="1600" dirty="0"/>
              <a:t> je </a:t>
            </a:r>
            <a:r>
              <a:rPr lang="en-US" sz="1600" dirty="0" err="1"/>
              <a:t>svjesnost</a:t>
            </a:r>
            <a:r>
              <a:rPr lang="en-US" sz="1600" dirty="0"/>
              <a:t> o </a:t>
            </a:r>
            <a:r>
              <a:rPr lang="en-US" sz="1600" dirty="0" err="1"/>
              <a:t>njihovom</a:t>
            </a:r>
            <a:r>
              <a:rPr lang="en-US" sz="1600" dirty="0"/>
              <a:t> </a:t>
            </a:r>
            <a:r>
              <a:rPr lang="en-US" sz="1600" dirty="0" err="1"/>
              <a:t>postojanju</a:t>
            </a:r>
            <a:r>
              <a:rPr lang="en-US" sz="1600" dirty="0"/>
              <a:t>. </a:t>
            </a:r>
            <a:r>
              <a:rPr lang="en-US" sz="1600" dirty="0" err="1"/>
              <a:t>Moramo</a:t>
            </a:r>
            <a:r>
              <a:rPr lang="en-US" sz="1600" dirty="0"/>
              <a:t> </a:t>
            </a:r>
            <a:r>
              <a:rPr lang="en-US" sz="1600" dirty="0" err="1"/>
              <a:t>biti</a:t>
            </a:r>
            <a:r>
              <a:rPr lang="en-US" sz="1600" dirty="0"/>
              <a:t> </a:t>
            </a:r>
            <a:r>
              <a:rPr lang="en-US" sz="1600" dirty="0" err="1"/>
              <a:t>spremni</a:t>
            </a:r>
            <a:r>
              <a:rPr lang="en-US" sz="1600" dirty="0"/>
              <a:t> </a:t>
            </a:r>
            <a:r>
              <a:rPr lang="en-US" sz="1600" dirty="0" err="1"/>
              <a:t>suočiti</a:t>
            </a:r>
            <a:r>
              <a:rPr lang="en-US" sz="1600" dirty="0"/>
              <a:t> se s </a:t>
            </a:r>
            <a:r>
              <a:rPr lang="en-US" sz="1600" dirty="0" err="1"/>
              <a:t>neugodnim</a:t>
            </a:r>
            <a:r>
              <a:rPr lang="en-US" sz="1600" dirty="0"/>
              <a:t> </a:t>
            </a:r>
            <a:r>
              <a:rPr lang="en-US" sz="1600" dirty="0" err="1"/>
              <a:t>istinama</a:t>
            </a:r>
            <a:r>
              <a:rPr lang="en-US" sz="1600" dirty="0"/>
              <a:t> </a:t>
            </a:r>
            <a:r>
              <a:rPr lang="en-US" sz="1600" dirty="0" err="1"/>
              <a:t>iz</a:t>
            </a:r>
            <a:r>
              <a:rPr lang="en-US" sz="1600" dirty="0"/>
              <a:t> </a:t>
            </a:r>
            <a:r>
              <a:rPr lang="en-US" sz="1600" dirty="0" err="1"/>
              <a:t>naše</a:t>
            </a:r>
            <a:r>
              <a:rPr lang="en-US" sz="1600" dirty="0"/>
              <a:t> </a:t>
            </a:r>
            <a:r>
              <a:rPr lang="en-US" sz="1600" dirty="0" err="1"/>
              <a:t>prošlosti</a:t>
            </a:r>
            <a:r>
              <a:rPr lang="en-US" sz="1600" dirty="0"/>
              <a:t>.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Neue Haas Grotesk Text Pro" panose="020B0504020202020204" pitchFamily="34" charset="0"/>
              <a:buChar char="-"/>
            </a:pPr>
            <a:r>
              <a:rPr lang="en-US" sz="1600" b="1" dirty="0" err="1"/>
              <a:t>Kritičko</a:t>
            </a:r>
            <a:r>
              <a:rPr lang="en-US" sz="1600" b="1" dirty="0"/>
              <a:t> </a:t>
            </a:r>
            <a:r>
              <a:rPr lang="en-US" sz="1600" b="1" dirty="0" err="1"/>
              <a:t>mišljenje</a:t>
            </a:r>
            <a:r>
              <a:rPr lang="en-US" sz="1600" b="1" dirty="0"/>
              <a:t>:</a:t>
            </a:r>
            <a:r>
              <a:rPr lang="en-US" sz="1600" dirty="0"/>
              <a:t> Kada se </a:t>
            </a:r>
            <a:r>
              <a:rPr lang="en-US" sz="1600" dirty="0" err="1"/>
              <a:t>susretnemo</a:t>
            </a:r>
            <a:r>
              <a:rPr lang="en-US" sz="1600" dirty="0"/>
              <a:t> s </a:t>
            </a:r>
            <a:r>
              <a:rPr lang="en-US" sz="1600" dirty="0" err="1"/>
              <a:t>umjetničkim</a:t>
            </a:r>
            <a:r>
              <a:rPr lang="en-US" sz="1600" dirty="0"/>
              <a:t> </a:t>
            </a:r>
            <a:r>
              <a:rPr lang="en-US" sz="1600" dirty="0" err="1"/>
              <a:t>djelom</a:t>
            </a:r>
            <a:r>
              <a:rPr lang="en-US" sz="1600" dirty="0"/>
              <a:t>, </a:t>
            </a:r>
            <a:r>
              <a:rPr lang="en-US" sz="1600" dirty="0" err="1"/>
              <a:t>bilo</a:t>
            </a:r>
            <a:r>
              <a:rPr lang="en-US" sz="1600" dirty="0"/>
              <a:t> da je to </a:t>
            </a:r>
            <a:r>
              <a:rPr lang="en-US" sz="1600" dirty="0" err="1"/>
              <a:t>slika</a:t>
            </a:r>
            <a:r>
              <a:rPr lang="en-US" sz="1600" dirty="0"/>
              <a:t>, </a:t>
            </a:r>
            <a:r>
              <a:rPr lang="en-US" sz="1600" dirty="0" err="1"/>
              <a:t>skulptura</a:t>
            </a:r>
            <a:r>
              <a:rPr lang="en-US" sz="1600" dirty="0"/>
              <a:t> </a:t>
            </a:r>
            <a:r>
              <a:rPr lang="en-US" sz="1600" dirty="0" err="1"/>
              <a:t>ili</a:t>
            </a:r>
            <a:r>
              <a:rPr lang="en-US" sz="1600" dirty="0"/>
              <a:t> film, </a:t>
            </a:r>
            <a:r>
              <a:rPr lang="en-US" sz="1600" dirty="0" err="1"/>
              <a:t>moramo</a:t>
            </a:r>
            <a:r>
              <a:rPr lang="en-US" sz="1600" dirty="0"/>
              <a:t> </a:t>
            </a:r>
            <a:r>
              <a:rPr lang="en-US" sz="1600" dirty="0" err="1"/>
              <a:t>biti</a:t>
            </a:r>
            <a:r>
              <a:rPr lang="en-US" sz="1600" dirty="0"/>
              <a:t> </a:t>
            </a:r>
            <a:r>
              <a:rPr lang="en-US" sz="1600" dirty="0" err="1"/>
              <a:t>kritični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postavljati</a:t>
            </a:r>
            <a:r>
              <a:rPr lang="en-US" sz="1600" dirty="0"/>
              <a:t> </a:t>
            </a:r>
            <a:r>
              <a:rPr lang="en-US" sz="1600" dirty="0" err="1"/>
              <a:t>pitanja</a:t>
            </a:r>
            <a:r>
              <a:rPr lang="en-US" sz="1600" dirty="0"/>
              <a:t> o </a:t>
            </a:r>
            <a:r>
              <a:rPr lang="en-US" sz="1600" dirty="0" err="1"/>
              <a:t>porukama</a:t>
            </a:r>
            <a:r>
              <a:rPr lang="en-US" sz="1600" dirty="0"/>
              <a:t> </a:t>
            </a:r>
            <a:r>
              <a:rPr lang="en-US" sz="1600" dirty="0" err="1"/>
              <a:t>koje</a:t>
            </a:r>
            <a:r>
              <a:rPr lang="en-US" sz="1600" dirty="0"/>
              <a:t> ono </a:t>
            </a:r>
            <a:r>
              <a:rPr lang="en-US" sz="1600" dirty="0" err="1"/>
              <a:t>prenosi</a:t>
            </a:r>
            <a:r>
              <a:rPr lang="en-US" sz="1600" dirty="0"/>
              <a:t>.</a:t>
            </a:r>
          </a:p>
        </p:txBody>
      </p:sp>
      <p:pic>
        <p:nvPicPr>
          <p:cNvPr id="5" name="Picture 4" descr="A poster with a person's face and a bag of coins&#10;&#10;Description automatically generated">
            <a:extLst>
              <a:ext uri="{FF2B5EF4-FFF2-40B4-BE49-F238E27FC236}">
                <a16:creationId xmlns:a16="http://schemas.microsoft.com/office/drawing/2014/main" id="{7F88F9A2-CCA8-1E0F-DBE8-86285729E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8" y="1184067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067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061C9E-7C04-3B5F-DADB-88CD652EC1B4}"/>
              </a:ext>
            </a:extLst>
          </p:cNvPr>
          <p:cNvSpPr txBox="1"/>
          <p:nvPr/>
        </p:nvSpPr>
        <p:spPr>
          <a:xfrm>
            <a:off x="452713" y="1837814"/>
            <a:ext cx="82107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Tolerancija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razumijevanje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err="1"/>
              <a:t>Moramo</a:t>
            </a:r>
            <a:r>
              <a:rPr lang="en-US" dirty="0"/>
              <a:t> </a:t>
            </a:r>
            <a:r>
              <a:rPr lang="en-US" dirty="0" err="1"/>
              <a:t>neprestano</a:t>
            </a:r>
            <a:r>
              <a:rPr lang="en-US" dirty="0"/>
              <a:t> </a:t>
            </a:r>
            <a:r>
              <a:rPr lang="en-US" dirty="0" err="1"/>
              <a:t>raditi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stvaranju</a:t>
            </a:r>
            <a:r>
              <a:rPr lang="en-US" dirty="0"/>
              <a:t> </a:t>
            </a:r>
            <a:r>
              <a:rPr lang="en-US" dirty="0" err="1"/>
              <a:t>društva</a:t>
            </a:r>
            <a:r>
              <a:rPr lang="en-US" dirty="0"/>
              <a:t> </a:t>
            </a:r>
            <a:r>
              <a:rPr lang="en-US" dirty="0" err="1"/>
              <a:t>temeljenog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toleranciji</a:t>
            </a:r>
            <a:r>
              <a:rPr lang="en-US" dirty="0"/>
              <a:t>, </a:t>
            </a:r>
            <a:r>
              <a:rPr lang="en-US" dirty="0" err="1"/>
              <a:t>razumijevanju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međusobnom</a:t>
            </a:r>
            <a:r>
              <a:rPr lang="en-US" dirty="0"/>
              <a:t> </a:t>
            </a:r>
            <a:r>
              <a:rPr lang="en-US" dirty="0" err="1"/>
              <a:t>poštovanju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/>
              <a:t>Obrazovanje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err="1"/>
              <a:t>Obrazovanje</a:t>
            </a:r>
            <a:r>
              <a:rPr lang="en-US" dirty="0"/>
              <a:t> je </a:t>
            </a:r>
            <a:r>
              <a:rPr lang="en-US" dirty="0" err="1"/>
              <a:t>ključno</a:t>
            </a:r>
            <a:r>
              <a:rPr lang="en-US" dirty="0"/>
              <a:t> </a:t>
            </a:r>
            <a:r>
              <a:rPr lang="en-US" dirty="0" err="1"/>
              <a:t>oružje</a:t>
            </a:r>
            <a:r>
              <a:rPr lang="en-US" dirty="0"/>
              <a:t> u </a:t>
            </a:r>
            <a:r>
              <a:rPr lang="en-US" dirty="0" err="1"/>
              <a:t>borbi</a:t>
            </a:r>
            <a:r>
              <a:rPr lang="en-US" dirty="0"/>
              <a:t> </a:t>
            </a:r>
            <a:r>
              <a:rPr lang="en-US" dirty="0" err="1"/>
              <a:t>protiv</a:t>
            </a:r>
            <a:r>
              <a:rPr lang="en-US" dirty="0"/>
              <a:t> </a:t>
            </a:r>
            <a:r>
              <a:rPr lang="en-US" dirty="0" err="1"/>
              <a:t>predrasuda</a:t>
            </a:r>
            <a:r>
              <a:rPr lang="en-US" dirty="0"/>
              <a:t>. </a:t>
            </a:r>
            <a:r>
              <a:rPr lang="en-US" dirty="0" err="1"/>
              <a:t>Moramo</a:t>
            </a:r>
            <a:r>
              <a:rPr lang="en-US" dirty="0"/>
              <a:t> </a:t>
            </a:r>
            <a:r>
              <a:rPr lang="en-US" dirty="0" err="1"/>
              <a:t>učiti</a:t>
            </a:r>
            <a:r>
              <a:rPr lang="en-US" dirty="0"/>
              <a:t> o </a:t>
            </a:r>
            <a:r>
              <a:rPr lang="en-US" dirty="0" err="1"/>
              <a:t>povijesti</a:t>
            </a:r>
            <a:r>
              <a:rPr lang="en-US" dirty="0"/>
              <a:t>, </a:t>
            </a:r>
            <a:r>
              <a:rPr lang="en-US" dirty="0" err="1"/>
              <a:t>kulturi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različitim</a:t>
            </a:r>
            <a:r>
              <a:rPr lang="en-US" dirty="0"/>
              <a:t> </a:t>
            </a:r>
            <a:r>
              <a:rPr lang="en-US" dirty="0" err="1"/>
              <a:t>identitetima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Ove </a:t>
            </a:r>
            <a:r>
              <a:rPr lang="en-US" dirty="0" err="1"/>
              <a:t>keramičke</a:t>
            </a:r>
            <a:r>
              <a:rPr lang="en-US" dirty="0"/>
              <a:t> figure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više</a:t>
            </a:r>
            <a:r>
              <a:rPr lang="en-US" dirty="0"/>
              <a:t> od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umjetničkih</a:t>
            </a:r>
            <a:r>
              <a:rPr lang="en-US" dirty="0"/>
              <a:t> </a:t>
            </a:r>
            <a:r>
              <a:rPr lang="en-US" dirty="0" err="1"/>
              <a:t>predmeta</a:t>
            </a:r>
            <a:r>
              <a:rPr lang="en-US" dirty="0"/>
              <a:t>. One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zrcalo</a:t>
            </a:r>
            <a:r>
              <a:rPr lang="en-US" dirty="0"/>
              <a:t> </a:t>
            </a:r>
            <a:r>
              <a:rPr lang="en-US" dirty="0" err="1"/>
              <a:t>društva</a:t>
            </a:r>
            <a:r>
              <a:rPr lang="en-US" dirty="0"/>
              <a:t> u </a:t>
            </a:r>
            <a:r>
              <a:rPr lang="en-US" dirty="0" err="1"/>
              <a:t>kojem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nastale</a:t>
            </a:r>
            <a:r>
              <a:rPr lang="en-US" dirty="0"/>
              <a:t>. </a:t>
            </a:r>
            <a:r>
              <a:rPr lang="en-US" dirty="0" err="1"/>
              <a:t>Iako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prošla</a:t>
            </a:r>
            <a:r>
              <a:rPr lang="en-US" dirty="0"/>
              <a:t> </a:t>
            </a:r>
            <a:r>
              <a:rPr lang="en-US" dirty="0" err="1"/>
              <a:t>stoljeća</a:t>
            </a:r>
            <a:r>
              <a:rPr lang="en-US" dirty="0"/>
              <a:t>, </a:t>
            </a:r>
            <a:r>
              <a:rPr lang="en-US" dirty="0" err="1"/>
              <a:t>poruke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nose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danas</a:t>
            </a:r>
            <a:r>
              <a:rPr lang="en-US" dirty="0"/>
              <a:t> </a:t>
            </a:r>
            <a:r>
              <a:rPr lang="en-US" dirty="0" err="1"/>
              <a:t>relevantne</a:t>
            </a:r>
            <a:r>
              <a:rPr lang="en-US" dirty="0"/>
              <a:t>. </a:t>
            </a:r>
            <a:r>
              <a:rPr lang="en-US" dirty="0" err="1"/>
              <a:t>Stoga</a:t>
            </a:r>
            <a:r>
              <a:rPr lang="en-US" dirty="0"/>
              <a:t>, </a:t>
            </a:r>
            <a:r>
              <a:rPr lang="en-US" dirty="0" err="1"/>
              <a:t>neka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 ova </a:t>
            </a:r>
            <a:r>
              <a:rPr lang="en-US" dirty="0" err="1"/>
              <a:t>prezentacija</a:t>
            </a:r>
            <a:r>
              <a:rPr lang="en-US" dirty="0"/>
              <a:t> </a:t>
            </a:r>
            <a:r>
              <a:rPr lang="en-US" dirty="0" err="1"/>
              <a:t>bude</a:t>
            </a:r>
            <a:r>
              <a:rPr lang="en-US" dirty="0"/>
              <a:t> </a:t>
            </a:r>
            <a:r>
              <a:rPr lang="en-US" dirty="0" err="1"/>
              <a:t>podsjetnik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to da </a:t>
            </a:r>
            <a:r>
              <a:rPr lang="en-US" dirty="0" err="1"/>
              <a:t>moramo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vječni</a:t>
            </a:r>
            <a:r>
              <a:rPr lang="en-US" dirty="0"/>
              <a:t> </a:t>
            </a:r>
            <a:r>
              <a:rPr lang="en-US" dirty="0" err="1"/>
              <a:t>čuvari</a:t>
            </a:r>
            <a:r>
              <a:rPr lang="en-US" dirty="0"/>
              <a:t> </a:t>
            </a:r>
            <a:r>
              <a:rPr lang="en-US" dirty="0" err="1"/>
              <a:t>sjećanja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žrtve</a:t>
            </a:r>
            <a:r>
              <a:rPr lang="en-US" dirty="0"/>
              <a:t> </a:t>
            </a:r>
            <a:r>
              <a:rPr lang="en-US" dirty="0" err="1"/>
              <a:t>antisemitizma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svih</a:t>
            </a:r>
            <a:r>
              <a:rPr lang="en-US" dirty="0"/>
              <a:t> </a:t>
            </a:r>
            <a:r>
              <a:rPr lang="en-US" dirty="0" err="1"/>
              <a:t>drugih</a:t>
            </a:r>
            <a:r>
              <a:rPr lang="en-US" dirty="0"/>
              <a:t> </a:t>
            </a:r>
            <a:r>
              <a:rPr lang="en-US" dirty="0" err="1"/>
              <a:t>oblika</a:t>
            </a:r>
            <a:r>
              <a:rPr lang="en-US" dirty="0"/>
              <a:t> </a:t>
            </a:r>
            <a:r>
              <a:rPr lang="en-US" dirty="0" err="1"/>
              <a:t>diskriminacije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F6C8B1-C46E-2289-4DA7-E674C300D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679" y="1837814"/>
            <a:ext cx="3050097" cy="452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471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at a painting&#10;&#10;Description automatically generated">
            <a:extLst>
              <a:ext uri="{FF2B5EF4-FFF2-40B4-BE49-F238E27FC236}">
                <a16:creationId xmlns:a16="http://schemas.microsoft.com/office/drawing/2014/main" id="{75A38D4F-AB88-43FF-BC1E-9E318A09B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275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6AE609-CA9B-3829-2C04-12FD9852C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762" y="2315350"/>
            <a:ext cx="6667500" cy="4162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065A1F-BBD8-D9DD-D18A-4C3782CB1DE1}"/>
              </a:ext>
            </a:extLst>
          </p:cNvPr>
          <p:cNvSpPr txBox="1"/>
          <p:nvPr/>
        </p:nvSpPr>
        <p:spPr>
          <a:xfrm>
            <a:off x="4364607" y="595422"/>
            <a:ext cx="314380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/>
              <a:t>KRAJ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EF29A3-BA40-6513-C0E2-2E30D269D1EC}"/>
              </a:ext>
            </a:extLst>
          </p:cNvPr>
          <p:cNvSpPr txBox="1"/>
          <p:nvPr/>
        </p:nvSpPr>
        <p:spPr>
          <a:xfrm>
            <a:off x="4548077" y="1809329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Hvala</a:t>
            </a:r>
            <a:r>
              <a:rPr lang="en-US" dirty="0"/>
              <a:t> </a:t>
            </a:r>
            <a:r>
              <a:rPr lang="en-US" dirty="0" err="1"/>
              <a:t>vam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pažnji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3718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B168A7-66FE-4359-9866-CBB841A72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245478-9EEE-0454-3E8F-F2AAD17DF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204" y="1091868"/>
            <a:ext cx="3785596" cy="2042160"/>
          </a:xfrm>
        </p:spPr>
        <p:txBody>
          <a:bodyPr>
            <a:normAutofit/>
          </a:bodyPr>
          <a:lstStyle/>
          <a:p>
            <a:r>
              <a:rPr lang="sr-Latn-CS" altLang="en-US" sz="4000" dirty="0">
                <a:cs typeface="Times New Roman" panose="02020603050405020304" pitchFamily="18" charset="0"/>
              </a:rPr>
              <a:t>Is</a:t>
            </a:r>
            <a:r>
              <a:rPr lang="en-US" altLang="en-US" sz="4000" dirty="0">
                <a:cs typeface="Times New Roman" panose="02020603050405020304" pitchFamily="18" charset="0"/>
              </a:rPr>
              <a:t>a</a:t>
            </a:r>
            <a:r>
              <a:rPr lang="sr-Latn-CS" altLang="en-US" sz="4000" dirty="0">
                <a:cs typeface="Times New Roman" panose="02020603050405020304" pitchFamily="18" charset="0"/>
              </a:rPr>
              <a:t>ac Mayer Wise</a:t>
            </a:r>
            <a:r>
              <a:rPr lang="en-US" altLang="en-US" sz="4000" dirty="0">
                <a:cs typeface="Times New Roman" panose="02020603050405020304" pitchFamily="18" charset="0"/>
              </a:rPr>
              <a:t> </a:t>
            </a:r>
            <a:r>
              <a:rPr lang="sr-Latn-CS" altLang="en-US" sz="40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Times New Roman" panose="02020603050405020304" pitchFamily="18" charset="0"/>
              </a:rPr>
              <a:t>1819-1900</a:t>
            </a:r>
            <a:br>
              <a:rPr lang="en-US" altLang="en-US" sz="4000" dirty="0">
                <a:cs typeface="Times New Roman" panose="02020603050405020304" pitchFamily="18" charset="0"/>
              </a:rPr>
            </a:br>
            <a:endParaRPr lang="en-US" sz="4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748755-DDBC-46D0-91EC-1212A8EE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6344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C5A228E-23E1-511D-5A1B-92C7904E92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11" b="31360"/>
          <a:stretch/>
        </p:blipFill>
        <p:spPr>
          <a:xfrm>
            <a:off x="5524500" y="10"/>
            <a:ext cx="6667501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0DEEC1-1C2E-4EC2-EA60-B2CA7EF8D93F}"/>
              </a:ext>
            </a:extLst>
          </p:cNvPr>
          <p:cNvSpPr txBox="1"/>
          <p:nvPr/>
        </p:nvSpPr>
        <p:spPr>
          <a:xfrm>
            <a:off x="266218" y="2627453"/>
            <a:ext cx="4988688" cy="370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20000"/>
              </a:lnSpc>
              <a:spcBef>
                <a:spcPts val="1000"/>
              </a:spcBef>
            </a:pPr>
            <a:r>
              <a:rPr lang="en-US" sz="1600" b="1" dirty="0"/>
              <a:t>Rabin, </a:t>
            </a:r>
            <a:r>
              <a:rPr lang="en-US" sz="1600" b="1" dirty="0" err="1"/>
              <a:t>osniva</a:t>
            </a:r>
            <a:r>
              <a:rPr lang="sr-Latn-BA" sz="1600" b="1" dirty="0"/>
              <a:t>č Hebrew Union College u Sinsinatiju, torbare, nemačke doseljenike </a:t>
            </a:r>
            <a:r>
              <a:rPr lang="en-US" sz="1600" b="1" dirty="0"/>
              <a:t>u</a:t>
            </a:r>
            <a:r>
              <a:rPr lang="sr-Latn-BA" sz="1600" b="1" dirty="0"/>
              <a:t> SAD, podelio je u nekoliko skupina:</a:t>
            </a:r>
          </a:p>
          <a:p>
            <a:pPr marL="285750" indent="-285750" defTabSz="914400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sr-Latn-CS" altLang="en-US" sz="1600" b="1" dirty="0">
                <a:cs typeface="Times New Roman" panose="02020603050405020304" pitchFamily="18" charset="0"/>
              </a:rPr>
              <a:t>Torbari koji su svoje proizvode nosili u košarama i nisu imali svoj dom</a:t>
            </a:r>
          </a:p>
          <a:p>
            <a:pPr marL="285750" indent="-285750" defTabSz="914400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sr-Latn-CS" altLang="en-US" sz="1600" b="1" dirty="0">
                <a:cs typeface="Times New Roman" panose="02020603050405020304" pitchFamily="18" charset="0"/>
              </a:rPr>
              <a:t>Torbari koji su svoje proizvode nosili u zaprežnim kolima, znali nešto malo engleski jezik i nadali se boljim vremenima</a:t>
            </a:r>
          </a:p>
          <a:p>
            <a:pPr marL="285750" indent="-285750" defTabSz="914400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sr-Latn-CS" altLang="en-US" sz="1600" b="1" dirty="0">
                <a:cs typeface="Times New Roman" panose="02020603050405020304" pitchFamily="18" charset="0"/>
              </a:rPr>
              <a:t>Torbari koji su svoje proizvode nosili u velikim rančevima sanjajući da će jednog dana postati veliki biznismeni</a:t>
            </a:r>
          </a:p>
        </p:txBody>
      </p:sp>
    </p:spTree>
    <p:extLst>
      <p:ext uri="{BB962C8B-B14F-4D97-AF65-F5344CB8AC3E}">
        <p14:creationId xmlns:p14="http://schemas.microsoft.com/office/powerpoint/2010/main" val="2337235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3B168A7-66FE-4359-9866-CBB841A72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748755-DDBC-46D0-91EC-1212A8EE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6344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6CD7442-FB47-BB75-3167-4255878090EE}"/>
              </a:ext>
            </a:extLst>
          </p:cNvPr>
          <p:cNvSpPr txBox="1"/>
          <p:nvPr/>
        </p:nvSpPr>
        <p:spPr>
          <a:xfrm>
            <a:off x="532614" y="1855204"/>
            <a:ext cx="4583395" cy="3113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sr-Latn-BA" sz="1600" b="1" dirty="0">
                <a:cs typeface="Times New Roman" panose="02020603050405020304" pitchFamily="18" charset="0"/>
              </a:rPr>
              <a:t>Takođe je postojala i jedna bogatija klasa torbara koja se isto može podeliti u 3 grupe:</a:t>
            </a:r>
          </a:p>
          <a:p>
            <a:pPr marL="285750" indent="-285750" defTabSz="914400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sr-Latn-BA" sz="1600" b="1" dirty="0">
                <a:cs typeface="Times New Roman" panose="02020603050405020304" pitchFamily="18" charset="0"/>
              </a:rPr>
              <a:t>Torbari sa karavan vagonima koje su vukli konji</a:t>
            </a:r>
          </a:p>
          <a:p>
            <a:pPr marL="285750" indent="-285750" defTabSz="914400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sr-Latn-BA" sz="1600" b="1" dirty="0">
                <a:cs typeface="Times New Roman" panose="02020603050405020304" pitchFamily="18" charset="0"/>
              </a:rPr>
              <a:t>Torbari koji su u malim kovčežićima nosili satove i nakit i sebe već smatrali bogatim</a:t>
            </a:r>
          </a:p>
          <a:p>
            <a:pPr marL="285750" indent="-285750" defTabSz="914400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sr-Latn-BA" sz="1600" b="1" dirty="0">
                <a:cs typeface="Times New Roman" panose="02020603050405020304" pitchFamily="18" charset="0"/>
              </a:rPr>
              <a:t>Oni koji su dostigli krajnji cilj i prodavali robu u svojim radnjama</a:t>
            </a:r>
            <a:endParaRPr lang="en-US" sz="1600" b="1" dirty="0"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354114-3584-99AC-DD6A-576034C6F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001" y="859842"/>
            <a:ext cx="6191250" cy="47910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6CA3FD-EDA7-EEF6-A562-08A8D7D839EF}"/>
              </a:ext>
            </a:extLst>
          </p:cNvPr>
          <p:cNvSpPr txBox="1"/>
          <p:nvPr/>
        </p:nvSpPr>
        <p:spPr>
          <a:xfrm>
            <a:off x="5764192" y="5995686"/>
            <a:ext cx="60767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1100" b="1" dirty="0"/>
              <a:t>https://yalebooks.yale.edu/2018/02/15/divided-lands/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2042784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6756CB-A757-3AD9-4AFF-9DDD8174F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5732" y="5972536"/>
            <a:ext cx="3604754" cy="736680"/>
          </a:xfrm>
        </p:spPr>
        <p:txBody>
          <a:bodyPr>
            <a:normAutofit fontScale="25000" lnSpcReduction="20000"/>
          </a:bodyPr>
          <a:lstStyle/>
          <a:p>
            <a:endParaRPr lang="sr-Latn-CS" altLang="en-US" sz="1600" dirty="0">
              <a:cs typeface="Times New Roman" panose="02020603050405020304" pitchFamily="18" charset="0"/>
            </a:endParaRPr>
          </a:p>
          <a:p>
            <a:endParaRPr lang="sr-Latn-CS" altLang="en-US" sz="2600" dirty="0"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</a:pPr>
            <a:endParaRPr lang="sr-Latn-CS" altLang="en-US" sz="6400" dirty="0">
              <a:cs typeface="Times New Roman" panose="02020603050405020304" pitchFamily="18" charset="0"/>
            </a:endParaRPr>
          </a:p>
          <a:p>
            <a:r>
              <a:rPr lang="sr-Latn-BA" sz="6400" dirty="0"/>
              <a:t>DRŽAČ ZA ŠIBICE</a:t>
            </a:r>
          </a:p>
          <a:p>
            <a:r>
              <a:rPr lang="sr-Latn-BA" sz="6400" cap="none" dirty="0"/>
              <a:t>Engleska, 19. vek</a:t>
            </a:r>
            <a:endParaRPr lang="en-US" sz="6400" cap="none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64D37C8-8C70-00B3-441C-11B8BDB4E6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85732" y="148784"/>
            <a:ext cx="3604754" cy="562145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3D433B-E23E-940D-EF78-929E79526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76247" y="5972536"/>
            <a:ext cx="4374377" cy="736680"/>
          </a:xfrm>
        </p:spPr>
        <p:txBody>
          <a:bodyPr>
            <a:normAutofit fontScale="25000" lnSpcReduction="20000"/>
          </a:bodyPr>
          <a:lstStyle/>
          <a:p>
            <a:r>
              <a:rPr lang="en-US" sz="4800" b="1" dirty="0">
                <a:solidFill>
                  <a:srgbClr val="000000"/>
                </a:solidFill>
                <a:effectLst/>
              </a:rPr>
              <a:t>PEDDLERS, PENNSYLVANIA, 1886.</a:t>
            </a:r>
            <a:br>
              <a:rPr lang="en-US" sz="4800" b="1" dirty="0">
                <a:solidFill>
                  <a:srgbClr val="000000"/>
                </a:solidFill>
                <a:effectLst/>
              </a:rPr>
            </a:br>
            <a:r>
              <a:rPr lang="en-US" sz="4800" b="1" dirty="0">
                <a:solidFill>
                  <a:srgbClr val="000000"/>
                </a:solidFill>
                <a:effectLst/>
              </a:rPr>
              <a:t>Courtesy of the Philadelphia Jewish Archives Center,</a:t>
            </a:r>
            <a:r>
              <a:rPr lang="sr-Latn-BA" sz="4800" b="1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dirty="0">
                <a:solidFill>
                  <a:srgbClr val="000000"/>
                </a:solidFill>
                <a:effectLst/>
              </a:rPr>
              <a:t>Philadelphia, Pennsylvania</a:t>
            </a:r>
            <a:endParaRPr lang="en-US" sz="48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E478CB1-36ED-2203-0EBA-E7348774E0F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76247" y="248910"/>
            <a:ext cx="4374377" cy="552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85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68DEC-5799-8BCE-B36B-EDB2FD057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0D0DC4-1D3F-FC5D-0317-A81AD9599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360" y="5972536"/>
            <a:ext cx="4500822" cy="736680"/>
          </a:xfrm>
        </p:spPr>
        <p:txBody>
          <a:bodyPr>
            <a:normAutofit fontScale="25000" lnSpcReduction="20000"/>
          </a:bodyPr>
          <a:lstStyle/>
          <a:p>
            <a:endParaRPr lang="sr-Latn-CS" altLang="en-US" sz="1600" dirty="0">
              <a:cs typeface="Times New Roman" panose="02020603050405020304" pitchFamily="18" charset="0"/>
            </a:endParaRPr>
          </a:p>
          <a:p>
            <a:endParaRPr lang="sr-Latn-CS" altLang="en-US" sz="2600" dirty="0"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</a:pPr>
            <a:endParaRPr lang="sr-Latn-CS" altLang="en-US" sz="6400" dirty="0">
              <a:cs typeface="Times New Roman" panose="02020603050405020304" pitchFamily="18" charset="0"/>
            </a:endParaRPr>
          </a:p>
          <a:p>
            <a:r>
              <a:rPr lang="sr-Latn-BA" sz="6400" dirty="0"/>
              <a:t>„the jews hobby – old clothes“</a:t>
            </a:r>
          </a:p>
          <a:p>
            <a:r>
              <a:rPr lang="sr-Latn-BA" sz="6400" cap="none" dirty="0"/>
              <a:t>Engleska, 19. vek</a:t>
            </a:r>
            <a:endParaRPr lang="en-US" sz="6400" cap="non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37F3A5-CC79-5D1D-F586-486B59DF7A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213" y="318357"/>
            <a:ext cx="3754499" cy="5521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F56988-6C07-1F89-3AA6-A16735AB9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0182" y="1756769"/>
            <a:ext cx="6835242" cy="33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77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89CFA-1D5D-04F6-28D4-3A4AA4AF6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09E9B-F332-073E-0B59-4A6D53419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258" y="5346222"/>
            <a:ext cx="4886388" cy="736680"/>
          </a:xfrm>
        </p:spPr>
        <p:txBody>
          <a:bodyPr>
            <a:normAutofit fontScale="25000" lnSpcReduction="20000"/>
          </a:bodyPr>
          <a:lstStyle/>
          <a:p>
            <a:endParaRPr lang="sr-Latn-CS" altLang="en-US" sz="1600" dirty="0">
              <a:cs typeface="Times New Roman" panose="02020603050405020304" pitchFamily="18" charset="0"/>
            </a:endParaRPr>
          </a:p>
          <a:p>
            <a:endParaRPr lang="sr-Latn-CS" altLang="en-US" sz="2600" dirty="0"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</a:pPr>
            <a:endParaRPr lang="sr-Latn-CS" altLang="en-US" sz="6400" dirty="0">
              <a:cs typeface="Times New Roman" panose="02020603050405020304" pitchFamily="18" charset="0"/>
            </a:endParaRPr>
          </a:p>
          <a:p>
            <a:r>
              <a:rPr lang="sr-Latn-BA" sz="6400" dirty="0"/>
              <a:t>KERAMIČKA PLOČICA</a:t>
            </a:r>
          </a:p>
          <a:p>
            <a:r>
              <a:rPr lang="sr-Latn-BA" sz="6400" cap="none" dirty="0"/>
              <a:t>Francuska, 18. vek</a:t>
            </a:r>
            <a:endParaRPr lang="en-US" sz="6400" cap="none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70320BD-4B80-0E94-2D45-B6274247E5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2258" y="1511778"/>
            <a:ext cx="4886388" cy="3638956"/>
          </a:xfrm>
          <a:prstGeom prst="rect">
            <a:avLst/>
          </a:prstGeom>
        </p:spPr>
      </p:pic>
      <p:pic>
        <p:nvPicPr>
          <p:cNvPr id="12" name="Content Placeholder 11" descr="A person carrying a sack&#10;&#10;Description automatically generated">
            <a:extLst>
              <a:ext uri="{FF2B5EF4-FFF2-40B4-BE49-F238E27FC236}">
                <a16:creationId xmlns:a16="http://schemas.microsoft.com/office/drawing/2014/main" id="{B61C63C4-FF0F-AE8A-BFFA-88B20D807BB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11" y="499239"/>
            <a:ext cx="5820538" cy="5820538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73A3EAF-9C1B-8FF6-6631-973C228E2B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552106"/>
      </p:ext>
    </p:extLst>
  </p:cSld>
  <p:clrMapOvr>
    <a:masterClrMapping/>
  </p:clrMapOvr>
</p:sld>
</file>

<file path=ppt/theme/theme1.xml><?xml version="1.0" encoding="utf-8"?>
<a:theme xmlns:a="http://schemas.openxmlformats.org/drawingml/2006/main" name="BjornVTI">
  <a:themeElements>
    <a:clrScheme name="AnalogousFromLightSeedRightStep">
      <a:dk1>
        <a:srgbClr val="000000"/>
      </a:dk1>
      <a:lt1>
        <a:srgbClr val="FFFFFF"/>
      </a:lt1>
      <a:dk2>
        <a:srgbClr val="203039"/>
      </a:dk2>
      <a:lt2>
        <a:srgbClr val="E2E3E8"/>
      </a:lt2>
      <a:accent1>
        <a:srgbClr val="AAA178"/>
      </a:accent1>
      <a:accent2>
        <a:srgbClr val="99A868"/>
      </a:accent2>
      <a:accent3>
        <a:srgbClr val="8AAB79"/>
      </a:accent3>
      <a:accent4>
        <a:srgbClr val="6DB072"/>
      </a:accent4>
      <a:accent5>
        <a:srgbClr val="78AA90"/>
      </a:accent5>
      <a:accent6>
        <a:srgbClr val="6BACA6"/>
      </a:accent6>
      <a:hlink>
        <a:srgbClr val="6976AE"/>
      </a:hlink>
      <a:folHlink>
        <a:srgbClr val="7F7F7F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jornVTI" id="{D01443FD-65CF-4AEF-9B9D-4466C96F9785}" vid="{36EF4262-385E-40E6-B073-FB18FD98BF4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4310</TotalTime>
  <Words>2357</Words>
  <Application>Microsoft Office PowerPoint</Application>
  <PresentationFormat>Widescreen</PresentationFormat>
  <Paragraphs>159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Barlow</vt:lpstr>
      <vt:lpstr>Droid Serif</vt:lpstr>
      <vt:lpstr>Neue Haas Grotesk Text Pro</vt:lpstr>
      <vt:lpstr>Times New Roman</vt:lpstr>
      <vt:lpstr>Verdana</vt:lpstr>
      <vt:lpstr>Verdana Pro Cond</vt:lpstr>
      <vt:lpstr>Wingdings</vt:lpstr>
      <vt:lpstr>BjornVTI</vt:lpstr>
      <vt:lpstr>Jevreji  u  antisemitskoj  umetnosti   </vt:lpstr>
      <vt:lpstr>PowerPoint Presentation</vt:lpstr>
      <vt:lpstr>PowerPoint Presentation</vt:lpstr>
      <vt:lpstr>TORBARI</vt:lpstr>
      <vt:lpstr>Isaac Mayer Wise  1819-1900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ZizenhauseNEr figurice</vt:lpstr>
      <vt:lpstr>PowerPoint Presentation</vt:lpstr>
      <vt:lpstr>PowerPoint Presentation</vt:lpstr>
      <vt:lpstr>PowerPoint Presentation</vt:lpstr>
      <vt:lpstr>FAGIN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ŠAJLOK</vt:lpstr>
      <vt:lpstr>AI: "Jevrej s Malte" Christophera Marlowea je drama koja je žestoko kritizirana zbog prikaza Jevreja. Evo zašto: Stereotipni prikaz: Glavni lik predstave, BarabaS, je vrlo stereotipna jevrejska figura. Prikazan je kao pohlepan, materijalistički i krajnje nemilosrdan, utjelovljujući mnoge negativne antisemitske forme preovlađujuće u Marloweovo vrijeme. Fokus na materijalizam: BarabaS je opsjednut bogatstvom i spreman je počiniti bilo kakav zločin kako bi ga stekao. Ovo jača štetni stereotip o Jevrejima kao opsjednutim novcem. Nedostatak nijansi: Predstava ne nudi iskupljujuće kvalitete za BarabASA. On je predstavljen kao čisto zla figura, kojoj nedostaje ikakva dubina ili složenost. Ovaj jednodimenzionalni prikaz doprinosi dehumanizaciji jevrejskih likova. Važna napomena: Ključno je razumjeti da "Jevrej s Malte" odražava antisemitske stavove preovlađujuće u elizabetanskoj Engleskoj. Ne predstavlja nijansiran ili tačan prikaz jevrejskog naroda. Odricanje od odgovornosti: Ove informacije su u obrazovne svrhe i ne odobravaju niti podržavaju stavove izražene u predstavi. Važno je kritički analizirati i razumjeti istorijski kontekst takvih djela kako bi se izbjeglo održavanje štetnih stereotipa.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DANIEL MENDOZA (1764-1836)</vt:lpstr>
      <vt:lpstr>PowerPoint Presentation</vt:lpstr>
      <vt:lpstr>PowerPoint Presentation</vt:lpstr>
      <vt:lpstr>KARLSBAD – KARLOVE VARI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Barbi Barbi</dc:creator>
  <cp:lastModifiedBy>Barbi Barbi</cp:lastModifiedBy>
  <cp:revision>53</cp:revision>
  <dcterms:created xsi:type="dcterms:W3CDTF">2025-01-19T17:09:47Z</dcterms:created>
  <dcterms:modified xsi:type="dcterms:W3CDTF">2025-01-24T20:13:09Z</dcterms:modified>
</cp:coreProperties>
</file>