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63" r:id="rId6"/>
    <p:sldId id="264" r:id="rId7"/>
    <p:sldId id="261" r:id="rId8"/>
    <p:sldId id="259" r:id="rId9"/>
    <p:sldId id="260" r:id="rId10"/>
    <p:sldId id="262" r:id="rId11"/>
    <p:sldId id="271" r:id="rId12"/>
    <p:sldId id="269" r:id="rId13"/>
    <p:sldId id="270" r:id="rId14"/>
    <p:sldId id="272" r:id="rId15"/>
    <p:sldId id="265" r:id="rId16"/>
    <p:sldId id="266" r:id="rId17"/>
    <p:sldId id="276" r:id="rId18"/>
    <p:sldId id="277" r:id="rId19"/>
    <p:sldId id="267" r:id="rId20"/>
    <p:sldId id="268" r:id="rId21"/>
    <p:sldId id="274" r:id="rId22"/>
    <p:sldId id="2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E2C9F-AB0D-59B5-325F-9F29FBD11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111E5A-AD15-A216-AED8-DF27BE826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CF20-DB44-F354-D470-24B84833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E4F0F-18AD-66B1-89EF-FBF78F271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19037-8BE2-BD1D-AD91-5B63F696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5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E5B9-5D9E-EC37-EC23-D2FC5D62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19E68-1828-13D3-F9B3-95EDBF5DA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37ACB-8E58-140C-9223-A4A82FFD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9DD70-C9AF-8B84-1533-B072ECCA0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C1CD3-9A04-D893-6782-4A87FFD3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6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510508-B874-5329-C61D-505EDB03AA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5DFF86-9BA9-8B5C-6CF4-B79DE5199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E5AC0-2612-B2A9-482A-2F0674C3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3BC8A-0BD5-741A-798B-FA590EEAC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86F82-9AD5-6331-E36B-F77CCAD82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1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D463-C306-4DD3-7FC5-B0735E45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5DA84-C429-C17B-B371-BE6FF8B60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F960C-111A-B6CE-0357-D4C8E393A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8492E-B55A-D49C-FD97-D0C1D42C3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F37F5-6B1C-6036-FD6B-8D9127D9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5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06C05-C7F8-E402-FD7F-32E3C7067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8A6D2-E6E6-495E-8CB0-1A8513B18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EF876-5D2F-E804-6A3B-A6383DFF7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B526F-FD36-EB71-A622-020E35ECC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4C6E5-9BC3-11C2-F48D-F4878B952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42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0F0E5-E9B8-E197-5FD3-05BABE2D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F7CE8-893E-EA27-DD42-40EBF7D49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7A217C-9BC6-D32D-3292-082D57141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79B06-4166-2373-B1D5-74549B7B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8BE09-ED20-BB9A-5FE9-D18074808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30255-83AE-09E7-E358-95FD66B03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670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F6FBB-F77E-6BA3-CDF3-E1A351BDB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E8194-2129-FA25-1A7F-1BFF2A9A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A893C-AFAD-6C98-DA1D-AA15D6E2F0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BC8AEA-A526-0A4F-F560-A8CAA8B89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32B70-4015-D5AE-AD34-D820FFDC54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45410F-A12E-25F2-1C3D-D182EAED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F8BD39-8B6D-7AAD-B152-794203DA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ED73C2-B586-7A67-5C37-D48ECE5EE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6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AB84C-7E5E-0F39-360D-85D84DC17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75270-76B2-87CD-B124-6ABD3382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86F78-1F95-1645-37EC-DC2D8511C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14F04-0D9D-0A73-5680-8E4CDA51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91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BD48A4-6AB0-1D95-5CE8-A18F3058A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294C46-0E3C-F0D3-51E0-D7BF7D9D8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8B2C8-D082-ECCF-E263-1AF2A70E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2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BC32-CE79-3FDB-29FE-268AAE85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CBF30-4874-A96C-DD13-DC6137A5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457EB-26B6-EA37-FD7C-CCCD4B8BC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CBA824-5501-D747-BE25-690A7238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D2C8D-8025-1FFC-D347-5B9F7CB1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FF388-D6D1-5779-D9CA-AB126B9AE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260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0F70B-05AA-799E-475D-6C05FE68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F45AF-DF0C-17AB-B84D-AA7EED8D9A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9FA92-335D-645E-3806-2D0B166C54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66BE3-781C-4AE0-4F91-BF7458EDB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8F783-90BC-C969-954D-436B0A274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6B9D8B-20DD-D4F5-948C-5AA7C0912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12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5F20B9-D12E-2A8F-90BF-D7BCEBBD1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80536-F79D-72C9-3316-FF8190B1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41B1E-C46A-396D-0C16-F1267A8F52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C4F8D7-E72F-4892-9153-1B4A03A87BCA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60C0B-2429-08B3-5888-9A1DA49B5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11CF8-4FF1-8FBC-C1E4-4511BB344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83E17F-8A1E-4BF2-B965-E27D28EAC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0%D0%B7%D0%B8%D1%98%D0%B0" TargetMode="External"/><Relationship Id="rId13" Type="http://schemas.openxmlformats.org/officeDocument/2006/relationships/hyperlink" Target="https://sr.wikipedia.org/sr-el/%D0%A6%D1%80%D0%BD%D0%B0_%D1%87%D0%B8%D0%BE%D0%BF%D0%B0#cite_note-3" TargetMode="External"/><Relationship Id="rId3" Type="http://schemas.openxmlformats.org/officeDocument/2006/relationships/hyperlink" Target="https://sr.wikipedia.org/wiki/%D0%9F%D1%82%D0%B8%D1%86%D0%B5" TargetMode="External"/><Relationship Id="rId7" Type="http://schemas.openxmlformats.org/officeDocument/2006/relationships/hyperlink" Target="https://sr.wikipedia.org/wiki/%D0%95%D0%B2%D1%80%D0%BE%D0%BF%D0%B0" TargetMode="External"/><Relationship Id="rId12" Type="http://schemas.openxmlformats.org/officeDocument/2006/relationships/hyperlink" Target="https://sr.wikipedia.org/wiki/%D0%A1%D0%BF%D0%B8%D1%81%D0%B0%D0%BA_%D0%B7%D0%B0%D1%88%D1%82%D0%B8%D1%9B%D0%B5%D0%BD%D0%B8%D1%85_%D0%B2%D1%80%D1%81%D1%82%D0%B0_%D0%BF%D1%82%D0%B8%D1%86%D0%B0_%D1%83_%D0%A1%D1%80%D0%B1%D0%B8%D1%98%D0%B8" TargetMode="External"/><Relationship Id="rId2" Type="http://schemas.openxmlformats.org/officeDocument/2006/relationships/hyperlink" Target="https://sr.wikipedia.org/wiki/%D0%9B%D0%B0%D1%82%D0%B8%D0%BD%D1%81%D0%BA%D0%B8_%D1%98%D0%B5%D0%B7%D0%B8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r.wikipedia.org/wiki/Apus" TargetMode="External"/><Relationship Id="rId11" Type="http://schemas.openxmlformats.org/officeDocument/2006/relationships/hyperlink" Target="https://sr.wikipedia.org/sr-el/%D0%A6%D1%80%D0%BD%D0%B0_%D1%87%D0%B8%D0%BE%D0%BF%D0%B0#cite_note-%D0%98%D0%91%D0%90_%D0%BF%D0%BE%D0%B4%D1%80%D1%83%D1%87%D1%98%D0%B0_%D0%A1%D1%80%D0%B1%D0%B8%D1%98%D0%B5-2" TargetMode="External"/><Relationship Id="rId5" Type="http://schemas.openxmlformats.org/officeDocument/2006/relationships/hyperlink" Target="https://sr.wikipedia.org/wiki/%D0%A7%D0%B8%D0%BE%D0%BF%D0%B5" TargetMode="External"/><Relationship Id="rId10" Type="http://schemas.openxmlformats.org/officeDocument/2006/relationships/hyperlink" Target="https://sr.wikipedia.org/wiki/%D0%9F%D1%82%D0%B8%D1%86%D0%B0_%D1%81%D0%B5%D0%BB%D0%B8%D1%86%D0%B0" TargetMode="External"/><Relationship Id="rId4" Type="http://schemas.openxmlformats.org/officeDocument/2006/relationships/hyperlink" Target="https://sr.wikipedia.org/wiki/%D0%A0%D0%B5%D0%B4_(%D0%B1%D0%B8%D0%BE%D0%BB%D0%BE%D0%B3%D0%B8%D1%98%D0%B0)" TargetMode="External"/><Relationship Id="rId9" Type="http://schemas.openxmlformats.org/officeDocument/2006/relationships/hyperlink" Target="https://sr.wikipedia.org/wiki/%D0%88%D1%83%D0%B6%D0%BD%D0%B0_%D0%90%D1%84%D1%80%D0%B8%D0%BA%D0%B0_(%D1%80%D0%B5%D0%B3%D0%B8%D1%98%D0%B0)" TargetMode="External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Asirski_genocid" TargetMode="External"/><Relationship Id="rId2" Type="http://schemas.openxmlformats.org/officeDocument/2006/relationships/hyperlink" Target="https://hr.wikipedia.org/wiki/Armenski_genoci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r.wikipedia.org/wiki/Kurdistan" TargetMode="External"/><Relationship Id="rId4" Type="http://schemas.openxmlformats.org/officeDocument/2006/relationships/hyperlink" Target="https://hr.wikipedia.org/wiki/Pontski_Grci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8B303-ED2E-75A4-07F4-31F67EBD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Crna</a:t>
            </a:r>
            <a:r>
              <a:rPr lang="en-US" b="1" dirty="0"/>
              <a:t> </a:t>
            </a:r>
            <a:r>
              <a:rPr lang="en-US" b="1" dirty="0" err="1"/>
              <a:t>čiopa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18D40-9721-7CF0-4AF1-BDC4C415F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632" y="1441375"/>
            <a:ext cx="5723238" cy="48840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(</a:t>
            </a:r>
            <a:r>
              <a:rPr lang="en-US" dirty="0">
                <a:hlinkClick r:id="rId2" tooltip="Latinski jezik"/>
              </a:rPr>
              <a:t>lat.</a:t>
            </a:r>
            <a:r>
              <a:rPr lang="en-US" dirty="0"/>
              <a:t> </a:t>
            </a:r>
            <a:r>
              <a:rPr lang="en-US" i="1" dirty="0"/>
              <a:t>Apus apus</a:t>
            </a:r>
            <a:r>
              <a:rPr lang="en-US" dirty="0"/>
              <a:t>) </a:t>
            </a:r>
            <a:r>
              <a:rPr lang="en-US" dirty="0" err="1"/>
              <a:t>vrsta</a:t>
            </a:r>
            <a:r>
              <a:rPr lang="en-US" dirty="0"/>
              <a:t> je </a:t>
            </a:r>
            <a:r>
              <a:rPr lang="en-US" dirty="0" err="1">
                <a:hlinkClick r:id="rId3" tooltip="Ptice"/>
              </a:rPr>
              <a:t>ptice</a:t>
            </a:r>
            <a:r>
              <a:rPr lang="en-US" dirty="0"/>
              <a:t> </a:t>
            </a:r>
            <a:r>
              <a:rPr lang="en-US" dirty="0" err="1"/>
              <a:t>iz</a:t>
            </a:r>
            <a:r>
              <a:rPr lang="en-US" dirty="0"/>
              <a:t> </a:t>
            </a:r>
            <a:r>
              <a:rPr lang="en-US" dirty="0" err="1">
                <a:hlinkClick r:id="rId4" tooltip="Red (biologija)"/>
              </a:rPr>
              <a:t>reda</a:t>
            </a:r>
            <a:r>
              <a:rPr lang="en-US" dirty="0"/>
              <a:t> </a:t>
            </a:r>
            <a:r>
              <a:rPr lang="en-US" dirty="0" err="1">
                <a:hlinkClick r:id="rId5" tooltip="Čiope"/>
              </a:rPr>
              <a:t>čiope</a:t>
            </a:r>
            <a:r>
              <a:rPr lang="en-US" dirty="0"/>
              <a:t> (Apodiformes), </a:t>
            </a:r>
            <a:r>
              <a:rPr lang="en-US" dirty="0" err="1"/>
              <a:t>porodice</a:t>
            </a:r>
            <a:r>
              <a:rPr lang="en-US" dirty="0"/>
              <a:t> (Apodidae)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roda</a:t>
            </a:r>
            <a:r>
              <a:rPr lang="en-US" dirty="0"/>
              <a:t> </a:t>
            </a:r>
            <a:r>
              <a:rPr lang="en-US" dirty="0">
                <a:hlinkClick r:id="rId6" tooltip="Apus"/>
              </a:rPr>
              <a:t>Apus</a:t>
            </a:r>
            <a:r>
              <a:rPr lang="en-US" dirty="0"/>
              <a:t>,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naseljava</a:t>
            </a:r>
            <a:r>
              <a:rPr lang="en-US" dirty="0"/>
              <a:t> </a:t>
            </a:r>
            <a:r>
              <a:rPr lang="en-US" dirty="0" err="1"/>
              <a:t>područje</a:t>
            </a:r>
            <a:r>
              <a:rPr lang="en-US" dirty="0"/>
              <a:t> </a:t>
            </a:r>
            <a:r>
              <a:rPr lang="en-US" dirty="0" err="1">
                <a:hlinkClick r:id="rId7" tooltip="Evropa"/>
              </a:rPr>
              <a:t>Evrope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>
                <a:hlinkClick r:id="rId8" tooltip="Azija"/>
              </a:rPr>
              <a:t>Azije</a:t>
            </a:r>
            <a:r>
              <a:rPr lang="en-US" dirty="0"/>
              <a:t>, a </a:t>
            </a:r>
            <a:r>
              <a:rPr lang="en-US" dirty="0" err="1"/>
              <a:t>krajem</a:t>
            </a:r>
            <a:r>
              <a:rPr lang="en-US" dirty="0"/>
              <a:t> </a:t>
            </a:r>
            <a:r>
              <a:rPr lang="en-US" dirty="0" err="1"/>
              <a:t>leta</a:t>
            </a:r>
            <a:r>
              <a:rPr lang="en-US" dirty="0"/>
              <a:t> </a:t>
            </a:r>
            <a:r>
              <a:rPr lang="en-US" dirty="0" err="1"/>
              <a:t>migrira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>
                <a:hlinkClick r:id="rId9" tooltip="Južna Afrika (regija)"/>
              </a:rPr>
              <a:t>jug </a:t>
            </a:r>
            <a:r>
              <a:rPr lang="en-US" dirty="0" err="1">
                <a:hlinkClick r:id="rId9" tooltip="Južna Afrika (regija)"/>
              </a:rPr>
              <a:t>Afrike</a:t>
            </a:r>
            <a:r>
              <a:rPr lang="en-US" dirty="0"/>
              <a:t>. </a:t>
            </a:r>
            <a:r>
              <a:rPr lang="en-US" dirty="0" err="1"/>
              <a:t>Crna</a:t>
            </a:r>
            <a:r>
              <a:rPr lang="en-US" dirty="0"/>
              <a:t> </a:t>
            </a:r>
            <a:r>
              <a:rPr lang="en-US" dirty="0" err="1"/>
              <a:t>čiopa</a:t>
            </a:r>
            <a:r>
              <a:rPr lang="en-US" dirty="0"/>
              <a:t> je </a:t>
            </a:r>
            <a:r>
              <a:rPr lang="en-US" dirty="0" err="1"/>
              <a:t>gotovo</a:t>
            </a:r>
            <a:r>
              <a:rPr lang="en-US" dirty="0"/>
              <a:t> </a:t>
            </a:r>
            <a:r>
              <a:rPr lang="en-US" dirty="0" err="1"/>
              <a:t>potpuno</a:t>
            </a:r>
            <a:r>
              <a:rPr lang="en-US" dirty="0"/>
              <a:t> </a:t>
            </a:r>
            <a:r>
              <a:rPr lang="en-US" dirty="0" err="1"/>
              <a:t>crna</a:t>
            </a:r>
            <a:r>
              <a:rPr lang="en-US" dirty="0"/>
              <a:t>, </a:t>
            </a:r>
            <a:r>
              <a:rPr lang="en-US" dirty="0" err="1"/>
              <a:t>osim</a:t>
            </a:r>
            <a:r>
              <a:rPr lang="en-US" dirty="0"/>
              <a:t> </a:t>
            </a:r>
            <a:r>
              <a:rPr lang="en-US" dirty="0" err="1"/>
              <a:t>omanjeg</a:t>
            </a:r>
            <a:r>
              <a:rPr lang="en-US" dirty="0"/>
              <a:t> </a:t>
            </a:r>
            <a:r>
              <a:rPr lang="en-US" dirty="0" err="1"/>
              <a:t>bledog</a:t>
            </a:r>
            <a:r>
              <a:rPr lang="en-US" dirty="0"/>
              <a:t> </a:t>
            </a:r>
            <a:r>
              <a:rPr lang="en-US" dirty="0" err="1"/>
              <a:t>grla</a:t>
            </a:r>
            <a:r>
              <a:rPr lang="en-US" dirty="0"/>
              <a:t>. Ima </a:t>
            </a:r>
            <a:r>
              <a:rPr lang="en-US" dirty="0" err="1"/>
              <a:t>blago</a:t>
            </a:r>
            <a:r>
              <a:rPr lang="en-US" dirty="0"/>
              <a:t> </a:t>
            </a:r>
            <a:r>
              <a:rPr lang="en-US" dirty="0" err="1"/>
              <a:t>račvast</a:t>
            </a:r>
            <a:r>
              <a:rPr lang="en-US" dirty="0"/>
              <a:t> rep. </a:t>
            </a:r>
            <a:r>
              <a:rPr lang="en-US" dirty="0" err="1"/>
              <a:t>Glasa</a:t>
            </a:r>
            <a:r>
              <a:rPr lang="en-US" dirty="0"/>
              <a:t> se </a:t>
            </a:r>
            <a:r>
              <a:rPr lang="en-US" dirty="0" err="1"/>
              <a:t>oštrim</a:t>
            </a:r>
            <a:r>
              <a:rPr lang="en-US" dirty="0"/>
              <a:t> </a:t>
            </a:r>
            <a:r>
              <a:rPr lang="en-US" dirty="0" err="1"/>
              <a:t>piskom</a:t>
            </a:r>
            <a:r>
              <a:rPr lang="en-US" dirty="0"/>
              <a:t> u </a:t>
            </a:r>
            <a:r>
              <a:rPr lang="en-US" dirty="0" err="1"/>
              <a:t>brzom</a:t>
            </a:r>
            <a:r>
              <a:rPr lang="en-US" dirty="0"/>
              <a:t> </a:t>
            </a:r>
            <a:r>
              <a:rPr lang="en-US" dirty="0" err="1"/>
              <a:t>letu</a:t>
            </a:r>
            <a:r>
              <a:rPr lang="en-US" dirty="0"/>
              <a:t>. </a:t>
            </a:r>
            <a:r>
              <a:rPr lang="en-US" dirty="0" err="1"/>
              <a:t>Uglavnom</a:t>
            </a:r>
            <a:r>
              <a:rPr lang="en-US" dirty="0"/>
              <a:t> </a:t>
            </a:r>
            <a:r>
              <a:rPr lang="en-US" dirty="0" err="1"/>
              <a:t>naseljava</a:t>
            </a:r>
            <a:r>
              <a:rPr lang="en-US" dirty="0"/>
              <a:t> </a:t>
            </a:r>
            <a:r>
              <a:rPr lang="en-US" dirty="0" err="1"/>
              <a:t>veće</a:t>
            </a:r>
            <a:r>
              <a:rPr lang="en-US" dirty="0"/>
              <a:t> </a:t>
            </a:r>
            <a:r>
              <a:rPr lang="en-US" dirty="0" err="1"/>
              <a:t>gradove</a:t>
            </a:r>
            <a:r>
              <a:rPr lang="en-US" dirty="0"/>
              <a:t>, </a:t>
            </a:r>
            <a:r>
              <a:rPr lang="en-US" dirty="0" err="1"/>
              <a:t>gnezdi</a:t>
            </a:r>
            <a:r>
              <a:rPr lang="en-US" dirty="0"/>
              <a:t> se u </a:t>
            </a:r>
            <a:r>
              <a:rPr lang="en-US" dirty="0" err="1"/>
              <a:t>procepima</a:t>
            </a:r>
            <a:r>
              <a:rPr lang="en-US" dirty="0"/>
              <a:t> </a:t>
            </a:r>
            <a:r>
              <a:rPr lang="en-US" dirty="0" err="1"/>
              <a:t>među</a:t>
            </a:r>
            <a:r>
              <a:rPr lang="en-US" dirty="0"/>
              <a:t> </a:t>
            </a:r>
            <a:r>
              <a:rPr lang="en-US" dirty="0" err="1"/>
              <a:t>zgradama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pukotinama</a:t>
            </a:r>
            <a:r>
              <a:rPr lang="en-US" dirty="0"/>
              <a:t> </a:t>
            </a:r>
            <a:r>
              <a:rPr lang="en-US" dirty="0" err="1"/>
              <a:t>litica</a:t>
            </a:r>
            <a:r>
              <a:rPr lang="en-US" dirty="0"/>
              <a:t>. </a:t>
            </a:r>
            <a:r>
              <a:rPr lang="en-US" dirty="0" err="1"/>
              <a:t>Čiopa</a:t>
            </a:r>
            <a:r>
              <a:rPr lang="en-US" dirty="0"/>
              <a:t> je </a:t>
            </a:r>
            <a:r>
              <a:rPr lang="en-US" dirty="0" err="1">
                <a:hlinkClick r:id="rId10" tooltip="Ptica selica"/>
              </a:rPr>
              <a:t>ptica</a:t>
            </a:r>
            <a:r>
              <a:rPr lang="en-US" dirty="0">
                <a:hlinkClick r:id="rId10" tooltip="Ptica selica"/>
              </a:rPr>
              <a:t> </a:t>
            </a:r>
            <a:r>
              <a:rPr lang="en-US" dirty="0" err="1">
                <a:hlinkClick r:id="rId10" tooltip="Ptica selica"/>
              </a:rPr>
              <a:t>selica</a:t>
            </a:r>
            <a:r>
              <a:rPr lang="en-US" dirty="0"/>
              <a:t>, </a:t>
            </a:r>
            <a:r>
              <a:rPr lang="en-US" dirty="0" err="1"/>
              <a:t>dužine</a:t>
            </a:r>
            <a:r>
              <a:rPr lang="en-US" dirty="0"/>
              <a:t> od 17-19 cm</a:t>
            </a:r>
            <a:r>
              <a:rPr lang="en-US" baseline="30000" dirty="0">
                <a:hlinkClick r:id="rId11"/>
              </a:rPr>
              <a:t>[2]</a:t>
            </a:r>
            <a:r>
              <a:rPr lang="en-US" dirty="0"/>
              <a:t>. </a:t>
            </a:r>
            <a:r>
              <a:rPr lang="en-US" dirty="0" err="1"/>
              <a:t>Crna</a:t>
            </a:r>
            <a:r>
              <a:rPr lang="en-US" dirty="0"/>
              <a:t> </a:t>
            </a:r>
            <a:r>
              <a:rPr lang="en-US" dirty="0" err="1"/>
              <a:t>čiopa</a:t>
            </a:r>
            <a:r>
              <a:rPr lang="en-US" dirty="0"/>
              <a:t> je </a:t>
            </a:r>
            <a:r>
              <a:rPr lang="en-US" dirty="0" err="1"/>
              <a:t>na</a:t>
            </a:r>
            <a:r>
              <a:rPr lang="en-US" dirty="0"/>
              <a:t> </a:t>
            </a:r>
            <a:r>
              <a:rPr lang="en-US" dirty="0" err="1">
                <a:hlinkClick r:id="rId12" tooltip="Spisak zaštićenih vrsta ptica u Srbiji"/>
              </a:rPr>
              <a:t>listi</a:t>
            </a:r>
            <a:r>
              <a:rPr lang="en-US" dirty="0"/>
              <a:t> </a:t>
            </a:r>
            <a:r>
              <a:rPr lang="en-US" dirty="0" err="1"/>
              <a:t>strogo</a:t>
            </a:r>
            <a:r>
              <a:rPr lang="en-US" dirty="0"/>
              <a:t> </a:t>
            </a:r>
            <a:r>
              <a:rPr lang="en-US" dirty="0" err="1"/>
              <a:t>zaštićenih</a:t>
            </a:r>
            <a:r>
              <a:rPr lang="en-US" dirty="0"/>
              <a:t> </a:t>
            </a:r>
            <a:r>
              <a:rPr lang="en-US" dirty="0" err="1"/>
              <a:t>vrsta</a:t>
            </a:r>
            <a:r>
              <a:rPr lang="en-US" dirty="0"/>
              <a:t> </a:t>
            </a:r>
            <a:r>
              <a:rPr lang="en-US" dirty="0" err="1"/>
              <a:t>ptica</a:t>
            </a:r>
            <a:r>
              <a:rPr lang="en-US" dirty="0"/>
              <a:t> u </a:t>
            </a:r>
            <a:r>
              <a:rPr lang="en-US" dirty="0" err="1"/>
              <a:t>Srbiji</a:t>
            </a:r>
            <a:r>
              <a:rPr lang="en-US" baseline="30000" dirty="0">
                <a:hlinkClick r:id="rId13"/>
              </a:rPr>
              <a:t>[3]</a:t>
            </a:r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A9DE36-C592-6695-B45F-2336769A50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57626" y="1027906"/>
            <a:ext cx="504825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38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D3909E-825A-D618-068D-898981B7F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53DB9-9222-E619-B5D4-32BBD10995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3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F3EBE-CFB6-C00F-802E-119DA0767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Komemoracija</a:t>
            </a:r>
            <a:r>
              <a:rPr lang="en-US" dirty="0">
                <a:solidFill>
                  <a:srgbClr val="FFFFFF"/>
                </a:solidFill>
              </a:rPr>
              <a:t> u </a:t>
            </a:r>
            <a:r>
              <a:rPr lang="en-US" dirty="0" err="1">
                <a:solidFill>
                  <a:srgbClr val="FFFFFF"/>
                </a:solidFill>
              </a:rPr>
              <a:t>Jerevanu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50537-7F78-7FCC-38F1-A4F55E0F5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24. April 2025</a:t>
            </a:r>
          </a:p>
        </p:txBody>
      </p:sp>
    </p:spTree>
    <p:extLst>
      <p:ext uri="{BB962C8B-B14F-4D97-AF65-F5344CB8AC3E}">
        <p14:creationId xmlns:p14="http://schemas.microsoft.com/office/powerpoint/2010/main" val="3445041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376E5-DF13-C545-3802-A5A267243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4BFFC-9A3A-C1A8-3511-EB91F5E8A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3696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Spomenik</a:t>
            </a:r>
            <a:r>
              <a:rPr lang="en-US" dirty="0"/>
              <a:t> - </a:t>
            </a:r>
            <a:r>
              <a:rPr lang="en-US" dirty="0" err="1"/>
              <a:t>Lastino</a:t>
            </a:r>
            <a:r>
              <a:rPr lang="en-US" dirty="0"/>
              <a:t> </a:t>
            </a:r>
            <a:r>
              <a:rPr lang="en-US" dirty="0" err="1"/>
              <a:t>gnezdo</a:t>
            </a:r>
            <a:r>
              <a:rPr lang="en-US" dirty="0"/>
              <a:t>  - u </a:t>
            </a:r>
            <a:r>
              <a:rPr lang="en-US" dirty="0" err="1"/>
              <a:t>centru</a:t>
            </a:r>
            <a:r>
              <a:rPr lang="en-US" dirty="0"/>
              <a:t> je </a:t>
            </a:r>
            <a:r>
              <a:rPr lang="en-US" dirty="0" err="1"/>
              <a:t>vecna</a:t>
            </a:r>
            <a:r>
              <a:rPr lang="en-US" dirty="0"/>
              <a:t> </a:t>
            </a:r>
            <a:r>
              <a:rPr lang="en-US" dirty="0" err="1"/>
              <a:t>vatra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0B546-7A8A-A6C7-AACA-82856A8DB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322"/>
          <a:stretch>
            <a:fillRect/>
          </a:stretch>
        </p:blipFill>
        <p:spPr>
          <a:xfrm>
            <a:off x="1394383" y="-337883"/>
            <a:ext cx="9403234" cy="62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C83B-4800-2C0A-ED5F-253AE56B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C9E07-3069-D78C-813A-E6A9A9999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C4C7F-F036-0910-6789-263C353E3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18" y="0"/>
            <a:ext cx="10276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68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7DFE7-4237-3644-F848-43ADDEC3D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90495-DB3B-F336-3C9E-01802A956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EF2FA-14A6-FD8A-A157-E77418AFA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18" y="0"/>
            <a:ext cx="10276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96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4" name="Content Placeholder 3" descr="A group of people walking in a city at night&#10;&#10;AI-generated content may be incorrect.">
            <a:extLst>
              <a:ext uri="{FF2B5EF4-FFF2-40B4-BE49-F238E27FC236}">
                <a16:creationId xmlns:a16="http://schemas.microsoft.com/office/drawing/2014/main" id="{930C63D7-60D5-7A81-E075-76D750D9E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154000"/>
                    </a14:imgEffect>
                    <a14:imgEffect>
                      <a14:brightnessContrast bright="58000"/>
                    </a14:imgEffect>
                  </a14:imgLayer>
                </a14:imgProps>
              </a:ext>
            </a:extLst>
          </a:blip>
          <a:srcRect t="12685" b="2685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80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EDE24-E64F-7183-2FC2-3B3964E50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Genocid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0D8E93-AB1E-FC01-1661-AB599B85E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Armenski</a:t>
            </a:r>
            <a:r>
              <a:rPr lang="en-US" dirty="0"/>
              <a:t> </a:t>
            </a:r>
            <a:r>
              <a:rPr lang="en-US" dirty="0" err="1"/>
              <a:t>genocid</a:t>
            </a:r>
            <a:r>
              <a:rPr lang="en-US" dirty="0"/>
              <a:t> je </a:t>
            </a:r>
            <a:r>
              <a:rPr lang="en-US" dirty="0" err="1"/>
              <a:t>naziv</a:t>
            </a:r>
            <a:r>
              <a:rPr lang="en-US" dirty="0"/>
              <a:t> za </a:t>
            </a:r>
            <a:r>
              <a:rPr lang="en-US" dirty="0" err="1"/>
              <a:t>sistematsko</a:t>
            </a:r>
            <a:r>
              <a:rPr lang="en-US" dirty="0"/>
              <a:t> </a:t>
            </a:r>
            <a:r>
              <a:rPr lang="en-US" dirty="0" err="1"/>
              <a:t>istrebljenje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1,5 </a:t>
            </a:r>
            <a:r>
              <a:rPr lang="en-US" dirty="0" err="1"/>
              <a:t>miliona</a:t>
            </a:r>
            <a:r>
              <a:rPr lang="en-US" dirty="0"/>
              <a:t> </a:t>
            </a:r>
            <a:r>
              <a:rPr lang="en-US" dirty="0" err="1"/>
              <a:t>Jermena</a:t>
            </a:r>
            <a:r>
              <a:rPr lang="en-US" dirty="0"/>
              <a:t> od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vlade</a:t>
            </a:r>
            <a:r>
              <a:rPr lang="en-US" dirty="0"/>
              <a:t> </a:t>
            </a:r>
            <a:r>
              <a:rPr lang="en-US" dirty="0" err="1"/>
              <a:t>Osmanskog</a:t>
            </a:r>
            <a:r>
              <a:rPr lang="en-US" dirty="0"/>
              <a:t> </a:t>
            </a:r>
            <a:r>
              <a:rPr lang="en-US" dirty="0" err="1"/>
              <a:t>carstva</a:t>
            </a:r>
            <a:r>
              <a:rPr lang="en-US" dirty="0"/>
              <a:t>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Prvog</a:t>
            </a:r>
            <a:r>
              <a:rPr lang="en-US" dirty="0"/>
              <a:t> </a:t>
            </a:r>
            <a:r>
              <a:rPr lang="en-US" dirty="0" err="1"/>
              <a:t>svetskog</a:t>
            </a:r>
            <a:r>
              <a:rPr lang="en-US" dirty="0"/>
              <a:t> rata. </a:t>
            </a:r>
            <a:r>
              <a:rPr lang="en-US" dirty="0" err="1"/>
              <a:t>Događaji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se </a:t>
            </a:r>
            <a:r>
              <a:rPr lang="en-US" dirty="0" err="1"/>
              <a:t>odvijali</a:t>
            </a:r>
            <a:r>
              <a:rPr lang="en-US" dirty="0"/>
              <a:t> od 1915. do 1923.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najvećim</a:t>
            </a:r>
            <a:r>
              <a:rPr lang="en-US" dirty="0"/>
              <a:t> </a:t>
            </a:r>
            <a:r>
              <a:rPr lang="en-US" dirty="0" err="1"/>
              <a:t>intenzitetom</a:t>
            </a:r>
            <a:r>
              <a:rPr lang="en-US" dirty="0"/>
              <a:t> 1915. </a:t>
            </a:r>
            <a:r>
              <a:rPr lang="en-US" dirty="0" err="1"/>
              <a:t>i</a:t>
            </a:r>
            <a:r>
              <a:rPr lang="en-US" dirty="0"/>
              <a:t> 1916. </a:t>
            </a:r>
            <a:r>
              <a:rPr lang="en-US" dirty="0" err="1"/>
              <a:t>godine</a:t>
            </a:r>
            <a:r>
              <a:rPr lang="en-US" dirty="0"/>
              <a:t>. Turska </a:t>
            </a:r>
            <a:r>
              <a:rPr lang="en-US" dirty="0" err="1"/>
              <a:t>vlada</a:t>
            </a:r>
            <a:r>
              <a:rPr lang="en-US" dirty="0"/>
              <a:t> </a:t>
            </a:r>
            <a:r>
              <a:rPr lang="en-US" dirty="0" err="1"/>
              <a:t>odbija</a:t>
            </a:r>
            <a:r>
              <a:rPr lang="en-US" dirty="0"/>
              <a:t> da </a:t>
            </a:r>
            <a:r>
              <a:rPr lang="en-US" dirty="0" err="1"/>
              <a:t>prizna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događaje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genocid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Genocid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orkestrirali</a:t>
            </a:r>
            <a:r>
              <a:rPr lang="en-US" dirty="0"/>
              <a:t> </a:t>
            </a:r>
            <a:r>
              <a:rPr lang="en-US" b="1" dirty="0" err="1"/>
              <a:t>MladoTurci</a:t>
            </a:r>
            <a:r>
              <a:rPr lang="en-US" dirty="0"/>
              <a:t>, </a:t>
            </a:r>
            <a:r>
              <a:rPr lang="en-US" dirty="0" err="1"/>
              <a:t>nacionalistička</a:t>
            </a:r>
            <a:r>
              <a:rPr lang="en-US" dirty="0"/>
              <a:t> </a:t>
            </a:r>
            <a:r>
              <a:rPr lang="en-US" dirty="0" err="1"/>
              <a:t>politička</a:t>
            </a:r>
            <a:r>
              <a:rPr lang="en-US" dirty="0"/>
              <a:t> </a:t>
            </a:r>
            <a:r>
              <a:rPr lang="en-US" dirty="0" err="1"/>
              <a:t>partija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došla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vlast 1908. </a:t>
            </a:r>
            <a:r>
              <a:rPr lang="en-US" dirty="0" err="1"/>
              <a:t>godine</a:t>
            </a:r>
            <a:r>
              <a:rPr lang="en-US" dirty="0"/>
              <a:t>. </a:t>
            </a:r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je bio da </a:t>
            </a:r>
            <a:r>
              <a:rPr lang="en-US" dirty="0" err="1"/>
              <a:t>stvore</a:t>
            </a:r>
            <a:r>
              <a:rPr lang="en-US" dirty="0"/>
              <a:t> </a:t>
            </a:r>
            <a:r>
              <a:rPr lang="en-US" dirty="0" err="1"/>
              <a:t>homogeno</a:t>
            </a:r>
            <a:r>
              <a:rPr lang="en-US" dirty="0"/>
              <a:t> </a:t>
            </a:r>
            <a:r>
              <a:rPr lang="en-US" dirty="0" err="1"/>
              <a:t>tursko</a:t>
            </a:r>
            <a:r>
              <a:rPr lang="en-US" dirty="0"/>
              <a:t>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eliminisanjem</a:t>
            </a:r>
            <a:r>
              <a:rPr lang="en-US" dirty="0"/>
              <a:t> </a:t>
            </a:r>
            <a:r>
              <a:rPr lang="en-US" dirty="0" err="1"/>
              <a:t>Jermena</a:t>
            </a:r>
            <a:r>
              <a:rPr lang="en-US" dirty="0"/>
              <a:t>, koji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bili</a:t>
            </a:r>
            <a:r>
              <a:rPr lang="en-US" dirty="0"/>
              <a:t> </a:t>
            </a:r>
            <a:r>
              <a:rPr lang="en-US" dirty="0" err="1"/>
              <a:t>hrišćanska</a:t>
            </a:r>
            <a:r>
              <a:rPr lang="en-US" dirty="0"/>
              <a:t> </a:t>
            </a:r>
            <a:r>
              <a:rPr lang="en-US" dirty="0" err="1"/>
              <a:t>manjina</a:t>
            </a:r>
            <a:r>
              <a:rPr lang="en-US" dirty="0"/>
              <a:t>, </a:t>
            </a:r>
            <a:r>
              <a:rPr lang="en-US" dirty="0" err="1"/>
              <a:t>oslobode</a:t>
            </a:r>
            <a:r>
              <a:rPr lang="en-US" dirty="0"/>
              <a:t> put za pan-</a:t>
            </a:r>
            <a:r>
              <a:rPr lang="en-US" dirty="0" err="1"/>
              <a:t>turkističku</a:t>
            </a:r>
            <a:r>
              <a:rPr lang="en-US" dirty="0"/>
              <a:t> </a:t>
            </a:r>
            <a:r>
              <a:rPr lang="en-US" dirty="0" err="1"/>
              <a:t>ekspanziju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2943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DCCEA-3797-F8CA-22E6-4AA059845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24. </a:t>
            </a:r>
            <a:r>
              <a:rPr lang="en-US" dirty="0" err="1"/>
              <a:t>april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F42A0-FB51-2278-25FD-DD7709DF8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Genocid</a:t>
            </a:r>
            <a:r>
              <a:rPr lang="en-US" dirty="0"/>
              <a:t> je </a:t>
            </a:r>
            <a:r>
              <a:rPr lang="en-US" dirty="0" err="1"/>
              <a:t>započeo</a:t>
            </a:r>
            <a:r>
              <a:rPr lang="en-US" dirty="0"/>
              <a:t> 24. </a:t>
            </a:r>
            <a:r>
              <a:rPr lang="en-US" dirty="0" err="1"/>
              <a:t>aprila</a:t>
            </a:r>
            <a:r>
              <a:rPr lang="en-US" dirty="0"/>
              <a:t> 1915.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kada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turske</a:t>
            </a:r>
            <a:r>
              <a:rPr lang="en-US" dirty="0"/>
              <a:t> vlasti </a:t>
            </a:r>
            <a:r>
              <a:rPr lang="en-US" dirty="0" err="1"/>
              <a:t>uhapsile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pogubile</a:t>
            </a:r>
            <a:r>
              <a:rPr lang="en-US" dirty="0"/>
              <a:t> </a:t>
            </a:r>
            <a:r>
              <a:rPr lang="en-US" dirty="0" err="1"/>
              <a:t>stotine</a:t>
            </a:r>
            <a:r>
              <a:rPr lang="en-US" dirty="0"/>
              <a:t> </a:t>
            </a:r>
            <a:r>
              <a:rPr lang="en-US" dirty="0" err="1"/>
              <a:t>jermenskih</a:t>
            </a:r>
            <a:r>
              <a:rPr lang="en-US" dirty="0"/>
              <a:t> </a:t>
            </a:r>
            <a:r>
              <a:rPr lang="en-US" dirty="0" err="1"/>
              <a:t>intelektualaca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vođa</a:t>
            </a:r>
            <a:r>
              <a:rPr lang="en-US" dirty="0"/>
              <a:t> u </a:t>
            </a:r>
            <a:r>
              <a:rPr lang="en-US" dirty="0" err="1"/>
              <a:t>Istanbulu</a:t>
            </a:r>
            <a:r>
              <a:rPr lang="en-US" dirty="0"/>
              <a:t>. </a:t>
            </a:r>
          </a:p>
          <a:p>
            <a:r>
              <a:rPr lang="en-US" dirty="0" err="1"/>
              <a:t>Nakon</a:t>
            </a:r>
            <a:r>
              <a:rPr lang="en-US" dirty="0"/>
              <a:t> toga, </a:t>
            </a:r>
            <a:r>
              <a:rPr lang="en-US" dirty="0" err="1"/>
              <a:t>usledile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masovne</a:t>
            </a:r>
            <a:r>
              <a:rPr lang="en-US" dirty="0"/>
              <a:t> </a:t>
            </a:r>
            <a:r>
              <a:rPr lang="en-US" dirty="0" err="1"/>
              <a:t>deportacije</a:t>
            </a:r>
            <a:r>
              <a:rPr lang="en-US" dirty="0"/>
              <a:t>, </a:t>
            </a:r>
            <a:r>
              <a:rPr lang="en-US" dirty="0" err="1"/>
              <a:t>marševi</a:t>
            </a:r>
            <a:r>
              <a:rPr lang="en-US" dirty="0"/>
              <a:t> </a:t>
            </a:r>
            <a:r>
              <a:rPr lang="en-US" dirty="0" err="1"/>
              <a:t>smrti</a:t>
            </a:r>
            <a:r>
              <a:rPr lang="en-US" dirty="0"/>
              <a:t>, </a:t>
            </a:r>
            <a:r>
              <a:rPr lang="en-US" dirty="0" err="1"/>
              <a:t>masovna</a:t>
            </a:r>
            <a:r>
              <a:rPr lang="en-US" dirty="0"/>
              <a:t> </a:t>
            </a:r>
            <a:r>
              <a:rPr lang="en-US" dirty="0" err="1"/>
              <a:t>ubistva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izgladnjivanja</a:t>
            </a:r>
            <a:r>
              <a:rPr lang="en-US" dirty="0"/>
              <a:t>. </a:t>
            </a:r>
          </a:p>
          <a:p>
            <a:r>
              <a:rPr lang="en-US" dirty="0" err="1"/>
              <a:t>Jermeni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nasilno</a:t>
            </a:r>
            <a:r>
              <a:rPr lang="en-US" dirty="0"/>
              <a:t> </a:t>
            </a:r>
            <a:r>
              <a:rPr lang="en-US" dirty="0" err="1"/>
              <a:t>proterivani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svojih</a:t>
            </a:r>
            <a:r>
              <a:rPr lang="en-US" dirty="0"/>
              <a:t> </a:t>
            </a:r>
            <a:r>
              <a:rPr lang="en-US" dirty="0" err="1"/>
              <a:t>domova</a:t>
            </a:r>
            <a:r>
              <a:rPr lang="en-US" dirty="0"/>
              <a:t> u </a:t>
            </a:r>
            <a:r>
              <a:rPr lang="en-US" dirty="0" err="1"/>
              <a:t>istočnoj</a:t>
            </a:r>
            <a:r>
              <a:rPr lang="en-US" dirty="0"/>
              <a:t> </a:t>
            </a:r>
            <a:r>
              <a:rPr lang="en-US" dirty="0" err="1"/>
              <a:t>Anadoliji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slati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marševe</a:t>
            </a:r>
            <a:r>
              <a:rPr lang="en-US" dirty="0"/>
              <a:t> u </a:t>
            </a:r>
            <a:r>
              <a:rPr lang="en-US" dirty="0" err="1"/>
              <a:t>Sirijsku</a:t>
            </a:r>
            <a:r>
              <a:rPr lang="en-US" dirty="0"/>
              <a:t> </a:t>
            </a:r>
            <a:r>
              <a:rPr lang="en-US" dirty="0" err="1"/>
              <a:t>pustinju</a:t>
            </a:r>
            <a:r>
              <a:rPr lang="en-US" dirty="0"/>
              <a:t>. </a:t>
            </a:r>
            <a:r>
              <a:rPr lang="en-US" dirty="0" err="1"/>
              <a:t>Tokom</a:t>
            </a:r>
            <a:r>
              <a:rPr lang="en-US" dirty="0"/>
              <a:t> </a:t>
            </a:r>
            <a:r>
              <a:rPr lang="en-US" dirty="0" err="1"/>
              <a:t>tih</a:t>
            </a:r>
            <a:r>
              <a:rPr lang="en-US" dirty="0"/>
              <a:t> </a:t>
            </a:r>
            <a:r>
              <a:rPr lang="en-US" dirty="0" err="1"/>
              <a:t>marševa</a:t>
            </a:r>
            <a:r>
              <a:rPr lang="en-US" dirty="0"/>
              <a:t>, </a:t>
            </a:r>
            <a:r>
              <a:rPr lang="en-US" dirty="0" err="1"/>
              <a:t>mnogi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umrli</a:t>
            </a:r>
            <a:r>
              <a:rPr lang="en-US" dirty="0"/>
              <a:t> od </a:t>
            </a:r>
            <a:r>
              <a:rPr lang="en-US" dirty="0" err="1"/>
              <a:t>gladi</a:t>
            </a:r>
            <a:r>
              <a:rPr lang="en-US" dirty="0"/>
              <a:t>, </a:t>
            </a:r>
            <a:r>
              <a:rPr lang="en-US" dirty="0" err="1"/>
              <a:t>dehidracije</a:t>
            </a:r>
            <a:r>
              <a:rPr lang="en-US" dirty="0"/>
              <a:t>, </a:t>
            </a:r>
            <a:r>
              <a:rPr lang="en-US" dirty="0" err="1"/>
              <a:t>bolesti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bili</a:t>
            </a:r>
            <a:r>
              <a:rPr lang="en-US" dirty="0"/>
              <a:t> </a:t>
            </a:r>
            <a:r>
              <a:rPr lang="en-US" dirty="0" err="1"/>
              <a:t>napadnuti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ubijeni</a:t>
            </a:r>
            <a:r>
              <a:rPr lang="en-US" dirty="0"/>
              <a:t> od </a:t>
            </a:r>
            <a:r>
              <a:rPr lang="en-US" dirty="0" err="1"/>
              <a:t>strane</a:t>
            </a:r>
            <a:r>
              <a:rPr lang="en-US" dirty="0"/>
              <a:t> </a:t>
            </a:r>
            <a:r>
              <a:rPr lang="en-US" dirty="0" err="1"/>
              <a:t>turske</a:t>
            </a:r>
            <a:r>
              <a:rPr lang="en-US" dirty="0"/>
              <a:t> </a:t>
            </a:r>
            <a:r>
              <a:rPr lang="en-US" dirty="0" err="1"/>
              <a:t>vojske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neregularnih</a:t>
            </a:r>
            <a:r>
              <a:rPr lang="en-US" dirty="0"/>
              <a:t> </a:t>
            </a:r>
            <a:r>
              <a:rPr lang="en-US" dirty="0" err="1"/>
              <a:t>jedinica</a:t>
            </a:r>
            <a:r>
              <a:rPr lang="en-US" dirty="0"/>
              <a:t>.</a:t>
            </a:r>
          </a:p>
          <a:p>
            <a:r>
              <a:rPr lang="en-US" dirty="0"/>
              <a:t>To je bio </a:t>
            </a:r>
            <a:r>
              <a:rPr lang="en-US" dirty="0" err="1"/>
              <a:t>narod</a:t>
            </a:r>
            <a:r>
              <a:rPr lang="en-US" dirty="0"/>
              <a:t> koji je </a:t>
            </a:r>
            <a:r>
              <a:rPr lang="en-US" dirty="0" err="1"/>
              <a:t>izvorno</a:t>
            </a:r>
            <a:r>
              <a:rPr lang="en-US" dirty="0"/>
              <a:t> bio dobro </a:t>
            </a:r>
            <a:r>
              <a:rPr lang="en-US" dirty="0" err="1"/>
              <a:t>integriran</a:t>
            </a:r>
            <a:r>
              <a:rPr lang="en-US" dirty="0"/>
              <a:t> u </a:t>
            </a:r>
            <a:r>
              <a:rPr lang="en-US" dirty="0" err="1"/>
              <a:t>društvo</a:t>
            </a:r>
            <a:r>
              <a:rPr lang="en-US" dirty="0"/>
              <a:t> </a:t>
            </a:r>
            <a:r>
              <a:rPr lang="en-US" dirty="0" err="1"/>
              <a:t>Carstva</a:t>
            </a:r>
            <a:r>
              <a:rPr lang="en-US" dirty="0"/>
              <a:t>: </a:t>
            </a:r>
            <a:r>
              <a:rPr lang="en-US" dirty="0" err="1"/>
              <a:t>liječnici</a:t>
            </a:r>
            <a:r>
              <a:rPr lang="en-US" dirty="0"/>
              <a:t>, </a:t>
            </a:r>
            <a:r>
              <a:rPr lang="en-US" dirty="0" err="1"/>
              <a:t>učitelji</a:t>
            </a:r>
            <a:r>
              <a:rPr lang="en-US" dirty="0"/>
              <a:t>, </a:t>
            </a:r>
            <a:r>
              <a:rPr lang="en-US" dirty="0" err="1"/>
              <a:t>akademici</a:t>
            </a:r>
            <a:r>
              <a:rPr lang="en-US" dirty="0"/>
              <a:t>, </a:t>
            </a:r>
            <a:r>
              <a:rPr lang="en-US" dirty="0" err="1"/>
              <a:t>umjetnici</a:t>
            </a:r>
            <a:r>
              <a:rPr lang="en-US" dirty="0"/>
              <a:t>, </a:t>
            </a:r>
            <a:r>
              <a:rPr lang="en-US" dirty="0" err="1"/>
              <a:t>obitelji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dr. </a:t>
            </a:r>
            <a:r>
              <a:rPr lang="en-US" dirty="0" err="1"/>
              <a:t>Najprije</a:t>
            </a:r>
            <a:r>
              <a:rPr lang="en-US" dirty="0"/>
              <a:t> 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odvedeni</a:t>
            </a:r>
            <a:r>
              <a:rPr lang="en-US" dirty="0"/>
              <a:t> </a:t>
            </a:r>
            <a:r>
              <a:rPr lang="en-US" dirty="0" err="1"/>
              <a:t>muškarci</a:t>
            </a:r>
            <a:r>
              <a:rPr lang="en-US" dirty="0"/>
              <a:t>, </a:t>
            </a:r>
            <a:r>
              <a:rPr lang="en-US" dirty="0" err="1"/>
              <a:t>kako</a:t>
            </a:r>
            <a:r>
              <a:rPr lang="en-US" dirty="0"/>
              <a:t> bi </a:t>
            </a:r>
            <a:r>
              <a:rPr lang="en-US" dirty="0" err="1"/>
              <a:t>žene</a:t>
            </a:r>
            <a:r>
              <a:rPr lang="en-US" dirty="0"/>
              <a:t>, </a:t>
            </a:r>
            <a:r>
              <a:rPr lang="en-US" dirty="0" err="1"/>
              <a:t>djeca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starci</a:t>
            </a:r>
            <a:r>
              <a:rPr lang="en-US" dirty="0"/>
              <a:t> </a:t>
            </a:r>
            <a:r>
              <a:rPr lang="en-US" dirty="0" err="1"/>
              <a:t>ostali</a:t>
            </a:r>
            <a:r>
              <a:rPr lang="en-US" dirty="0"/>
              <a:t> </a:t>
            </a:r>
            <a:r>
              <a:rPr lang="en-US" dirty="0" err="1"/>
              <a:t>ranjivi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bez </a:t>
            </a:r>
            <a:r>
              <a:rPr lang="en-US" dirty="0" err="1"/>
              <a:t>obrane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17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2DBE1-1373-6D50-BFDE-0B7C2982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Samo 24 </a:t>
            </a:r>
            <a:r>
              <a:rPr lang="en-US" dirty="0" err="1"/>
              <a:t>drzave</a:t>
            </a:r>
            <a:r>
              <a:rPr lang="en-US" dirty="0"/>
              <a:t> </a:t>
            </a:r>
            <a:r>
              <a:rPr lang="en-US" dirty="0" err="1"/>
              <a:t>priznaju</a:t>
            </a:r>
            <a:r>
              <a:rPr lang="en-US" dirty="0"/>
              <a:t> da je bio </a:t>
            </a:r>
            <a:r>
              <a:rPr lang="en-US" dirty="0" err="1"/>
              <a:t>genocid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A4B76-78A2-9113-11ED-CF8C58E828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Hitler je 1939. </a:t>
            </a:r>
            <a:r>
              <a:rPr lang="en-US" dirty="0" err="1"/>
              <a:t>godine</a:t>
            </a:r>
            <a:r>
              <a:rPr lang="en-US" dirty="0"/>
              <a:t>, </a:t>
            </a:r>
            <a:r>
              <a:rPr lang="en-US" dirty="0" err="1"/>
              <a:t>tijekom</a:t>
            </a:r>
            <a:r>
              <a:rPr lang="en-US" dirty="0"/>
              <a:t> </a:t>
            </a:r>
            <a:r>
              <a:rPr lang="en-US" dirty="0" err="1"/>
              <a:t>priprema</a:t>
            </a:r>
            <a:r>
              <a:rPr lang="en-US" dirty="0"/>
              <a:t> </a:t>
            </a:r>
            <a:r>
              <a:rPr lang="en-US" dirty="0" err="1"/>
              <a:t>invazije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Poljsku</a:t>
            </a:r>
            <a:r>
              <a:rPr lang="en-US" dirty="0"/>
              <a:t>, </a:t>
            </a:r>
            <a:r>
              <a:rPr lang="en-US" dirty="0" err="1"/>
              <a:t>rekao</a:t>
            </a:r>
            <a:r>
              <a:rPr lang="en-US" dirty="0"/>
              <a:t> da je </a:t>
            </a:r>
            <a:r>
              <a:rPr lang="en-US" dirty="0" err="1"/>
              <a:t>spreman</a:t>
            </a:r>
            <a:r>
              <a:rPr lang="en-US" dirty="0"/>
              <a:t> “bez </a:t>
            </a:r>
            <a:r>
              <a:rPr lang="en-US" dirty="0" err="1"/>
              <a:t>milosti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suosjećanja</a:t>
            </a:r>
            <a:r>
              <a:rPr lang="en-US" dirty="0"/>
              <a:t> u </a:t>
            </a:r>
            <a:r>
              <a:rPr lang="en-US" dirty="0" err="1"/>
              <a:t>smrt</a:t>
            </a:r>
            <a:r>
              <a:rPr lang="en-US" dirty="0"/>
              <a:t> </a:t>
            </a:r>
            <a:r>
              <a:rPr lang="en-US" dirty="0" err="1"/>
              <a:t>poslati</a:t>
            </a:r>
            <a:r>
              <a:rPr lang="en-US" dirty="0"/>
              <a:t> </a:t>
            </a:r>
            <a:r>
              <a:rPr lang="en-US" dirty="0" err="1"/>
              <a:t>muškarce</a:t>
            </a:r>
            <a:r>
              <a:rPr lang="en-US" dirty="0"/>
              <a:t>, </a:t>
            </a:r>
            <a:r>
              <a:rPr lang="en-US" dirty="0" err="1"/>
              <a:t>žene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djecu</a:t>
            </a:r>
            <a:r>
              <a:rPr lang="en-US" dirty="0"/>
              <a:t> </a:t>
            </a:r>
            <a:r>
              <a:rPr lang="en-US" dirty="0" err="1"/>
              <a:t>poljskog</a:t>
            </a:r>
            <a:r>
              <a:rPr lang="en-US" dirty="0"/>
              <a:t> </a:t>
            </a:r>
            <a:r>
              <a:rPr lang="en-US" dirty="0" err="1"/>
              <a:t>porijekla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jezika</a:t>
            </a:r>
            <a:r>
              <a:rPr lang="en-US" dirty="0"/>
              <a:t>” </a:t>
            </a:r>
            <a:r>
              <a:rPr lang="en-US" dirty="0" err="1"/>
              <a:t>kako</a:t>
            </a:r>
            <a:r>
              <a:rPr lang="en-US" dirty="0"/>
              <a:t> bi </a:t>
            </a:r>
            <a:r>
              <a:rPr lang="en-US" dirty="0" err="1"/>
              <a:t>zadobio</a:t>
            </a:r>
            <a:r>
              <a:rPr lang="en-US" dirty="0"/>
              <a:t> “</a:t>
            </a:r>
            <a:r>
              <a:rPr lang="en-US" dirty="0" err="1"/>
              <a:t>prostor</a:t>
            </a:r>
            <a:r>
              <a:rPr lang="en-US" dirty="0"/>
              <a:t> za </a:t>
            </a:r>
            <a:r>
              <a:rPr lang="en-US" dirty="0" err="1"/>
              <a:t>život</a:t>
            </a:r>
            <a:r>
              <a:rPr lang="en-US" dirty="0"/>
              <a:t>”. </a:t>
            </a:r>
            <a:r>
              <a:rPr lang="en-US" dirty="0" err="1"/>
              <a:t>Svoje</a:t>
            </a:r>
            <a:r>
              <a:rPr lang="en-US" dirty="0"/>
              <a:t> je </a:t>
            </a:r>
            <a:r>
              <a:rPr lang="en-US" dirty="0" err="1"/>
              <a:t>komentare</a:t>
            </a:r>
            <a:r>
              <a:rPr lang="en-US" dirty="0"/>
              <a:t> </a:t>
            </a:r>
            <a:r>
              <a:rPr lang="en-US" dirty="0" err="1"/>
              <a:t>popratio</a:t>
            </a:r>
            <a:r>
              <a:rPr lang="en-US" dirty="0"/>
              <a:t> </a:t>
            </a:r>
            <a:r>
              <a:rPr lang="en-US" dirty="0" err="1"/>
              <a:t>zastrašujućim</a:t>
            </a:r>
            <a:r>
              <a:rPr lang="en-US" dirty="0"/>
              <a:t> </a:t>
            </a:r>
            <a:r>
              <a:rPr lang="en-US" dirty="0" err="1"/>
              <a:t>retoričkim</a:t>
            </a:r>
            <a:r>
              <a:rPr lang="en-US" dirty="0"/>
              <a:t> </a:t>
            </a:r>
            <a:r>
              <a:rPr lang="en-US" dirty="0" err="1"/>
              <a:t>pitanjem</a:t>
            </a:r>
            <a:r>
              <a:rPr lang="en-US" dirty="0"/>
              <a:t>: “Ko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kraju</a:t>
            </a:r>
            <a:r>
              <a:rPr lang="en-US" dirty="0"/>
              <a:t> </a:t>
            </a:r>
            <a:r>
              <a:rPr lang="en-US" dirty="0" err="1"/>
              <a:t>krajeva</a:t>
            </a:r>
            <a:r>
              <a:rPr lang="en-US" dirty="0"/>
              <a:t> </a:t>
            </a:r>
            <a:r>
              <a:rPr lang="en-US" dirty="0" err="1"/>
              <a:t>uopće</a:t>
            </a:r>
            <a:r>
              <a:rPr lang="en-US" dirty="0"/>
              <a:t> </a:t>
            </a:r>
            <a:r>
              <a:rPr lang="en-US" dirty="0" err="1"/>
              <a:t>priča</a:t>
            </a:r>
            <a:r>
              <a:rPr lang="en-US" dirty="0"/>
              <a:t> o </a:t>
            </a:r>
            <a:r>
              <a:rPr lang="en-US" dirty="0" err="1"/>
              <a:t>istrebljenju</a:t>
            </a:r>
            <a:r>
              <a:rPr lang="en-US" dirty="0"/>
              <a:t> </a:t>
            </a:r>
            <a:r>
              <a:rPr lang="en-US" dirty="0" err="1"/>
              <a:t>Jermena</a:t>
            </a:r>
            <a:r>
              <a:rPr lang="en-US" dirty="0"/>
              <a:t>?” </a:t>
            </a:r>
          </a:p>
          <a:p>
            <a:r>
              <a:rPr lang="en-US" dirty="0"/>
              <a:t>Ovo je </a:t>
            </a:r>
            <a:r>
              <a:rPr lang="en-US" dirty="0" err="1"/>
              <a:t>tragični</a:t>
            </a:r>
            <a:r>
              <a:rPr lang="en-US" dirty="0"/>
              <a:t> </a:t>
            </a:r>
            <a:r>
              <a:rPr lang="en-US" dirty="0" err="1"/>
              <a:t>primjer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ravnodušnost</a:t>
            </a:r>
            <a:r>
              <a:rPr lang="en-US" dirty="0"/>
              <a:t> </a:t>
            </a:r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nekoj</a:t>
            </a:r>
            <a:r>
              <a:rPr lang="en-US" dirty="0"/>
              <a:t> </a:t>
            </a:r>
            <a:r>
              <a:rPr lang="en-US" dirty="0" err="1"/>
              <a:t>situaciji</a:t>
            </a:r>
            <a:r>
              <a:rPr lang="en-US" dirty="0"/>
              <a:t> ne </a:t>
            </a:r>
            <a:r>
              <a:rPr lang="en-US" dirty="0" err="1"/>
              <a:t>čini</a:t>
            </a:r>
            <a:r>
              <a:rPr lang="en-US" dirty="0"/>
              <a:t> da ta </a:t>
            </a:r>
            <a:r>
              <a:rPr lang="en-US" dirty="0" err="1"/>
              <a:t>situacija</a:t>
            </a:r>
            <a:r>
              <a:rPr lang="en-US" dirty="0"/>
              <a:t> </a:t>
            </a:r>
            <a:r>
              <a:rPr lang="en-US" dirty="0" err="1"/>
              <a:t>nestane</a:t>
            </a:r>
            <a:r>
              <a:rPr lang="en-US" dirty="0"/>
              <a:t>, </a:t>
            </a:r>
            <a:r>
              <a:rPr lang="en-US" dirty="0" err="1"/>
              <a:t>već</a:t>
            </a:r>
            <a:r>
              <a:rPr lang="en-US" dirty="0"/>
              <a:t>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rađa</a:t>
            </a:r>
            <a:r>
              <a:rPr lang="en-US" dirty="0"/>
              <a:t>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većim</a:t>
            </a:r>
            <a:r>
              <a:rPr lang="en-US" dirty="0"/>
              <a:t> </a:t>
            </a:r>
            <a:r>
              <a:rPr lang="en-US" dirty="0" err="1"/>
              <a:t>tragedijama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6017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14B91-5016-EFB6-926C-F80CD0AC6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Kemal Ataturk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C449F-19E8-DEBC-0928-A8F4E6BC8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Mladoturska</a:t>
            </a:r>
            <a:r>
              <a:rPr lang="en-US" dirty="0"/>
              <a:t> vlast je </a:t>
            </a:r>
            <a:r>
              <a:rPr lang="en-US"/>
              <a:t>tokom </a:t>
            </a:r>
            <a:r>
              <a:rPr lang="en-US" dirty="0" err="1"/>
              <a:t>prvog</a:t>
            </a:r>
            <a:r>
              <a:rPr lang="en-US" dirty="0"/>
              <a:t> </a:t>
            </a:r>
            <a:r>
              <a:rPr lang="en-US" dirty="0" err="1"/>
              <a:t>svjetskog</a:t>
            </a:r>
            <a:r>
              <a:rPr lang="en-US" dirty="0"/>
              <a:t> rata </a:t>
            </a:r>
            <a:r>
              <a:rPr lang="en-US" dirty="0" err="1"/>
              <a:t>provela</a:t>
            </a:r>
            <a:r>
              <a:rPr lang="en-US" dirty="0"/>
              <a:t> </a:t>
            </a:r>
            <a:r>
              <a:rPr lang="en-US" dirty="0" err="1">
                <a:hlinkClick r:id="rId2" tooltip="Armenski genocid"/>
              </a:rPr>
              <a:t>Armenski</a:t>
            </a:r>
            <a:r>
              <a:rPr lang="en-US" dirty="0">
                <a:hlinkClick r:id="rId2" tooltip="Armenski genocid"/>
              </a:rPr>
              <a:t> </a:t>
            </a:r>
            <a:r>
              <a:rPr lang="en-US" dirty="0" err="1">
                <a:hlinkClick r:id="rId2" tooltip="Armenski genocid"/>
              </a:rPr>
              <a:t>genocid</a:t>
            </a:r>
            <a:r>
              <a:rPr lang="en-US" dirty="0"/>
              <a:t> </a:t>
            </a:r>
            <a:r>
              <a:rPr lang="en-US" dirty="0" err="1"/>
              <a:t>i</a:t>
            </a:r>
            <a:r>
              <a:rPr lang="en-US" dirty="0"/>
              <a:t> </a:t>
            </a:r>
            <a:r>
              <a:rPr lang="en-US" dirty="0" err="1">
                <a:hlinkClick r:id="rId3" tooltip="Asirski genocid"/>
              </a:rPr>
              <a:t>Asirski</a:t>
            </a:r>
            <a:r>
              <a:rPr lang="en-US" dirty="0">
                <a:hlinkClick r:id="rId3" tooltip="Asirski genocid"/>
              </a:rPr>
              <a:t> </a:t>
            </a:r>
            <a:r>
              <a:rPr lang="en-US" dirty="0" err="1">
                <a:hlinkClick r:id="rId3" tooltip="Asirski genocid"/>
              </a:rPr>
              <a:t>genocid</a:t>
            </a:r>
            <a:r>
              <a:rPr lang="en-US" dirty="0"/>
              <a:t>, </a:t>
            </a:r>
            <a:r>
              <a:rPr lang="en-US" dirty="0" err="1"/>
              <a:t>genocid</a:t>
            </a:r>
            <a:r>
              <a:rPr lang="en-US" dirty="0"/>
              <a:t> (</a:t>
            </a:r>
            <a:r>
              <a:rPr lang="en-US" dirty="0" err="1"/>
              <a:t>masakre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raseljavanje</a:t>
            </a:r>
            <a:r>
              <a:rPr lang="en-US" dirty="0"/>
              <a:t>)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Grcima</a:t>
            </a:r>
            <a:r>
              <a:rPr lang="en-US" dirty="0"/>
              <a:t> </a:t>
            </a:r>
            <a:r>
              <a:rPr lang="en-US" dirty="0" err="1"/>
              <a:t>naseljenima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obalama</a:t>
            </a:r>
            <a:r>
              <a:rPr lang="en-US" dirty="0"/>
              <a:t> Male </a:t>
            </a:r>
            <a:r>
              <a:rPr lang="en-US" dirty="0" err="1"/>
              <a:t>Azije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Crno</a:t>
            </a:r>
            <a:r>
              <a:rPr lang="en-US" dirty="0"/>
              <a:t> More ("</a:t>
            </a:r>
            <a:r>
              <a:rPr lang="en-US" dirty="0" err="1">
                <a:hlinkClick r:id="rId4" tooltip="Pontski Grci"/>
              </a:rPr>
              <a:t>Pontski</a:t>
            </a:r>
            <a:r>
              <a:rPr lang="en-US" dirty="0">
                <a:hlinkClick r:id="rId4" tooltip="Pontski Grci"/>
              </a:rPr>
              <a:t> </a:t>
            </a:r>
            <a:r>
              <a:rPr lang="en-US" dirty="0" err="1">
                <a:hlinkClick r:id="rId4" tooltip="Pontski Grci"/>
              </a:rPr>
              <a:t>Grci</a:t>
            </a:r>
            <a:r>
              <a:rPr lang="en-US" dirty="0"/>
              <a:t>"); </a:t>
            </a:r>
            <a:r>
              <a:rPr lang="en-US" dirty="0" err="1"/>
              <a:t>raselio</a:t>
            </a:r>
            <a:r>
              <a:rPr lang="en-US" dirty="0"/>
              <a:t> je s </a:t>
            </a:r>
            <a:r>
              <a:rPr lang="en-US" dirty="0" err="1"/>
              <a:t>područja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bi </a:t>
            </a:r>
            <a:r>
              <a:rPr lang="en-US" dirty="0" err="1"/>
              <a:t>mogla</a:t>
            </a:r>
            <a:r>
              <a:rPr lang="en-US" dirty="0"/>
              <a:t>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područje</a:t>
            </a:r>
            <a:r>
              <a:rPr lang="en-US" dirty="0"/>
              <a:t> </a:t>
            </a:r>
            <a:r>
              <a:rPr lang="en-US" dirty="0" err="1"/>
              <a:t>ratovanja</a:t>
            </a:r>
            <a:r>
              <a:rPr lang="en-US" dirty="0"/>
              <a:t> s </a:t>
            </a:r>
            <a:r>
              <a:rPr lang="en-US" dirty="0" err="1"/>
              <a:t>Rusijom</a:t>
            </a:r>
            <a:r>
              <a:rPr lang="en-US" dirty="0"/>
              <a:t> </a:t>
            </a:r>
            <a:r>
              <a:rPr lang="en-US" dirty="0" err="1"/>
              <a:t>također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700.000 </a:t>
            </a:r>
            <a:r>
              <a:rPr lang="en-US" dirty="0">
                <a:hlinkClick r:id="rId5" tooltip="Kurdistan"/>
              </a:rPr>
              <a:t>Kurda</a:t>
            </a:r>
            <a:r>
              <a:rPr lang="en-US" dirty="0"/>
              <a:t>, od </a:t>
            </a:r>
            <a:r>
              <a:rPr lang="en-US" dirty="0" err="1"/>
              <a:t>kojih</a:t>
            </a:r>
            <a:r>
              <a:rPr lang="en-US" dirty="0"/>
              <a:t> je </a:t>
            </a:r>
            <a:r>
              <a:rPr lang="en-US" dirty="0" err="1"/>
              <a:t>oko</a:t>
            </a:r>
            <a:r>
              <a:rPr lang="en-US" dirty="0"/>
              <a:t> </a:t>
            </a:r>
            <a:r>
              <a:rPr lang="en-US" dirty="0" err="1"/>
              <a:t>pola</a:t>
            </a:r>
            <a:r>
              <a:rPr lang="en-US" dirty="0"/>
              <a:t> </a:t>
            </a:r>
            <a:r>
              <a:rPr lang="en-US" dirty="0" err="1"/>
              <a:t>pomrlo</a:t>
            </a:r>
            <a:r>
              <a:rPr lang="en-US" dirty="0"/>
              <a:t> od </a:t>
            </a:r>
            <a:r>
              <a:rPr lang="en-US" dirty="0" err="1"/>
              <a:t>gladi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bolesti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5236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4AB38-0A49-6650-BA41-65D62083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03F40-45AA-4B57-E56E-902C3F1B8E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3A0FB-4BF5-2F04-5AE0-99E0632C7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12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DDBC7-9E92-A01A-1555-E72C747F22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4DA53E-300F-D087-8886-A8628C5985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4D0D3-6BDF-50CA-43A9-8B4E9503D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659" y="0"/>
            <a:ext cx="10206681" cy="68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18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92CA-B7E4-E52E-72E6-93F45E075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020AF-8FDF-84BB-DF42-55DF002F1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Dominantna</a:t>
            </a:r>
            <a:r>
              <a:rPr lang="en-US" dirty="0"/>
              <a:t> </a:t>
            </a:r>
            <a:r>
              <a:rPr lang="en-US" dirty="0" err="1"/>
              <a:t>religija</a:t>
            </a:r>
            <a:r>
              <a:rPr lang="en-US" dirty="0"/>
              <a:t> u </a:t>
            </a:r>
            <a:r>
              <a:rPr lang="en-US" dirty="0" err="1"/>
              <a:t>Armeniji</a:t>
            </a:r>
            <a:r>
              <a:rPr lang="en-US" dirty="0"/>
              <a:t> je </a:t>
            </a:r>
            <a:r>
              <a:rPr lang="en-US" dirty="0" err="1"/>
              <a:t>armensko</a:t>
            </a:r>
            <a:r>
              <a:rPr lang="en-US" dirty="0"/>
              <a:t> </a:t>
            </a:r>
            <a:r>
              <a:rPr lang="en-US" dirty="0" err="1"/>
              <a:t>apostolsko</a:t>
            </a:r>
            <a:r>
              <a:rPr lang="en-US" dirty="0"/>
              <a:t> </a:t>
            </a:r>
            <a:r>
              <a:rPr lang="en-US" dirty="0" err="1"/>
              <a:t>kršćanstvo</a:t>
            </a:r>
            <a:r>
              <a:rPr lang="en-US" dirty="0"/>
              <a:t>, </a:t>
            </a:r>
            <a:r>
              <a:rPr lang="en-US" dirty="0" err="1"/>
              <a:t>posebna</a:t>
            </a:r>
            <a:r>
              <a:rPr lang="en-US" dirty="0"/>
              <a:t> grana </a:t>
            </a:r>
            <a:r>
              <a:rPr lang="en-US" dirty="0" err="1"/>
              <a:t>kršćanstva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nacionalna</a:t>
            </a:r>
            <a:r>
              <a:rPr lang="en-US" dirty="0"/>
              <a:t> </a:t>
            </a:r>
            <a:r>
              <a:rPr lang="en-US" dirty="0" err="1"/>
              <a:t>crkva</a:t>
            </a:r>
            <a:r>
              <a:rPr lang="en-US" dirty="0"/>
              <a:t> </a:t>
            </a:r>
            <a:r>
              <a:rPr lang="en-US" dirty="0" err="1"/>
              <a:t>zemlje</a:t>
            </a:r>
            <a:r>
              <a:rPr lang="en-US" dirty="0"/>
              <a:t>,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prva</a:t>
            </a:r>
            <a:r>
              <a:rPr lang="en-US" dirty="0"/>
              <a:t> </a:t>
            </a:r>
            <a:r>
              <a:rPr lang="en-US" dirty="0" err="1"/>
              <a:t>nacija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svijetu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je </a:t>
            </a:r>
            <a:r>
              <a:rPr lang="en-US" dirty="0" err="1"/>
              <a:t>usvojila</a:t>
            </a:r>
            <a:r>
              <a:rPr lang="en-US" dirty="0"/>
              <a:t> </a:t>
            </a:r>
            <a:r>
              <a:rPr lang="en-US" dirty="0" err="1"/>
              <a:t>kršćanstvo</a:t>
            </a:r>
            <a:r>
              <a:rPr lang="en-US" dirty="0"/>
              <a:t> </a:t>
            </a:r>
            <a:r>
              <a:rPr lang="en-US" dirty="0" err="1"/>
              <a:t>kao</a:t>
            </a:r>
            <a:r>
              <a:rPr lang="en-US" dirty="0"/>
              <a:t> </a:t>
            </a:r>
            <a:r>
              <a:rPr lang="en-US" dirty="0" err="1"/>
              <a:t>svoju</a:t>
            </a:r>
            <a:r>
              <a:rPr lang="en-US" dirty="0"/>
              <a:t> </a:t>
            </a:r>
            <a:r>
              <a:rPr lang="en-US" dirty="0" err="1"/>
              <a:t>državnu</a:t>
            </a:r>
            <a:r>
              <a:rPr lang="en-US" dirty="0"/>
              <a:t> </a:t>
            </a:r>
            <a:r>
              <a:rPr lang="en-US" dirty="0" err="1"/>
              <a:t>religiju</a:t>
            </a:r>
            <a:r>
              <a:rPr lang="en-US" dirty="0"/>
              <a:t> 301. </a:t>
            </a:r>
            <a:r>
              <a:rPr lang="en-US" dirty="0" err="1"/>
              <a:t>godine</a:t>
            </a:r>
            <a:r>
              <a:rPr lang="en-US" dirty="0"/>
              <a:t>. </a:t>
            </a:r>
          </a:p>
          <a:p>
            <a:r>
              <a:rPr lang="en-US" dirty="0"/>
              <a:t>Dok se </a:t>
            </a:r>
            <a:r>
              <a:rPr lang="en-US" dirty="0" err="1"/>
              <a:t>velika</a:t>
            </a:r>
            <a:r>
              <a:rPr lang="en-US" dirty="0"/>
              <a:t> </a:t>
            </a:r>
            <a:r>
              <a:rPr lang="en-US" dirty="0" err="1"/>
              <a:t>većina</a:t>
            </a:r>
            <a:r>
              <a:rPr lang="en-US" dirty="0"/>
              <a:t> </a:t>
            </a:r>
            <a:r>
              <a:rPr lang="en-US" dirty="0" err="1"/>
              <a:t>stanovništva</a:t>
            </a:r>
            <a:r>
              <a:rPr lang="en-US" dirty="0"/>
              <a:t> </a:t>
            </a:r>
            <a:r>
              <a:rPr lang="en-US" dirty="0" err="1"/>
              <a:t>identificira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Armenskom</a:t>
            </a:r>
            <a:r>
              <a:rPr lang="en-US" dirty="0"/>
              <a:t> </a:t>
            </a:r>
            <a:r>
              <a:rPr lang="en-US" dirty="0" err="1"/>
              <a:t>apostolskom</a:t>
            </a:r>
            <a:r>
              <a:rPr lang="en-US" dirty="0"/>
              <a:t> </a:t>
            </a:r>
            <a:r>
              <a:rPr lang="en-US" dirty="0" err="1"/>
              <a:t>crkvom</a:t>
            </a:r>
            <a:r>
              <a:rPr lang="en-US" dirty="0"/>
              <a:t>, </a:t>
            </a:r>
            <a:r>
              <a:rPr lang="en-US" dirty="0" err="1"/>
              <a:t>druge</a:t>
            </a:r>
            <a:r>
              <a:rPr lang="en-US" dirty="0"/>
              <a:t> </a:t>
            </a:r>
            <a:r>
              <a:rPr lang="en-US" dirty="0" err="1"/>
              <a:t>vjerske</a:t>
            </a:r>
            <a:r>
              <a:rPr lang="en-US" dirty="0"/>
              <a:t> </a:t>
            </a:r>
            <a:r>
              <a:rPr lang="en-US" dirty="0" err="1"/>
              <a:t>manjine</a:t>
            </a:r>
            <a:r>
              <a:rPr lang="en-US" dirty="0"/>
              <a:t>, </a:t>
            </a:r>
            <a:r>
              <a:rPr lang="en-US" dirty="0" err="1"/>
              <a:t>uključujući</a:t>
            </a:r>
            <a:r>
              <a:rPr lang="en-US" dirty="0"/>
              <a:t> </a:t>
            </a:r>
            <a:r>
              <a:rPr lang="en-US" dirty="0" err="1"/>
              <a:t>pravoslavne</a:t>
            </a:r>
            <a:r>
              <a:rPr lang="en-US" dirty="0"/>
              <a:t> </a:t>
            </a:r>
            <a:r>
              <a:rPr lang="en-US" dirty="0" err="1"/>
              <a:t>kršćane</a:t>
            </a:r>
            <a:r>
              <a:rPr lang="en-US" dirty="0"/>
              <a:t>, </a:t>
            </a:r>
            <a:r>
              <a:rPr lang="en-US" dirty="0" err="1"/>
              <a:t>katolike</a:t>
            </a:r>
            <a:r>
              <a:rPr lang="en-US" dirty="0"/>
              <a:t>, </a:t>
            </a:r>
            <a:r>
              <a:rPr lang="en-US" dirty="0" err="1"/>
              <a:t>evangeliste</a:t>
            </a:r>
            <a:r>
              <a:rPr lang="en-US" dirty="0"/>
              <a:t>, </a:t>
            </a:r>
            <a:r>
              <a:rPr lang="en-US" dirty="0" err="1"/>
              <a:t>jezide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muslimane</a:t>
            </a:r>
            <a:r>
              <a:rPr lang="en-US" dirty="0"/>
              <a:t>, </a:t>
            </a:r>
            <a:r>
              <a:rPr lang="en-US" dirty="0" err="1"/>
              <a:t>također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prisutne</a:t>
            </a:r>
            <a:r>
              <a:rPr lang="en-US" dirty="0"/>
              <a:t> u </a:t>
            </a:r>
            <a:r>
              <a:rPr lang="en-US" dirty="0" err="1"/>
              <a:t>Armeniji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Slave </a:t>
            </a:r>
            <a:r>
              <a:rPr lang="en-US" dirty="0" err="1"/>
              <a:t>bozic</a:t>
            </a:r>
            <a:r>
              <a:rPr lang="en-US" dirty="0"/>
              <a:t> 6 </a:t>
            </a:r>
            <a:r>
              <a:rPr lang="en-US" dirty="0" err="1"/>
              <a:t>januara</a:t>
            </a:r>
            <a:r>
              <a:rPr lang="en-US" dirty="0"/>
              <a:t> (little Christmas)</a:t>
            </a:r>
          </a:p>
        </p:txBody>
      </p:sp>
    </p:spTree>
    <p:extLst>
      <p:ext uri="{BB962C8B-B14F-4D97-AF65-F5344CB8AC3E}">
        <p14:creationId xmlns:p14="http://schemas.microsoft.com/office/powerpoint/2010/main" val="38197675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152C3-536E-F560-0F75-8C37B246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B893A-8994-2ADA-0D0E-AD50FFBB8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1" y="253312"/>
            <a:ext cx="10829152" cy="72194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E65E3-81CB-1F83-9AD2-6AF837B6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697" y="553243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8. Avgust </a:t>
            </a:r>
            <a:r>
              <a:rPr lang="en-US" dirty="0" err="1">
                <a:solidFill>
                  <a:schemeClr val="bg2"/>
                </a:solidFill>
              </a:rPr>
              <a:t>ove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 err="1">
                <a:solidFill>
                  <a:schemeClr val="bg2"/>
                </a:solidFill>
              </a:rPr>
              <a:t>godine</a:t>
            </a:r>
            <a:r>
              <a:rPr lang="en-US" dirty="0">
                <a:solidFill>
                  <a:schemeClr val="bg2"/>
                </a:solidFill>
              </a:rPr>
              <a:t> : </a:t>
            </a:r>
            <a:r>
              <a:rPr lang="en-US" dirty="0" err="1">
                <a:solidFill>
                  <a:schemeClr val="bg2"/>
                </a:solidFill>
              </a:rPr>
              <a:t>Azarbeidzan-Jermenija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626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9E6418-64B1-1A8B-F7AD-F08D3D2263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KRAJ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413C9F2-452C-B4BB-040F-757BD29526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2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9CDF4-B6C0-683E-6819-747B4E5F0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Genocid</a:t>
            </a:r>
            <a:r>
              <a:rPr lang="en-US" dirty="0"/>
              <a:t> u </a:t>
            </a:r>
            <a:r>
              <a:rPr lang="en-US" dirty="0" err="1"/>
              <a:t>Jermeniji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B5A04C-41BC-4FEA-128B-9FF717719F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0917" y="1813268"/>
            <a:ext cx="5803397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5C7101-4C96-7D64-0BEC-C4590935A829}"/>
              </a:ext>
            </a:extLst>
          </p:cNvPr>
          <p:cNvSpPr txBox="1"/>
          <p:nvPr/>
        </p:nvSpPr>
        <p:spPr>
          <a:xfrm>
            <a:off x="8254314" y="2755557"/>
            <a:ext cx="2703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Crkva</a:t>
            </a:r>
            <a:r>
              <a:rPr lang="en-US" sz="2800" dirty="0"/>
              <a:t> </a:t>
            </a:r>
            <a:r>
              <a:rPr lang="en-US" sz="2800" dirty="0" err="1"/>
              <a:t>sv</a:t>
            </a:r>
            <a:r>
              <a:rPr lang="en-US" sz="2800" dirty="0"/>
              <a:t>. Stefan </a:t>
            </a:r>
          </a:p>
          <a:p>
            <a:r>
              <a:rPr lang="en-US" sz="2800" dirty="0"/>
              <a:t>u </a:t>
            </a:r>
            <a:r>
              <a:rPr lang="en-US" sz="2800" dirty="0" err="1"/>
              <a:t>Watertownu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356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54BBDD-38EA-3CC3-AB62-ECEFD76BE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9036" b="572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0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E74F85-73B5-E7B2-5774-012FE1E5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Djevreci</a:t>
            </a:r>
            <a:r>
              <a:rPr lang="en-US" dirty="0"/>
              <a:t>, tulumba, </a:t>
            </a:r>
            <a:r>
              <a:rPr lang="en-US" dirty="0" err="1"/>
              <a:t>sirevi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CA80D0-86BC-5E44-1188-6D1B6AA01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88404"/>
            <a:ext cx="10386358" cy="372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7478D7-4D07-EB41-BDE7-87E4A0EA2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59000"/>
          </a:blip>
          <a:srcRect t="5454"/>
          <a:stretch>
            <a:fillRect/>
          </a:stretch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25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215F2-B2D7-9251-E8C1-FDB46E752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Sta znamo o Jermenima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94123-0319-DFE5-BE85-D8040BADBF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289" r="15962" b="1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8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506C0-1C84-1CEF-8664-A6117DEAB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U svetu ih ima oko 8-11 miliona</a:t>
            </a:r>
          </a:p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Zanimljivo je da je jermenska dijaspora, odnosno broj Jermena koji žive izvan Jermenije, veća od populacije u samoj državi. U Jermeniji živi oko 3 miliona ljudi, dok se procenjuje da u dijaspori živi od 5 do 8 miliona Jermena.</a:t>
            </a:r>
          </a:p>
        </p:txBody>
      </p:sp>
      <p:sp>
        <p:nvSpPr>
          <p:cNvPr id="32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426D0AF-9744-B066-D82B-039250DA263E}"/>
              </a:ext>
            </a:extLst>
          </p:cNvPr>
          <p:cNvSpPr txBox="1"/>
          <p:nvPr/>
        </p:nvSpPr>
        <p:spPr>
          <a:xfrm>
            <a:off x="2854863" y="639250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1933</a:t>
            </a:r>
          </a:p>
        </p:txBody>
      </p:sp>
    </p:spTree>
    <p:extLst>
      <p:ext uri="{BB962C8B-B14F-4D97-AF65-F5344CB8AC3E}">
        <p14:creationId xmlns:p14="http://schemas.microsoft.com/office/powerpoint/2010/main" val="4017365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EA7AB-8B61-85BA-19A3-2CC5B284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Gde</a:t>
            </a:r>
            <a:r>
              <a:rPr lang="en-US" dirty="0"/>
              <a:t>  </a:t>
            </a:r>
            <a:r>
              <a:rPr lang="en-US" dirty="0" err="1"/>
              <a:t>zivi</a:t>
            </a:r>
            <a:r>
              <a:rPr lang="en-US" dirty="0"/>
              <a:t> </a:t>
            </a:r>
            <a:r>
              <a:rPr lang="en-US" dirty="0" err="1"/>
              <a:t>najvise</a:t>
            </a:r>
            <a:r>
              <a:rPr lang="en-US" dirty="0"/>
              <a:t> </a:t>
            </a:r>
            <a:r>
              <a:rPr lang="en-US" dirty="0" err="1"/>
              <a:t>jermena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68BFE-8A54-5049-9476-BCDDBFDF4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Najviše</a:t>
            </a:r>
            <a:r>
              <a:rPr lang="en-US" dirty="0"/>
              <a:t> </a:t>
            </a:r>
            <a:r>
              <a:rPr lang="en-US" dirty="0" err="1"/>
              <a:t>Jermena</a:t>
            </a:r>
            <a:r>
              <a:rPr lang="en-US" dirty="0"/>
              <a:t> </a:t>
            </a:r>
            <a:r>
              <a:rPr lang="en-US" dirty="0" err="1"/>
              <a:t>živi</a:t>
            </a:r>
            <a:r>
              <a:rPr lang="en-US" dirty="0"/>
              <a:t> u </a:t>
            </a:r>
            <a:r>
              <a:rPr lang="en-US" dirty="0" err="1"/>
              <a:t>Jermeniji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značajan</a:t>
            </a:r>
            <a:r>
              <a:rPr lang="en-US" dirty="0"/>
              <a:t> deo </a:t>
            </a:r>
            <a:r>
              <a:rPr lang="en-US" dirty="0" err="1"/>
              <a:t>jermenskog</a:t>
            </a:r>
            <a:r>
              <a:rPr lang="en-US" dirty="0"/>
              <a:t> </a:t>
            </a:r>
            <a:r>
              <a:rPr lang="en-US" dirty="0" err="1"/>
              <a:t>naroda</a:t>
            </a:r>
            <a:r>
              <a:rPr lang="en-US" dirty="0"/>
              <a:t> </a:t>
            </a:r>
            <a:r>
              <a:rPr lang="en-US" dirty="0" err="1"/>
              <a:t>živi</a:t>
            </a:r>
            <a:r>
              <a:rPr lang="en-US" dirty="0"/>
              <a:t> u </a:t>
            </a:r>
            <a:r>
              <a:rPr lang="en-US" dirty="0" err="1"/>
              <a:t>dijaspori</a:t>
            </a:r>
            <a:r>
              <a:rPr lang="en-US" dirty="0"/>
              <a:t>, </a:t>
            </a:r>
            <a:r>
              <a:rPr lang="en-US" dirty="0" err="1"/>
              <a:t>koja</a:t>
            </a:r>
            <a:r>
              <a:rPr lang="en-US" dirty="0"/>
              <a:t> je po </a:t>
            </a:r>
            <a:r>
              <a:rPr lang="en-US" dirty="0" err="1"/>
              <a:t>brojnosti</a:t>
            </a:r>
            <a:r>
              <a:rPr lang="en-US" dirty="0"/>
              <a:t> </a:t>
            </a:r>
            <a:r>
              <a:rPr lang="en-US" dirty="0" err="1"/>
              <a:t>čak</a:t>
            </a:r>
            <a:r>
              <a:rPr lang="en-US" dirty="0"/>
              <a:t> </a:t>
            </a:r>
            <a:r>
              <a:rPr lang="en-US" dirty="0" err="1"/>
              <a:t>veća</a:t>
            </a:r>
            <a:r>
              <a:rPr lang="en-US" dirty="0"/>
              <a:t> od same </a:t>
            </a:r>
            <a:r>
              <a:rPr lang="en-US" dirty="0" err="1"/>
              <a:t>populacije</a:t>
            </a:r>
            <a:r>
              <a:rPr lang="en-US" dirty="0"/>
              <a:t> u </a:t>
            </a:r>
            <a:r>
              <a:rPr lang="en-US" dirty="0" err="1"/>
              <a:t>matičnoj</a:t>
            </a:r>
            <a:r>
              <a:rPr lang="en-US" dirty="0"/>
              <a:t> </a:t>
            </a:r>
            <a:r>
              <a:rPr lang="en-US" dirty="0" err="1"/>
              <a:t>državi</a:t>
            </a:r>
            <a:r>
              <a:rPr lang="en-US" dirty="0"/>
              <a:t>.</a:t>
            </a:r>
          </a:p>
          <a:p>
            <a:r>
              <a:rPr lang="en-US" dirty="0" err="1"/>
              <a:t>Veliki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Jermena</a:t>
            </a:r>
            <a:r>
              <a:rPr lang="en-US" dirty="0"/>
              <a:t> </a:t>
            </a:r>
            <a:r>
              <a:rPr lang="en-US" dirty="0" err="1"/>
              <a:t>živi</a:t>
            </a:r>
            <a:r>
              <a:rPr lang="en-US" dirty="0"/>
              <a:t> u:</a:t>
            </a:r>
          </a:p>
          <a:p>
            <a:r>
              <a:rPr lang="en-US" b="1" dirty="0" err="1"/>
              <a:t>Rusiji</a:t>
            </a:r>
            <a:endParaRPr lang="en-US" dirty="0"/>
          </a:p>
          <a:p>
            <a:r>
              <a:rPr lang="en-US" b="1" dirty="0"/>
              <a:t>SAD-u</a:t>
            </a:r>
            <a:endParaRPr lang="en-US" dirty="0"/>
          </a:p>
          <a:p>
            <a:r>
              <a:rPr lang="en-US" b="1" dirty="0" err="1"/>
              <a:t>Francuskoj</a:t>
            </a:r>
            <a:endParaRPr lang="en-US" dirty="0"/>
          </a:p>
          <a:p>
            <a:r>
              <a:rPr lang="en-US" b="1" dirty="0" err="1"/>
              <a:t>Gruziji</a:t>
            </a:r>
            <a:endParaRPr lang="en-US" dirty="0"/>
          </a:p>
          <a:p>
            <a:r>
              <a:rPr lang="en-US" b="1" dirty="0" err="1"/>
              <a:t>Iranu</a:t>
            </a:r>
            <a:endParaRPr lang="en-US" dirty="0"/>
          </a:p>
          <a:p>
            <a:r>
              <a:rPr lang="en-US" b="1" dirty="0" err="1"/>
              <a:t>Libanu</a:t>
            </a:r>
            <a:endParaRPr lang="en-US" dirty="0"/>
          </a:p>
          <a:p>
            <a:r>
              <a:rPr lang="en-US" dirty="0" err="1"/>
              <a:t>Razlog</a:t>
            </a:r>
            <a:r>
              <a:rPr lang="en-US" dirty="0"/>
              <a:t> za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veliku</a:t>
            </a:r>
            <a:r>
              <a:rPr lang="en-US" dirty="0"/>
              <a:t> </a:t>
            </a:r>
            <a:r>
              <a:rPr lang="en-US" dirty="0" err="1"/>
              <a:t>dijasporu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istorijski </a:t>
            </a:r>
            <a:r>
              <a:rPr lang="en-US" dirty="0" err="1"/>
              <a:t>događaji</a:t>
            </a:r>
            <a:r>
              <a:rPr lang="en-US" dirty="0"/>
              <a:t>, </a:t>
            </a:r>
            <a:r>
              <a:rPr lang="en-US" dirty="0" err="1"/>
              <a:t>uključujući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Genocid</a:t>
            </a:r>
            <a:r>
              <a:rPr lang="en-US" dirty="0"/>
              <a:t> </a:t>
            </a:r>
            <a:r>
              <a:rPr lang="en-US" dirty="0" err="1"/>
              <a:t>nad</a:t>
            </a:r>
            <a:r>
              <a:rPr lang="en-US" dirty="0"/>
              <a:t> </a:t>
            </a:r>
            <a:r>
              <a:rPr lang="en-US" dirty="0" err="1"/>
              <a:t>Jermenima</a:t>
            </a:r>
            <a:r>
              <a:rPr lang="en-US" dirty="0"/>
              <a:t>, koji je </a:t>
            </a:r>
            <a:r>
              <a:rPr lang="en-US" dirty="0" err="1"/>
              <a:t>doveo</a:t>
            </a:r>
            <a:r>
              <a:rPr lang="en-US" dirty="0"/>
              <a:t> do </a:t>
            </a:r>
            <a:r>
              <a:rPr lang="en-US" dirty="0" err="1"/>
              <a:t>masovnog</a:t>
            </a:r>
            <a:r>
              <a:rPr lang="en-US" dirty="0"/>
              <a:t> </a:t>
            </a:r>
            <a:r>
              <a:rPr lang="en-US" dirty="0" err="1"/>
              <a:t>iseljavanja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njihove</a:t>
            </a:r>
            <a:r>
              <a:rPr lang="en-US" dirty="0"/>
              <a:t> </a:t>
            </a:r>
            <a:r>
              <a:rPr lang="en-US" dirty="0" err="1"/>
              <a:t>istorijske</a:t>
            </a:r>
            <a:r>
              <a:rPr lang="en-US" dirty="0"/>
              <a:t> </a:t>
            </a:r>
            <a:r>
              <a:rPr lang="en-US" dirty="0" err="1"/>
              <a:t>postojbine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77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C77CA-D21A-8463-4016-3F914212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anchor="b">
            <a:normAutofit/>
          </a:bodyPr>
          <a:lstStyle/>
          <a:p>
            <a:r>
              <a:rPr lang="en-US" sz="5600"/>
              <a:t>USA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2A663-5F04-F2EC-9F36-4E26AF26A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83" r="-1" b="116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1D329-E4B6-94E3-033B-1F8672EE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Najvise ih je u Los Angelesu</a:t>
            </a:r>
          </a:p>
          <a:p>
            <a:endParaRPr lang="en-US" sz="20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Posle toga u Watertownu – Massachusetts – Boston area</a:t>
            </a: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851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749</Words>
  <Application>Microsoft Office PowerPoint</Application>
  <PresentationFormat>Widescreen</PresentationFormat>
  <Paragraphs>58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Crna čiopa </vt:lpstr>
      <vt:lpstr>PowerPoint Presentation</vt:lpstr>
      <vt:lpstr>Genocid u Jermeniji</vt:lpstr>
      <vt:lpstr>PowerPoint Presentation</vt:lpstr>
      <vt:lpstr>Djevreci, tulumba, sirevi</vt:lpstr>
      <vt:lpstr>PowerPoint Presentation</vt:lpstr>
      <vt:lpstr>Sta znamo o Jermenima</vt:lpstr>
      <vt:lpstr>Gde  zivi najvise jermena</vt:lpstr>
      <vt:lpstr>USA</vt:lpstr>
      <vt:lpstr>Komemoracija u Jerevanu</vt:lpstr>
      <vt:lpstr>PowerPoint Presentation</vt:lpstr>
      <vt:lpstr>PowerPoint Presentation</vt:lpstr>
      <vt:lpstr>PowerPoint Presentation</vt:lpstr>
      <vt:lpstr>PowerPoint Presentation</vt:lpstr>
      <vt:lpstr>Genocid</vt:lpstr>
      <vt:lpstr>24. april</vt:lpstr>
      <vt:lpstr>Samo 24 drzave priznaju da je bio genocid</vt:lpstr>
      <vt:lpstr>Kemal Ataturk</vt:lpstr>
      <vt:lpstr>PowerPoint Presentation</vt:lpstr>
      <vt:lpstr>Vera</vt:lpstr>
      <vt:lpstr>8. Avgust ove godine : Azarbeidzan-Jermenija</vt:lpstr>
      <vt:lpstr>KRAJ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7</cp:revision>
  <dcterms:created xsi:type="dcterms:W3CDTF">2025-08-28T07:15:13Z</dcterms:created>
  <dcterms:modified xsi:type="dcterms:W3CDTF">2025-08-28T15:30:40Z</dcterms:modified>
</cp:coreProperties>
</file>