
<file path=[Content_Types].xml><?xml version="1.0" encoding="utf-8"?>
<Types xmlns="http://schemas.openxmlformats.org/package/2006/content-types">
  <Default Extension="jpeg" ContentType="image/jpeg"/>
  <Default Extension="m4a" ContentType="audio/mp4"/>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38"/>
  </p:notesMasterIdLst>
  <p:sldIdLst>
    <p:sldId id="256" r:id="rId2"/>
    <p:sldId id="299" r:id="rId3"/>
    <p:sldId id="300" r:id="rId4"/>
    <p:sldId id="301" r:id="rId5"/>
    <p:sldId id="303" r:id="rId6"/>
    <p:sldId id="257" r:id="rId7"/>
    <p:sldId id="259" r:id="rId8"/>
    <p:sldId id="258" r:id="rId9"/>
    <p:sldId id="305" r:id="rId10"/>
    <p:sldId id="306" r:id="rId11"/>
    <p:sldId id="309" r:id="rId12"/>
    <p:sldId id="260" r:id="rId13"/>
    <p:sldId id="263" r:id="rId14"/>
    <p:sldId id="307" r:id="rId15"/>
    <p:sldId id="308" r:id="rId16"/>
    <p:sldId id="265" r:id="rId17"/>
    <p:sldId id="267" r:id="rId18"/>
    <p:sldId id="268" r:id="rId19"/>
    <p:sldId id="310" r:id="rId20"/>
    <p:sldId id="323" r:id="rId21"/>
    <p:sldId id="312" r:id="rId22"/>
    <p:sldId id="313" r:id="rId23"/>
    <p:sldId id="314" r:id="rId24"/>
    <p:sldId id="316" r:id="rId25"/>
    <p:sldId id="315" r:id="rId26"/>
    <p:sldId id="317" r:id="rId27"/>
    <p:sldId id="318" r:id="rId28"/>
    <p:sldId id="319" r:id="rId29"/>
    <p:sldId id="320" r:id="rId30"/>
    <p:sldId id="324" r:id="rId31"/>
    <p:sldId id="325" r:id="rId32"/>
    <p:sldId id="321" r:id="rId33"/>
    <p:sldId id="322" r:id="rId34"/>
    <p:sldId id="326" r:id="rId35"/>
    <p:sldId id="327" r:id="rId36"/>
    <p:sldId id="32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BE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6" autoAdjust="0"/>
    <p:restoredTop sz="94660"/>
  </p:normalViewPr>
  <p:slideViewPr>
    <p:cSldViewPr snapToGrid="0">
      <p:cViewPr varScale="1">
        <p:scale>
          <a:sx n="58" d="100"/>
          <a:sy n="58" d="100"/>
        </p:scale>
        <p:origin x="68" y="1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11EE30-2322-4A5F-9C22-68A107FC0D7D}" type="datetimeFigureOut">
              <a:rPr lang="en-US" smtClean="0"/>
              <a:pPr/>
              <a:t>8/26/2019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FF230F-58EF-48B6-86AB-C7B720F859FA}" type="slidenum">
              <a:rPr lang="en-US" smtClean="0"/>
              <a:pPr/>
              <a:t>‹#›</a:t>
            </a:fld>
            <a:endParaRPr lang="en-US"/>
          </a:p>
        </p:txBody>
      </p:sp>
    </p:spTree>
    <p:extLst>
      <p:ext uri="{BB962C8B-B14F-4D97-AF65-F5344CB8AC3E}">
        <p14:creationId xmlns:p14="http://schemas.microsoft.com/office/powerpoint/2010/main" val="1056026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FF230F-58EF-48B6-86AB-C7B720F859FA}" type="slidenum">
              <a:rPr lang="en-US" smtClean="0"/>
              <a:pPr/>
              <a:t>1</a:t>
            </a:fld>
            <a:endParaRPr lang="en-US"/>
          </a:p>
        </p:txBody>
      </p:sp>
    </p:spTree>
    <p:extLst>
      <p:ext uri="{BB962C8B-B14F-4D97-AF65-F5344CB8AC3E}">
        <p14:creationId xmlns:p14="http://schemas.microsoft.com/office/powerpoint/2010/main" val="1597490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96D4BBE-DE09-482C-B651-521DA1E06C7D}" type="datetimeFigureOut">
              <a:rPr lang="en-US" smtClean="0"/>
              <a:pPr/>
              <a:t>8/26/2019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FEF322-9BEB-4F1D-8DFD-5494B79881CD}"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500" advClick="0">
        <p:split orient="vert"/>
      </p:transition>
    </mc:Choice>
    <mc:Fallback xmlns="">
      <p:transition spd="slow" advClick="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6D4BBE-DE09-482C-B651-521DA1E06C7D}" type="datetimeFigureOut">
              <a:rPr lang="en-US" smtClean="0"/>
              <a:pPr/>
              <a:t>8/26/2019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FEF322-9BEB-4F1D-8DFD-5494B79881CD}"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500" advClick="0">
        <p:split orient="vert"/>
      </p:transition>
    </mc:Choice>
    <mc:Fallback xmlns="">
      <p:transition spd="slow" advClick="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3"/>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3"/>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6D4BBE-DE09-482C-B651-521DA1E06C7D}" type="datetimeFigureOut">
              <a:rPr lang="en-US" smtClean="0"/>
              <a:pPr/>
              <a:t>8/26/2019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FEF322-9BEB-4F1D-8DFD-5494B79881CD}"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500" advClick="0">
        <p:split orient="vert"/>
      </p:transition>
    </mc:Choice>
    <mc:Fallback xmlns="">
      <p:transition spd="slow" advClick="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6D4BBE-DE09-482C-B651-521DA1E06C7D}" type="datetimeFigureOut">
              <a:rPr lang="en-US" smtClean="0"/>
              <a:pPr/>
              <a:t>8/26/2019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FEF322-9BEB-4F1D-8DFD-5494B79881CD}"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500" advClick="0">
        <p:split orient="vert"/>
      </p:transition>
    </mc:Choice>
    <mc:Fallback xmlns="">
      <p:transition spd="slow" advClick="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6D4BBE-DE09-482C-B651-521DA1E06C7D}" type="datetimeFigureOut">
              <a:rPr lang="en-US" smtClean="0"/>
              <a:pPr/>
              <a:t>8/26/2019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FEF322-9BEB-4F1D-8DFD-5494B79881CD}"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500" advClick="0">
        <p:split orient="vert"/>
      </p:transition>
    </mc:Choice>
    <mc:Fallback xmlns="">
      <p:transition spd="slow" advClick="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5"/>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1600205"/>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6D4BBE-DE09-482C-B651-521DA1E06C7D}" type="datetimeFigureOut">
              <a:rPr lang="en-US" smtClean="0"/>
              <a:pPr/>
              <a:t>8/26/2019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FEF322-9BEB-4F1D-8DFD-5494B79881CD}"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500" advClick="0">
        <p:split orient="vert"/>
      </p:transition>
    </mc:Choice>
    <mc:Fallback xmlns="">
      <p:transition spd="slow" advClick="0">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6D4BBE-DE09-482C-B651-521DA1E06C7D}" type="datetimeFigureOut">
              <a:rPr lang="en-US" smtClean="0"/>
              <a:pPr/>
              <a:t>8/26/2019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FEF322-9BEB-4F1D-8DFD-5494B79881CD}"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500" advClick="0">
        <p:split orient="vert"/>
      </p:transition>
    </mc:Choice>
    <mc:Fallback xmlns="">
      <p:transition spd="slow" advClick="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6D4BBE-DE09-482C-B651-521DA1E06C7D}" type="datetimeFigureOut">
              <a:rPr lang="en-US" smtClean="0"/>
              <a:pPr/>
              <a:t>8/26/2019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FEF322-9BEB-4F1D-8DFD-5494B79881CD}"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500" advClick="0">
        <p:split orient="vert"/>
      </p:transition>
    </mc:Choice>
    <mc:Fallback xmlns="">
      <p:transition spd="slow" advClick="0">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6D4BBE-DE09-482C-B651-521DA1E06C7D}" type="datetimeFigureOut">
              <a:rPr lang="en-US" smtClean="0"/>
              <a:pPr/>
              <a:t>8/26/2019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FEF322-9BEB-4F1D-8DFD-5494B79881CD}"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500" advClick="0">
        <p:split orient="vert"/>
      </p:transition>
    </mc:Choice>
    <mc:Fallback xmlns="">
      <p:transition spd="slow" advClick="0">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6D4BBE-DE09-482C-B651-521DA1E06C7D}" type="datetimeFigureOut">
              <a:rPr lang="en-US" smtClean="0"/>
              <a:pPr/>
              <a:t>8/26/2019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FEF322-9BEB-4F1D-8DFD-5494B79881CD}"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500" advClick="0">
        <p:split orient="vert"/>
      </p:transition>
    </mc:Choice>
    <mc:Fallback xmlns="">
      <p:transition spd="slow" advClick="0">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6D4BBE-DE09-482C-B651-521DA1E06C7D}" type="datetimeFigureOut">
              <a:rPr lang="en-US" smtClean="0"/>
              <a:pPr/>
              <a:t>8/26/2019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FEF322-9BEB-4F1D-8DFD-5494B79881CD}"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500" advClick="0">
        <p:split orient="vert"/>
      </p:transition>
    </mc:Choice>
    <mc:Fallback xmlns="">
      <p:transition spd="slow" advClick="0">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6D4BBE-DE09-482C-B651-521DA1E06C7D}" type="datetimeFigureOut">
              <a:rPr lang="en-US" smtClean="0"/>
              <a:pPr/>
              <a:t>8/26/2019</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FEF322-9BEB-4F1D-8DFD-5494B79881C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mc:AlternateContent xmlns:mc="http://schemas.openxmlformats.org/markup-compatibility/2006" xmlns:p14="http://schemas.microsoft.com/office/powerpoint/2010/main">
    <mc:Choice Requires="p14">
      <p:transition spd="slow" p14:dur="2500" advClick="0">
        <p:split orient="vert"/>
      </p:transition>
    </mc:Choice>
    <mc:Fallback xmlns="">
      <p:transition spd="slow" advClick="0">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media4.m4a"/><Relationship Id="rId13" Type="http://schemas.openxmlformats.org/officeDocument/2006/relationships/image" Target="../media/image1.png"/><Relationship Id="rId3" Type="http://schemas.microsoft.com/office/2007/relationships/media" Target="../media/media2.mp3"/><Relationship Id="rId7" Type="http://schemas.microsoft.com/office/2007/relationships/media" Target="../media/media4.m4a"/><Relationship Id="rId12" Type="http://schemas.openxmlformats.org/officeDocument/2006/relationships/notesSlide" Target="../notesSlides/notesSlide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media3.m4a"/><Relationship Id="rId11" Type="http://schemas.openxmlformats.org/officeDocument/2006/relationships/slideLayout" Target="../slideLayouts/slideLayout2.xml"/><Relationship Id="rId5" Type="http://schemas.microsoft.com/office/2007/relationships/media" Target="../media/media3.m4a"/><Relationship Id="rId10" Type="http://schemas.openxmlformats.org/officeDocument/2006/relationships/audio" Target="../media/media5.m4a"/><Relationship Id="rId4" Type="http://schemas.openxmlformats.org/officeDocument/2006/relationships/audio" Target="../media/media2.mp3"/><Relationship Id="rId9" Type="http://schemas.microsoft.com/office/2007/relationships/media" Target="../media/media5.m4a"/></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microsoft.com/office/2007/relationships/hdphoto" Target="../media/hdphoto5.wdp"/><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2.png"/><Relationship Id="rId5" Type="http://schemas.microsoft.com/office/2007/relationships/hdphoto" Target="../media/hdphoto4.wdp"/><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png"/><Relationship Id="rId5" Type="http://schemas.openxmlformats.org/officeDocument/2006/relationships/image" Target="../media/image24.jpe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png"/><Relationship Id="rId5" Type="http://schemas.openxmlformats.org/officeDocument/2006/relationships/image" Target="../media/image27.jpe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png"/><Relationship Id="rId5" Type="http://schemas.openxmlformats.org/officeDocument/2006/relationships/image" Target="../media/image29.jpe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png"/><Relationship Id="rId5" Type="http://schemas.microsoft.com/office/2007/relationships/hdphoto" Target="../media/hdphoto6.wdp"/><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png"/><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1.png"/><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png"/><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microsoft.com/office/2007/relationships/hdphoto" Target="../media/hdphoto3.wdp"/><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EB37-4B24-4793-BF67-8228E148D5C5}"/>
              </a:ext>
            </a:extLst>
          </p:cNvPr>
          <p:cNvSpPr>
            <a:spLocks noGrp="1"/>
          </p:cNvSpPr>
          <p:nvPr>
            <p:ph type="title"/>
          </p:nvPr>
        </p:nvSpPr>
        <p:spPr>
          <a:xfrm>
            <a:off x="0" y="1676400"/>
            <a:ext cx="12192000" cy="3505200"/>
          </a:xfrm>
          <a:solidFill>
            <a:schemeClr val="accent1"/>
          </a:solidFill>
        </p:spPr>
        <p:txBody>
          <a:bodyPr>
            <a:noAutofit/>
          </a:bodyPr>
          <a:lstStyle/>
          <a:p>
            <a:pPr>
              <a:lnSpc>
                <a:spcPct val="100000"/>
              </a:lnSpc>
            </a:pPr>
            <a:br>
              <a:rPr lang="en-US" sz="4000" b="1" cap="none" spc="50" dirty="0">
                <a:ln w="19050" cmpd="sng">
                  <a:solidFill>
                    <a:schemeClr val="bg1"/>
                  </a:solidFill>
                  <a:prstDash val="solid"/>
                </a:ln>
                <a:solidFill>
                  <a:srgbClr val="002060"/>
                </a:solidFill>
                <a:effectLst>
                  <a:glow rad="38100">
                    <a:schemeClr val="accent1">
                      <a:alpha val="4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800" b="1" cap="none" spc="50" dirty="0">
                <a:ln w="19050" cmpd="sng">
                  <a:solidFill>
                    <a:schemeClr val="bg1"/>
                  </a:solidFill>
                  <a:prstDash val="solid"/>
                </a:ln>
                <a:solidFill>
                  <a:srgbClr val="002060"/>
                </a:solidFill>
                <a:effectLst>
                  <a:glow rad="38100">
                    <a:schemeClr val="accent1">
                      <a:alpha val="4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Belgrade Jewish Women’s Societies</a:t>
            </a:r>
            <a:br>
              <a:rPr lang="en-US" sz="4000" b="1" cap="none" spc="50" dirty="0">
                <a:ln w="19050" cmpd="sng">
                  <a:solidFill>
                    <a:schemeClr val="bg1"/>
                  </a:solidFill>
                  <a:prstDash val="solid"/>
                </a:ln>
                <a:solidFill>
                  <a:srgbClr val="002060"/>
                </a:solidFill>
                <a:effectLst>
                  <a:glow rad="38100">
                    <a:schemeClr val="accent1">
                      <a:alpha val="4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000" b="1" i="1" cap="none" spc="50" dirty="0">
                <a:ln w="19050" cmpd="sng">
                  <a:solidFill>
                    <a:schemeClr val="bg1"/>
                  </a:solidFill>
                  <a:prstDash val="solid"/>
                </a:ln>
                <a:solidFill>
                  <a:srgbClr val="002060"/>
                </a:solidFill>
                <a:effectLst>
                  <a:glow rad="38100">
                    <a:schemeClr val="accent1">
                      <a:alpha val="4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From the </a:t>
            </a:r>
            <a:r>
              <a:rPr lang="en-US" sz="4000" b="1" i="1" spc="50" dirty="0">
                <a:ln w="19050" cmpd="sng">
                  <a:solidFill>
                    <a:schemeClr val="bg1"/>
                  </a:solidFill>
                  <a:prstDash val="solid"/>
                </a:ln>
                <a:solidFill>
                  <a:srgbClr val="002060"/>
                </a:solidFill>
                <a:effectLst>
                  <a:glow rad="38100">
                    <a:schemeClr val="accent1">
                      <a:alpha val="4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establishment until</a:t>
            </a:r>
            <a:r>
              <a:rPr lang="en-US" sz="4000" b="1" i="1" cap="none" spc="50" dirty="0">
                <a:ln w="19050" cmpd="sng">
                  <a:solidFill>
                    <a:schemeClr val="bg1"/>
                  </a:solidFill>
                  <a:prstDash val="solid"/>
                </a:ln>
                <a:solidFill>
                  <a:srgbClr val="002060"/>
                </a:solidFill>
                <a:effectLst>
                  <a:glow rad="38100">
                    <a:schemeClr val="accent1">
                      <a:alpha val="4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 the WWII</a:t>
            </a:r>
          </a:p>
        </p:txBody>
      </p:sp>
      <p:sp>
        <p:nvSpPr>
          <p:cNvPr id="5" name="Star: 6 Points 4">
            <a:extLst>
              <a:ext uri="{FF2B5EF4-FFF2-40B4-BE49-F238E27FC236}">
                <a16:creationId xmlns:a16="http://schemas.microsoft.com/office/drawing/2014/main" id="{98AEAF68-5A90-40ED-8F7C-F83ED5F09648}"/>
              </a:ext>
            </a:extLst>
          </p:cNvPr>
          <p:cNvSpPr/>
          <p:nvPr/>
        </p:nvSpPr>
        <p:spPr>
          <a:xfrm>
            <a:off x="326571" y="354148"/>
            <a:ext cx="2731589" cy="2644503"/>
          </a:xfrm>
          <a:prstGeom prst="star6">
            <a:avLst/>
          </a:prstGeom>
          <a:solidFill>
            <a:schemeClr val="accent1">
              <a:lumMod val="60000"/>
              <a:lumOff val="40000"/>
            </a:schemeClr>
          </a:solidFill>
          <a:scene3d>
            <a:camera prst="orthographicFront"/>
            <a:lightRig rig="threePt" dir="t"/>
          </a:scene3d>
          <a:sp3d>
            <a:bevelT w="215900" prst="angle"/>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latin typeface="Britannic Bold" panose="020B0903060703020204" pitchFamily="34" charset="0"/>
              </a:rPr>
              <a:t>BJWS</a:t>
            </a:r>
          </a:p>
        </p:txBody>
      </p:sp>
      <p:pic>
        <p:nvPicPr>
          <p:cNvPr id="3" name="slajd 1">
            <a:hlinkClick r:id="" action="ppaction://media"/>
            <a:extLst>
              <a:ext uri="{FF2B5EF4-FFF2-40B4-BE49-F238E27FC236}">
                <a16:creationId xmlns:a16="http://schemas.microsoft.com/office/drawing/2014/main" id="{5F55CDBE-6E31-4661-B43F-B5F1FACED4C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892800" y="3225800"/>
            <a:ext cx="406400" cy="406400"/>
          </a:xfrm>
          <a:prstGeom prst="rect">
            <a:avLst/>
          </a:prstGeom>
        </p:spPr>
      </p:pic>
      <p:pic>
        <p:nvPicPr>
          <p:cNvPr id="4" name="Play Me A Song In Yiddish - The Soul of the Jewish Violin Vol.3 - Jewish music[WebAudioCutter]">
            <a:hlinkClick r:id="" action="ppaction://media"/>
            <a:extLst>
              <a:ext uri="{FF2B5EF4-FFF2-40B4-BE49-F238E27FC236}">
                <a16:creationId xmlns:a16="http://schemas.microsoft.com/office/drawing/2014/main" id="{81ABD89B-5A57-430C-BA7E-925DC76A0DD0}"/>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33842" y="608874"/>
            <a:ext cx="406400" cy="406400"/>
          </a:xfrm>
          <a:prstGeom prst="rect">
            <a:avLst/>
          </a:prstGeom>
        </p:spPr>
      </p:pic>
      <p:pic>
        <p:nvPicPr>
          <p:cNvPr id="6" name="Recorded Sound">
            <a:hlinkClick r:id="" action="ppaction://media"/>
            <a:extLst>
              <a:ext uri="{FF2B5EF4-FFF2-40B4-BE49-F238E27FC236}">
                <a16:creationId xmlns:a16="http://schemas.microsoft.com/office/drawing/2014/main" id="{7DCAF1CA-CAF1-46BF-8D4D-418FB8207241}"/>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5892800" y="3225800"/>
            <a:ext cx="406400" cy="406400"/>
          </a:xfrm>
          <a:prstGeom prst="rect">
            <a:avLst/>
          </a:prstGeom>
        </p:spPr>
      </p:pic>
      <p:pic>
        <p:nvPicPr>
          <p:cNvPr id="7" name="Recorded Sound">
            <a:hlinkClick r:id="" action="ppaction://media"/>
            <a:extLst>
              <a:ext uri="{FF2B5EF4-FFF2-40B4-BE49-F238E27FC236}">
                <a16:creationId xmlns:a16="http://schemas.microsoft.com/office/drawing/2014/main" id="{07079B18-C448-4D12-B7CD-3A82229FE189}"/>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5892800" y="3225800"/>
            <a:ext cx="406400" cy="406400"/>
          </a:xfrm>
          <a:prstGeom prst="rect">
            <a:avLst/>
          </a:prstGeom>
        </p:spPr>
      </p:pic>
      <p:pic>
        <p:nvPicPr>
          <p:cNvPr id="8" name="Recorded Sound">
            <a:hlinkClick r:id="" action="ppaction://media"/>
            <a:extLst>
              <a:ext uri="{FF2B5EF4-FFF2-40B4-BE49-F238E27FC236}">
                <a16:creationId xmlns:a16="http://schemas.microsoft.com/office/drawing/2014/main" id="{D47E49F4-3F44-4E29-9132-6F064FA14486}"/>
              </a:ext>
            </a:extLst>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914115798"/>
      </p:ext>
    </p:extLst>
  </p:cSld>
  <p:clrMapOvr>
    <a:masterClrMapping/>
  </p:clrMapOvr>
  <mc:AlternateContent xmlns:mc="http://schemas.openxmlformats.org/markup-compatibility/2006">
    <mc:Choice xmlns:p14="http://schemas.microsoft.com/office/powerpoint/2010/main" Requires="p14">
      <p:transition spd="slow" p14:dur="2500" advClick="0" advTm="6521">
        <p:split orient="vert"/>
      </p:transition>
    </mc:Choice>
    <mc:Fallback>
      <p:transition spd="slow" advClick="0" advTm="6521">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 presetClass="mediacall" presetSubtype="0" fill="hold" nodeType="withEffect">
                                  <p:stCondLst>
                                    <p:cond delay="0"/>
                                  </p:stCondLst>
                                  <p:childTnLst>
                                    <p:cmd type="call" cmd="playFrom(0.0)">
                                      <p:cBhvr>
                                        <p:cTn id="8" dur="576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9" fill="hold" display="0">
                  <p:stCondLst>
                    <p:cond delay="indefinite"/>
                  </p:stCondLst>
                  <p:endCondLst>
                    <p:cond evt="onStopAudio" delay="0">
                      <p:tgtEl>
                        <p:sldTgt/>
                      </p:tgtEl>
                    </p:cond>
                  </p:endCondLst>
                </p:cTn>
                <p:tgtEl>
                  <p:spTgt spid="3"/>
                </p:tgtEl>
              </p:cMediaNode>
            </p:audio>
            <p:audio>
              <p:cMediaNode vol="5102" numSld="999" showWhenStopped="0">
                <p:cTn id="10" repeatCount="indefinite" fill="remove" display="0">
                  <p:stCondLst>
                    <p:cond delay="indefinite"/>
                  </p:stCondLst>
                  <p:endCondLst>
                    <p:cond evt="onStopAudio" delay="0">
                      <p:tgtEl>
                        <p:sldTgt/>
                      </p:tgtEl>
                    </p:cond>
                  </p:endCondLst>
                </p:cTn>
                <p:tgtEl>
                  <p:spTgt spid="4"/>
                </p:tgtEl>
              </p:cMediaNode>
            </p:audio>
            <p:audio>
              <p:cMediaNode vol="80000" showWhenStopped="0">
                <p:cTn id="11" fill="hold" display="0">
                  <p:stCondLst>
                    <p:cond delay="indefinite"/>
                  </p:stCondLst>
                  <p:endCondLst>
                    <p:cond evt="onStopAudio" delay="0">
                      <p:tgtEl>
                        <p:sldTgt/>
                      </p:tgtEl>
                    </p:cond>
                  </p:endCondLst>
                </p:cTn>
                <p:tgtEl>
                  <p:spTgt spid="6"/>
                </p:tgtEl>
              </p:cMediaNode>
            </p:audio>
            <p:audio>
              <p:cMediaNode vol="80000" showWhenStopped="0">
                <p:cTn id="12" fill="hold" display="0">
                  <p:stCondLst>
                    <p:cond delay="indefinite"/>
                  </p:stCondLst>
                  <p:endCondLst>
                    <p:cond evt="onStopAudio" delay="0">
                      <p:tgtEl>
                        <p:sldTgt/>
                      </p:tgtEl>
                    </p:cond>
                  </p:endCondLst>
                </p:cTn>
                <p:tgtEl>
                  <p:spTgt spid="7"/>
                </p:tgtEl>
              </p:cMediaNode>
            </p:audio>
            <p:audio>
              <p:cMediaNode vol="100000" showWhenStopped="0">
                <p:cTn id="13"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0" objId="4"/>
        <p14:playEvt time="0" objId="8"/>
        <p14:stopEvt time="5956" objId="8"/>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3CBA39-A646-48F8-B1A2-5BAC71DE10F7}"/>
              </a:ext>
            </a:extLst>
          </p:cNvPr>
          <p:cNvSpPr txBox="1"/>
          <p:nvPr/>
        </p:nvSpPr>
        <p:spPr>
          <a:xfrm>
            <a:off x="0" y="81349"/>
            <a:ext cx="7843520" cy="7891584"/>
          </a:xfrm>
          <a:prstGeom prst="rect">
            <a:avLst/>
          </a:prstGeom>
          <a:noFill/>
        </p:spPr>
        <p:txBody>
          <a:bodyPr wrap="square" rtlCol="0">
            <a:spAutoFit/>
          </a:bodyPr>
          <a:lstStyle/>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Jewish women was particularly influenced by modern and progressive environment</a:t>
            </a:r>
            <a:r>
              <a:rPr lang="sr-Latn-R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a:t>
            </a: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 coming to Serbia from the Western European countries. </a:t>
            </a: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The drift towards a less traditional way of life affected young as well as old.</a:t>
            </a:r>
          </a:p>
          <a:p>
            <a:pPr algn="ctr">
              <a:lnSpc>
                <a:spcPct val="114000"/>
              </a:lnSpc>
            </a:pPr>
            <a:endPar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endParaRP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Jewish women rejected Turkish clothing and became more fashionable. Further, they were eager for a knowledge and succeeded in effort to open the Jewish Girls’ School in 1864. Finally, Belgrade Jewish Women organized themselves on a national scale and were pioneers in establishing women organizations in Serbia. </a:t>
            </a:r>
          </a:p>
          <a:p>
            <a:pPr algn="ctr">
              <a:lnSpc>
                <a:spcPct val="114000"/>
              </a:lnSpc>
            </a:pPr>
            <a:endPar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endParaRPr>
          </a:p>
          <a:p>
            <a:pPr algn="ctr">
              <a:lnSpc>
                <a:spcPct val="114000"/>
              </a:lnSpc>
            </a:pPr>
            <a:endPar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endParaRPr>
          </a:p>
          <a:p>
            <a:pPr algn="ctr"/>
            <a:endPar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AC7D28FB-0848-4996-B5A5-15D04E50C85B}"/>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100714" y="300046"/>
            <a:ext cx="1911941" cy="2867807"/>
          </a:xfrm>
          <a:prstGeom prst="roundRect">
            <a:avLst/>
          </a:prstGeom>
          <a:ln w="228600" cap="sq" cmpd="thickThin">
            <a:solidFill>
              <a:schemeClr val="tx2">
                <a:lumMod val="65000"/>
                <a:lumOff val="35000"/>
              </a:schemeClr>
            </a:solidFill>
            <a:prstDash val="solid"/>
            <a:miter lim="800000"/>
          </a:ln>
          <a:effectLst>
            <a:innerShdw blurRad="76200">
              <a:srgbClr val="000000"/>
            </a:innerShdw>
          </a:effectLst>
        </p:spPr>
      </p:pic>
      <p:pic>
        <p:nvPicPr>
          <p:cNvPr id="5" name="Picture 4" descr="A vintage photo of a person&#10;&#10;Description automatically generated">
            <a:extLst>
              <a:ext uri="{FF2B5EF4-FFF2-40B4-BE49-F238E27FC236}">
                <a16:creationId xmlns:a16="http://schemas.microsoft.com/office/drawing/2014/main" id="{B696E3B7-E567-4F58-BB75-F1D81E7DC271}"/>
              </a:ext>
            </a:extLst>
          </p:cNvPr>
          <p:cNvPicPr>
            <a:picLocks noChangeAspect="1"/>
          </p:cNvPicPr>
          <p:nvPr/>
        </p:nvPicPr>
        <p:blipFill>
          <a:blip r:embed="rId6">
            <a:duotone>
              <a:prstClr val="black"/>
              <a:srgbClr val="D9C3A5">
                <a:tint val="50000"/>
                <a:satMod val="180000"/>
              </a:srgbClr>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235440" y="2399885"/>
            <a:ext cx="2667025" cy="4158069"/>
          </a:xfrm>
          <a:prstGeom prst="roundRect">
            <a:avLst/>
          </a:prstGeom>
          <a:ln w="228600" cap="sq" cmpd="thickThin">
            <a:solidFill>
              <a:schemeClr val="tx2">
                <a:lumMod val="65000"/>
                <a:lumOff val="35000"/>
              </a:schemeClr>
            </a:solidFill>
            <a:prstDash val="solid"/>
            <a:miter lim="800000"/>
          </a:ln>
          <a:effectLst>
            <a:innerShdw blurRad="76200">
              <a:srgbClr val="000000"/>
            </a:innerShdw>
          </a:effectLst>
        </p:spPr>
      </p:pic>
      <p:pic>
        <p:nvPicPr>
          <p:cNvPr id="3" name="Recorded Sound">
            <a:hlinkClick r:id="" action="ppaction://media"/>
            <a:extLst>
              <a:ext uri="{FF2B5EF4-FFF2-40B4-BE49-F238E27FC236}">
                <a16:creationId xmlns:a16="http://schemas.microsoft.com/office/drawing/2014/main" id="{1ABB1E1B-4B19-44FE-9587-76D894F39F8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841092358"/>
      </p:ext>
    </p:extLst>
  </p:cSld>
  <p:clrMapOvr>
    <a:masterClrMapping/>
  </p:clrMapOvr>
  <mc:AlternateContent xmlns:mc="http://schemas.openxmlformats.org/markup-compatibility/2006">
    <mc:Choice xmlns:p14="http://schemas.microsoft.com/office/powerpoint/2010/main" Requires="p14">
      <p:transition spd="slow" p14:dur="2500" advClick="0" advTm="45505">
        <p:split orient="vert"/>
      </p:transition>
    </mc:Choice>
    <mc:Fallback>
      <p:transition spd="slow" advClick="0" advTm="4550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7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 objId="3"/>
        <p14:stopEvt time="43830" objId="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descr="A close up of a piece of paper&#10;&#10;Description automatically generated">
            <a:extLst>
              <a:ext uri="{FF2B5EF4-FFF2-40B4-BE49-F238E27FC236}">
                <a16:creationId xmlns:a16="http://schemas.microsoft.com/office/drawing/2014/main" id="{64E5ED5F-8EEA-4461-A453-3CC9FC9FF6F7}"/>
              </a:ext>
            </a:extLst>
          </p:cNvPr>
          <p:cNvPicPr>
            <a:picLocks noChangeAspect="1"/>
          </p:cNvPicPr>
          <p:nvPr/>
        </p:nvPicPr>
        <p:blipFill rotWithShape="1">
          <a:blip r:embed="rId4">
            <a:extLst>
              <a:ext uri="{28A0092B-C50C-407E-A947-70E740481C1C}">
                <a14:useLocalDpi xmlns:a14="http://schemas.microsoft.com/office/drawing/2010/main" val="0"/>
              </a:ext>
            </a:extLst>
          </a:blip>
          <a:srcRect l="22340" t="34371" r="31497" b="33185"/>
          <a:stretch/>
        </p:blipFill>
        <p:spPr>
          <a:xfrm>
            <a:off x="215536" y="1665622"/>
            <a:ext cx="5482364" cy="4785579"/>
          </a:xfrm>
          <a:prstGeom prst="roundRect">
            <a:avLst/>
          </a:prstGeom>
          <a:effectLst>
            <a:glow rad="127000">
              <a:schemeClr val="accent1">
                <a:alpha val="42000"/>
              </a:schemeClr>
            </a:glow>
          </a:effectLst>
        </p:spPr>
      </p:pic>
      <p:sp>
        <p:nvSpPr>
          <p:cNvPr id="11" name="TextBox 10">
            <a:extLst>
              <a:ext uri="{FF2B5EF4-FFF2-40B4-BE49-F238E27FC236}">
                <a16:creationId xmlns:a16="http://schemas.microsoft.com/office/drawing/2014/main" id="{B5D9482D-425C-4A3B-8EEA-FF70712518DB}"/>
              </a:ext>
            </a:extLst>
          </p:cNvPr>
          <p:cNvSpPr txBox="1"/>
          <p:nvPr/>
        </p:nvSpPr>
        <p:spPr>
          <a:xfrm>
            <a:off x="199779" y="188294"/>
            <a:ext cx="11992221" cy="1477328"/>
          </a:xfrm>
          <a:prstGeom prst="rect">
            <a:avLst/>
          </a:prstGeom>
          <a:noFill/>
        </p:spPr>
        <p:txBody>
          <a:bodyPr wrap="square" rtlCol="0">
            <a:spAutoFit/>
          </a:bodyPr>
          <a:lstStyle/>
          <a:p>
            <a:pPr algn="ctr"/>
            <a:r>
              <a:rPr lang="en-US" sz="3600" b="1" spc="50" dirty="0">
                <a:ln w="19050" cmpd="sng">
                  <a:solidFill>
                    <a:schemeClr val="bg1"/>
                  </a:solidFill>
                  <a:prstDash val="solid"/>
                </a:ln>
                <a:solidFill>
                  <a:srgbClr val="002060"/>
                </a:solidFill>
                <a:effectLst>
                  <a:glow rad="38100">
                    <a:schemeClr val="accent1">
                      <a:alpha val="40000"/>
                    </a:schemeClr>
                  </a:glow>
                </a:effectLst>
                <a:latin typeface="Arial" panose="020B0604020202020204" pitchFamily="34" charset="0"/>
                <a:ea typeface="+mj-ea"/>
                <a:cs typeface="Arial" panose="020B0604020202020204" pitchFamily="34" charset="0"/>
              </a:rPr>
              <a:t>Jewish Women’s Society </a:t>
            </a:r>
            <a:endParaRPr lang="sr-Latn-RS" sz="3600" b="1" spc="50" dirty="0">
              <a:ln w="19050" cmpd="sng">
                <a:solidFill>
                  <a:schemeClr val="bg1"/>
                </a:solidFill>
                <a:prstDash val="solid"/>
              </a:ln>
              <a:solidFill>
                <a:srgbClr val="002060"/>
              </a:solidFill>
              <a:effectLst>
                <a:glow rad="38100">
                  <a:schemeClr val="accent1">
                    <a:alpha val="40000"/>
                  </a:schemeClr>
                </a:glow>
              </a:effectLst>
              <a:latin typeface="Arial" panose="020B0604020202020204" pitchFamily="34" charset="0"/>
              <a:ea typeface="+mj-ea"/>
              <a:cs typeface="Arial" panose="020B0604020202020204" pitchFamily="34" charset="0"/>
            </a:endParaRPr>
          </a:p>
          <a:p>
            <a:pPr algn="ctr"/>
            <a:r>
              <a:rPr lang="en-US" sz="3600" b="1" spc="50" dirty="0">
                <a:ln w="19050" cmpd="sng">
                  <a:solidFill>
                    <a:schemeClr val="bg1"/>
                  </a:solidFill>
                  <a:prstDash val="solid"/>
                </a:ln>
                <a:solidFill>
                  <a:srgbClr val="002060"/>
                </a:solidFill>
                <a:effectLst>
                  <a:glow rad="38100">
                    <a:schemeClr val="accent1">
                      <a:alpha val="40000"/>
                    </a:schemeClr>
                  </a:glow>
                </a:effectLst>
                <a:latin typeface="Arial" panose="020B0604020202020204" pitchFamily="34" charset="0"/>
                <a:ea typeface="+mj-ea"/>
                <a:cs typeface="Arial" panose="020B0604020202020204" pitchFamily="34" charset="0"/>
              </a:rPr>
              <a:t>(</a:t>
            </a:r>
            <a:r>
              <a:rPr lang="en-US" sz="3600" b="1" spc="50" dirty="0" err="1">
                <a:ln w="19050" cmpd="sng">
                  <a:solidFill>
                    <a:schemeClr val="bg1"/>
                  </a:solidFill>
                  <a:prstDash val="solid"/>
                </a:ln>
                <a:solidFill>
                  <a:srgbClr val="002060"/>
                </a:solidFill>
                <a:effectLst>
                  <a:glow rad="38100">
                    <a:schemeClr val="accent1">
                      <a:alpha val="40000"/>
                    </a:schemeClr>
                  </a:glow>
                </a:effectLst>
                <a:latin typeface="Arial" panose="020B0604020202020204" pitchFamily="34" charset="0"/>
                <a:ea typeface="+mj-ea"/>
                <a:cs typeface="Arial" panose="020B0604020202020204" pitchFamily="34" charset="0"/>
              </a:rPr>
              <a:t>Jevrejsko</a:t>
            </a:r>
            <a:r>
              <a:rPr lang="en-US" sz="3600" b="1" spc="50" dirty="0">
                <a:ln w="19050" cmpd="sng">
                  <a:solidFill>
                    <a:schemeClr val="bg1"/>
                  </a:solidFill>
                  <a:prstDash val="solid"/>
                </a:ln>
                <a:solidFill>
                  <a:srgbClr val="002060"/>
                </a:solidFill>
                <a:effectLst>
                  <a:glow rad="38100">
                    <a:schemeClr val="accent1">
                      <a:alpha val="40000"/>
                    </a:schemeClr>
                  </a:glow>
                </a:effectLst>
                <a:latin typeface="Arial" panose="020B0604020202020204" pitchFamily="34" charset="0"/>
                <a:ea typeface="+mj-ea"/>
                <a:cs typeface="Arial" panose="020B0604020202020204" pitchFamily="34" charset="0"/>
              </a:rPr>
              <a:t> </a:t>
            </a:r>
            <a:r>
              <a:rPr lang="sr-Latn-RS" sz="3600" b="1" spc="50" dirty="0">
                <a:ln w="19050" cmpd="sng">
                  <a:solidFill>
                    <a:schemeClr val="bg1"/>
                  </a:solidFill>
                  <a:prstDash val="solid"/>
                </a:ln>
                <a:solidFill>
                  <a:srgbClr val="002060"/>
                </a:solidFill>
                <a:effectLst>
                  <a:glow rad="38100">
                    <a:schemeClr val="accent1">
                      <a:alpha val="40000"/>
                    </a:schemeClr>
                  </a:glow>
                </a:effectLst>
                <a:latin typeface="Arial" panose="020B0604020202020204" pitchFamily="34" charset="0"/>
                <a:ea typeface="+mj-ea"/>
                <a:cs typeface="Arial" panose="020B0604020202020204" pitchFamily="34" charset="0"/>
              </a:rPr>
              <a:t>žensko društvo)</a:t>
            </a:r>
            <a:r>
              <a:rPr lang="en-US" sz="3600" b="1" spc="50" dirty="0">
                <a:ln w="19050" cmpd="sng">
                  <a:solidFill>
                    <a:schemeClr val="bg1"/>
                  </a:solidFill>
                  <a:prstDash val="solid"/>
                </a:ln>
                <a:solidFill>
                  <a:srgbClr val="002060"/>
                </a:solidFill>
                <a:effectLst>
                  <a:glow rad="38100">
                    <a:schemeClr val="accent1">
                      <a:alpha val="40000"/>
                    </a:schemeClr>
                  </a:glow>
                </a:effectLst>
                <a:latin typeface="Arial" panose="020B0604020202020204" pitchFamily="34" charset="0"/>
                <a:ea typeface="+mj-ea"/>
                <a:cs typeface="Arial" panose="020B0604020202020204" pitchFamily="34" charset="0"/>
              </a:rPr>
              <a:t> </a:t>
            </a:r>
            <a:br>
              <a:rPr lang="en-US" dirty="0"/>
            </a:br>
            <a:endParaRPr lang="en-US" dirty="0"/>
          </a:p>
        </p:txBody>
      </p:sp>
      <p:sp>
        <p:nvSpPr>
          <p:cNvPr id="14" name="TextBox 13">
            <a:extLst>
              <a:ext uri="{FF2B5EF4-FFF2-40B4-BE49-F238E27FC236}">
                <a16:creationId xmlns:a16="http://schemas.microsoft.com/office/drawing/2014/main" id="{8BC1E2B2-8D4E-4F81-AA9F-E35A69A9A140}"/>
              </a:ext>
            </a:extLst>
          </p:cNvPr>
          <p:cNvSpPr txBox="1"/>
          <p:nvPr/>
        </p:nvSpPr>
        <p:spPr>
          <a:xfrm>
            <a:off x="5860144" y="2880909"/>
            <a:ext cx="6116320" cy="2355004"/>
          </a:xfrm>
          <a:prstGeom prst="rect">
            <a:avLst/>
          </a:prstGeom>
          <a:noFill/>
        </p:spPr>
        <p:txBody>
          <a:bodyPr wrap="square" rtlCol="0">
            <a:spAutoFit/>
          </a:bodyPr>
          <a:lstStyle/>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The first women’s organization in Serbia </a:t>
            </a:r>
            <a:b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b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 </a:t>
            </a:r>
            <a:r>
              <a:rPr lang="en-US" sz="2800" b="1"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Jewish Women’s Society </a:t>
            </a: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  </a:t>
            </a: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was founded by three Sephardic ladies in Belgrade in 1874.</a:t>
            </a:r>
            <a:br>
              <a:rPr lang="en-US" dirty="0"/>
            </a:br>
            <a:endParaRPr lang="en-US" dirty="0"/>
          </a:p>
        </p:txBody>
      </p:sp>
      <p:sp>
        <p:nvSpPr>
          <p:cNvPr id="16" name="TextBox 15">
            <a:extLst>
              <a:ext uri="{FF2B5EF4-FFF2-40B4-BE49-F238E27FC236}">
                <a16:creationId xmlns:a16="http://schemas.microsoft.com/office/drawing/2014/main" id="{11A1974F-3460-4166-8A53-57A6AEEAA7CD}"/>
              </a:ext>
            </a:extLst>
          </p:cNvPr>
          <p:cNvSpPr txBox="1"/>
          <p:nvPr/>
        </p:nvSpPr>
        <p:spPr>
          <a:xfrm>
            <a:off x="681812" y="5847293"/>
            <a:ext cx="4399122" cy="461665"/>
          </a:xfrm>
          <a:prstGeom prst="rect">
            <a:avLst/>
          </a:prstGeom>
          <a:solidFill>
            <a:schemeClr val="bg1">
              <a:lumMod val="85000"/>
            </a:schemeClr>
          </a:solidFill>
          <a:effectLst>
            <a:softEdge rad="63500"/>
          </a:effectLst>
        </p:spPr>
        <p:txBody>
          <a:bodyPr wrap="square" rtlCol="0">
            <a:spAutoFit/>
          </a:bodyPr>
          <a:lstStyle/>
          <a:p>
            <a:pPr algn="ctr"/>
            <a:r>
              <a:rPr lang="en-US" sz="2400" b="1" dirty="0">
                <a:latin typeface="+mj-lt"/>
                <a:cs typeface="Arial" panose="020B0604020202020204" pitchFamily="34" charset="0"/>
              </a:rPr>
              <a:t>Jewish Women’s Society in 1900</a:t>
            </a:r>
          </a:p>
        </p:txBody>
      </p:sp>
      <p:pic>
        <p:nvPicPr>
          <p:cNvPr id="2" name="Recorded Sound">
            <a:hlinkClick r:id="" action="ppaction://media"/>
            <a:extLst>
              <a:ext uri="{FF2B5EF4-FFF2-40B4-BE49-F238E27FC236}">
                <a16:creationId xmlns:a16="http://schemas.microsoft.com/office/drawing/2014/main" id="{BC154DDC-AA70-41C5-A29D-3CF760716B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988564443"/>
      </p:ext>
    </p:extLst>
  </p:cSld>
  <p:clrMapOvr>
    <a:masterClrMapping/>
  </p:clrMapOvr>
  <mc:AlternateContent xmlns:mc="http://schemas.openxmlformats.org/markup-compatibility/2006">
    <mc:Choice xmlns:p14="http://schemas.microsoft.com/office/powerpoint/2010/main" Requires="p14">
      <p:transition spd="slow" p14:dur="2500" advClick="0" advTm="11810">
        <p:split orient="vert"/>
      </p:transition>
    </mc:Choice>
    <mc:Fallback>
      <p:transition spd="slow" advClick="0" advTm="1181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7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10800" objId="2"/>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8" name="Picture 7" descr="A close up of a person&#10;&#10;Description automatically generated">
            <a:extLst>
              <a:ext uri="{FF2B5EF4-FFF2-40B4-BE49-F238E27FC236}">
                <a16:creationId xmlns:a16="http://schemas.microsoft.com/office/drawing/2014/main" id="{7168E040-A83D-4C96-8E3F-5055E1B456BD}"/>
              </a:ext>
            </a:extLst>
          </p:cNvPr>
          <p:cNvPicPr>
            <a:picLocks noChangeAspect="1"/>
          </p:cNvPicPr>
          <p:nvPr/>
        </p:nvPicPr>
        <p:blipFill rotWithShape="1">
          <a:blip r:embed="rId4">
            <a:extLst>
              <a:ext uri="{28A0092B-C50C-407E-A947-70E740481C1C}">
                <a14:useLocalDpi xmlns:a14="http://schemas.microsoft.com/office/drawing/2010/main" val="0"/>
              </a:ext>
            </a:extLst>
          </a:blip>
          <a:srcRect r="2" b="7112"/>
          <a:stretch/>
        </p:blipFill>
        <p:spPr>
          <a:xfrm>
            <a:off x="0" y="9"/>
            <a:ext cx="4154843" cy="6857991"/>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B872956-1F26-4DDD-B110-BF89534E706E}"/>
              </a:ext>
            </a:extLst>
          </p:cNvPr>
          <p:cNvSpPr txBox="1"/>
          <p:nvPr/>
        </p:nvSpPr>
        <p:spPr>
          <a:xfrm>
            <a:off x="4379559" y="941876"/>
            <a:ext cx="7538720" cy="4974247"/>
          </a:xfrm>
          <a:prstGeom prst="rect">
            <a:avLst/>
          </a:prstGeom>
          <a:noFill/>
        </p:spPr>
        <p:txBody>
          <a:bodyPr wrap="square" rtlCol="0">
            <a:spAutoFit/>
          </a:bodyPr>
          <a:lstStyle/>
          <a:p>
            <a:pPr algn="ctr">
              <a:lnSpc>
                <a:spcPct val="114000"/>
              </a:lnSpc>
            </a:pPr>
            <a:r>
              <a:rPr lang="en-US" sz="2800" dirty="0">
                <a:ln w="18415" cmpd="sng">
                  <a:solidFill>
                    <a:srgbClr val="FFFFFF"/>
                  </a:solidFill>
                  <a:prstDash val="solid"/>
                </a:ln>
                <a:solidFill>
                  <a:schemeClr val="bg1"/>
                </a:solidFill>
                <a:latin typeface="Times New Roman" panose="02020603050405020304" pitchFamily="18" charset="0"/>
                <a:cs typeface="Times New Roman" panose="02020603050405020304" pitchFamily="18" charset="0"/>
              </a:rPr>
              <a:t>Ester Pinto took the initiative, and proposed to her close friends, Toni </a:t>
            </a:r>
            <a:r>
              <a:rPr lang="en-US" sz="2800" dirty="0" err="1">
                <a:ln w="18415" cmpd="sng">
                  <a:solidFill>
                    <a:srgbClr val="FFFFFF"/>
                  </a:solidFill>
                  <a:prstDash val="solid"/>
                </a:ln>
                <a:solidFill>
                  <a:schemeClr val="bg1"/>
                </a:solidFill>
                <a:latin typeface="Times New Roman" panose="02020603050405020304" pitchFamily="18" charset="0"/>
                <a:cs typeface="Times New Roman" panose="02020603050405020304" pitchFamily="18" charset="0"/>
              </a:rPr>
              <a:t>Azriel</a:t>
            </a:r>
            <a:r>
              <a:rPr lang="en-US" sz="2800" dirty="0">
                <a:ln w="18415" cmpd="sng">
                  <a:solidFill>
                    <a:srgbClr val="FFFFFF"/>
                  </a:solidFill>
                  <a:prstDash val="solid"/>
                </a:ln>
                <a:solidFill>
                  <a:schemeClr val="bg1"/>
                </a:solidFill>
                <a:latin typeface="Times New Roman" panose="02020603050405020304" pitchFamily="18" charset="0"/>
                <a:cs typeface="Times New Roman" panose="02020603050405020304" pitchFamily="18" charset="0"/>
              </a:rPr>
              <a:t> and Sara </a:t>
            </a:r>
            <a:r>
              <a:rPr lang="en-US" sz="2800" dirty="0" err="1">
                <a:ln w="18415" cmpd="sng">
                  <a:solidFill>
                    <a:srgbClr val="FFFFFF"/>
                  </a:solidFill>
                  <a:prstDash val="solid"/>
                </a:ln>
                <a:solidFill>
                  <a:schemeClr val="bg1"/>
                </a:solidFill>
                <a:latin typeface="Times New Roman" panose="02020603050405020304" pitchFamily="18" charset="0"/>
                <a:cs typeface="Times New Roman" panose="02020603050405020304" pitchFamily="18" charset="0"/>
              </a:rPr>
              <a:t>Alkalaj</a:t>
            </a:r>
            <a:r>
              <a:rPr lang="en-US" sz="2800" dirty="0">
                <a:ln w="18415" cmpd="sng">
                  <a:solidFill>
                    <a:srgbClr val="FFFFFF"/>
                  </a:solidFill>
                  <a:prstDash val="solid"/>
                </a:ln>
                <a:solidFill>
                  <a:schemeClr val="bg1"/>
                </a:solidFill>
                <a:latin typeface="Times New Roman" panose="02020603050405020304" pitchFamily="18" charset="0"/>
                <a:cs typeface="Times New Roman" panose="02020603050405020304" pitchFamily="18" charset="0"/>
              </a:rPr>
              <a:t>, to unite with her helping girls to </a:t>
            </a:r>
            <a:r>
              <a:rPr lang="sr-Latn-RS" sz="2800" dirty="0">
                <a:ln w="18415" cmpd="sng">
                  <a:solidFill>
                    <a:srgbClr val="FFFFFF"/>
                  </a:solidFill>
                  <a:prstDash val="solid"/>
                </a:ln>
                <a:solidFill>
                  <a:schemeClr val="bg1"/>
                </a:solidFill>
                <a:latin typeface="Times New Roman" panose="02020603050405020304" pitchFamily="18" charset="0"/>
                <a:cs typeface="Times New Roman" panose="02020603050405020304" pitchFamily="18" charset="0"/>
              </a:rPr>
              <a:t>prepare</a:t>
            </a:r>
            <a:r>
              <a:rPr lang="en-US" sz="2800" dirty="0">
                <a:ln w="18415" cmpd="sng">
                  <a:solidFill>
                    <a:srgbClr val="FFFFFF"/>
                  </a:solidFill>
                  <a:prstDash val="solid"/>
                </a:ln>
                <a:solidFill>
                  <a:schemeClr val="bg1"/>
                </a:solidFill>
                <a:latin typeface="Times New Roman" panose="02020603050405020304" pitchFamily="18" charset="0"/>
                <a:cs typeface="Times New Roman" panose="02020603050405020304" pitchFamily="18" charset="0"/>
              </a:rPr>
              <a:t> a dowry </a:t>
            </a:r>
            <a:r>
              <a:rPr lang="sr-Latn-RS" sz="2800" dirty="0">
                <a:ln w="18415" cmpd="sng">
                  <a:solidFill>
                    <a:srgbClr val="FFFFFF"/>
                  </a:solidFill>
                  <a:prstDash val="solid"/>
                </a:ln>
                <a:solidFill>
                  <a:schemeClr val="bg1"/>
                </a:solidFill>
                <a:latin typeface="Times New Roman" panose="02020603050405020304" pitchFamily="18" charset="0"/>
                <a:cs typeface="Times New Roman" panose="02020603050405020304" pitchFamily="18" charset="0"/>
              </a:rPr>
              <a:t>for</a:t>
            </a:r>
            <a:r>
              <a:rPr lang="en-US" sz="2800" dirty="0">
                <a:ln w="18415" cmpd="sng">
                  <a:solidFill>
                    <a:srgbClr val="FFFFFF"/>
                  </a:solidFill>
                  <a:prstDash val="solid"/>
                </a:ln>
                <a:solidFill>
                  <a:schemeClr val="bg1"/>
                </a:solidFill>
                <a:latin typeface="Times New Roman" panose="02020603050405020304" pitchFamily="18" charset="0"/>
                <a:cs typeface="Times New Roman" panose="02020603050405020304" pitchFamily="18" charset="0"/>
              </a:rPr>
              <a:t> marriage. </a:t>
            </a:r>
          </a:p>
          <a:p>
            <a:pPr algn="ctr">
              <a:lnSpc>
                <a:spcPct val="114000"/>
              </a:lnSpc>
            </a:pPr>
            <a:endParaRPr lang="en-US" sz="2800" dirty="0">
              <a:ln w="18415" cmpd="sng">
                <a:solidFill>
                  <a:srgbClr val="FFFFFF"/>
                </a:solidFill>
                <a:prstDash val="solid"/>
              </a:ln>
              <a:solidFill>
                <a:schemeClr val="bg1"/>
              </a:solidFill>
              <a:latin typeface="Times New Roman" panose="02020603050405020304" pitchFamily="18" charset="0"/>
              <a:cs typeface="Times New Roman" panose="02020603050405020304" pitchFamily="18" charset="0"/>
            </a:endParaRPr>
          </a:p>
          <a:p>
            <a:pPr algn="ctr">
              <a:lnSpc>
                <a:spcPct val="114000"/>
              </a:lnSpc>
            </a:pPr>
            <a:r>
              <a:rPr lang="sr-Latn-RS" sz="2800" dirty="0">
                <a:ln w="18415" cmpd="sng">
                  <a:solidFill>
                    <a:srgbClr val="FFFFFF"/>
                  </a:solidFill>
                  <a:prstDash val="solid"/>
                </a:ln>
                <a:solidFill>
                  <a:schemeClr val="bg1"/>
                </a:solidFill>
                <a:latin typeface="Times New Roman" panose="02020603050405020304" pitchFamily="18" charset="0"/>
                <a:cs typeface="Times New Roman" panose="02020603050405020304" pitchFamily="18" charset="0"/>
              </a:rPr>
              <a:t>At the ver</a:t>
            </a:r>
            <a:r>
              <a:rPr lang="en-US" sz="2800" dirty="0">
                <a:ln w="18415" cmpd="sng">
                  <a:solidFill>
                    <a:srgbClr val="FFFFFF"/>
                  </a:solidFill>
                  <a:prstDash val="solid"/>
                </a:ln>
                <a:solidFill>
                  <a:schemeClr val="bg1"/>
                </a:solidFill>
                <a:latin typeface="Times New Roman" panose="02020603050405020304" pitchFamily="18" charset="0"/>
                <a:cs typeface="Times New Roman" panose="02020603050405020304" pitchFamily="18" charset="0"/>
              </a:rPr>
              <a:t>y beginning no less important was a care </a:t>
            </a:r>
            <a:r>
              <a:rPr lang="sr-Latn-RS" sz="2800" dirty="0">
                <a:ln w="18415" cmpd="sng">
                  <a:solidFill>
                    <a:srgbClr val="FFFFFF"/>
                  </a:solidFill>
                  <a:prstDash val="solid"/>
                </a:ln>
                <a:solidFill>
                  <a:schemeClr val="bg1"/>
                </a:solidFill>
                <a:latin typeface="Times New Roman" panose="02020603050405020304" pitchFamily="18" charset="0"/>
                <a:cs typeface="Times New Roman" panose="02020603050405020304" pitchFamily="18" charset="0"/>
              </a:rPr>
              <a:t>of women during their maternity period.</a:t>
            </a:r>
            <a:br>
              <a:rPr lang="en-US" sz="2800" dirty="0">
                <a:ln w="18415" cmpd="sng">
                  <a:solidFill>
                    <a:srgbClr val="FFFFFF"/>
                  </a:solidFill>
                  <a:prstDash val="solid"/>
                </a:ln>
                <a:solidFill>
                  <a:schemeClr val="bg1"/>
                </a:solidFill>
                <a:latin typeface="Times New Roman" panose="02020603050405020304" pitchFamily="18" charset="0"/>
                <a:cs typeface="Times New Roman" panose="02020603050405020304" pitchFamily="18" charset="0"/>
              </a:rPr>
            </a:br>
            <a:br>
              <a:rPr lang="en-US" sz="2800" dirty="0">
                <a:ln w="18415" cmpd="sng">
                  <a:solidFill>
                    <a:srgbClr val="FFFFFF"/>
                  </a:solidFill>
                  <a:prstDash val="solid"/>
                </a:ln>
                <a:solidFill>
                  <a:schemeClr val="bg1"/>
                </a:solidFill>
                <a:latin typeface="Times New Roman" panose="02020603050405020304" pitchFamily="18" charset="0"/>
                <a:cs typeface="Times New Roman" panose="02020603050405020304" pitchFamily="18" charset="0"/>
              </a:rPr>
            </a:br>
            <a:r>
              <a:rPr lang="en-US" sz="2800" dirty="0">
                <a:ln w="18415" cmpd="sng">
                  <a:solidFill>
                    <a:srgbClr val="FFFFFF"/>
                  </a:solidFill>
                  <a:prstDash val="solid"/>
                </a:ln>
                <a:solidFill>
                  <a:schemeClr val="bg1"/>
                </a:solidFill>
                <a:latin typeface="Times New Roman" panose="02020603050405020304" pitchFamily="18" charset="0"/>
                <a:cs typeface="Times New Roman" panose="02020603050405020304" pitchFamily="18" charset="0"/>
              </a:rPr>
              <a:t>In the later days, the goal of the Society widened to provide clothing for needy.</a:t>
            </a:r>
            <a:endParaRPr lang="en-US" sz="2800" dirty="0"/>
          </a:p>
        </p:txBody>
      </p:sp>
      <p:pic>
        <p:nvPicPr>
          <p:cNvPr id="3" name="Recorded Sound">
            <a:hlinkClick r:id="" action="ppaction://media"/>
            <a:extLst>
              <a:ext uri="{FF2B5EF4-FFF2-40B4-BE49-F238E27FC236}">
                <a16:creationId xmlns:a16="http://schemas.microsoft.com/office/drawing/2014/main" id="{D2F42FF6-DC98-41DA-B7A6-9840ED15FA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666843055"/>
      </p:ext>
    </p:extLst>
  </p:cSld>
  <p:clrMapOvr>
    <a:masterClrMapping/>
  </p:clrMapOvr>
  <mc:AlternateContent xmlns:mc="http://schemas.openxmlformats.org/markup-compatibility/2006">
    <mc:Choice xmlns:p14="http://schemas.microsoft.com/office/powerpoint/2010/main" Requires="p14">
      <p:transition spd="slow" p14:dur="2500" advClick="0" advTm="24101">
        <p:split orient="vert"/>
      </p:transition>
    </mc:Choice>
    <mc:Fallback>
      <p:transition spd="slow" advClick="0" advTm="24101">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 objId="3"/>
        <p14:stopEvt time="23016" objId="3"/>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Content Placeholder 7">
            <a:extLst>
              <a:ext uri="{FF2B5EF4-FFF2-40B4-BE49-F238E27FC236}">
                <a16:creationId xmlns:a16="http://schemas.microsoft.com/office/drawing/2014/main" id="{340590A5-DBBF-44AF-AD29-67F8A5EDBB7C}"/>
              </a:ext>
            </a:extLst>
          </p:cNvPr>
          <p:cNvPicPr>
            <a:picLocks noGrp="1" noChangeAspect="1"/>
          </p:cNvPicPr>
          <p:nvPr>
            <p:ph sz="half" idx="4294967295"/>
          </p:nvPr>
        </p:nvPicPr>
        <p:blipFill rotWithShape="1">
          <a:blip r:embed="rId4">
            <a:extLst>
              <a:ext uri="{28A0092B-C50C-407E-A947-70E740481C1C}">
                <a14:useLocalDpi xmlns:a14="http://schemas.microsoft.com/office/drawing/2010/main" val="0"/>
              </a:ext>
            </a:extLst>
          </a:blip>
          <a:srcRect l="3430" t="2128" b="22641"/>
          <a:stretch/>
        </p:blipFill>
        <p:spPr>
          <a:xfrm>
            <a:off x="0" y="1"/>
            <a:ext cx="4494213" cy="6858000"/>
          </a:xfrm>
          <a:prstGeom prst="rect">
            <a:avLst/>
          </a:prstGeom>
        </p:spPr>
      </p:pic>
      <p:sp>
        <p:nvSpPr>
          <p:cNvPr id="6" name="TextBox 5">
            <a:extLst>
              <a:ext uri="{FF2B5EF4-FFF2-40B4-BE49-F238E27FC236}">
                <a16:creationId xmlns:a16="http://schemas.microsoft.com/office/drawing/2014/main" id="{C8FD1BB8-47BC-4D92-BB35-951D530EE18C}"/>
              </a:ext>
            </a:extLst>
          </p:cNvPr>
          <p:cNvSpPr txBox="1"/>
          <p:nvPr/>
        </p:nvSpPr>
        <p:spPr>
          <a:xfrm>
            <a:off x="4805680" y="946044"/>
            <a:ext cx="7274560" cy="4965911"/>
          </a:xfrm>
          <a:prstGeom prst="rect">
            <a:avLst/>
          </a:prstGeom>
          <a:noFill/>
        </p:spPr>
        <p:txBody>
          <a:bodyPr wrap="square" rtlCol="0">
            <a:spAutoFit/>
          </a:bodyPr>
          <a:lstStyle/>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Toni </a:t>
            </a:r>
            <a:r>
              <a:rPr lang="en-US" sz="2800" dirty="0" err="1">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Azriel</a:t>
            </a:r>
            <a:r>
              <a:rPr lang="sr-Latn-R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 was t</a:t>
            </a: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he first elected president of the Jewish Women’s Society</a:t>
            </a:r>
            <a:r>
              <a:rPr lang="sr-Latn-R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a:t>
            </a:r>
            <a:endPar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endParaRP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She was Viennese </a:t>
            </a:r>
            <a:r>
              <a:rPr lang="sr-Latn-R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cultured </a:t>
            </a: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women and</a:t>
            </a:r>
            <a:r>
              <a:rPr lang="sr-Latn-R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 highl</a:t>
            </a: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y respected among her Jewish compatriots.</a:t>
            </a:r>
          </a:p>
          <a:p>
            <a:pPr algn="ctr">
              <a:lnSpc>
                <a:spcPct val="114000"/>
              </a:lnSpc>
            </a:pPr>
            <a:endPar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endParaRP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After six years of devoted work in the Society, she and her husband left Belgrade and moved to Austria in 1880. Despite being back in Vienna, Toni </a:t>
            </a:r>
            <a:r>
              <a:rPr lang="sr-Latn-R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sta</a:t>
            </a: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yed in constant touch with her friends helping them manage their Society. </a:t>
            </a:r>
            <a:r>
              <a:rPr lang="sr-Latn-R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  </a:t>
            </a:r>
            <a:endParaRPr lang="en-US" sz="25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endParaRPr>
          </a:p>
        </p:txBody>
      </p:sp>
      <p:sp>
        <p:nvSpPr>
          <p:cNvPr id="11" name="TextBox 10">
            <a:extLst>
              <a:ext uri="{FF2B5EF4-FFF2-40B4-BE49-F238E27FC236}">
                <a16:creationId xmlns:a16="http://schemas.microsoft.com/office/drawing/2014/main" id="{392C5820-9A17-44F9-9773-7766C9A94830}"/>
              </a:ext>
            </a:extLst>
          </p:cNvPr>
          <p:cNvSpPr txBox="1"/>
          <p:nvPr/>
        </p:nvSpPr>
        <p:spPr>
          <a:xfrm>
            <a:off x="0" y="5903892"/>
            <a:ext cx="4494213" cy="954107"/>
          </a:xfrm>
          <a:prstGeom prst="rect">
            <a:avLst/>
          </a:prstGeom>
          <a:solidFill>
            <a:schemeClr val="bg1"/>
          </a:solidFill>
        </p:spPr>
        <p:txBody>
          <a:bodyPr wrap="square" rtlCol="0">
            <a:spAutoFit/>
          </a:bodyPr>
          <a:lstStyle/>
          <a:p>
            <a:pPr algn="ctr"/>
            <a:r>
              <a:rPr lang="en-US" sz="2800" b="1" dirty="0">
                <a:latin typeface="+mj-lt"/>
                <a:cs typeface="Arial" panose="020B0604020202020204" pitchFamily="34" charset="0"/>
              </a:rPr>
              <a:t>Toni </a:t>
            </a:r>
            <a:r>
              <a:rPr lang="en-US" sz="2800" b="1" dirty="0" err="1">
                <a:latin typeface="+mj-lt"/>
                <a:cs typeface="Arial" panose="020B0604020202020204" pitchFamily="34" charset="0"/>
              </a:rPr>
              <a:t>Azriel</a:t>
            </a:r>
            <a:endParaRPr lang="en-US" sz="2800" b="1" dirty="0">
              <a:latin typeface="+mj-lt"/>
              <a:cs typeface="Arial" panose="020B0604020202020204" pitchFamily="34" charset="0"/>
            </a:endParaRPr>
          </a:p>
          <a:p>
            <a:pPr algn="ctr"/>
            <a:endParaRPr lang="en-US" sz="2800" b="1" dirty="0">
              <a:latin typeface="Arial" panose="020B0604020202020204" pitchFamily="34" charset="0"/>
              <a:cs typeface="Arial" panose="020B0604020202020204" pitchFamily="34" charset="0"/>
            </a:endParaRPr>
          </a:p>
        </p:txBody>
      </p:sp>
      <p:pic>
        <p:nvPicPr>
          <p:cNvPr id="2" name="Recorded Sound">
            <a:hlinkClick r:id="" action="ppaction://media"/>
            <a:extLst>
              <a:ext uri="{FF2B5EF4-FFF2-40B4-BE49-F238E27FC236}">
                <a16:creationId xmlns:a16="http://schemas.microsoft.com/office/drawing/2014/main" id="{C7E19DA4-C2AC-4D25-B4A0-713CFFB7AC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805374234"/>
      </p:ext>
    </p:extLst>
  </p:cSld>
  <p:clrMapOvr>
    <a:masterClrMapping/>
  </p:clrMapOvr>
  <mc:AlternateContent xmlns:mc="http://schemas.openxmlformats.org/markup-compatibility/2006">
    <mc:Choice xmlns:p14="http://schemas.microsoft.com/office/powerpoint/2010/main" Requires="p14">
      <p:transition spd="slow" p14:dur="2500" advClick="0" advTm="26550">
        <p:split orient="vert"/>
      </p:transition>
    </mc:Choice>
    <mc:Fallback>
      <p:transition spd="slow" advClick="0" advTm="2655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9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 objId="2"/>
        <p14:stopEvt time="24979" objId="2"/>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Content Placeholder 9">
            <a:extLst>
              <a:ext uri="{FF2B5EF4-FFF2-40B4-BE49-F238E27FC236}">
                <a16:creationId xmlns:a16="http://schemas.microsoft.com/office/drawing/2014/main" id="{D4FBB28A-4BC3-4700-AE3D-D1D4017565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003040" cy="6858000"/>
          </a:xfrm>
          <a:prstGeom prst="rect">
            <a:avLst/>
          </a:prstGeom>
        </p:spPr>
      </p:pic>
      <p:sp>
        <p:nvSpPr>
          <p:cNvPr id="3" name="TextBox 2">
            <a:extLst>
              <a:ext uri="{FF2B5EF4-FFF2-40B4-BE49-F238E27FC236}">
                <a16:creationId xmlns:a16="http://schemas.microsoft.com/office/drawing/2014/main" id="{B74C546A-C138-422A-BBA5-14694304C772}"/>
              </a:ext>
            </a:extLst>
          </p:cNvPr>
          <p:cNvSpPr txBox="1"/>
          <p:nvPr/>
        </p:nvSpPr>
        <p:spPr>
          <a:xfrm>
            <a:off x="4368802" y="1191657"/>
            <a:ext cx="7498080" cy="4474686"/>
          </a:xfrm>
          <a:prstGeom prst="rect">
            <a:avLst/>
          </a:prstGeom>
          <a:noFill/>
        </p:spPr>
        <p:txBody>
          <a:bodyPr wrap="square" rtlCol="0">
            <a:spAutoFit/>
          </a:bodyPr>
          <a:lstStyle/>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Sara </a:t>
            </a:r>
            <a:r>
              <a:rPr lang="en-US" sz="2800" dirty="0" err="1">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Alkalaj</a:t>
            </a: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 was a </a:t>
            </a: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treasurer when the Society started operating.</a:t>
            </a:r>
          </a:p>
          <a:p>
            <a:pPr algn="ctr">
              <a:lnSpc>
                <a:spcPct val="114000"/>
              </a:lnSpc>
            </a:pPr>
            <a:endPar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endParaRP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 </a:t>
            </a: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Through the years she got involved in all aspects of Society’s activities.</a:t>
            </a:r>
          </a:p>
          <a:p>
            <a:pPr algn="ctr">
              <a:lnSpc>
                <a:spcPct val="114000"/>
              </a:lnSpc>
            </a:pPr>
            <a:endPar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endParaRP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As a member of the Jewish Women’s Society Board she worked entire 44 years, from 1874 to 1914.</a:t>
            </a:r>
          </a:p>
        </p:txBody>
      </p:sp>
      <p:pic>
        <p:nvPicPr>
          <p:cNvPr id="4" name="Recorded Sound">
            <a:hlinkClick r:id="" action="ppaction://media"/>
            <a:extLst>
              <a:ext uri="{FF2B5EF4-FFF2-40B4-BE49-F238E27FC236}">
                <a16:creationId xmlns:a16="http://schemas.microsoft.com/office/drawing/2014/main" id="{8327F79A-11C4-4369-A309-256C56F4B8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913069313"/>
      </p:ext>
    </p:extLst>
  </p:cSld>
  <p:clrMapOvr>
    <a:masterClrMapping/>
  </p:clrMapOvr>
  <mc:AlternateContent xmlns:mc="http://schemas.openxmlformats.org/markup-compatibility/2006">
    <mc:Choice xmlns:p14="http://schemas.microsoft.com/office/powerpoint/2010/main" Requires="p14">
      <p:transition spd="slow" p14:dur="2500" advClick="0" advTm="16802">
        <p:split orient="vert"/>
      </p:transition>
    </mc:Choice>
    <mc:Fallback>
      <p:transition spd="slow" advClick="0" advTm="16802">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15101" objId="4"/>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1" descr="A vintage photo of a boy&#10;&#10;Description automatically generated">
            <a:extLst>
              <a:ext uri="{FF2B5EF4-FFF2-40B4-BE49-F238E27FC236}">
                <a16:creationId xmlns:a16="http://schemas.microsoft.com/office/drawing/2014/main" id="{0CB57FEF-CF07-4DC7-8A05-06390F665D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4351629" cy="6858000"/>
          </a:xfrm>
          <a:prstGeom prst="rect">
            <a:avLst/>
          </a:prstGeom>
        </p:spPr>
      </p:pic>
      <p:sp>
        <p:nvSpPr>
          <p:cNvPr id="3" name="TextBox 2">
            <a:extLst>
              <a:ext uri="{FF2B5EF4-FFF2-40B4-BE49-F238E27FC236}">
                <a16:creationId xmlns:a16="http://schemas.microsoft.com/office/drawing/2014/main" id="{A4DE07C5-9C90-44CF-A5D6-8CB5E4F9E9C3}"/>
              </a:ext>
            </a:extLst>
          </p:cNvPr>
          <p:cNvSpPr txBox="1"/>
          <p:nvPr/>
        </p:nvSpPr>
        <p:spPr>
          <a:xfrm>
            <a:off x="0" y="5984240"/>
            <a:ext cx="4338320" cy="954107"/>
          </a:xfrm>
          <a:prstGeom prst="rect">
            <a:avLst/>
          </a:prstGeom>
          <a:solidFill>
            <a:schemeClr val="bg1"/>
          </a:solidFill>
        </p:spPr>
        <p:txBody>
          <a:bodyPr wrap="square" rtlCol="0">
            <a:spAutoFit/>
          </a:bodyPr>
          <a:lstStyle/>
          <a:p>
            <a:pPr algn="ctr"/>
            <a:r>
              <a:rPr lang="en-US" sz="2800" b="1" dirty="0">
                <a:latin typeface="+mj-lt"/>
                <a:cs typeface="Arial" panose="020B0604020202020204" pitchFamily="34" charset="0"/>
              </a:rPr>
              <a:t>Sol</a:t>
            </a:r>
            <a:r>
              <a:rPr lang="sr-Latn-RS" sz="2800" b="1" dirty="0">
                <a:latin typeface="+mj-lt"/>
                <a:cs typeface="Arial" panose="020B0604020202020204" pitchFamily="34" charset="0"/>
              </a:rPr>
              <a:t>či Buli </a:t>
            </a:r>
          </a:p>
          <a:p>
            <a:pPr algn="ctr"/>
            <a:endParaRPr lang="en-US" sz="28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A8C9520-9682-4E95-BD80-BE3E4CB05952}"/>
              </a:ext>
            </a:extLst>
          </p:cNvPr>
          <p:cNvSpPr txBox="1"/>
          <p:nvPr/>
        </p:nvSpPr>
        <p:spPr>
          <a:xfrm>
            <a:off x="4724400" y="946044"/>
            <a:ext cx="7061200" cy="4965911"/>
          </a:xfrm>
          <a:prstGeom prst="rect">
            <a:avLst/>
          </a:prstGeom>
          <a:noFill/>
        </p:spPr>
        <p:txBody>
          <a:bodyPr wrap="square" rtlCol="0">
            <a:spAutoFit/>
          </a:bodyPr>
          <a:lstStyle/>
          <a:p>
            <a:pPr algn="ctr">
              <a:lnSpc>
                <a:spcPct val="114000"/>
              </a:lnSpc>
            </a:pPr>
            <a:r>
              <a:rPr lang="sr-Latn-R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Solči Buli was </a:t>
            </a: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the second president of the Jewish Women’s Society, from </a:t>
            </a:r>
            <a:r>
              <a:rPr lang="sr-Latn-R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1880</a:t>
            </a: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 to 1890. In the next 17 years, from 1890 to 1907, she was a vice president.</a:t>
            </a:r>
          </a:p>
          <a:p>
            <a:pPr algn="ctr">
              <a:lnSpc>
                <a:spcPct val="114000"/>
              </a:lnSpc>
            </a:pPr>
            <a:endPar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endParaRP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Sol</a:t>
            </a:r>
            <a:r>
              <a:rPr lang="sr-Latn-R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či </a:t>
            </a: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was one of the most energetic women of that time. </a:t>
            </a: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During her mandate as a president, the Jewish Women’s Society took part in a wide range of activities of Serbian Women.</a:t>
            </a:r>
          </a:p>
        </p:txBody>
      </p:sp>
      <p:pic>
        <p:nvPicPr>
          <p:cNvPr id="4" name="Recorded Sound">
            <a:hlinkClick r:id="" action="ppaction://media"/>
            <a:extLst>
              <a:ext uri="{FF2B5EF4-FFF2-40B4-BE49-F238E27FC236}">
                <a16:creationId xmlns:a16="http://schemas.microsoft.com/office/drawing/2014/main" id="{A17F850B-C928-412B-ABA8-397D9C1833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158107407"/>
      </p:ext>
    </p:extLst>
  </p:cSld>
  <p:clrMapOvr>
    <a:masterClrMapping/>
  </p:clrMapOvr>
  <mc:AlternateContent xmlns:mc="http://schemas.openxmlformats.org/markup-compatibility/2006">
    <mc:Choice xmlns:p14="http://schemas.microsoft.com/office/powerpoint/2010/main" Requires="p14">
      <p:transition spd="slow" p14:dur="2500" advClick="0" advTm="32299">
        <p:split orient="vert"/>
      </p:transition>
    </mc:Choice>
    <mc:Fallback>
      <p:transition spd="slow" advClick="0" advTm="32299">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6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30772" objId="4"/>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77D9E3-1640-487B-9D86-78F3A742D2D4}"/>
              </a:ext>
            </a:extLst>
          </p:cNvPr>
          <p:cNvPicPr>
            <a:picLocks noChangeAspect="1"/>
          </p:cNvPicPr>
          <p:nvPr/>
        </p:nvPicPr>
        <p:blipFill>
          <a:blip r:embed="rId4"/>
          <a:stretch>
            <a:fillRect/>
          </a:stretch>
        </p:blipFill>
        <p:spPr>
          <a:xfrm>
            <a:off x="0" y="0"/>
            <a:ext cx="4530205" cy="6858000"/>
          </a:xfrm>
          <a:prstGeom prst="rect">
            <a:avLst/>
          </a:prstGeom>
        </p:spPr>
      </p:pic>
      <p:sp>
        <p:nvSpPr>
          <p:cNvPr id="3" name="TextBox 2">
            <a:extLst>
              <a:ext uri="{FF2B5EF4-FFF2-40B4-BE49-F238E27FC236}">
                <a16:creationId xmlns:a16="http://schemas.microsoft.com/office/drawing/2014/main" id="{0779F49A-374A-4035-ADAF-91CA2A2291E7}"/>
              </a:ext>
            </a:extLst>
          </p:cNvPr>
          <p:cNvSpPr txBox="1"/>
          <p:nvPr/>
        </p:nvSpPr>
        <p:spPr>
          <a:xfrm>
            <a:off x="0" y="5903893"/>
            <a:ext cx="4530205" cy="954107"/>
          </a:xfrm>
          <a:prstGeom prst="rect">
            <a:avLst/>
          </a:prstGeom>
          <a:solidFill>
            <a:schemeClr val="bg1"/>
          </a:solidFill>
        </p:spPr>
        <p:txBody>
          <a:bodyPr wrap="square" rtlCol="0">
            <a:spAutoFit/>
          </a:bodyPr>
          <a:lstStyle/>
          <a:p>
            <a:pPr algn="ctr"/>
            <a:r>
              <a:rPr lang="en-US" sz="2800" b="1" dirty="0" err="1">
                <a:latin typeface="+mj-lt"/>
                <a:cs typeface="Arial" panose="020B0604020202020204" pitchFamily="34" charset="0"/>
              </a:rPr>
              <a:t>Neti</a:t>
            </a:r>
            <a:r>
              <a:rPr lang="en-US" sz="2800" b="1" dirty="0">
                <a:latin typeface="+mj-lt"/>
                <a:cs typeface="Arial" panose="020B0604020202020204" pitchFamily="34" charset="0"/>
              </a:rPr>
              <a:t> Munk (1864-1924)</a:t>
            </a:r>
          </a:p>
          <a:p>
            <a:pPr algn="ctr"/>
            <a:endParaRPr lang="en-US" sz="28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A94E38C-7C45-4FA3-816B-BE8CC6449714}"/>
              </a:ext>
            </a:extLst>
          </p:cNvPr>
          <p:cNvSpPr txBox="1"/>
          <p:nvPr/>
        </p:nvSpPr>
        <p:spPr>
          <a:xfrm>
            <a:off x="4530205" y="209208"/>
            <a:ext cx="7485768" cy="6439583"/>
          </a:xfrm>
          <a:prstGeom prst="rect">
            <a:avLst/>
          </a:prstGeom>
          <a:noFill/>
        </p:spPr>
        <p:txBody>
          <a:bodyPr wrap="square" rtlCol="0">
            <a:spAutoFit/>
          </a:bodyPr>
          <a:lstStyle/>
          <a:p>
            <a:pPr algn="ctr">
              <a:lnSpc>
                <a:spcPct val="114000"/>
              </a:lnSpc>
            </a:pPr>
            <a:r>
              <a:rPr lang="en-US" sz="2800" dirty="0" err="1">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Neti</a:t>
            </a: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 Munk, nee </a:t>
            </a:r>
            <a:r>
              <a:rPr lang="en-US" sz="2800" dirty="0" err="1">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Tajtacak</a:t>
            </a: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 was a Serbian humanitarian worker, volunteer nurse, and decorated war hero.</a:t>
            </a:r>
          </a:p>
          <a:p>
            <a:pPr algn="ctr">
              <a:lnSpc>
                <a:spcPct val="114000"/>
              </a:lnSpc>
            </a:pPr>
            <a:endPar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endParaRP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 As a volunteer nurse, she applied for the first time at the age of 20, during the Serbo-Bulgarian War of 1885, and later participated in all the wars Serbia led for independence, liberation and unification: in the First Balkan War, the Second Balkan War, and World War I.</a:t>
            </a:r>
          </a:p>
          <a:p>
            <a:pPr algn="ctr">
              <a:lnSpc>
                <a:spcPct val="114000"/>
              </a:lnSpc>
            </a:pPr>
            <a:endPar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endParaRPr>
          </a:p>
          <a:p>
            <a:pPr algn="ctr">
              <a:lnSpc>
                <a:spcPct val="114000"/>
              </a:lnSpc>
            </a:pPr>
            <a:r>
              <a:rPr lang="en-US" sz="2800" dirty="0" err="1">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Neti</a:t>
            </a: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 was a member of the Governing Board of the Jewish Women's Society.</a:t>
            </a:r>
          </a:p>
        </p:txBody>
      </p:sp>
      <p:pic>
        <p:nvPicPr>
          <p:cNvPr id="4" name="Recorded Sound">
            <a:hlinkClick r:id="" action="ppaction://media"/>
            <a:extLst>
              <a:ext uri="{FF2B5EF4-FFF2-40B4-BE49-F238E27FC236}">
                <a16:creationId xmlns:a16="http://schemas.microsoft.com/office/drawing/2014/main" id="{C4D7ED79-B249-457D-A09E-738BBB15CA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320716286"/>
      </p:ext>
    </p:extLst>
  </p:cSld>
  <p:clrMapOvr>
    <a:masterClrMapping/>
  </p:clrMapOvr>
  <mc:AlternateContent xmlns:mc="http://schemas.openxmlformats.org/markup-compatibility/2006">
    <mc:Choice xmlns:p14="http://schemas.microsoft.com/office/powerpoint/2010/main" Requires="p14">
      <p:transition spd="slow" p14:dur="2500" advClick="0" advTm="37173">
        <p:split orient="vert"/>
      </p:transition>
    </mc:Choice>
    <mc:Fallback>
      <p:transition spd="slow" advClick="0" advTm="37173">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2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36358" objId="4"/>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 name="Picture 5" descr="A person wearing a black shirt&#10;&#10;Description automatically generated">
            <a:extLst>
              <a:ext uri="{FF2B5EF4-FFF2-40B4-BE49-F238E27FC236}">
                <a16:creationId xmlns:a16="http://schemas.microsoft.com/office/drawing/2014/main" id="{2228E774-2B1A-4AAF-A808-790BABEA54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4217253" cy="6858000"/>
          </a:xfrm>
          <a:prstGeom prst="rect">
            <a:avLst/>
          </a:prstGeom>
        </p:spPr>
      </p:pic>
      <p:sp>
        <p:nvSpPr>
          <p:cNvPr id="3" name="TextBox 2">
            <a:extLst>
              <a:ext uri="{FF2B5EF4-FFF2-40B4-BE49-F238E27FC236}">
                <a16:creationId xmlns:a16="http://schemas.microsoft.com/office/drawing/2014/main" id="{7AB0A025-2E06-43EF-891B-9E54BD8344FD}"/>
              </a:ext>
            </a:extLst>
          </p:cNvPr>
          <p:cNvSpPr txBox="1"/>
          <p:nvPr/>
        </p:nvSpPr>
        <p:spPr>
          <a:xfrm>
            <a:off x="0" y="5903893"/>
            <a:ext cx="4217252" cy="954107"/>
          </a:xfrm>
          <a:prstGeom prst="rect">
            <a:avLst/>
          </a:prstGeom>
          <a:solidFill>
            <a:schemeClr val="bg1"/>
          </a:solidFill>
        </p:spPr>
        <p:txBody>
          <a:bodyPr wrap="square" rtlCol="0">
            <a:spAutoFit/>
          </a:bodyPr>
          <a:lstStyle/>
          <a:p>
            <a:pPr algn="ctr"/>
            <a:r>
              <a:rPr lang="en-US" sz="2800" b="1" dirty="0">
                <a:latin typeface="+mj-lt"/>
                <a:cs typeface="Arial" panose="020B0604020202020204" pitchFamily="34" charset="0"/>
              </a:rPr>
              <a:t>Lu</a:t>
            </a:r>
            <a:r>
              <a:rPr lang="sr-Latn-RS" sz="2800" b="1" dirty="0">
                <a:latin typeface="+mj-lt"/>
                <a:cs typeface="Arial" panose="020B0604020202020204" pitchFamily="34" charset="0"/>
              </a:rPr>
              <a:t>ča Levi</a:t>
            </a:r>
            <a:endParaRPr lang="en-US" sz="2800" b="1" dirty="0">
              <a:latin typeface="+mj-lt"/>
              <a:cs typeface="Arial" panose="020B0604020202020204" pitchFamily="34" charset="0"/>
            </a:endParaRPr>
          </a:p>
          <a:p>
            <a:endParaRPr lang="en-US" sz="28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619F846-DC3D-41B9-AFE1-C4D60D6B2515}"/>
              </a:ext>
            </a:extLst>
          </p:cNvPr>
          <p:cNvSpPr txBox="1"/>
          <p:nvPr/>
        </p:nvSpPr>
        <p:spPr>
          <a:xfrm>
            <a:off x="4217252" y="1514661"/>
            <a:ext cx="7974748" cy="3828677"/>
          </a:xfrm>
          <a:prstGeom prst="rect">
            <a:avLst/>
          </a:prstGeom>
          <a:noFill/>
        </p:spPr>
        <p:txBody>
          <a:bodyPr wrap="square" rtlCol="0">
            <a:spAutoFit/>
          </a:bodyPr>
          <a:lstStyle/>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Lu</a:t>
            </a:r>
            <a:r>
              <a:rPr lang="sr-Latn-R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ča Levi was appointed president</a:t>
            </a: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 in</a:t>
            </a:r>
            <a:r>
              <a:rPr lang="sr-Latn-R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 18</a:t>
            </a: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90. </a:t>
            </a:r>
          </a:p>
          <a:p>
            <a:pPr algn="ctr">
              <a:lnSpc>
                <a:spcPct val="114000"/>
              </a:lnSpc>
            </a:pPr>
            <a:endPar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endParaRP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Her activities were interrupted too early, she died at the age of 36, in 1894.</a:t>
            </a:r>
          </a:p>
          <a:p>
            <a:pPr algn="ctr">
              <a:lnSpc>
                <a:spcPct val="114000"/>
              </a:lnSpc>
            </a:pPr>
            <a:endPar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endParaRP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 </a:t>
            </a: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Lu</a:t>
            </a:r>
            <a:r>
              <a:rPr lang="sr-Latn-R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ča </a:t>
            </a: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was well educated and wrote beautiful poems in Ladino that were unfortunately never published. </a:t>
            </a:r>
            <a:br>
              <a:rPr lang="en-US"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br>
            <a:endParaRPr lang="en-US" dirty="0"/>
          </a:p>
        </p:txBody>
      </p:sp>
      <p:pic>
        <p:nvPicPr>
          <p:cNvPr id="2" name="Recorded Sound">
            <a:hlinkClick r:id="" action="ppaction://media"/>
            <a:extLst>
              <a:ext uri="{FF2B5EF4-FFF2-40B4-BE49-F238E27FC236}">
                <a16:creationId xmlns:a16="http://schemas.microsoft.com/office/drawing/2014/main" id="{066CA791-1BE6-4A1F-ADF7-8141BFA190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260164555"/>
      </p:ext>
    </p:extLst>
  </p:cSld>
  <p:clrMapOvr>
    <a:masterClrMapping/>
  </p:clrMapOvr>
  <mc:AlternateContent xmlns:mc="http://schemas.openxmlformats.org/markup-compatibility/2006">
    <mc:Choice xmlns:p14="http://schemas.microsoft.com/office/powerpoint/2010/main" Requires="p14">
      <p:transition spd="slow" p14:dur="2500" advClick="0" advTm="25231">
        <p:split orient="vert"/>
      </p:transition>
    </mc:Choice>
    <mc:Fallback>
      <p:transition spd="slow" advClick="0" advTm="25231">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3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 objId="2"/>
        <p14:stopEvt time="24442" objId="2"/>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Content Placeholder 4" descr="A person posing for the camera&#10;&#10;Description automatically generated">
            <a:extLst>
              <a:ext uri="{FF2B5EF4-FFF2-40B4-BE49-F238E27FC236}">
                <a16:creationId xmlns:a16="http://schemas.microsoft.com/office/drawing/2014/main" id="{53779F62-FB33-46B9-A782-2DB959398E7E}"/>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0" y="4950"/>
            <a:ext cx="4516214" cy="6853050"/>
          </a:xfrm>
        </p:spPr>
      </p:pic>
      <p:sp>
        <p:nvSpPr>
          <p:cNvPr id="3" name="TextBox 2">
            <a:extLst>
              <a:ext uri="{FF2B5EF4-FFF2-40B4-BE49-F238E27FC236}">
                <a16:creationId xmlns:a16="http://schemas.microsoft.com/office/drawing/2014/main" id="{C3609ABE-CE98-4938-BAA7-D4405012DCE7}"/>
              </a:ext>
            </a:extLst>
          </p:cNvPr>
          <p:cNvSpPr txBox="1"/>
          <p:nvPr/>
        </p:nvSpPr>
        <p:spPr>
          <a:xfrm>
            <a:off x="0" y="5903893"/>
            <a:ext cx="4516214" cy="954107"/>
          </a:xfrm>
          <a:prstGeom prst="rect">
            <a:avLst/>
          </a:prstGeom>
          <a:solidFill>
            <a:schemeClr val="bg1"/>
          </a:solidFill>
        </p:spPr>
        <p:txBody>
          <a:bodyPr wrap="square" rtlCol="0">
            <a:spAutoFit/>
          </a:bodyPr>
          <a:lstStyle/>
          <a:p>
            <a:pPr algn="ctr"/>
            <a:r>
              <a:rPr lang="sr-Latn-RS" sz="2800" b="1" dirty="0">
                <a:latin typeface="+mj-lt"/>
                <a:cs typeface="Arial" panose="020B0604020202020204" pitchFamily="34" charset="0"/>
              </a:rPr>
              <a:t>Merkuša Buli</a:t>
            </a:r>
          </a:p>
          <a:p>
            <a:pPr algn="ctr"/>
            <a:endParaRPr lang="en-US" sz="28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3CD06BC-A0DF-4363-AFC4-37F6B3F67366}"/>
              </a:ext>
            </a:extLst>
          </p:cNvPr>
          <p:cNvSpPr txBox="1"/>
          <p:nvPr/>
        </p:nvSpPr>
        <p:spPr>
          <a:xfrm>
            <a:off x="4516214" y="2419717"/>
            <a:ext cx="7604666" cy="2018566"/>
          </a:xfrm>
          <a:prstGeom prst="rect">
            <a:avLst/>
          </a:prstGeom>
          <a:noFill/>
        </p:spPr>
        <p:txBody>
          <a:bodyPr wrap="square" rtlCol="0">
            <a:spAutoFit/>
          </a:bodyPr>
          <a:lstStyle/>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During </a:t>
            </a:r>
            <a:r>
              <a:rPr lang="sr-Latn-R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Merkuša </a:t>
            </a:r>
            <a:r>
              <a:rPr lang="en-US" sz="2800" dirty="0" err="1">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Buli</a:t>
            </a: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 term of appointment, which began in 1894, the members of the Society were well educated women whose participation led organization to more professional level.</a:t>
            </a:r>
          </a:p>
        </p:txBody>
      </p:sp>
      <p:pic>
        <p:nvPicPr>
          <p:cNvPr id="2" name="Recorded Sound">
            <a:hlinkClick r:id="" action="ppaction://media"/>
            <a:extLst>
              <a:ext uri="{FF2B5EF4-FFF2-40B4-BE49-F238E27FC236}">
                <a16:creationId xmlns:a16="http://schemas.microsoft.com/office/drawing/2014/main" id="{33C6DE40-4F00-4D3A-95C3-6C89B9F87E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584760428"/>
      </p:ext>
    </p:extLst>
  </p:cSld>
  <p:clrMapOvr>
    <a:masterClrMapping/>
  </p:clrMapOvr>
  <mc:AlternateContent xmlns:mc="http://schemas.openxmlformats.org/markup-compatibility/2006">
    <mc:Choice xmlns:p14="http://schemas.microsoft.com/office/powerpoint/2010/main" Requires="p14">
      <p:transition spd="slow" p14:dur="2500" advClick="0" advTm="18049">
        <p:split orient="vert"/>
      </p:transition>
    </mc:Choice>
    <mc:Fallback>
      <p:transition spd="slow" advClick="0" advTm="18049">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16816" objId="2"/>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descr="A picture containing ground, text&#10;&#10;Description automatically generated">
            <a:extLst>
              <a:ext uri="{FF2B5EF4-FFF2-40B4-BE49-F238E27FC236}">
                <a16:creationId xmlns:a16="http://schemas.microsoft.com/office/drawing/2014/main" id="{7BA3A589-EC2A-4B78-9892-922AA1BC9093}"/>
              </a:ext>
            </a:extLst>
          </p:cNvPr>
          <p:cNvPicPr>
            <a:picLocks noChangeAspect="1"/>
          </p:cNvPicPr>
          <p:nvPr/>
        </p:nvPicPr>
        <p:blipFill rotWithShape="1">
          <a:blip r:embed="rId4">
            <a:extLst>
              <a:ext uri="{28A0092B-C50C-407E-A947-70E740481C1C}">
                <a14:useLocalDpi xmlns:a14="http://schemas.microsoft.com/office/drawing/2010/main" val="0"/>
              </a:ext>
            </a:extLst>
          </a:blip>
          <a:srcRect l="11835" t="12296" r="38276" b="21926"/>
          <a:stretch/>
        </p:blipFill>
        <p:spPr>
          <a:xfrm>
            <a:off x="0" y="0"/>
            <a:ext cx="3535680" cy="6858000"/>
          </a:xfrm>
          <a:prstGeom prst="rect">
            <a:avLst/>
          </a:prstGeom>
        </p:spPr>
      </p:pic>
      <p:sp>
        <p:nvSpPr>
          <p:cNvPr id="6" name="TextBox 5">
            <a:extLst>
              <a:ext uri="{FF2B5EF4-FFF2-40B4-BE49-F238E27FC236}">
                <a16:creationId xmlns:a16="http://schemas.microsoft.com/office/drawing/2014/main" id="{6C59A8BC-6EF3-4A79-8829-11FD4E539388}"/>
              </a:ext>
            </a:extLst>
          </p:cNvPr>
          <p:cNvSpPr txBox="1"/>
          <p:nvPr/>
        </p:nvSpPr>
        <p:spPr>
          <a:xfrm>
            <a:off x="0" y="5903893"/>
            <a:ext cx="3535680" cy="954107"/>
          </a:xfrm>
          <a:prstGeom prst="rect">
            <a:avLst/>
          </a:prstGeom>
          <a:solidFill>
            <a:schemeClr val="bg1"/>
          </a:solidFill>
        </p:spPr>
        <p:txBody>
          <a:bodyPr wrap="square" rtlCol="0">
            <a:spAutoFit/>
          </a:bodyPr>
          <a:lstStyle/>
          <a:p>
            <a:pPr algn="ctr"/>
            <a:r>
              <a:rPr lang="en-US" sz="2800" b="1" dirty="0">
                <a:latin typeface="+mj-lt"/>
                <a:cs typeface="Arial" panose="020B0604020202020204" pitchFamily="34" charset="0"/>
              </a:rPr>
              <a:t>Johana Levi</a:t>
            </a:r>
          </a:p>
          <a:p>
            <a:pPr algn="ctr"/>
            <a:endParaRPr lang="en-US" sz="28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ED17476-A80F-4377-AD6D-3236C57E3879}"/>
              </a:ext>
            </a:extLst>
          </p:cNvPr>
          <p:cNvSpPr txBox="1"/>
          <p:nvPr/>
        </p:nvSpPr>
        <p:spPr>
          <a:xfrm>
            <a:off x="3515360" y="700432"/>
            <a:ext cx="8656320" cy="5457135"/>
          </a:xfrm>
          <a:prstGeom prst="rect">
            <a:avLst/>
          </a:prstGeom>
          <a:noFill/>
        </p:spPr>
        <p:txBody>
          <a:bodyPr wrap="square" rtlCol="0">
            <a:spAutoFit/>
          </a:bodyPr>
          <a:lstStyle/>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Johana Levi, the treasurer of the Jewish Women’s Society, introduced accounting books for the first time. </a:t>
            </a:r>
          </a:p>
          <a:p>
            <a:pPr algn="ctr">
              <a:lnSpc>
                <a:spcPct val="114000"/>
              </a:lnSpc>
            </a:pPr>
            <a:endPar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endParaRP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On her own initiative the Federation of Serbian Women were established in 1906. </a:t>
            </a:r>
          </a:p>
          <a:p>
            <a:pPr algn="ctr">
              <a:lnSpc>
                <a:spcPct val="114000"/>
              </a:lnSpc>
            </a:pPr>
            <a:endPar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endParaRP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Although the process of integration into Serbian society started to take hold, the spoken language of Belgrade’s Jews was still Ladino and all official documents and correspondence, including the Regulation of the Jewish Women’s Society, were written in Judeo-Spanish.  </a:t>
            </a:r>
          </a:p>
        </p:txBody>
      </p:sp>
      <p:pic>
        <p:nvPicPr>
          <p:cNvPr id="2" name="Recorded Sound">
            <a:hlinkClick r:id="" action="ppaction://media"/>
            <a:extLst>
              <a:ext uri="{FF2B5EF4-FFF2-40B4-BE49-F238E27FC236}">
                <a16:creationId xmlns:a16="http://schemas.microsoft.com/office/drawing/2014/main" id="{39B5F6D2-2589-428B-BB96-97BE6547FE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14930929"/>
      </p:ext>
    </p:extLst>
  </p:cSld>
  <p:clrMapOvr>
    <a:masterClrMapping/>
  </p:clrMapOvr>
  <mc:AlternateContent xmlns:mc="http://schemas.openxmlformats.org/markup-compatibility/2006">
    <mc:Choice xmlns:p14="http://schemas.microsoft.com/office/powerpoint/2010/main" Requires="p14">
      <p:transition spd="slow" p14:dur="2500" advClick="0" advTm="22285">
        <p:split orient="vert"/>
      </p:transition>
    </mc:Choice>
    <mc:Fallback>
      <p:transition spd="slow" advClick="0" advTm="2228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19994"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Rectangle 2"/>
          <p:cNvSpPr/>
          <p:nvPr/>
        </p:nvSpPr>
        <p:spPr>
          <a:xfrm>
            <a:off x="396296" y="205405"/>
            <a:ext cx="6106103" cy="6496715"/>
          </a:xfrm>
          <a:prstGeom prst="rect">
            <a:avLst/>
          </a:prstGeom>
        </p:spPr>
        <p:txBody>
          <a:bodyPr wrap="square">
            <a:spAutoFit/>
          </a:bodyPr>
          <a:lstStyle/>
          <a:p>
            <a:pPr algn="ctr">
              <a:lnSpc>
                <a:spcPct val="114000"/>
              </a:lnSpc>
              <a:spcBef>
                <a:spcPct val="20000"/>
              </a:spcBef>
            </a:pPr>
            <a:r>
              <a:rPr lang="sr-Latn-C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In Judaism the</a:t>
            </a: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 equality of men and women begins at the highest possible level: G-d has never been viewed as exclusively male or masculine. </a:t>
            </a:r>
          </a:p>
          <a:p>
            <a:pPr algn="ctr">
              <a:lnSpc>
                <a:spcPct val="114000"/>
              </a:lnSpc>
              <a:spcBef>
                <a:spcPct val="20000"/>
              </a:spcBef>
            </a:pPr>
            <a:endParaRPr lang="en-US"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endParaRPr>
          </a:p>
          <a:p>
            <a:pPr algn="ctr">
              <a:lnSpc>
                <a:spcPct val="114000"/>
              </a:lnSpc>
              <a:spcBef>
                <a:spcPct val="20000"/>
              </a:spcBef>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Further “G-d created man in His image, in the image of G-d He created him; male and female He created them.” </a:t>
            </a:r>
          </a:p>
          <a:p>
            <a:pPr algn="ctr">
              <a:lnSpc>
                <a:spcPct val="114000"/>
              </a:lnSpc>
              <a:spcBef>
                <a:spcPct val="20000"/>
              </a:spcBef>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(Genesis 1:27)</a:t>
            </a:r>
          </a:p>
          <a:p>
            <a:pPr algn="ctr">
              <a:lnSpc>
                <a:spcPct val="114000"/>
              </a:lnSpc>
              <a:spcBef>
                <a:spcPct val="20000"/>
              </a:spcBef>
            </a:pPr>
            <a:endParaRPr lang="en-US"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endParaRPr>
          </a:p>
          <a:p>
            <a:pPr algn="ctr">
              <a:lnSpc>
                <a:spcPct val="114000"/>
              </a:lnSpc>
              <a:spcBef>
                <a:spcPct val="20000"/>
              </a:spcBef>
            </a:pP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Therefore man and woman are equal, created in the image of God, and there are no difference between them.</a:t>
            </a:r>
          </a:p>
        </p:txBody>
      </p:sp>
      <p:pic>
        <p:nvPicPr>
          <p:cNvPr id="6" name="Picture 5" descr="images.jpg"/>
          <p:cNvPicPr>
            <a:picLocks noChangeAspect="1"/>
          </p:cNvPicPr>
          <p:nvPr/>
        </p:nvPicPr>
        <p:blipFill>
          <a:blip r:embed="rId4">
            <a:grayscl/>
          </a:blip>
          <a:stretch>
            <a:fillRect/>
          </a:stretch>
        </p:blipFill>
        <p:spPr>
          <a:xfrm>
            <a:off x="6502399" y="1249185"/>
            <a:ext cx="5383726" cy="4359629"/>
          </a:xfrm>
          <a:prstGeom prst="heart">
            <a:avLst/>
          </a:prstGeom>
          <a:ln>
            <a:solidFill>
              <a:schemeClr val="bg1"/>
            </a:solidFill>
          </a:ln>
        </p:spPr>
      </p:pic>
      <p:pic>
        <p:nvPicPr>
          <p:cNvPr id="2" name="Slajd 2">
            <a:hlinkClick r:id="" action="ppaction://media"/>
            <a:extLst>
              <a:ext uri="{FF2B5EF4-FFF2-40B4-BE49-F238E27FC236}">
                <a16:creationId xmlns:a16="http://schemas.microsoft.com/office/drawing/2014/main" id="{7D4AD3C4-2997-4434-AC31-EEBCE34E19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500" advClick="0" advTm="29462">
        <p:split orient="vert"/>
      </p:transition>
    </mc:Choice>
    <mc:Fallback>
      <p:transition spd="slow" advClick="0" advTm="29462">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0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77" objId="2"/>
        <p14:stopEvt time="29167" objId="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descr="A black and white photo&#10;&#10;Description automatically generated">
            <a:extLst>
              <a:ext uri="{FF2B5EF4-FFF2-40B4-BE49-F238E27FC236}">
                <a16:creationId xmlns:a16="http://schemas.microsoft.com/office/drawing/2014/main" id="{07C90450-148B-4AF1-91EF-A8431E15A2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551679" cy="5742752"/>
          </a:xfrm>
          <a:prstGeom prst="rect">
            <a:avLst/>
          </a:prstGeom>
        </p:spPr>
      </p:pic>
      <p:sp>
        <p:nvSpPr>
          <p:cNvPr id="6" name="Rectangle 5">
            <a:extLst>
              <a:ext uri="{FF2B5EF4-FFF2-40B4-BE49-F238E27FC236}">
                <a16:creationId xmlns:a16="http://schemas.microsoft.com/office/drawing/2014/main" id="{60431F22-4B85-4885-A670-C6574532DADF}"/>
              </a:ext>
            </a:extLst>
          </p:cNvPr>
          <p:cNvSpPr/>
          <p:nvPr/>
        </p:nvSpPr>
        <p:spPr>
          <a:xfrm>
            <a:off x="1" y="5724784"/>
            <a:ext cx="4531360" cy="11152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847E04A-E343-493D-853B-07F105A1A35B}"/>
              </a:ext>
            </a:extLst>
          </p:cNvPr>
          <p:cNvSpPr txBox="1"/>
          <p:nvPr/>
        </p:nvSpPr>
        <p:spPr>
          <a:xfrm>
            <a:off x="1" y="5805354"/>
            <a:ext cx="4531360" cy="954107"/>
          </a:xfrm>
          <a:prstGeom prst="rect">
            <a:avLst/>
          </a:prstGeom>
          <a:solidFill>
            <a:schemeClr val="bg1"/>
          </a:solidFill>
        </p:spPr>
        <p:txBody>
          <a:bodyPr wrap="square" rtlCol="0">
            <a:spAutoFit/>
          </a:bodyPr>
          <a:lstStyle/>
          <a:p>
            <a:pPr algn="ctr"/>
            <a:r>
              <a:rPr lang="sr-Latn-RS" sz="2800" b="1" dirty="0">
                <a:latin typeface="+mj-lt"/>
                <a:cs typeface="Arial" panose="020B0604020202020204" pitchFamily="34" charset="0"/>
              </a:rPr>
              <a:t>Jelena de Majo</a:t>
            </a:r>
          </a:p>
          <a:p>
            <a:pPr algn="just"/>
            <a:endParaRPr lang="en-US" sz="2800" b="1"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E44C221-9E6C-4072-BB9D-84E96ADA849E}"/>
              </a:ext>
            </a:extLst>
          </p:cNvPr>
          <p:cNvSpPr/>
          <p:nvPr/>
        </p:nvSpPr>
        <p:spPr>
          <a:xfrm>
            <a:off x="4714240" y="1443841"/>
            <a:ext cx="7193280" cy="3970318"/>
          </a:xfrm>
          <a:prstGeom prst="rect">
            <a:avLst/>
          </a:prstGeom>
        </p:spPr>
        <p:txBody>
          <a:bodyPr wrap="square">
            <a:spAutoFit/>
          </a:bodyPr>
          <a:lstStyle/>
          <a:p>
            <a:pPr algn="ct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Jelena de </a:t>
            </a:r>
            <a:r>
              <a:rPr lang="en-US" sz="2800" dirty="0" err="1">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Majo</a:t>
            </a: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 was a first secretary of the Jewish Women’s Society, appointed in 1905.</a:t>
            </a:r>
          </a:p>
          <a:p>
            <a:pPr algn="ct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 </a:t>
            </a:r>
          </a:p>
          <a:p>
            <a:pPr algn="ct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She introduced an important change - the meeting minutes has been kept in Serbian language. </a:t>
            </a:r>
          </a:p>
          <a:p>
            <a:pPr algn="ctr"/>
            <a:endPar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endParaRPr>
          </a:p>
          <a:p>
            <a:pPr algn="ct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In 1922 Jelena became the president of the Jewish Women’s Society. </a:t>
            </a:r>
          </a:p>
        </p:txBody>
      </p:sp>
      <p:pic>
        <p:nvPicPr>
          <p:cNvPr id="2" name="Recorded Sound">
            <a:hlinkClick r:id="" action="ppaction://media"/>
            <a:extLst>
              <a:ext uri="{FF2B5EF4-FFF2-40B4-BE49-F238E27FC236}">
                <a16:creationId xmlns:a16="http://schemas.microsoft.com/office/drawing/2014/main" id="{D214F5F7-FBC7-4E6D-9EB8-FA967FA6AE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12391868"/>
      </p:ext>
    </p:extLst>
  </p:cSld>
  <p:clrMapOvr>
    <a:masterClrMapping/>
  </p:clrMapOvr>
  <mc:AlternateContent xmlns:mc="http://schemas.openxmlformats.org/markup-compatibility/2006">
    <mc:Choice xmlns:p14="http://schemas.microsoft.com/office/powerpoint/2010/main" Requires="p14">
      <p:transition spd="slow" p14:dur="2500" advClick="0" advTm="21032">
        <p:split orient="vert"/>
      </p:transition>
    </mc:Choice>
    <mc:Fallback>
      <p:transition spd="slow" advClick="0" advTm="21032">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7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 objId="2"/>
        <p14:stopEvt time="19813" objId="2"/>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descr="A vintage photo of a group of people posing for the camera&#10;&#10;Description automatically generated">
            <a:extLst>
              <a:ext uri="{FF2B5EF4-FFF2-40B4-BE49-F238E27FC236}">
                <a16:creationId xmlns:a16="http://schemas.microsoft.com/office/drawing/2014/main" id="{F9BE9B2C-A965-4C8D-AA96-A598024015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20" y="353436"/>
            <a:ext cx="4541519" cy="2889515"/>
          </a:xfrm>
          <a:prstGeom prst="flowChartMagneticDisk">
            <a:avLst/>
          </a:prstGeom>
        </p:spPr>
      </p:pic>
      <p:pic>
        <p:nvPicPr>
          <p:cNvPr id="5" name="Picture 4" descr="A group of people in an old photo of a person&#10;&#10;Description automatically generated">
            <a:extLst>
              <a:ext uri="{FF2B5EF4-FFF2-40B4-BE49-F238E27FC236}">
                <a16:creationId xmlns:a16="http://schemas.microsoft.com/office/drawing/2014/main" id="{C9A2C000-CB24-430D-912A-76821F5BA8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720" y="3520440"/>
            <a:ext cx="4541519" cy="2889504"/>
          </a:xfrm>
          <a:prstGeom prst="flowChartMagneticDisk">
            <a:avLst/>
          </a:prstGeom>
        </p:spPr>
      </p:pic>
      <p:sp>
        <p:nvSpPr>
          <p:cNvPr id="6" name="TextBox 5">
            <a:extLst>
              <a:ext uri="{FF2B5EF4-FFF2-40B4-BE49-F238E27FC236}">
                <a16:creationId xmlns:a16="http://schemas.microsoft.com/office/drawing/2014/main" id="{E64E6650-988B-43FF-AD55-474E8FF8140C}"/>
              </a:ext>
            </a:extLst>
          </p:cNvPr>
          <p:cNvSpPr txBox="1"/>
          <p:nvPr/>
        </p:nvSpPr>
        <p:spPr>
          <a:xfrm>
            <a:off x="5130800" y="514383"/>
            <a:ext cx="6756400" cy="5457135"/>
          </a:xfrm>
          <a:prstGeom prst="rect">
            <a:avLst/>
          </a:prstGeom>
          <a:noFill/>
        </p:spPr>
        <p:txBody>
          <a:bodyPr wrap="square" rtlCol="0">
            <a:spAutoFit/>
          </a:bodyPr>
          <a:lstStyle/>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On Jelena’s initiative Seamstress school was started in 1919.</a:t>
            </a:r>
          </a:p>
          <a:p>
            <a:pPr algn="ctr">
              <a:lnSpc>
                <a:spcPct val="114000"/>
              </a:lnSpc>
            </a:pPr>
            <a:endPar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endParaRP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Due to lack of financial resources, the Society was forced to seek support from the Jewish community and city organizations.</a:t>
            </a:r>
          </a:p>
          <a:p>
            <a:pPr algn="ctr">
              <a:lnSpc>
                <a:spcPct val="114000"/>
              </a:lnSpc>
            </a:pPr>
            <a:endPar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endParaRP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The Sephardic Jewish community provided a space</a:t>
            </a:r>
            <a:r>
              <a:rPr lang="sr-Latn-R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 for school</a:t>
            </a: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 the City government donated the furniture, while the American Red Cross bought 10 sewing machines.  </a:t>
            </a:r>
          </a:p>
        </p:txBody>
      </p:sp>
      <p:pic>
        <p:nvPicPr>
          <p:cNvPr id="2" name="Recorded Sound">
            <a:hlinkClick r:id="" action="ppaction://media"/>
            <a:extLst>
              <a:ext uri="{FF2B5EF4-FFF2-40B4-BE49-F238E27FC236}">
                <a16:creationId xmlns:a16="http://schemas.microsoft.com/office/drawing/2014/main" id="{0765CF4A-6FFD-4BBF-9F40-5AC867588F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367332433"/>
      </p:ext>
    </p:extLst>
  </p:cSld>
  <p:clrMapOvr>
    <a:masterClrMapping/>
  </p:clrMapOvr>
  <mc:AlternateContent xmlns:mc="http://schemas.openxmlformats.org/markup-compatibility/2006">
    <mc:Choice xmlns:p14="http://schemas.microsoft.com/office/powerpoint/2010/main" Requires="p14">
      <p:transition spd="slow" p14:dur="2500" advClick="0" advTm="40749">
        <p:split orient="vert"/>
      </p:transition>
    </mc:Choice>
    <mc:Fallback>
      <p:transition spd="slow" advClick="0" advTm="40749">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1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 objId="2"/>
        <p14:stopEvt time="40230" objId="2"/>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85A8B3-F3AB-49BD-AA35-410E2E8FA05D}"/>
              </a:ext>
            </a:extLst>
          </p:cNvPr>
          <p:cNvSpPr txBox="1"/>
          <p:nvPr/>
        </p:nvSpPr>
        <p:spPr>
          <a:xfrm>
            <a:off x="355599" y="3622135"/>
            <a:ext cx="5130801" cy="2125192"/>
          </a:xfrm>
          <a:prstGeom prst="roundRect">
            <a:avLst/>
          </a:prstGeom>
          <a:solidFill>
            <a:schemeClr val="bg1">
              <a:lumMod val="75000"/>
            </a:schemeClr>
          </a:solidFill>
        </p:spPr>
        <p:txBody>
          <a:bodyPr wrap="square" rtlCol="0">
            <a:spAutoFit/>
          </a:bodyPr>
          <a:lstStyle/>
          <a:p>
            <a:pPr algn="ctr"/>
            <a:endParaRPr lang="en-US" b="1" dirty="0">
              <a:latin typeface="Arial" panose="020B0604020202020204" pitchFamily="34" charset="0"/>
              <a:cs typeface="Arial" panose="020B0604020202020204" pitchFamily="34" charset="0"/>
            </a:endParaRPr>
          </a:p>
          <a:p>
            <a:pPr algn="ctr"/>
            <a:endParaRPr lang="en-US" b="1" dirty="0">
              <a:latin typeface="Arial" panose="020B0604020202020204" pitchFamily="34" charset="0"/>
              <a:cs typeface="Arial" panose="020B0604020202020204" pitchFamily="34" charset="0"/>
            </a:endParaRPr>
          </a:p>
          <a:p>
            <a:pPr algn="ctr"/>
            <a:endParaRPr lang="en-US" b="1" dirty="0">
              <a:latin typeface="Arial" panose="020B0604020202020204" pitchFamily="34" charset="0"/>
              <a:cs typeface="Arial" panose="020B0604020202020204" pitchFamily="34" charset="0"/>
            </a:endParaRPr>
          </a:p>
          <a:p>
            <a:pPr algn="ctr">
              <a:lnSpc>
                <a:spcPct val="114000"/>
              </a:lnSpc>
            </a:pPr>
            <a:endParaRPr lang="en-US" b="1" dirty="0">
              <a:latin typeface="Arial" panose="020B0604020202020204" pitchFamily="34" charset="0"/>
              <a:cs typeface="Arial" panose="020B0604020202020204" pitchFamily="34" charset="0"/>
            </a:endParaRPr>
          </a:p>
          <a:p>
            <a:pPr algn="ctr">
              <a:lnSpc>
                <a:spcPct val="114000"/>
              </a:lnSpc>
            </a:pPr>
            <a:r>
              <a:rPr lang="en-US" sz="2000" b="1" dirty="0">
                <a:latin typeface="+mj-lt"/>
                <a:cs typeface="Arial" panose="020B0604020202020204" pitchFamily="34" charset="0"/>
              </a:rPr>
              <a:t>Jelena </a:t>
            </a:r>
            <a:r>
              <a:rPr lang="en-US" sz="2000" b="1" dirty="0" err="1">
                <a:latin typeface="+mj-lt"/>
                <a:cs typeface="Arial" panose="020B0604020202020204" pitchFamily="34" charset="0"/>
              </a:rPr>
              <a:t>Demajo</a:t>
            </a:r>
            <a:r>
              <a:rPr lang="en-US" sz="2000" b="1" dirty="0">
                <a:latin typeface="+mj-lt"/>
                <a:cs typeface="Arial" panose="020B0604020202020204" pitchFamily="34" charset="0"/>
              </a:rPr>
              <a:t>, </a:t>
            </a:r>
            <a:r>
              <a:rPr lang="en-US" sz="2000" b="1" dirty="0" err="1">
                <a:latin typeface="+mj-lt"/>
                <a:cs typeface="Arial" panose="020B0604020202020204" pitchFamily="34" charset="0"/>
              </a:rPr>
              <a:t>Sofija</a:t>
            </a:r>
            <a:r>
              <a:rPr lang="en-US" sz="2000" b="1" dirty="0">
                <a:latin typeface="+mj-lt"/>
                <a:cs typeface="Arial" panose="020B0604020202020204" pitchFamily="34" charset="0"/>
              </a:rPr>
              <a:t> </a:t>
            </a:r>
            <a:r>
              <a:rPr lang="en-US" sz="2000" b="1" dirty="0" err="1">
                <a:latin typeface="+mj-lt"/>
                <a:cs typeface="Arial" panose="020B0604020202020204" pitchFamily="34" charset="0"/>
              </a:rPr>
              <a:t>Almuli</a:t>
            </a:r>
            <a:r>
              <a:rPr lang="en-US" sz="2000" b="1" dirty="0">
                <a:latin typeface="+mj-lt"/>
                <a:cs typeface="Arial" panose="020B0604020202020204" pitchFamily="34" charset="0"/>
              </a:rPr>
              <a:t> and Matilda </a:t>
            </a:r>
            <a:r>
              <a:rPr lang="en-US" sz="2000" b="1" dirty="0" err="1">
                <a:latin typeface="+mj-lt"/>
                <a:cs typeface="Arial" panose="020B0604020202020204" pitchFamily="34" charset="0"/>
              </a:rPr>
              <a:t>Baruh</a:t>
            </a:r>
            <a:r>
              <a:rPr lang="en-US" sz="2000" b="1" dirty="0">
                <a:latin typeface="+mj-lt"/>
                <a:cs typeface="Arial" panose="020B0604020202020204" pitchFamily="34" charset="0"/>
              </a:rPr>
              <a:t> with students of Seamstress school </a:t>
            </a:r>
          </a:p>
        </p:txBody>
      </p:sp>
      <p:pic>
        <p:nvPicPr>
          <p:cNvPr id="3" name="Picture 2" descr="A group of people posing for a photo&#10;&#10;Description automatically generated">
            <a:extLst>
              <a:ext uri="{FF2B5EF4-FFF2-40B4-BE49-F238E27FC236}">
                <a16:creationId xmlns:a16="http://schemas.microsoft.com/office/drawing/2014/main" id="{D2DCEFD0-64EB-4B45-BDA2-51932F121B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599" y="1118974"/>
            <a:ext cx="5130801" cy="3710956"/>
          </a:xfrm>
          <a:prstGeom prst="roundRect">
            <a:avLst/>
          </a:prstGeom>
        </p:spPr>
      </p:pic>
      <p:sp>
        <p:nvSpPr>
          <p:cNvPr id="7" name="TextBox 6">
            <a:extLst>
              <a:ext uri="{FF2B5EF4-FFF2-40B4-BE49-F238E27FC236}">
                <a16:creationId xmlns:a16="http://schemas.microsoft.com/office/drawing/2014/main" id="{76F5339C-C0F6-44CF-A1EB-3FD62D7B9650}"/>
              </a:ext>
            </a:extLst>
          </p:cNvPr>
          <p:cNvSpPr txBox="1"/>
          <p:nvPr/>
        </p:nvSpPr>
        <p:spPr>
          <a:xfrm>
            <a:off x="5486400" y="700432"/>
            <a:ext cx="6543040" cy="5457135"/>
          </a:xfrm>
          <a:prstGeom prst="rect">
            <a:avLst/>
          </a:prstGeom>
          <a:noFill/>
        </p:spPr>
        <p:txBody>
          <a:bodyPr wrap="square" rtlCol="0">
            <a:spAutoFit/>
          </a:bodyPr>
          <a:lstStyle/>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At the very beginning only 14 students enrolled the Seamstress school. In 1924 the number of registered students increased to 54. </a:t>
            </a: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Beside sewing they attended a religious classes, mathematics and Serbian language.</a:t>
            </a:r>
          </a:p>
          <a:p>
            <a:pPr algn="ctr">
              <a:lnSpc>
                <a:spcPct val="114000"/>
              </a:lnSpc>
            </a:pPr>
            <a:endPar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endParaRP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During the school years, students were given some profit earned by clothes sold, but most of produced items had been donated to the poor fellow citizens. </a:t>
            </a:r>
          </a:p>
        </p:txBody>
      </p:sp>
      <p:pic>
        <p:nvPicPr>
          <p:cNvPr id="2" name="Recorded Sound">
            <a:hlinkClick r:id="" action="ppaction://media"/>
            <a:extLst>
              <a:ext uri="{FF2B5EF4-FFF2-40B4-BE49-F238E27FC236}">
                <a16:creationId xmlns:a16="http://schemas.microsoft.com/office/drawing/2014/main" id="{764DE9DA-DD6B-4EF2-92A3-5B530FBEB8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040224387"/>
      </p:ext>
    </p:extLst>
  </p:cSld>
  <p:clrMapOvr>
    <a:masterClrMapping/>
  </p:clrMapOvr>
  <mc:AlternateContent xmlns:mc="http://schemas.openxmlformats.org/markup-compatibility/2006">
    <mc:Choice xmlns:p14="http://schemas.microsoft.com/office/powerpoint/2010/main" Requires="p14">
      <p:transition spd="slow" p14:dur="2500" advClick="0" advTm="29605">
        <p:split orient="vert"/>
      </p:transition>
    </mc:Choice>
    <mc:Fallback>
      <p:transition spd="slow" advClick="0" advTm="2960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7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28789" objId="2"/>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73FB3E75-E3BD-41DE-B6F7-F896E763C07F}"/>
              </a:ext>
            </a:extLst>
          </p:cNvPr>
          <p:cNvPicPr>
            <a:picLocks noChangeAspect="1"/>
          </p:cNvPicPr>
          <p:nvPr/>
        </p:nvPicPr>
        <p:blipFill rotWithShape="1">
          <a:blip r:embed="rId4">
            <a:extLst>
              <a:ext uri="{28A0092B-C50C-407E-A947-70E740481C1C}">
                <a14:useLocalDpi xmlns:a14="http://schemas.microsoft.com/office/drawing/2010/main" val="0"/>
              </a:ext>
            </a:extLst>
          </a:blip>
          <a:srcRect l="11525" t="5280" r="2348" b="29864"/>
          <a:stretch/>
        </p:blipFill>
        <p:spPr>
          <a:xfrm>
            <a:off x="649127" y="283794"/>
            <a:ext cx="6941495" cy="3924649"/>
          </a:xfrm>
          <a:prstGeom prst="flowChartMultidocument">
            <a:avLst/>
          </a:prstGeom>
        </p:spPr>
      </p:pic>
      <p:sp>
        <p:nvSpPr>
          <p:cNvPr id="4" name="TextBox 3">
            <a:extLst>
              <a:ext uri="{FF2B5EF4-FFF2-40B4-BE49-F238E27FC236}">
                <a16:creationId xmlns:a16="http://schemas.microsoft.com/office/drawing/2014/main" id="{1195EAB6-9F0C-4878-BE69-8521F322D348}"/>
              </a:ext>
            </a:extLst>
          </p:cNvPr>
          <p:cNvSpPr txBox="1"/>
          <p:nvPr/>
        </p:nvSpPr>
        <p:spPr>
          <a:xfrm>
            <a:off x="649127" y="4208443"/>
            <a:ext cx="10750393" cy="2509790"/>
          </a:xfrm>
          <a:prstGeom prst="rect">
            <a:avLst/>
          </a:prstGeom>
          <a:noFill/>
        </p:spPr>
        <p:txBody>
          <a:bodyPr wrap="square" rtlCol="0">
            <a:spAutoFit/>
          </a:bodyPr>
          <a:lstStyle/>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The 50th anniversary of the Jewish Women’s Society marked with public celebration.</a:t>
            </a: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On this occasion the Commemorative book of the Jewish Women’s Society was published. This book represents the most significant source of information about activities of the Society.</a:t>
            </a:r>
          </a:p>
        </p:txBody>
      </p:sp>
      <p:pic>
        <p:nvPicPr>
          <p:cNvPr id="6" name="Picture 5" descr="A close up of a piece of paper&#10;&#10;Description automatically generated">
            <a:extLst>
              <a:ext uri="{FF2B5EF4-FFF2-40B4-BE49-F238E27FC236}">
                <a16:creationId xmlns:a16="http://schemas.microsoft.com/office/drawing/2014/main" id="{99FFCD17-766E-4A0A-B75E-A29D2220BB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92" t="1037" r="9872" b="6519"/>
          <a:stretch/>
        </p:blipFill>
        <p:spPr>
          <a:xfrm>
            <a:off x="8280400" y="283794"/>
            <a:ext cx="3119120" cy="3924650"/>
          </a:xfrm>
          <a:prstGeom prst="roundRect">
            <a:avLst/>
          </a:prstGeom>
        </p:spPr>
      </p:pic>
      <p:pic>
        <p:nvPicPr>
          <p:cNvPr id="2" name="Recorded Sound">
            <a:hlinkClick r:id="" action="ppaction://media"/>
            <a:extLst>
              <a:ext uri="{FF2B5EF4-FFF2-40B4-BE49-F238E27FC236}">
                <a16:creationId xmlns:a16="http://schemas.microsoft.com/office/drawing/2014/main" id="{345E7669-598E-4773-AD18-BD530C851E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910567420"/>
      </p:ext>
    </p:extLst>
  </p:cSld>
  <p:clrMapOvr>
    <a:masterClrMapping/>
  </p:clrMapOvr>
  <mc:AlternateContent xmlns:mc="http://schemas.openxmlformats.org/markup-compatibility/2006">
    <mc:Choice xmlns:p14="http://schemas.microsoft.com/office/powerpoint/2010/main" Requires="p14">
      <p:transition spd="slow" p14:dur="2500" advClick="0" advTm="16900">
        <p:split orient="vert"/>
      </p:transition>
    </mc:Choice>
    <mc:Fallback>
      <p:transition spd="slow" advClick="0" advTm="169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14817" objId="2"/>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descr="A castle with water in the background&#10;&#10;Description automatically generated">
            <a:hlinkClick r:id="" action="ppaction://hlinkshowjump?jump=firstslide" highlightClick="1"/>
            <a:extLst>
              <a:ext uri="{FF2B5EF4-FFF2-40B4-BE49-F238E27FC236}">
                <a16:creationId xmlns:a16="http://schemas.microsoft.com/office/drawing/2014/main" id="{7796F5BE-6804-4451-A2C0-84B82EEF84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203" y="2636718"/>
            <a:ext cx="5606903" cy="3542127"/>
          </a:xfrm>
          <a:prstGeom prst="roundRect">
            <a:avLst/>
          </a:prstGeom>
        </p:spPr>
      </p:pic>
      <p:sp>
        <p:nvSpPr>
          <p:cNvPr id="4" name="TextBox 3">
            <a:extLst>
              <a:ext uri="{FF2B5EF4-FFF2-40B4-BE49-F238E27FC236}">
                <a16:creationId xmlns:a16="http://schemas.microsoft.com/office/drawing/2014/main" id="{7728E974-FF7D-44ED-A889-D6157EE52FCF}"/>
              </a:ext>
            </a:extLst>
          </p:cNvPr>
          <p:cNvSpPr txBox="1"/>
          <p:nvPr/>
        </p:nvSpPr>
        <p:spPr>
          <a:xfrm>
            <a:off x="302203" y="695056"/>
            <a:ext cx="11587594" cy="954107"/>
          </a:xfrm>
          <a:prstGeom prst="rect">
            <a:avLst/>
          </a:prstGeom>
          <a:noFill/>
        </p:spPr>
        <p:txBody>
          <a:bodyPr wrap="square" rtlCol="0">
            <a:spAutoFit/>
          </a:bodyPr>
          <a:lstStyle/>
          <a:p>
            <a:pPr algn="ct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In 1926, the Jewish Women’s Society</a:t>
            </a:r>
            <a:r>
              <a:rPr lang="sr-Latn-R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 </a:t>
            </a: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opened the Children’s recovery resort “</a:t>
            </a:r>
            <a:r>
              <a:rPr lang="en-US" sz="2800" dirty="0" err="1">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Karmel</a:t>
            </a: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 in </a:t>
            </a:r>
            <a:r>
              <a:rPr lang="en-US" sz="2800" dirty="0" err="1">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Pr</a:t>
            </a:r>
            <a:r>
              <a:rPr lang="sr-Latn-R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čanj, </a:t>
            </a: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a small town along the Bay of Kotor (Montenegro).</a:t>
            </a:r>
          </a:p>
        </p:txBody>
      </p:sp>
      <p:pic>
        <p:nvPicPr>
          <p:cNvPr id="5" name="Picture 4" descr="A vintage photo of a group of people posing for the camera&#10;&#10;Description automatically generated">
            <a:extLst>
              <a:ext uri="{FF2B5EF4-FFF2-40B4-BE49-F238E27FC236}">
                <a16:creationId xmlns:a16="http://schemas.microsoft.com/office/drawing/2014/main" id="{C5AEBA66-31F9-4EC5-BB3C-8AA33A7F5E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2895" y="2636718"/>
            <a:ext cx="5606902" cy="3513074"/>
          </a:xfrm>
          <a:prstGeom prst="roundRect">
            <a:avLst/>
          </a:prstGeom>
        </p:spPr>
      </p:pic>
      <p:pic>
        <p:nvPicPr>
          <p:cNvPr id="2" name="Recorded Sound">
            <a:hlinkClick r:id="" action="ppaction://media"/>
            <a:extLst>
              <a:ext uri="{FF2B5EF4-FFF2-40B4-BE49-F238E27FC236}">
                <a16:creationId xmlns:a16="http://schemas.microsoft.com/office/drawing/2014/main" id="{47910F47-D71C-49B5-8032-FF560CC91F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67345121"/>
      </p:ext>
    </p:extLst>
  </p:cSld>
  <p:clrMapOvr>
    <a:masterClrMapping/>
  </p:clrMapOvr>
  <mc:AlternateContent xmlns:mc="http://schemas.openxmlformats.org/markup-compatibility/2006">
    <mc:Choice xmlns:p14="http://schemas.microsoft.com/office/powerpoint/2010/main" Requires="p14">
      <p:transition spd="slow" p14:dur="2500" advClick="0" advTm="12423">
        <p:split orient="vert"/>
      </p:transition>
    </mc:Choice>
    <mc:Fallback>
      <p:transition spd="slow" advClick="0" advTm="12423">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10311" objId="2"/>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 name="Picture 6" descr="A vintage photo of an old building&#10;&#10;Description automatically generated">
            <a:extLst>
              <a:ext uri="{FF2B5EF4-FFF2-40B4-BE49-F238E27FC236}">
                <a16:creationId xmlns:a16="http://schemas.microsoft.com/office/drawing/2014/main" id="{89B67131-76AC-4511-922B-28D1D6976A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0" t="2049" r="9322" b="70020"/>
          <a:stretch/>
        </p:blipFill>
        <p:spPr>
          <a:xfrm>
            <a:off x="6258560" y="2927556"/>
            <a:ext cx="5557520" cy="3433375"/>
          </a:xfrm>
          <a:prstGeom prst="rect">
            <a:avLst/>
          </a:prstGeom>
          <a:ln>
            <a:noFill/>
          </a:ln>
          <a:effectLst>
            <a:softEdge rad="112500"/>
          </a:effectLst>
        </p:spPr>
      </p:pic>
      <p:pic>
        <p:nvPicPr>
          <p:cNvPr id="3" name="Picture 2" descr="A vintage photo of an old building&#10;&#10;Description automatically generated">
            <a:extLst>
              <a:ext uri="{FF2B5EF4-FFF2-40B4-BE49-F238E27FC236}">
                <a16:creationId xmlns:a16="http://schemas.microsoft.com/office/drawing/2014/main" id="{5AB11F64-E96D-47EA-9395-725769D844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53" t="34801" r="5782" b="37449"/>
          <a:stretch/>
        </p:blipFill>
        <p:spPr>
          <a:xfrm rot="-60000">
            <a:off x="454687" y="2977672"/>
            <a:ext cx="5773729" cy="3504828"/>
          </a:xfrm>
          <a:prstGeom prst="rect">
            <a:avLst/>
          </a:prstGeom>
          <a:ln>
            <a:noFill/>
          </a:ln>
          <a:effectLst>
            <a:softEdge rad="112500"/>
          </a:effectLst>
        </p:spPr>
      </p:pic>
      <p:sp>
        <p:nvSpPr>
          <p:cNvPr id="8" name="TextBox 7">
            <a:extLst>
              <a:ext uri="{FF2B5EF4-FFF2-40B4-BE49-F238E27FC236}">
                <a16:creationId xmlns:a16="http://schemas.microsoft.com/office/drawing/2014/main" id="{11DDD39B-DBEC-4AED-9328-1DDF8D13206B}"/>
              </a:ext>
            </a:extLst>
          </p:cNvPr>
          <p:cNvSpPr txBox="1"/>
          <p:nvPr/>
        </p:nvSpPr>
        <p:spPr>
          <a:xfrm>
            <a:off x="331106" y="620024"/>
            <a:ext cx="11529788" cy="1996893"/>
          </a:xfrm>
          <a:prstGeom prst="rect">
            <a:avLst/>
          </a:prstGeom>
          <a:noFill/>
        </p:spPr>
        <p:txBody>
          <a:bodyPr wrap="square" rtlCol="0">
            <a:spAutoFit/>
          </a:bodyPr>
          <a:lstStyle/>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Resort was a property of the Jewish Women’s Society. </a:t>
            </a: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Organizing </a:t>
            </a: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stay for children at seaside, providing health care, nutrition and educational work were the primary activities.</a:t>
            </a:r>
          </a:p>
          <a:p>
            <a:pPr algn="ctr"/>
            <a:endPar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endParaRPr>
          </a:p>
        </p:txBody>
      </p:sp>
      <p:pic>
        <p:nvPicPr>
          <p:cNvPr id="2" name="Recorded Sound">
            <a:hlinkClick r:id="" action="ppaction://media"/>
            <a:extLst>
              <a:ext uri="{FF2B5EF4-FFF2-40B4-BE49-F238E27FC236}">
                <a16:creationId xmlns:a16="http://schemas.microsoft.com/office/drawing/2014/main" id="{415BADFD-D5DD-451F-90D6-46E152861A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920842665"/>
      </p:ext>
    </p:extLst>
  </p:cSld>
  <p:clrMapOvr>
    <a:masterClrMapping/>
  </p:clrMapOvr>
  <mc:AlternateContent xmlns:mc="http://schemas.openxmlformats.org/markup-compatibility/2006">
    <mc:Choice xmlns:p14="http://schemas.microsoft.com/office/powerpoint/2010/main" Requires="p14">
      <p:transition spd="slow" p14:dur="2500" advClick="0" advTm="11017">
        <p:split orient="vert"/>
      </p:transition>
    </mc:Choice>
    <mc:Fallback>
      <p:transition spd="slow" advClick="0" advTm="11017">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6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 objId="2"/>
        <p14:stopEvt time="8736" objId="2"/>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8C150D-D472-4A31-96EB-867705E3E86D}"/>
              </a:ext>
            </a:extLst>
          </p:cNvPr>
          <p:cNvSpPr txBox="1"/>
          <p:nvPr/>
        </p:nvSpPr>
        <p:spPr>
          <a:xfrm>
            <a:off x="294640" y="4963633"/>
            <a:ext cx="11455812" cy="1527341"/>
          </a:xfrm>
          <a:prstGeom prst="rect">
            <a:avLst/>
          </a:prstGeom>
          <a:noFill/>
        </p:spPr>
        <p:txBody>
          <a:bodyPr wrap="square" rtlCol="0">
            <a:spAutoFit/>
          </a:bodyPr>
          <a:lstStyle/>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With great effort, the Jewish Women’s Society succeeded to erect a building for </a:t>
            </a:r>
            <a:r>
              <a:rPr lang="sr-Latn-R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their own use</a:t>
            </a: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 in Belgrade in 1938</a:t>
            </a:r>
            <a:r>
              <a:rPr lang="sr-Latn-R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 Initially,</a:t>
            </a: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 it homed orphans. Not too long after, the kindergarten and hospital </a:t>
            </a: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were opened</a:t>
            </a: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 </a:t>
            </a: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there.</a:t>
            </a:r>
            <a:endPar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endParaRPr>
          </a:p>
        </p:txBody>
      </p:sp>
      <p:pic>
        <p:nvPicPr>
          <p:cNvPr id="7" name="Picture 2">
            <a:extLst>
              <a:ext uri="{FF2B5EF4-FFF2-40B4-BE49-F238E27FC236}">
                <a16:creationId xmlns:a16="http://schemas.microsoft.com/office/drawing/2014/main" id="{CA0A951B-3E29-459C-9903-24F93DE9D458}"/>
              </a:ext>
            </a:extLst>
          </p:cNvPr>
          <p:cNvPicPr>
            <a:picLocks noChangeAspect="1" noChangeArrowheads="1"/>
          </p:cNvPicPr>
          <p:nvPr/>
        </p:nvPicPr>
        <p:blipFill rotWithShape="1">
          <a:blip r:embed="rId4"/>
          <a:srcRect l="13459" t="58210" r="7017" b="5261"/>
          <a:stretch/>
        </p:blipFill>
        <p:spPr bwMode="auto">
          <a:xfrm>
            <a:off x="2232693" y="306066"/>
            <a:ext cx="7726613" cy="4499614"/>
          </a:xfrm>
          <a:prstGeom prst="roundRect">
            <a:avLst/>
          </a:prstGeom>
          <a:noFill/>
          <a:ln w="9525">
            <a:noFill/>
            <a:miter lim="800000"/>
            <a:headEnd/>
            <a:tailEnd/>
          </a:ln>
          <a:effectLst/>
        </p:spPr>
      </p:pic>
      <p:pic>
        <p:nvPicPr>
          <p:cNvPr id="2" name="Recorded Sound">
            <a:hlinkClick r:id="" action="ppaction://media"/>
            <a:extLst>
              <a:ext uri="{FF2B5EF4-FFF2-40B4-BE49-F238E27FC236}">
                <a16:creationId xmlns:a16="http://schemas.microsoft.com/office/drawing/2014/main" id="{61AD179A-490C-405B-971F-2B52EF4DD8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755406347"/>
      </p:ext>
    </p:extLst>
  </p:cSld>
  <p:clrMapOvr>
    <a:masterClrMapping/>
  </p:clrMapOvr>
  <mc:AlternateContent xmlns:mc="http://schemas.openxmlformats.org/markup-compatibility/2006">
    <mc:Choice xmlns:p14="http://schemas.microsoft.com/office/powerpoint/2010/main" Requires="p14">
      <p:transition spd="slow" p14:dur="2500" advClick="0" advTm="19900">
        <p:split orient="vert"/>
      </p:transition>
    </mc:Choice>
    <mc:Fallback>
      <p:transition spd="slow" advClick="0" advTm="199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17896" objId="2"/>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descr="A car parked on a city street&#10;&#10;Description automatically generated">
            <a:extLst>
              <a:ext uri="{FF2B5EF4-FFF2-40B4-BE49-F238E27FC236}">
                <a16:creationId xmlns:a16="http://schemas.microsoft.com/office/drawing/2014/main" id="{BE6B00FB-9814-4AA0-8DB5-EE8D92C88C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653" y="1335640"/>
            <a:ext cx="4781507" cy="4032231"/>
          </a:xfrm>
          <a:prstGeom prst="roundRect">
            <a:avLst/>
          </a:prstGeom>
        </p:spPr>
      </p:pic>
      <p:sp>
        <p:nvSpPr>
          <p:cNvPr id="6" name="TextBox 5">
            <a:extLst>
              <a:ext uri="{FF2B5EF4-FFF2-40B4-BE49-F238E27FC236}">
                <a16:creationId xmlns:a16="http://schemas.microsoft.com/office/drawing/2014/main" id="{DF96D95D-C373-4FD3-A7D2-F5F5D7B1316B}"/>
              </a:ext>
            </a:extLst>
          </p:cNvPr>
          <p:cNvSpPr txBox="1"/>
          <p:nvPr/>
        </p:nvSpPr>
        <p:spPr>
          <a:xfrm>
            <a:off x="5142429" y="700432"/>
            <a:ext cx="6804934" cy="5457135"/>
          </a:xfrm>
          <a:prstGeom prst="rect">
            <a:avLst/>
          </a:prstGeom>
          <a:noFill/>
        </p:spPr>
        <p:txBody>
          <a:bodyPr wrap="square" rtlCol="0">
            <a:spAutoFit/>
          </a:bodyPr>
          <a:lstStyle/>
          <a:p>
            <a:pPr lvl="0" algn="ctr">
              <a:lnSpc>
                <a:spcPct val="114000"/>
              </a:lnSpc>
              <a:defRPr/>
            </a:pPr>
            <a:r>
              <a:rPr kumimoji="0" lang="en-US" sz="2800" b="0" i="0" u="none" strike="noStrike" kern="1200" cap="none" spc="0" normalizeH="0" baseline="0" noProof="0" dirty="0">
                <a:ln w="18415" cmpd="sng">
                  <a:solidFill>
                    <a:srgbClr val="FFFFFF"/>
                  </a:solidFill>
                  <a:prstDash val="solid"/>
                </a:ln>
                <a:solidFill>
                  <a:srgbClr val="FFFFFF"/>
                </a:solidFill>
                <a:effectLst/>
                <a:uLnTx/>
                <a:uFillTx/>
                <a:latin typeface="Times New Roman" panose="02020603050405020304" pitchFamily="18" charset="0"/>
                <a:ea typeface="+mn-ea"/>
                <a:cs typeface="Times New Roman" panose="02020603050405020304" pitchFamily="18" charset="0"/>
              </a:rPr>
              <a:t>At the beginning of June 1941 </a:t>
            </a: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this modern building </a:t>
            </a:r>
            <a:r>
              <a:rPr lang="sr-Latn-R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turned</a:t>
            </a: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 into Jewish hospital by </a:t>
            </a:r>
            <a:r>
              <a:rPr kumimoji="0" lang="en-US" sz="2800" b="0" i="0" u="none" strike="noStrike" kern="1200" cap="none" spc="0" normalizeH="0" baseline="0" noProof="0" dirty="0">
                <a:ln w="18415" cmpd="sng">
                  <a:solidFill>
                    <a:srgbClr val="FFFFFF"/>
                  </a:solidFill>
                  <a:prstDash val="solid"/>
                </a:ln>
                <a:solidFill>
                  <a:srgbClr val="FFFFFF"/>
                </a:solidFill>
                <a:effectLst/>
                <a:uLnTx/>
                <a:uFillTx/>
                <a:latin typeface="Times New Roman" panose="02020603050405020304" pitchFamily="18" charset="0"/>
                <a:ea typeface="+mn-ea"/>
                <a:cs typeface="Times New Roman" panose="02020603050405020304" pitchFamily="18" charset="0"/>
              </a:rPr>
              <a:t>Germans and Serbian quisling authorities.</a:t>
            </a:r>
          </a:p>
          <a:p>
            <a:pPr lvl="0" algn="ctr">
              <a:lnSpc>
                <a:spcPct val="114000"/>
              </a:lnSpc>
              <a:defRPr/>
            </a:pPr>
            <a:r>
              <a:rPr kumimoji="0" lang="en-US" sz="2800" b="0" i="0" u="none" strike="noStrike" kern="1200" cap="none" spc="0" normalizeH="0" baseline="0" noProof="0" dirty="0">
                <a:ln w="18415" cmpd="sng">
                  <a:solidFill>
                    <a:srgbClr val="FFFFFF"/>
                  </a:solidFill>
                  <a:prstDash val="solid"/>
                </a:ln>
                <a:solidFill>
                  <a:srgbClr val="FFFFFF"/>
                </a:solidFill>
                <a:effectLst/>
                <a:uLnTx/>
                <a:uFillTx/>
                <a:latin typeface="Times New Roman" panose="02020603050405020304" pitchFamily="18" charset="0"/>
                <a:ea typeface="+mn-ea"/>
                <a:cs typeface="Times New Roman" panose="02020603050405020304" pitchFamily="18" charset="0"/>
              </a:rPr>
              <a:t> </a:t>
            </a:r>
          </a:p>
          <a:p>
            <a:pPr lvl="0" algn="ctr">
              <a:lnSpc>
                <a:spcPct val="114000"/>
              </a:lnSpc>
              <a:defRPr/>
            </a:pPr>
            <a:r>
              <a:rPr kumimoji="0" lang="en-US" sz="2800" b="0" i="0" u="none" strike="noStrike" kern="1200" cap="none" spc="0" normalizeH="0" baseline="0" noProof="0" dirty="0">
                <a:ln w="18415" cmpd="sng">
                  <a:solidFill>
                    <a:srgbClr val="FFFFFF"/>
                  </a:solidFill>
                  <a:prstDash val="solid"/>
                </a:ln>
                <a:solidFill>
                  <a:srgbClr val="FFFFFF"/>
                </a:solidFill>
                <a:effectLst/>
                <a:uLnTx/>
                <a:uFillTx/>
                <a:latin typeface="Times New Roman" panose="02020603050405020304" pitchFamily="18" charset="0"/>
                <a:ea typeface="+mn-ea"/>
                <a:cs typeface="Times New Roman" panose="02020603050405020304" pitchFamily="18" charset="0"/>
              </a:rPr>
              <a:t>The hospital operated </a:t>
            </a:r>
            <a:r>
              <a:rPr kumimoji="0" lang="sr-Latn-RS" sz="2800" b="0" i="0" u="none" strike="noStrike" kern="1200" cap="none" spc="0" normalizeH="0" baseline="0" noProof="0" dirty="0">
                <a:ln w="18415" cmpd="sng">
                  <a:solidFill>
                    <a:srgbClr val="FFFFFF"/>
                  </a:solidFill>
                  <a:prstDash val="solid"/>
                </a:ln>
                <a:solidFill>
                  <a:srgbClr val="FFFFFF"/>
                </a:solidFill>
                <a:effectLst/>
                <a:uLnTx/>
                <a:uFillTx/>
                <a:latin typeface="Times New Roman" panose="02020603050405020304" pitchFamily="18" charset="0"/>
                <a:ea typeface="+mn-ea"/>
                <a:cs typeface="Times New Roman" panose="02020603050405020304" pitchFamily="18" charset="0"/>
              </a:rPr>
              <a:t>there</a:t>
            </a:r>
            <a:r>
              <a:rPr kumimoji="0" lang="en-US" sz="2800" b="0" i="0" u="none" strike="noStrike" kern="1200" cap="none" spc="0" normalizeH="0" baseline="0" noProof="0" dirty="0">
                <a:ln w="18415" cmpd="sng">
                  <a:solidFill>
                    <a:srgbClr val="FFFFFF"/>
                  </a:solidFill>
                  <a:prstDash val="solid"/>
                </a:ln>
                <a:solidFill>
                  <a:srgbClr val="FFFFFF"/>
                </a:solidFill>
                <a:effectLst/>
                <a:uLnTx/>
                <a:uFillTx/>
                <a:latin typeface="Times New Roman" panose="02020603050405020304" pitchFamily="18" charset="0"/>
                <a:ea typeface="+mn-ea"/>
                <a:cs typeface="Times New Roman" panose="02020603050405020304" pitchFamily="18" charset="0"/>
              </a:rPr>
              <a:t> until the </a:t>
            </a:r>
            <a:r>
              <a:rPr kumimoji="0" lang="sr-Latn-RS" sz="2800" b="0" i="0" u="none" strike="noStrike" kern="1200" cap="none" spc="0" normalizeH="0" baseline="0" noProof="0" dirty="0">
                <a:ln w="18415" cmpd="sng">
                  <a:solidFill>
                    <a:srgbClr val="FFFFFF"/>
                  </a:solidFill>
                  <a:prstDash val="solid"/>
                </a:ln>
                <a:solidFill>
                  <a:srgbClr val="FFFFFF"/>
                </a:solidFill>
                <a:effectLst/>
                <a:uLnTx/>
                <a:uFillTx/>
                <a:latin typeface="Times New Roman" panose="02020603050405020304" pitchFamily="18" charset="0"/>
                <a:ea typeface="+mn-ea"/>
                <a:cs typeface="Times New Roman" panose="02020603050405020304" pitchFamily="18" charset="0"/>
              </a:rPr>
              <a:t>mid of March</a:t>
            </a:r>
            <a:r>
              <a:rPr kumimoji="0" lang="en-US" sz="2800" b="0" i="0" u="none" strike="noStrike" kern="1200" cap="none" spc="0" normalizeH="0" baseline="0" noProof="0" dirty="0">
                <a:ln w="18415" cmpd="sng">
                  <a:solidFill>
                    <a:srgbClr val="FFFFFF"/>
                  </a:solidFill>
                  <a:prstDash val="solid"/>
                </a:ln>
                <a:solidFill>
                  <a:srgbClr val="FFFFFF"/>
                </a:solidFill>
                <a:effectLst/>
                <a:uLnTx/>
                <a:uFillTx/>
                <a:latin typeface="Times New Roman" panose="02020603050405020304" pitchFamily="18" charset="0"/>
                <a:ea typeface="+mn-ea"/>
                <a:cs typeface="Times New Roman" panose="02020603050405020304" pitchFamily="18" charset="0"/>
              </a:rPr>
              <a:t> 1942</a:t>
            </a:r>
            <a:r>
              <a:rPr kumimoji="0" lang="sr-Latn-RS" sz="2800" b="0" i="0" u="none" strike="noStrike" kern="1200" cap="none" spc="0" normalizeH="0" baseline="0" noProof="0" dirty="0">
                <a:ln w="18415" cmpd="sng">
                  <a:solidFill>
                    <a:srgbClr val="FFFFFF"/>
                  </a:solidFill>
                  <a:prstDash val="solid"/>
                </a:ln>
                <a:solidFill>
                  <a:srgbClr val="FFFFFF"/>
                </a:solidFill>
                <a:effectLst/>
                <a:uLnTx/>
                <a:uFillTx/>
                <a:latin typeface="Times New Roman" panose="02020603050405020304" pitchFamily="18" charset="0"/>
                <a:ea typeface="+mn-ea"/>
                <a:cs typeface="Times New Roman" panose="02020603050405020304" pitchFamily="18" charset="0"/>
              </a:rPr>
              <a:t>, when the stuff </a:t>
            </a:r>
            <a:r>
              <a:rPr lang="sr-Latn-R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and patients, about 800, were </a:t>
            </a:r>
            <a:r>
              <a:rPr kumimoji="0" lang="sr-Latn-RS" sz="2800" b="0" i="0" u="none" strike="noStrike" kern="1200" cap="none" spc="0" normalizeH="0" baseline="0" noProof="0" dirty="0">
                <a:ln w="18415" cmpd="sng">
                  <a:solidFill>
                    <a:srgbClr val="FFFFFF"/>
                  </a:solidFill>
                  <a:prstDash val="solid"/>
                </a:ln>
                <a:solidFill>
                  <a:srgbClr val="FFFFFF"/>
                </a:solidFill>
                <a:effectLst/>
                <a:uLnTx/>
                <a:uFillTx/>
                <a:latin typeface="Times New Roman" panose="02020603050405020304" pitchFamily="18" charset="0"/>
                <a:ea typeface="+mn-ea"/>
                <a:cs typeface="Times New Roman" panose="02020603050405020304" pitchFamily="18" charset="0"/>
              </a:rPr>
              <a:t>suffocated in a gas-van</a:t>
            </a:r>
            <a:r>
              <a:rPr kumimoji="0" lang="en-US" sz="2800" b="0" i="0" u="none" strike="noStrike" kern="1200" cap="none" spc="0" normalizeH="0" baseline="0" noProof="0" dirty="0">
                <a:ln w="18415" cmpd="sng">
                  <a:solidFill>
                    <a:srgbClr val="FFFFFF"/>
                  </a:solidFill>
                  <a:prstDash val="solid"/>
                </a:ln>
                <a:solidFill>
                  <a:srgbClr val="FFFFFF"/>
                </a:solidFill>
                <a:effectLst/>
                <a:uLnTx/>
                <a:uFillTx/>
                <a:latin typeface="Times New Roman" panose="02020603050405020304" pitchFamily="18" charset="0"/>
                <a:ea typeface="+mn-ea"/>
                <a:cs typeface="Times New Roman" panose="02020603050405020304" pitchFamily="18" charset="0"/>
              </a:rPr>
              <a:t> called</a:t>
            </a:r>
            <a:r>
              <a:rPr kumimoji="0" lang="sr-Latn-RS" sz="2800" b="0" i="0" u="none" strike="noStrike" kern="1200" cap="none" spc="0" normalizeH="0" baseline="0" noProof="0" dirty="0">
                <a:ln w="18415" cmpd="sng">
                  <a:solidFill>
                    <a:srgbClr val="FFFFFF"/>
                  </a:solidFill>
                  <a:prstDash val="solid"/>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w="18415" cmpd="sng">
                  <a:solidFill>
                    <a:srgbClr val="FFFFFF"/>
                  </a:solidFill>
                  <a:prstDash val="solid"/>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sr-Latn-RS" sz="2800" b="0" i="0" u="none" strike="noStrike" kern="1200" cap="none" spc="0" normalizeH="0" baseline="0" noProof="0" dirty="0">
                <a:ln w="18415" cmpd="sng">
                  <a:solidFill>
                    <a:srgbClr val="FFFFFF"/>
                  </a:solidFill>
                  <a:prstDash val="solid"/>
                </a:ln>
                <a:solidFill>
                  <a:srgbClr val="FFFFFF"/>
                </a:solidFill>
                <a:effectLst/>
                <a:uLnTx/>
                <a:uFillTx/>
                <a:latin typeface="Times New Roman" panose="02020603050405020304" pitchFamily="18" charset="0"/>
                <a:ea typeface="+mn-ea"/>
                <a:cs typeface="Times New Roman" panose="02020603050405020304" pitchFamily="18" charset="0"/>
              </a:rPr>
              <a:t>Dušegupka</a:t>
            </a:r>
            <a:r>
              <a:rPr kumimoji="0" lang="en-US" sz="2800" b="0" i="0" u="none" strike="noStrike" kern="1200" cap="none" spc="0" normalizeH="0" baseline="0" noProof="0" dirty="0">
                <a:ln w="18415" cmpd="sng">
                  <a:solidFill>
                    <a:srgbClr val="FFFFFF"/>
                  </a:solidFill>
                  <a:prstDash val="solid"/>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sr-Latn-RS" sz="2800" b="0" i="0" u="none" strike="noStrike" kern="1200" cap="none" spc="0" normalizeH="0" baseline="0" noProof="0" dirty="0">
                <a:ln w="18415" cmpd="sng">
                  <a:solidFill>
                    <a:srgbClr val="FFFFFF"/>
                  </a:solidFill>
                  <a:prstDash val="solid"/>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w="18415" cmpd="sng">
                  <a:solidFill>
                    <a:srgbClr val="FFFFFF"/>
                  </a:solidFill>
                  <a:prstDash val="solid"/>
                </a:ln>
                <a:solidFill>
                  <a:srgbClr val="FFFFFF"/>
                </a:solidFill>
                <a:effectLst/>
                <a:uLnTx/>
                <a:uFillTx/>
                <a:latin typeface="Times New Roman" panose="02020603050405020304" pitchFamily="18" charset="0"/>
                <a:ea typeface="+mn-ea"/>
                <a:cs typeface="Times New Roman" panose="02020603050405020304" pitchFamily="18" charset="0"/>
              </a:rPr>
              <a:t> </a:t>
            </a:r>
          </a:p>
          <a:p>
            <a:pPr lvl="0" algn="ctr">
              <a:lnSpc>
                <a:spcPct val="114000"/>
              </a:lnSpc>
              <a:defRPr/>
            </a:pPr>
            <a:endParaRPr kumimoji="0" lang="en-US" sz="2800" b="0" i="0" u="none" strike="noStrike" kern="1200" cap="none" spc="0" normalizeH="0" baseline="0" noProof="0" dirty="0">
              <a:ln w="18415" cmpd="sng">
                <a:solidFill>
                  <a:srgbClr val="FFFFFF"/>
                </a:solidFill>
                <a:prstDash val="solid"/>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2800" b="0" i="0" u="none" strike="noStrike" kern="1200" cap="none" spc="0" normalizeH="0" baseline="0" noProof="0" dirty="0">
                <a:ln w="18415" cmpd="sng">
                  <a:solidFill>
                    <a:srgbClr val="FFFFFF"/>
                  </a:solidFill>
                  <a:prstDash val="solid"/>
                </a:ln>
                <a:solidFill>
                  <a:srgbClr val="FFFFFF"/>
                </a:solidFill>
                <a:effectLst/>
                <a:uLnTx/>
                <a:uFillTx/>
                <a:latin typeface="Times New Roman" panose="02020603050405020304" pitchFamily="18" charset="0"/>
                <a:ea typeface="+mn-ea"/>
                <a:cs typeface="Times New Roman" panose="02020603050405020304" pitchFamily="18" charset="0"/>
              </a:rPr>
              <a:t>Today, the building houses </a:t>
            </a:r>
            <a:r>
              <a:rPr kumimoji="0" lang="sr-Latn-RS" sz="2800" b="0" i="0" u="none" strike="noStrike" kern="1200" cap="none" spc="0" normalizeH="0" baseline="0" noProof="0" dirty="0">
                <a:ln w="18415" cmpd="sng">
                  <a:solidFill>
                    <a:srgbClr val="FFFFFF"/>
                  </a:solidFill>
                  <a:prstDash val="solid"/>
                </a:ln>
                <a:solidFill>
                  <a:srgbClr val="FFFFFF"/>
                </a:solidFill>
                <a:effectLst/>
                <a:uLnTx/>
                <a:uFillTx/>
                <a:latin typeface="Times New Roman" panose="02020603050405020304" pitchFamily="18" charset="0"/>
                <a:ea typeface="+mn-ea"/>
                <a:cs typeface="Times New Roman" panose="02020603050405020304" pitchFamily="18" charset="0"/>
              </a:rPr>
              <a:t>T</a:t>
            </a:r>
            <a:r>
              <a:rPr kumimoji="0" lang="en-US" sz="2800" b="0" i="0" u="none" strike="noStrike" kern="1200" cap="none" spc="0" normalizeH="0" baseline="0" noProof="0" dirty="0">
                <a:ln w="18415" cmpd="sng">
                  <a:solidFill>
                    <a:srgbClr val="FFFFFF"/>
                  </a:solidFill>
                  <a:prstDash val="solid"/>
                </a:ln>
                <a:solidFill>
                  <a:srgbClr val="FFFFFF"/>
                </a:solidFill>
                <a:effectLst/>
                <a:uLnTx/>
                <a:uFillTx/>
                <a:latin typeface="Times New Roman" panose="02020603050405020304" pitchFamily="18" charset="0"/>
                <a:ea typeface="+mn-ea"/>
                <a:cs typeface="Times New Roman" panose="02020603050405020304" pitchFamily="18" charset="0"/>
              </a:rPr>
              <a:t>he Faculty for Special Education and Rehabilitation.</a:t>
            </a:r>
          </a:p>
        </p:txBody>
      </p:sp>
      <p:pic>
        <p:nvPicPr>
          <p:cNvPr id="2" name="Recorded Sound">
            <a:hlinkClick r:id="" action="ppaction://media"/>
            <a:extLst>
              <a:ext uri="{FF2B5EF4-FFF2-40B4-BE49-F238E27FC236}">
                <a16:creationId xmlns:a16="http://schemas.microsoft.com/office/drawing/2014/main" id="{14BB54F5-9172-43BD-9E36-EDF710B571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36029" y="4964225"/>
            <a:ext cx="406400" cy="406400"/>
          </a:xfrm>
          <a:prstGeom prst="rect">
            <a:avLst/>
          </a:prstGeom>
        </p:spPr>
      </p:pic>
    </p:spTree>
    <p:extLst>
      <p:ext uri="{BB962C8B-B14F-4D97-AF65-F5344CB8AC3E}">
        <p14:creationId xmlns:p14="http://schemas.microsoft.com/office/powerpoint/2010/main" val="220906019"/>
      </p:ext>
    </p:extLst>
  </p:cSld>
  <p:clrMapOvr>
    <a:masterClrMapping/>
  </p:clrMapOvr>
  <mc:AlternateContent xmlns:mc="http://schemas.openxmlformats.org/markup-compatibility/2006">
    <mc:Choice xmlns:p14="http://schemas.microsoft.com/office/powerpoint/2010/main" Requires="p14">
      <p:transition spd="slow" p14:dur="2500" advClick="0" advTm="39815">
        <p:split orient="vert"/>
      </p:transition>
    </mc:Choice>
    <mc:Fallback>
      <p:transition spd="slow" advClick="0" advTm="3981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1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38265" objId="2"/>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884E27C5-B0FB-47B2-8B00-89637DC7A0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986" t="17574" r="15914" b="13629"/>
          <a:stretch/>
        </p:blipFill>
        <p:spPr>
          <a:xfrm rot="5400000">
            <a:off x="439570" y="926590"/>
            <a:ext cx="4638051" cy="4856142"/>
          </a:xfrm>
          <a:prstGeom prst="ellipse">
            <a:avLst/>
          </a:prstGeom>
        </p:spPr>
      </p:pic>
      <p:sp>
        <p:nvSpPr>
          <p:cNvPr id="4" name="TextBox 3">
            <a:extLst>
              <a:ext uri="{FF2B5EF4-FFF2-40B4-BE49-F238E27FC236}">
                <a16:creationId xmlns:a16="http://schemas.microsoft.com/office/drawing/2014/main" id="{F593AEEB-CB74-4063-BB64-971AAD7AD80C}"/>
              </a:ext>
            </a:extLst>
          </p:cNvPr>
          <p:cNvSpPr txBox="1"/>
          <p:nvPr/>
        </p:nvSpPr>
        <p:spPr>
          <a:xfrm>
            <a:off x="3969932" y="412011"/>
            <a:ext cx="8067948" cy="1200329"/>
          </a:xfrm>
          <a:prstGeom prst="rect">
            <a:avLst/>
          </a:prstGeom>
          <a:noFill/>
        </p:spPr>
        <p:txBody>
          <a:bodyPr wrap="square" rtlCol="0">
            <a:spAutoFit/>
          </a:bodyPr>
          <a:lstStyle/>
          <a:p>
            <a:pPr algn="ctr"/>
            <a:r>
              <a:rPr lang="en-US" sz="3600" b="1" spc="50" dirty="0" err="1">
                <a:ln w="19050" cmpd="sng">
                  <a:solidFill>
                    <a:schemeClr val="bg1"/>
                  </a:solidFill>
                  <a:prstDash val="solid"/>
                </a:ln>
                <a:solidFill>
                  <a:srgbClr val="002060"/>
                </a:solidFill>
                <a:effectLst>
                  <a:glow rad="38100">
                    <a:schemeClr val="accent1">
                      <a:alpha val="40000"/>
                    </a:schemeClr>
                  </a:glow>
                </a:effectLst>
                <a:latin typeface="Arial" panose="020B0604020202020204" pitchFamily="34" charset="0"/>
                <a:ea typeface="+mj-ea"/>
                <a:cs typeface="Arial" panose="020B0604020202020204" pitchFamily="34" charset="0"/>
              </a:rPr>
              <a:t>Humanitas</a:t>
            </a:r>
            <a:r>
              <a:rPr lang="en-US" sz="3600" b="1" spc="50" dirty="0">
                <a:ln w="19050" cmpd="sng">
                  <a:solidFill>
                    <a:schemeClr val="bg1"/>
                  </a:solidFill>
                  <a:prstDash val="solid"/>
                </a:ln>
                <a:solidFill>
                  <a:srgbClr val="002060"/>
                </a:solidFill>
                <a:effectLst>
                  <a:glow rad="38100">
                    <a:schemeClr val="accent1">
                      <a:alpha val="40000"/>
                    </a:schemeClr>
                  </a:glow>
                </a:effectLst>
                <a:latin typeface="Arial" panose="020B0604020202020204" pitchFamily="34" charset="0"/>
                <a:ea typeface="+mj-ea"/>
                <a:cs typeface="Arial" panose="020B0604020202020204" pitchFamily="34" charset="0"/>
              </a:rPr>
              <a:t> </a:t>
            </a:r>
            <a:endParaRPr lang="sr-Latn-RS" sz="3600" b="1" spc="50" dirty="0">
              <a:ln w="19050" cmpd="sng">
                <a:solidFill>
                  <a:schemeClr val="bg1"/>
                </a:solidFill>
                <a:prstDash val="solid"/>
              </a:ln>
              <a:solidFill>
                <a:srgbClr val="002060"/>
              </a:solidFill>
              <a:effectLst>
                <a:glow rad="38100">
                  <a:schemeClr val="accent1">
                    <a:alpha val="40000"/>
                  </a:schemeClr>
                </a:glow>
              </a:effectLst>
              <a:latin typeface="Arial" panose="020B0604020202020204" pitchFamily="34" charset="0"/>
              <a:ea typeface="+mj-ea"/>
              <a:cs typeface="Arial" panose="020B0604020202020204" pitchFamily="34" charset="0"/>
            </a:endParaRPr>
          </a:p>
          <a:p>
            <a:pPr algn="ctr"/>
            <a:r>
              <a:rPr lang="en-US" sz="3600" b="1" spc="50" dirty="0">
                <a:ln w="19050" cmpd="sng">
                  <a:solidFill>
                    <a:schemeClr val="bg1"/>
                  </a:solidFill>
                  <a:prstDash val="solid"/>
                </a:ln>
                <a:solidFill>
                  <a:srgbClr val="002060"/>
                </a:solidFill>
                <a:effectLst>
                  <a:glow rad="38100">
                    <a:schemeClr val="accent1">
                      <a:alpha val="40000"/>
                    </a:schemeClr>
                  </a:glow>
                </a:effectLst>
                <a:latin typeface="Arial" panose="020B0604020202020204" pitchFamily="34" charset="0"/>
                <a:ea typeface="+mj-ea"/>
                <a:cs typeface="Arial" panose="020B0604020202020204" pitchFamily="34" charset="0"/>
              </a:rPr>
              <a:t>(</a:t>
            </a:r>
            <a:r>
              <a:rPr lang="en-US" sz="3600" b="1" spc="50" dirty="0" err="1">
                <a:ln w="19050" cmpd="sng">
                  <a:solidFill>
                    <a:schemeClr val="bg1"/>
                  </a:solidFill>
                  <a:prstDash val="solid"/>
                </a:ln>
                <a:solidFill>
                  <a:srgbClr val="002060"/>
                </a:solidFill>
                <a:effectLst>
                  <a:glow rad="38100">
                    <a:schemeClr val="accent1">
                      <a:alpha val="40000"/>
                    </a:schemeClr>
                  </a:glow>
                </a:effectLst>
                <a:latin typeface="Arial" panose="020B0604020202020204" pitchFamily="34" charset="0"/>
                <a:ea typeface="+mj-ea"/>
                <a:cs typeface="Arial" panose="020B0604020202020204" pitchFamily="34" charset="0"/>
              </a:rPr>
              <a:t>Dobrotvor</a:t>
            </a:r>
            <a:r>
              <a:rPr lang="en-US" sz="3600" b="1" spc="50" dirty="0">
                <a:ln w="19050" cmpd="sng">
                  <a:solidFill>
                    <a:schemeClr val="bg1"/>
                  </a:solidFill>
                  <a:prstDash val="solid"/>
                </a:ln>
                <a:solidFill>
                  <a:srgbClr val="002060"/>
                </a:solidFill>
                <a:effectLst>
                  <a:glow rad="38100">
                    <a:schemeClr val="accent1">
                      <a:alpha val="40000"/>
                    </a:schemeClr>
                  </a:glow>
                </a:effectLst>
                <a:latin typeface="Arial" panose="020B0604020202020204" pitchFamily="34" charset="0"/>
                <a:ea typeface="+mj-ea"/>
                <a:cs typeface="Arial" panose="020B0604020202020204" pitchFamily="34" charset="0"/>
              </a:rPr>
              <a:t>) </a:t>
            </a:r>
          </a:p>
        </p:txBody>
      </p:sp>
      <p:sp>
        <p:nvSpPr>
          <p:cNvPr id="5" name="TextBox 4">
            <a:extLst>
              <a:ext uri="{FF2B5EF4-FFF2-40B4-BE49-F238E27FC236}">
                <a16:creationId xmlns:a16="http://schemas.microsoft.com/office/drawing/2014/main" id="{7C29C98F-B08A-4C36-AB5B-21E87EBD4B61}"/>
              </a:ext>
            </a:extLst>
          </p:cNvPr>
          <p:cNvSpPr txBox="1"/>
          <p:nvPr/>
        </p:nvSpPr>
        <p:spPr>
          <a:xfrm>
            <a:off x="5122842" y="2136769"/>
            <a:ext cx="6654189" cy="4474686"/>
          </a:xfrm>
          <a:prstGeom prst="rect">
            <a:avLst/>
          </a:prstGeom>
          <a:noFill/>
        </p:spPr>
        <p:txBody>
          <a:bodyPr wrap="square" rtlCol="0">
            <a:spAutoFit/>
          </a:bodyPr>
          <a:lstStyle/>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The Belgrade’s Ashkenazi women established their own society named </a:t>
            </a:r>
            <a:r>
              <a:rPr lang="en-US" sz="2800" dirty="0" err="1">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Humanitas</a:t>
            </a: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 in 1895. </a:t>
            </a:r>
          </a:p>
          <a:p>
            <a:pPr algn="ctr">
              <a:lnSpc>
                <a:spcPct val="114000"/>
              </a:lnSpc>
            </a:pPr>
            <a:endPar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endParaRP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It was philanthropic organization that helped </a:t>
            </a: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girls </a:t>
            </a:r>
            <a:r>
              <a:rPr lang="en-US" sz="2800" dirty="0">
                <a:ln w="18415" cmpd="sng">
                  <a:solidFill>
                    <a:srgbClr val="FFFFFF"/>
                  </a:solidFill>
                  <a:prstDash val="solid"/>
                </a:ln>
                <a:solidFill>
                  <a:schemeClr val="bg1"/>
                </a:solidFill>
                <a:latin typeface="Times New Roman" panose="02020603050405020304" pitchFamily="18" charset="0"/>
                <a:cs typeface="Times New Roman" panose="02020603050405020304" pitchFamily="18" charset="0"/>
              </a:rPr>
              <a:t>to </a:t>
            </a:r>
            <a:r>
              <a:rPr lang="sr-Latn-RS" sz="2800" dirty="0">
                <a:ln w="18415" cmpd="sng">
                  <a:solidFill>
                    <a:srgbClr val="FFFFFF"/>
                  </a:solidFill>
                  <a:prstDash val="solid"/>
                </a:ln>
                <a:solidFill>
                  <a:schemeClr val="bg1"/>
                </a:solidFill>
                <a:latin typeface="Times New Roman" panose="02020603050405020304" pitchFamily="18" charset="0"/>
                <a:cs typeface="Times New Roman" panose="02020603050405020304" pitchFamily="18" charset="0"/>
              </a:rPr>
              <a:t>prepare</a:t>
            </a:r>
            <a:r>
              <a:rPr lang="en-US" sz="2800" dirty="0">
                <a:ln w="18415" cmpd="sng">
                  <a:solidFill>
                    <a:srgbClr val="FFFFFF"/>
                  </a:solidFill>
                  <a:prstDash val="solid"/>
                </a:ln>
                <a:solidFill>
                  <a:schemeClr val="bg1"/>
                </a:solidFill>
                <a:latin typeface="Times New Roman" panose="02020603050405020304" pitchFamily="18" charset="0"/>
                <a:cs typeface="Times New Roman" panose="02020603050405020304" pitchFamily="18" charset="0"/>
              </a:rPr>
              <a:t> a dowry </a:t>
            </a:r>
            <a:r>
              <a:rPr lang="sr-Latn-RS" sz="2800" dirty="0">
                <a:ln w="18415" cmpd="sng">
                  <a:solidFill>
                    <a:srgbClr val="FFFFFF"/>
                  </a:solidFill>
                  <a:prstDash val="solid"/>
                </a:ln>
                <a:solidFill>
                  <a:schemeClr val="bg1"/>
                </a:solidFill>
                <a:latin typeface="Times New Roman" panose="02020603050405020304" pitchFamily="18" charset="0"/>
                <a:cs typeface="Times New Roman" panose="02020603050405020304" pitchFamily="18" charset="0"/>
              </a:rPr>
              <a:t>for</a:t>
            </a:r>
            <a:r>
              <a:rPr lang="en-US" sz="2800" dirty="0">
                <a:ln w="18415" cmpd="sng">
                  <a:solidFill>
                    <a:srgbClr val="FFFFFF"/>
                  </a:solidFill>
                  <a:prstDash val="solid"/>
                </a:ln>
                <a:solidFill>
                  <a:schemeClr val="bg1"/>
                </a:solidFill>
                <a:latin typeface="Times New Roman" panose="02020603050405020304" pitchFamily="18" charset="0"/>
                <a:cs typeface="Times New Roman" panose="02020603050405020304" pitchFamily="18" charset="0"/>
              </a:rPr>
              <a:t> marriage,</a:t>
            </a:r>
            <a:r>
              <a:rPr lang="sr-Latn-RS" sz="2800" dirty="0">
                <a:ln w="18415" cmpd="sng">
                  <a:solidFill>
                    <a:srgbClr val="FFFFFF"/>
                  </a:solidFill>
                  <a:prstDash val="solid"/>
                </a:ln>
                <a:solidFill>
                  <a:schemeClr val="bg1"/>
                </a:solidFill>
                <a:latin typeface="Times New Roman" panose="02020603050405020304" pitchFamily="18" charset="0"/>
                <a:cs typeface="Times New Roman" panose="02020603050405020304" pitchFamily="18" charset="0"/>
              </a:rPr>
              <a:t> women during their maternity period</a:t>
            </a:r>
            <a:r>
              <a:rPr lang="en-US" sz="2800" dirty="0">
                <a:ln w="18415" cmpd="sng">
                  <a:solidFill>
                    <a:srgbClr val="FFFFFF"/>
                  </a:solidFill>
                  <a:prstDash val="solid"/>
                </a:ln>
                <a:solidFill>
                  <a:schemeClr val="bg1"/>
                </a:solidFill>
                <a:latin typeface="Times New Roman" panose="02020603050405020304" pitchFamily="18" charset="0"/>
                <a:cs typeface="Times New Roman" panose="02020603050405020304" pitchFamily="18" charset="0"/>
              </a:rPr>
              <a:t>,</a:t>
            </a:r>
            <a:r>
              <a:rPr lang="sr-Latn-RS" sz="2800" dirty="0">
                <a:ln w="18415" cmpd="sng">
                  <a:solidFill>
                    <a:srgbClr val="FFFFFF"/>
                  </a:solidFill>
                  <a:prstDash val="solid"/>
                </a:ln>
                <a:solidFill>
                  <a:schemeClr val="bg1"/>
                </a:solidFill>
                <a:latin typeface="Times New Roman" panose="02020603050405020304" pitchFamily="18" charset="0"/>
                <a:cs typeface="Times New Roman" panose="02020603050405020304" pitchFamily="18" charset="0"/>
              </a:rPr>
              <a:t> </a:t>
            </a:r>
            <a:r>
              <a:rPr lang="en-US" sz="2800" dirty="0">
                <a:ln w="18415" cmpd="sng">
                  <a:solidFill>
                    <a:srgbClr val="FFFFFF"/>
                  </a:solidFill>
                  <a:prstDash val="solid"/>
                </a:ln>
                <a:solidFill>
                  <a:schemeClr val="bg1"/>
                </a:solidFill>
                <a:latin typeface="Times New Roman" panose="02020603050405020304" pitchFamily="18" charset="0"/>
                <a:cs typeface="Times New Roman" panose="02020603050405020304" pitchFamily="18" charset="0"/>
              </a:rPr>
              <a:t>widows, sick and</a:t>
            </a:r>
            <a:r>
              <a:rPr lang="sr-Latn-RS" sz="2800" dirty="0">
                <a:ln w="18415" cmpd="sng">
                  <a:solidFill>
                    <a:srgbClr val="FFFFFF"/>
                  </a:solidFill>
                  <a:prstDash val="solid"/>
                </a:ln>
                <a:solidFill>
                  <a:schemeClr val="bg1"/>
                </a:solidFill>
                <a:latin typeface="Times New Roman" panose="02020603050405020304" pitchFamily="18" charset="0"/>
                <a:cs typeface="Times New Roman" panose="02020603050405020304" pitchFamily="18" charset="0"/>
              </a:rPr>
              <a:t> </a:t>
            </a:r>
            <a:r>
              <a:rPr lang="en-US" sz="2800" dirty="0">
                <a:ln w="18415" cmpd="sng">
                  <a:solidFill>
                    <a:srgbClr val="FFFFFF"/>
                  </a:solidFill>
                  <a:prstDash val="solid"/>
                </a:ln>
                <a:solidFill>
                  <a:schemeClr val="bg1"/>
                </a:solidFill>
                <a:latin typeface="Times New Roman" panose="02020603050405020304" pitchFamily="18" charset="0"/>
                <a:cs typeface="Times New Roman" panose="02020603050405020304" pitchFamily="18" charset="0"/>
              </a:rPr>
              <a:t>needy (girls up to 14 years old, boys up to 12 years old).</a:t>
            </a:r>
          </a:p>
        </p:txBody>
      </p:sp>
      <p:pic>
        <p:nvPicPr>
          <p:cNvPr id="2" name="Recorded Sound">
            <a:hlinkClick r:id="" action="ppaction://media"/>
            <a:extLst>
              <a:ext uri="{FF2B5EF4-FFF2-40B4-BE49-F238E27FC236}">
                <a16:creationId xmlns:a16="http://schemas.microsoft.com/office/drawing/2014/main" id="{0B2D26B0-9C75-4012-A147-5EB6804DE5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657628229"/>
      </p:ext>
    </p:extLst>
  </p:cSld>
  <p:clrMapOvr>
    <a:masterClrMapping/>
  </p:clrMapOvr>
  <mc:AlternateContent xmlns:mc="http://schemas.openxmlformats.org/markup-compatibility/2006">
    <mc:Choice xmlns:p14="http://schemas.microsoft.com/office/powerpoint/2010/main" Requires="p14">
      <p:transition spd="slow" p14:dur="2500" advClick="0" advTm="25562">
        <p:split orient="vert"/>
      </p:transition>
    </mc:Choice>
    <mc:Fallback>
      <p:transition spd="slow" advClick="0" advTm="25562">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9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23995" objId="2"/>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5212C1B8-EDA3-4036-AFCD-525D818636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95" b="3027"/>
          <a:stretch/>
        </p:blipFill>
        <p:spPr>
          <a:xfrm>
            <a:off x="215134" y="1167216"/>
            <a:ext cx="6690290" cy="4523567"/>
          </a:xfrm>
          <a:prstGeom prst="roundRect">
            <a:avLst/>
          </a:prstGeom>
        </p:spPr>
      </p:pic>
      <p:sp>
        <p:nvSpPr>
          <p:cNvPr id="4" name="TextBox 3">
            <a:extLst>
              <a:ext uri="{FF2B5EF4-FFF2-40B4-BE49-F238E27FC236}">
                <a16:creationId xmlns:a16="http://schemas.microsoft.com/office/drawing/2014/main" id="{411C2E03-063D-40FC-9E46-0A5160883C0C}"/>
              </a:ext>
            </a:extLst>
          </p:cNvPr>
          <p:cNvSpPr txBox="1"/>
          <p:nvPr/>
        </p:nvSpPr>
        <p:spPr>
          <a:xfrm>
            <a:off x="7007338" y="817327"/>
            <a:ext cx="4890880" cy="5457135"/>
          </a:xfrm>
          <a:prstGeom prst="rect">
            <a:avLst/>
          </a:prstGeom>
          <a:noFill/>
        </p:spPr>
        <p:txBody>
          <a:bodyPr wrap="square" rtlCol="0">
            <a:spAutoFit/>
          </a:bodyPr>
          <a:lstStyle/>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Jelena </a:t>
            </a:r>
            <a:r>
              <a:rPr lang="sr-Latn-R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Hirš</a:t>
            </a: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 was the first president. </a:t>
            </a: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In 1935 she was succeeded by Eliza </a:t>
            </a:r>
            <a:r>
              <a:rPr lang="en-US" sz="2800" dirty="0" err="1">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Lebl</a:t>
            </a: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-Feldman. </a:t>
            </a: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Active members were also </a:t>
            </a:r>
          </a:p>
          <a:p>
            <a:pPr algn="ctr">
              <a:lnSpc>
                <a:spcPct val="114000"/>
              </a:lnSpc>
            </a:pPr>
            <a:r>
              <a:rPr lang="en-US" sz="2800" dirty="0" err="1">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Ema</a:t>
            </a: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 </a:t>
            </a:r>
            <a:r>
              <a:rPr lang="en-US" sz="2800" dirty="0" err="1">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Volfner</a:t>
            </a: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 </a:t>
            </a:r>
          </a:p>
          <a:p>
            <a:pPr algn="ctr">
              <a:lnSpc>
                <a:spcPct val="114000"/>
              </a:lnSpc>
            </a:pPr>
            <a:r>
              <a:rPr lang="en-US" sz="2800" dirty="0" err="1">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Rozalija</a:t>
            </a: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 </a:t>
            </a:r>
            <a:r>
              <a:rPr lang="en-US" sz="2800" dirty="0" err="1">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Bril</a:t>
            </a: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 </a:t>
            </a:r>
            <a:r>
              <a:rPr lang="en-US" sz="2800" dirty="0" err="1">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Janka</a:t>
            </a: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 Lebl, </a:t>
            </a:r>
          </a:p>
          <a:p>
            <a:pPr algn="ctr">
              <a:lnSpc>
                <a:spcPct val="114000"/>
              </a:lnSpc>
            </a:pPr>
            <a:r>
              <a:rPr lang="en-US" sz="2800" dirty="0" err="1">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Lujza</a:t>
            </a: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 Miler, </a:t>
            </a:r>
            <a:r>
              <a:rPr lang="sr-Latn-R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Matilda Avramovic, Elvira Bah, Regina Flajšer, </a:t>
            </a:r>
            <a:endPar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endParaRPr>
          </a:p>
          <a:p>
            <a:pPr algn="ctr">
              <a:lnSpc>
                <a:spcPct val="114000"/>
              </a:lnSpc>
            </a:pPr>
            <a:r>
              <a:rPr lang="sr-Latn-R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Ruža Pops, Tereza Horivic</a:t>
            </a: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 and many others</a:t>
            </a:r>
            <a:r>
              <a:rPr lang="sr-Latn-R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 </a:t>
            </a:r>
            <a:endPar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endParaRPr>
          </a:p>
        </p:txBody>
      </p:sp>
      <p:pic>
        <p:nvPicPr>
          <p:cNvPr id="2" name="Recorded Sound">
            <a:hlinkClick r:id="" action="ppaction://media"/>
            <a:extLst>
              <a:ext uri="{FF2B5EF4-FFF2-40B4-BE49-F238E27FC236}">
                <a16:creationId xmlns:a16="http://schemas.microsoft.com/office/drawing/2014/main" id="{35E4B232-1C6C-45D2-9BA3-6511047A1B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238510335"/>
      </p:ext>
    </p:extLst>
  </p:cSld>
  <p:clrMapOvr>
    <a:masterClrMapping/>
  </p:clrMapOvr>
  <mc:AlternateContent xmlns:mc="http://schemas.openxmlformats.org/markup-compatibility/2006">
    <mc:Choice xmlns:p14="http://schemas.microsoft.com/office/powerpoint/2010/main" Requires="p14">
      <p:transition spd="slow" p14:dur="2500" advClick="0" advTm="30046">
        <p:split orient="vert"/>
      </p:transition>
    </mc:Choice>
    <mc:Fallback>
      <p:transition spd="slow" advClick="0" advTm="30046">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0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29137"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descr="lucas cranach.jpg"/>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6441440" y="1"/>
            <a:ext cx="5750560" cy="6857999"/>
          </a:xfrm>
          <a:prstGeom prst="flowChartProcess">
            <a:avLst/>
          </a:prstGeom>
          <a:ln>
            <a:noFill/>
          </a:ln>
        </p:spPr>
      </p:pic>
      <p:sp>
        <p:nvSpPr>
          <p:cNvPr id="2" name="TextBox 1"/>
          <p:cNvSpPr txBox="1"/>
          <p:nvPr/>
        </p:nvSpPr>
        <p:spPr>
          <a:xfrm>
            <a:off x="0" y="496434"/>
            <a:ext cx="6370320" cy="5865132"/>
          </a:xfrm>
          <a:prstGeom prst="rect">
            <a:avLst/>
          </a:prstGeom>
          <a:noFill/>
        </p:spPr>
        <p:txBody>
          <a:bodyPr wrap="square" rtlCol="0">
            <a:spAutoFit/>
          </a:bodyPr>
          <a:lstStyle/>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State of equality was disturbed because of the woman’s fault.</a:t>
            </a: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A consequence follows – woman desire [shall be] for her husband, and he shall rule over her (Genesis 3:16). </a:t>
            </a:r>
          </a:p>
          <a:p>
            <a:pPr algn="ctr">
              <a:lnSpc>
                <a:spcPct val="114000"/>
              </a:lnSpc>
            </a:pPr>
            <a:endPar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endParaRP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Despite all this, the Jewish woman never had subservient position. She was highly respected by a man. She was active participant in the social, educational, and religious life of the community.</a:t>
            </a:r>
          </a:p>
          <a:p>
            <a:endParaRPr lang="en-US" sz="2400" dirty="0">
              <a:ln w="18415" cmpd="sng">
                <a:solidFill>
                  <a:srgbClr val="FFFFFF"/>
                </a:solidFill>
                <a:prstDash val="solid"/>
              </a:ln>
              <a:solidFill>
                <a:srgbClr val="FFFFFF"/>
              </a:solidFill>
              <a:latin typeface="Britannic Bold" panose="020B0903060703020204" pitchFamily="34" charset="0"/>
              <a:ea typeface="+mj-ea"/>
              <a:cs typeface="Aharoni" panose="020B0604020202020204" pitchFamily="2" charset="-79"/>
            </a:endParaRPr>
          </a:p>
        </p:txBody>
      </p:sp>
      <p:pic>
        <p:nvPicPr>
          <p:cNvPr id="4" name="slajd 3">
            <a:hlinkClick r:id="" action="ppaction://media"/>
            <a:extLst>
              <a:ext uri="{FF2B5EF4-FFF2-40B4-BE49-F238E27FC236}">
                <a16:creationId xmlns:a16="http://schemas.microsoft.com/office/drawing/2014/main" id="{21E510B5-C159-4CFF-A908-5ABA53638B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500" advClick="0" advTm="29689">
        <p:split orient="vert"/>
      </p:transition>
    </mc:Choice>
    <mc:Fallback>
      <p:transition spd="slow" advClick="0" advTm="29689">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0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29181" objId="4"/>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F53A57-5DCF-40C1-A1BC-6C95B5E88C42}"/>
              </a:ext>
            </a:extLst>
          </p:cNvPr>
          <p:cNvSpPr txBox="1"/>
          <p:nvPr/>
        </p:nvSpPr>
        <p:spPr>
          <a:xfrm>
            <a:off x="4641339" y="166669"/>
            <a:ext cx="7313672" cy="2860655"/>
          </a:xfrm>
          <a:prstGeom prst="rect">
            <a:avLst/>
          </a:prstGeom>
          <a:noFill/>
        </p:spPr>
        <p:txBody>
          <a:bodyPr wrap="square" rtlCol="0">
            <a:spAutoFit/>
          </a:bodyPr>
          <a:lstStyle/>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Ashkenazi women although fewer than Sephardic had the same level of activities.</a:t>
            </a:r>
          </a:p>
          <a:p>
            <a:pPr algn="ctr">
              <a:lnSpc>
                <a:spcPct val="114000"/>
              </a:lnSpc>
            </a:pPr>
            <a:endParaRPr lang="en-US" sz="20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endParaRP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They organized numerous successful fundraising banquet to help poor Belgrade citizens and sold</a:t>
            </a:r>
            <a:r>
              <a:rPr lang="sr-Latn-R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i</a:t>
            </a:r>
            <a:r>
              <a:rPr lang="en-US" sz="2800" dirty="0" err="1">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ers</a:t>
            </a: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 during Balkans and WWI. </a:t>
            </a:r>
          </a:p>
        </p:txBody>
      </p:sp>
      <p:pic>
        <p:nvPicPr>
          <p:cNvPr id="4" name="Picture 3" descr="A group of people sitting at a table&#10;&#10;Description automatically generated">
            <a:extLst>
              <a:ext uri="{FF2B5EF4-FFF2-40B4-BE49-F238E27FC236}">
                <a16:creationId xmlns:a16="http://schemas.microsoft.com/office/drawing/2014/main" id="{DA3BD276-A0BA-4BA7-830F-A2C33ACE4EF0}"/>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329456" y="238113"/>
            <a:ext cx="4311883" cy="2874958"/>
          </a:xfrm>
          <a:prstGeom prst="round2DiagRect">
            <a:avLst/>
          </a:prstGeom>
        </p:spPr>
      </p:pic>
      <p:sp>
        <p:nvSpPr>
          <p:cNvPr id="5" name="TextBox 4">
            <a:extLst>
              <a:ext uri="{FF2B5EF4-FFF2-40B4-BE49-F238E27FC236}">
                <a16:creationId xmlns:a16="http://schemas.microsoft.com/office/drawing/2014/main" id="{BF35202C-DB2E-4E02-BB9F-45D59C4A53A2}"/>
              </a:ext>
            </a:extLst>
          </p:cNvPr>
          <p:cNvSpPr txBox="1"/>
          <p:nvPr/>
        </p:nvSpPr>
        <p:spPr>
          <a:xfrm>
            <a:off x="329456" y="3340408"/>
            <a:ext cx="11718021" cy="3386953"/>
          </a:xfrm>
          <a:prstGeom prst="rect">
            <a:avLst/>
          </a:prstGeom>
          <a:noFill/>
        </p:spPr>
        <p:txBody>
          <a:bodyPr wrap="square" rtlCol="0">
            <a:spAutoFit/>
          </a:bodyPr>
          <a:lstStyle/>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After the 1929 Arab riots in Palestine (</a:t>
            </a:r>
            <a:r>
              <a:rPr lang="en-US" sz="2800" dirty="0" err="1">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Meora'ot</a:t>
            </a: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 </a:t>
            </a:r>
            <a:r>
              <a:rPr lang="en-US" sz="2800" dirty="0" err="1">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Tarpat</a:t>
            </a: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 when 133 Jews were killed and between 198–241 others were injured</a:t>
            </a:r>
            <a:r>
              <a:rPr lang="sr-Latn-R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a:t>
            </a: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 commemorative ceremony was held</a:t>
            </a:r>
            <a:r>
              <a:rPr lang="sr-Latn-R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 by</a:t>
            </a: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 Ashkenazi women. </a:t>
            </a:r>
          </a:p>
          <a:p>
            <a:pPr algn="ctr">
              <a:lnSpc>
                <a:spcPct val="114000"/>
              </a:lnSpc>
            </a:pPr>
            <a:endParaRPr lang="en-US" sz="22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endParaRP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Marking the 70</a:t>
            </a:r>
            <a:r>
              <a:rPr lang="en-US" sz="2800" baseline="300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th</a:t>
            </a: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 anniversary of Theodor Herzl’s birth they were involved with local Zionist organization in giving a performance by celebrated cantors and famous musicians.  </a:t>
            </a:r>
          </a:p>
        </p:txBody>
      </p:sp>
      <p:pic>
        <p:nvPicPr>
          <p:cNvPr id="3" name="Recorded Sound">
            <a:hlinkClick r:id="" action="ppaction://media"/>
            <a:extLst>
              <a:ext uri="{FF2B5EF4-FFF2-40B4-BE49-F238E27FC236}">
                <a16:creationId xmlns:a16="http://schemas.microsoft.com/office/drawing/2014/main" id="{E4988A55-E869-47D7-8AA1-6148D6BF85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884810149"/>
      </p:ext>
    </p:extLst>
  </p:cSld>
  <p:clrMapOvr>
    <a:masterClrMapping/>
  </p:clrMapOvr>
  <mc:AlternateContent xmlns:mc="http://schemas.openxmlformats.org/markup-compatibility/2006">
    <mc:Choice xmlns:p14="http://schemas.microsoft.com/office/powerpoint/2010/main" Requires="p14">
      <p:transition spd="slow" p14:dur="2500" advClick="0" advTm="42006">
        <p:split orient="vert"/>
      </p:transition>
    </mc:Choice>
    <mc:Fallback>
      <p:transition spd="slow" advClick="0" advTm="42006">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5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39646" objId="3"/>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descr="A person posing for the camera&#10;&#10;Description automatically generated">
            <a:extLst>
              <a:ext uri="{FF2B5EF4-FFF2-40B4-BE49-F238E27FC236}">
                <a16:creationId xmlns:a16="http://schemas.microsoft.com/office/drawing/2014/main" id="{4EB1FC1C-253A-44A7-BDD0-62904B12B9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4274049" cy="5954233"/>
          </a:xfrm>
          <a:prstGeom prst="rect">
            <a:avLst/>
          </a:prstGeom>
        </p:spPr>
      </p:pic>
      <p:sp>
        <p:nvSpPr>
          <p:cNvPr id="4" name="TextBox 3">
            <a:extLst>
              <a:ext uri="{FF2B5EF4-FFF2-40B4-BE49-F238E27FC236}">
                <a16:creationId xmlns:a16="http://schemas.microsoft.com/office/drawing/2014/main" id="{8F7EBDD5-3498-4CF5-9F88-44D1960F4B42}"/>
              </a:ext>
            </a:extLst>
          </p:cNvPr>
          <p:cNvSpPr txBox="1"/>
          <p:nvPr/>
        </p:nvSpPr>
        <p:spPr>
          <a:xfrm>
            <a:off x="0" y="5626894"/>
            <a:ext cx="4274049" cy="1261884"/>
          </a:xfrm>
          <a:prstGeom prst="rect">
            <a:avLst/>
          </a:prstGeom>
          <a:solidFill>
            <a:schemeClr val="bg1"/>
          </a:solidFill>
        </p:spPr>
        <p:txBody>
          <a:bodyPr wrap="square" rtlCol="0">
            <a:spAutoFit/>
          </a:bodyPr>
          <a:lstStyle/>
          <a:p>
            <a:pPr algn="ctr"/>
            <a:r>
              <a:rPr lang="en-US" sz="2800" b="1" dirty="0">
                <a:latin typeface="+mj-lt"/>
                <a:cs typeface="Arial" panose="020B0604020202020204" pitchFamily="34" charset="0"/>
              </a:rPr>
              <a:t>Paulina </a:t>
            </a:r>
            <a:r>
              <a:rPr lang="en-US" sz="2800" b="1" dirty="0" err="1">
                <a:latin typeface="+mj-lt"/>
                <a:cs typeface="Arial" panose="020B0604020202020204" pitchFamily="34" charset="0"/>
              </a:rPr>
              <a:t>Lebl</a:t>
            </a:r>
            <a:r>
              <a:rPr lang="en-US" sz="2800" b="1" dirty="0">
                <a:latin typeface="+mj-lt"/>
                <a:cs typeface="Arial" panose="020B0604020202020204" pitchFamily="34" charset="0"/>
              </a:rPr>
              <a:t> </a:t>
            </a:r>
            <a:r>
              <a:rPr lang="en-US" sz="2800" b="1" dirty="0" err="1">
                <a:latin typeface="+mj-lt"/>
                <a:cs typeface="Arial" panose="020B0604020202020204" pitchFamily="34" charset="0"/>
              </a:rPr>
              <a:t>Albala</a:t>
            </a:r>
            <a:endParaRPr lang="en-US" sz="2800" b="1" dirty="0">
              <a:latin typeface="+mj-lt"/>
              <a:cs typeface="Arial" panose="020B0604020202020204" pitchFamily="34" charset="0"/>
            </a:endParaRPr>
          </a:p>
          <a:p>
            <a:pPr algn="ctr"/>
            <a:r>
              <a:rPr lang="en-US" sz="2000" b="1" dirty="0">
                <a:latin typeface="+mj-lt"/>
                <a:cs typeface="Arial" panose="020B0604020202020204" pitchFamily="34" charset="0"/>
              </a:rPr>
              <a:t>1891, Belgrade – 1967, Los Angeles</a:t>
            </a:r>
          </a:p>
          <a:p>
            <a:endParaRPr lang="en-US" sz="28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373833E-E26B-4F1B-B1B2-868A26648BE3}"/>
              </a:ext>
            </a:extLst>
          </p:cNvPr>
          <p:cNvSpPr txBox="1"/>
          <p:nvPr/>
        </p:nvSpPr>
        <p:spPr>
          <a:xfrm>
            <a:off x="4274048" y="92467"/>
            <a:ext cx="7917950" cy="6920228"/>
          </a:xfrm>
          <a:prstGeom prst="rect">
            <a:avLst/>
          </a:prstGeom>
          <a:noFill/>
        </p:spPr>
        <p:txBody>
          <a:bodyPr wrap="square" rtlCol="0">
            <a:spAutoFit/>
          </a:bodyPr>
          <a:lstStyle/>
          <a:p>
            <a:pPr algn="ctr">
              <a:lnSpc>
                <a:spcPct val="114000"/>
              </a:lnSpc>
            </a:pPr>
            <a:r>
              <a:rPr lang="en-US" sz="23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Paulina </a:t>
            </a:r>
            <a:r>
              <a:rPr lang="en-US" sz="2300" dirty="0" err="1">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Lebl</a:t>
            </a:r>
            <a:r>
              <a:rPr lang="en-US" sz="23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 – feminist, translator, literary critic, professor of literature, founder of the Yugoslav Association of University Educated Women, and one of the most educated women in Yugoslavia – was born in Belgrade and grew up in the city’s Ashkenazi community. </a:t>
            </a:r>
          </a:p>
          <a:p>
            <a:pPr algn="ctr">
              <a:lnSpc>
                <a:spcPct val="114000"/>
              </a:lnSpc>
            </a:pPr>
            <a:endParaRPr lang="en-US"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endParaRPr>
          </a:p>
          <a:p>
            <a:pPr algn="ctr">
              <a:lnSpc>
                <a:spcPct val="114000"/>
              </a:lnSpc>
            </a:pPr>
            <a:r>
              <a:rPr lang="en-US" sz="23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In 1913 Paulina graduated from the Faculty of Philosophy, classic department (Serbian and French literature).</a:t>
            </a:r>
            <a:r>
              <a:rPr lang="en-US" sz="2300" dirty="0"/>
              <a:t> </a:t>
            </a:r>
          </a:p>
          <a:p>
            <a:pPr algn="ctr">
              <a:lnSpc>
                <a:spcPct val="114000"/>
              </a:lnSpc>
            </a:pPr>
            <a:r>
              <a:rPr lang="en-US" sz="23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In 1920 she married David </a:t>
            </a:r>
            <a:r>
              <a:rPr lang="en-US" sz="2300" dirty="0" err="1">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Albala</a:t>
            </a:r>
            <a:r>
              <a:rPr lang="en-US" sz="23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 a physician, Zionist leader and president of Belgrade’s Sephardi community. </a:t>
            </a:r>
          </a:p>
          <a:p>
            <a:pPr algn="ctr">
              <a:lnSpc>
                <a:spcPct val="114000"/>
              </a:lnSpc>
            </a:pPr>
            <a:endParaRPr lang="en-US"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endParaRPr>
          </a:p>
          <a:p>
            <a:pPr algn="ctr">
              <a:lnSpc>
                <a:spcPct val="114000"/>
              </a:lnSpc>
            </a:pPr>
            <a:r>
              <a:rPr lang="en-US" sz="23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From 1919 through 1939, </a:t>
            </a:r>
            <a:r>
              <a:rPr lang="en-US" sz="2300" dirty="0" err="1">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Lebl-Albala</a:t>
            </a:r>
            <a:r>
              <a:rPr lang="en-US" sz="23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 wrote essays, literary discussions, criticism, travel articles, translations and other contributions which were published in newspapers and journals.</a:t>
            </a:r>
          </a:p>
          <a:p>
            <a:pPr algn="ctr">
              <a:lnSpc>
                <a:spcPct val="114000"/>
              </a:lnSpc>
            </a:pPr>
            <a:endParaRPr lang="en-US"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endParaRPr>
          </a:p>
          <a:p>
            <a:pPr algn="ctr">
              <a:lnSpc>
                <a:spcPct val="114000"/>
              </a:lnSpc>
            </a:pPr>
            <a:r>
              <a:rPr lang="en-US" sz="23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In 1940, she moved to Washington, joining her husband at the Yugoslav Embassy.</a:t>
            </a:r>
          </a:p>
        </p:txBody>
      </p:sp>
      <p:pic>
        <p:nvPicPr>
          <p:cNvPr id="2" name="Recorded Sound">
            <a:hlinkClick r:id="" action="ppaction://media"/>
            <a:extLst>
              <a:ext uri="{FF2B5EF4-FFF2-40B4-BE49-F238E27FC236}">
                <a16:creationId xmlns:a16="http://schemas.microsoft.com/office/drawing/2014/main" id="{A97A29EC-CBF8-4823-940C-AEC6052EEC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534541365"/>
      </p:ext>
    </p:extLst>
  </p:cSld>
  <p:clrMapOvr>
    <a:masterClrMapping/>
  </p:clrMapOvr>
  <mc:AlternateContent xmlns:mc="http://schemas.openxmlformats.org/markup-compatibility/2006">
    <mc:Choice xmlns:p14="http://schemas.microsoft.com/office/powerpoint/2010/main" Requires="p14">
      <p:transition spd="slow" p14:dur="2500" advClick="0" advTm="64414">
        <p:split orient="vert"/>
      </p:transition>
    </mc:Choice>
    <mc:Fallback>
      <p:transition spd="slow" advClick="0" advTm="64414">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8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 objId="2"/>
        <p14:stopEvt time="62896" objId="2"/>
      </p14:showEvtLst>
    </p:ext>
  </p:extLs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D04311-823F-4F46-B573-F3F567EAF6DE}"/>
              </a:ext>
            </a:extLst>
          </p:cNvPr>
          <p:cNvSpPr txBox="1"/>
          <p:nvPr/>
        </p:nvSpPr>
        <p:spPr>
          <a:xfrm>
            <a:off x="514793" y="2147270"/>
            <a:ext cx="11162414" cy="3983463"/>
          </a:xfrm>
          <a:prstGeom prst="rect">
            <a:avLst/>
          </a:prstGeom>
          <a:noFill/>
        </p:spPr>
        <p:txBody>
          <a:bodyPr wrap="square" rtlCol="0">
            <a:spAutoFit/>
          </a:bodyPr>
          <a:lstStyle/>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At one of the joint sessions of Jewish Women’s Society and </a:t>
            </a:r>
            <a:r>
              <a:rPr lang="en-US" sz="2800" dirty="0" err="1">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Humanitas</a:t>
            </a: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 the idea crystalized to establish a Federation of Jewish Women’s Associations of the Kingdom of Yugoslavia.</a:t>
            </a: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In November 1924, the first congress of Jewish women’s societies of all of Yugoslavia was held in Belgrade.</a:t>
            </a:r>
          </a:p>
          <a:p>
            <a:pPr algn="ctr">
              <a:lnSpc>
                <a:spcPct val="114000"/>
              </a:lnSpc>
            </a:pPr>
            <a:endPar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endParaRP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Next step was to join International Jewish Women’s Societies, with desire to do a benefit of Jews all over the world.</a:t>
            </a:r>
          </a:p>
        </p:txBody>
      </p:sp>
      <p:sp>
        <p:nvSpPr>
          <p:cNvPr id="3" name="Rectangle 2">
            <a:extLst>
              <a:ext uri="{FF2B5EF4-FFF2-40B4-BE49-F238E27FC236}">
                <a16:creationId xmlns:a16="http://schemas.microsoft.com/office/drawing/2014/main" id="{5394BD6C-1B50-45CA-8A88-881793704DDF}"/>
              </a:ext>
            </a:extLst>
          </p:cNvPr>
          <p:cNvSpPr/>
          <p:nvPr/>
        </p:nvSpPr>
        <p:spPr>
          <a:xfrm>
            <a:off x="514793" y="511766"/>
            <a:ext cx="11162413" cy="1200329"/>
          </a:xfrm>
          <a:prstGeom prst="rect">
            <a:avLst/>
          </a:prstGeom>
        </p:spPr>
        <p:txBody>
          <a:bodyPr wrap="square">
            <a:spAutoFit/>
          </a:bodyPr>
          <a:lstStyle/>
          <a:p>
            <a:pPr algn="ctr"/>
            <a:r>
              <a:rPr lang="en-US" sz="3600" b="1" spc="50" dirty="0">
                <a:ln w="19050" cmpd="sng">
                  <a:solidFill>
                    <a:schemeClr val="bg1"/>
                  </a:solidFill>
                  <a:prstDash val="solid"/>
                </a:ln>
                <a:solidFill>
                  <a:srgbClr val="002060"/>
                </a:solidFill>
                <a:effectLst>
                  <a:glow rad="38100">
                    <a:schemeClr val="accent1">
                      <a:alpha val="40000"/>
                    </a:schemeClr>
                  </a:glow>
                </a:effectLst>
                <a:latin typeface="Arial" panose="020B0604020202020204" pitchFamily="34" charset="0"/>
                <a:ea typeface="+mj-ea"/>
                <a:cs typeface="Arial" panose="020B0604020202020204" pitchFamily="34" charset="0"/>
              </a:rPr>
              <a:t>Federation of Jewish Women’s Society</a:t>
            </a:r>
            <a:r>
              <a:rPr lang="en-US" sz="36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 </a:t>
            </a:r>
            <a:r>
              <a:rPr lang="en-US" sz="3600" b="1" spc="50" dirty="0">
                <a:ln w="19050" cmpd="sng">
                  <a:solidFill>
                    <a:schemeClr val="bg1"/>
                  </a:solidFill>
                  <a:prstDash val="solid"/>
                </a:ln>
                <a:solidFill>
                  <a:srgbClr val="002060"/>
                </a:solidFill>
                <a:effectLst>
                  <a:glow rad="38100">
                    <a:schemeClr val="accent1">
                      <a:alpha val="40000"/>
                    </a:schemeClr>
                  </a:glow>
                </a:effectLst>
                <a:latin typeface="Arial" panose="020B0604020202020204" pitchFamily="34" charset="0"/>
                <a:ea typeface="+mj-ea"/>
                <a:cs typeface="Arial" panose="020B0604020202020204" pitchFamily="34" charset="0"/>
              </a:rPr>
              <a:t>of the Kingdom of Yugoslavia </a:t>
            </a:r>
          </a:p>
        </p:txBody>
      </p:sp>
      <p:pic>
        <p:nvPicPr>
          <p:cNvPr id="4" name="Recorded Sound">
            <a:hlinkClick r:id="" action="ppaction://media"/>
            <a:extLst>
              <a:ext uri="{FF2B5EF4-FFF2-40B4-BE49-F238E27FC236}">
                <a16:creationId xmlns:a16="http://schemas.microsoft.com/office/drawing/2014/main" id="{83FE49DB-50A7-408E-9FA1-A447C792FB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401683544"/>
      </p:ext>
    </p:extLst>
  </p:cSld>
  <p:clrMapOvr>
    <a:masterClrMapping/>
  </p:clrMapOvr>
  <mc:AlternateContent xmlns:mc="http://schemas.openxmlformats.org/markup-compatibility/2006">
    <mc:Choice xmlns:p14="http://schemas.microsoft.com/office/powerpoint/2010/main" Requires="p14">
      <p:transition spd="slow" p14:dur="2500" advClick="0" advTm="34600">
        <p:split orient="vert"/>
      </p:transition>
    </mc:Choice>
    <mc:Fallback>
      <p:transition spd="slow" advClick="0" advTm="346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4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33516" objId="4"/>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81C0E6-37AE-4667-B413-FA69DF951FA0}"/>
              </a:ext>
            </a:extLst>
          </p:cNvPr>
          <p:cNvSpPr txBox="1"/>
          <p:nvPr/>
        </p:nvSpPr>
        <p:spPr>
          <a:xfrm>
            <a:off x="5171440" y="1097280"/>
            <a:ext cx="6675120" cy="1754326"/>
          </a:xfrm>
          <a:prstGeom prst="rect">
            <a:avLst/>
          </a:prstGeom>
          <a:noFill/>
        </p:spPr>
        <p:txBody>
          <a:bodyPr wrap="square" rtlCol="0">
            <a:spAutoFit/>
          </a:bodyPr>
          <a:lstStyle/>
          <a:p>
            <a:pPr algn="ctr"/>
            <a:r>
              <a:rPr lang="en-US" sz="3600" b="1" spc="50" dirty="0">
                <a:ln w="19050" cmpd="sng">
                  <a:solidFill>
                    <a:schemeClr val="bg1"/>
                  </a:solidFill>
                  <a:prstDash val="solid"/>
                </a:ln>
                <a:solidFill>
                  <a:srgbClr val="002060"/>
                </a:solidFill>
                <a:effectLst>
                  <a:glow rad="38100">
                    <a:schemeClr val="accent1">
                      <a:alpha val="40000"/>
                    </a:schemeClr>
                  </a:glow>
                </a:effectLst>
                <a:latin typeface="Arial" panose="020B0604020202020204" pitchFamily="34" charset="0"/>
                <a:ea typeface="+mj-ea"/>
                <a:cs typeface="Arial" panose="020B0604020202020204" pitchFamily="34" charset="0"/>
              </a:rPr>
              <a:t>WIZO – Women International Zionist Organization</a:t>
            </a:r>
          </a:p>
          <a:p>
            <a:pPr algn="ctr"/>
            <a:endParaRPr lang="en-US" sz="3600" b="1" spc="50" dirty="0">
              <a:ln w="19050" cmpd="sng">
                <a:solidFill>
                  <a:schemeClr val="bg1"/>
                </a:solidFill>
                <a:prstDash val="solid"/>
              </a:ln>
              <a:solidFill>
                <a:srgbClr val="002060"/>
              </a:solidFill>
              <a:effectLst>
                <a:glow rad="38100">
                  <a:schemeClr val="accent1">
                    <a:alpha val="40000"/>
                  </a:schemeClr>
                </a:glow>
              </a:effectLst>
              <a:latin typeface="Arial" panose="020B0604020202020204" pitchFamily="34" charset="0"/>
              <a:ea typeface="+mj-ea"/>
              <a:cs typeface="Arial" panose="020B0604020202020204" pitchFamily="34" charset="0"/>
            </a:endParaRPr>
          </a:p>
        </p:txBody>
      </p:sp>
      <p:pic>
        <p:nvPicPr>
          <p:cNvPr id="3" name="Picture 2">
            <a:extLst>
              <a:ext uri="{FF2B5EF4-FFF2-40B4-BE49-F238E27FC236}">
                <a16:creationId xmlns:a16="http://schemas.microsoft.com/office/drawing/2014/main" id="{C6941EF6-FE23-4D1F-BEB3-C7E564E310C4}"/>
              </a:ext>
            </a:extLst>
          </p:cNvPr>
          <p:cNvPicPr>
            <a:picLocks noChangeAspect="1"/>
          </p:cNvPicPr>
          <p:nvPr/>
        </p:nvPicPr>
        <p:blipFill>
          <a:blip r:embed="rId4" cstate="print"/>
          <a:stretch>
            <a:fillRect/>
          </a:stretch>
        </p:blipFill>
        <p:spPr>
          <a:xfrm>
            <a:off x="345440" y="166637"/>
            <a:ext cx="4410256" cy="3033763"/>
          </a:xfrm>
          <a:prstGeom prst="roundRect">
            <a:avLst/>
          </a:prstGeom>
        </p:spPr>
      </p:pic>
      <p:sp>
        <p:nvSpPr>
          <p:cNvPr id="4" name="TextBox 3">
            <a:extLst>
              <a:ext uri="{FF2B5EF4-FFF2-40B4-BE49-F238E27FC236}">
                <a16:creationId xmlns:a16="http://schemas.microsoft.com/office/drawing/2014/main" id="{11CB8C0E-C61D-4CDA-967D-2576FB4D0A25}"/>
              </a:ext>
            </a:extLst>
          </p:cNvPr>
          <p:cNvSpPr txBox="1"/>
          <p:nvPr/>
        </p:nvSpPr>
        <p:spPr>
          <a:xfrm>
            <a:off x="10274" y="3200400"/>
            <a:ext cx="12192000" cy="3807902"/>
          </a:xfrm>
          <a:prstGeom prst="rect">
            <a:avLst/>
          </a:prstGeom>
          <a:noFill/>
        </p:spPr>
        <p:txBody>
          <a:bodyPr wrap="square" rtlCol="0">
            <a:spAutoFit/>
          </a:bodyPr>
          <a:lstStyle/>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Jewish women of the Kingdom of Yugoslavia were very aware of the importance of Zionist movement that espouses the re-establishment of a Jewish state in the territory defined as the historic Land of Israel. </a:t>
            </a: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The first Women Zionist Organization was founded in Zagreb in 1924. </a:t>
            </a:r>
          </a:p>
          <a:p>
            <a:pPr algn="ctr">
              <a:lnSpc>
                <a:spcPct val="114000"/>
              </a:lnSpc>
            </a:pPr>
            <a:endParaRPr lang="en-US" sz="20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endParaRP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Four years later, during Dr Nahum Sokolow, the Zionist leader, and his daughter Dr Celina Sokolow visit of Belgrade, branch of WIZO was formed in Belgrade, too.  </a:t>
            </a:r>
          </a:p>
          <a:p>
            <a:endParaRPr lang="en-US" dirty="0"/>
          </a:p>
        </p:txBody>
      </p:sp>
      <p:pic>
        <p:nvPicPr>
          <p:cNvPr id="5" name="Recorded Sound">
            <a:hlinkClick r:id="" action="ppaction://media"/>
            <a:extLst>
              <a:ext uri="{FF2B5EF4-FFF2-40B4-BE49-F238E27FC236}">
                <a16:creationId xmlns:a16="http://schemas.microsoft.com/office/drawing/2014/main" id="{5644D0CF-3BC0-4E3B-A71E-CB960B0BAB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021154883"/>
      </p:ext>
    </p:extLst>
  </p:cSld>
  <p:clrMapOvr>
    <a:masterClrMapping/>
  </p:clrMapOvr>
  <mc:AlternateContent xmlns:mc="http://schemas.openxmlformats.org/markup-compatibility/2006">
    <mc:Choice xmlns:p14="http://schemas.microsoft.com/office/powerpoint/2010/main" Requires="p14">
      <p:transition spd="slow" p14:dur="2500" advClick="0" advTm="35742">
        <p:split orient="vert"/>
      </p:transition>
    </mc:Choice>
    <mc:Fallback>
      <p:transition spd="slow" advClick="0" advTm="35742">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7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33820" objId="5"/>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91FF70-8438-401F-884A-8F990251F5FA}"/>
              </a:ext>
            </a:extLst>
          </p:cNvPr>
          <p:cNvSpPr txBox="1"/>
          <p:nvPr/>
        </p:nvSpPr>
        <p:spPr>
          <a:xfrm>
            <a:off x="3688424" y="482885"/>
            <a:ext cx="8503575" cy="646331"/>
          </a:xfrm>
          <a:prstGeom prst="rect">
            <a:avLst/>
          </a:prstGeom>
          <a:noFill/>
        </p:spPr>
        <p:txBody>
          <a:bodyPr wrap="square" rtlCol="0">
            <a:spAutoFit/>
          </a:bodyPr>
          <a:lstStyle/>
          <a:p>
            <a:pPr algn="ctr"/>
            <a:r>
              <a:rPr lang="en-US" sz="3600" b="1" spc="50" dirty="0">
                <a:ln w="19050" cmpd="sng">
                  <a:solidFill>
                    <a:schemeClr val="bg1"/>
                  </a:solidFill>
                  <a:prstDash val="solid"/>
                </a:ln>
                <a:solidFill>
                  <a:srgbClr val="002060"/>
                </a:solidFill>
                <a:effectLst>
                  <a:glow rad="38100">
                    <a:schemeClr val="accent1">
                      <a:alpha val="40000"/>
                    </a:schemeClr>
                  </a:glow>
                </a:effectLst>
                <a:latin typeface="Arial" panose="020B0604020202020204" pitchFamily="34" charset="0"/>
                <a:ea typeface="+mj-ea"/>
                <a:cs typeface="Arial" panose="020B0604020202020204" pitchFamily="34" charset="0"/>
              </a:rPr>
              <a:t>Women's suffrage</a:t>
            </a:r>
          </a:p>
        </p:txBody>
      </p:sp>
      <p:pic>
        <p:nvPicPr>
          <p:cNvPr id="4" name="Picture 3" descr="A picture containing text, book&#10;&#10;Description automatically generated">
            <a:extLst>
              <a:ext uri="{FF2B5EF4-FFF2-40B4-BE49-F238E27FC236}">
                <a16:creationId xmlns:a16="http://schemas.microsoft.com/office/drawing/2014/main" id="{F551580D-38B1-4350-88C9-A1FEE8E20C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26" t="995" r="3050" b="15685"/>
          <a:stretch/>
        </p:blipFill>
        <p:spPr>
          <a:xfrm>
            <a:off x="410968" y="850186"/>
            <a:ext cx="3277456" cy="5157627"/>
          </a:xfrm>
          <a:prstGeom prst="roundRect">
            <a:avLst/>
          </a:prstGeom>
        </p:spPr>
      </p:pic>
      <p:sp>
        <p:nvSpPr>
          <p:cNvPr id="7" name="TextBox 6">
            <a:extLst>
              <a:ext uri="{FF2B5EF4-FFF2-40B4-BE49-F238E27FC236}">
                <a16:creationId xmlns:a16="http://schemas.microsoft.com/office/drawing/2014/main" id="{51959A81-27A4-4918-8A3A-225F26561510}"/>
              </a:ext>
            </a:extLst>
          </p:cNvPr>
          <p:cNvSpPr txBox="1"/>
          <p:nvPr/>
        </p:nvSpPr>
        <p:spPr>
          <a:xfrm>
            <a:off x="3804863" y="1409204"/>
            <a:ext cx="8270696" cy="4965911"/>
          </a:xfrm>
          <a:prstGeom prst="rect">
            <a:avLst/>
          </a:prstGeom>
          <a:noFill/>
        </p:spPr>
        <p:txBody>
          <a:bodyPr wrap="square" rtlCol="0">
            <a:spAutoFit/>
          </a:bodyPr>
          <a:lstStyle/>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The question of Yugoslav women’s suffrage arose in 1930’s. </a:t>
            </a:r>
          </a:p>
          <a:p>
            <a:pPr algn="ctr">
              <a:lnSpc>
                <a:spcPct val="114000"/>
              </a:lnSpc>
            </a:pPr>
            <a:endPar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endParaRP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Each activist’s unique personality and her community activity led to women’s ability to vote, but not to be elected.</a:t>
            </a:r>
          </a:p>
          <a:p>
            <a:pPr algn="ctr">
              <a:lnSpc>
                <a:spcPct val="114000"/>
              </a:lnSpc>
            </a:pPr>
            <a:endPar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endParaRP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Belgrade’s Jewish women were first allowed to vote in Ashkenazi community in 1933, and 3 years later in Sephardic community. </a:t>
            </a:r>
          </a:p>
        </p:txBody>
      </p:sp>
      <p:pic>
        <p:nvPicPr>
          <p:cNvPr id="3" name="Recorded Sound">
            <a:hlinkClick r:id="" action="ppaction://media"/>
            <a:extLst>
              <a:ext uri="{FF2B5EF4-FFF2-40B4-BE49-F238E27FC236}">
                <a16:creationId xmlns:a16="http://schemas.microsoft.com/office/drawing/2014/main" id="{A780752F-D089-4774-A003-DE00BC51D2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862869379"/>
      </p:ext>
    </p:extLst>
  </p:cSld>
  <p:clrMapOvr>
    <a:masterClrMapping/>
  </p:clrMapOvr>
  <mc:AlternateContent xmlns:mc="http://schemas.openxmlformats.org/markup-compatibility/2006">
    <mc:Choice xmlns:p14="http://schemas.microsoft.com/office/powerpoint/2010/main" Requires="p14">
      <p:transition spd="slow" p14:dur="2500" advClick="0" advTm="21857">
        <p:split orient="vert"/>
      </p:transition>
    </mc:Choice>
    <mc:Fallback>
      <p:transition spd="slow" advClick="0" advTm="21857">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3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19382" objId="3"/>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FCC05EE-C155-4A0E-8BA2-3D4463084FDE}"/>
              </a:ext>
            </a:extLst>
          </p:cNvPr>
          <p:cNvSpPr/>
          <p:nvPr/>
        </p:nvSpPr>
        <p:spPr>
          <a:xfrm>
            <a:off x="222607" y="2441646"/>
            <a:ext cx="5397356" cy="1455595"/>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b="1" dirty="0">
                <a:solidFill>
                  <a:schemeClr val="tx1"/>
                </a:solidFill>
                <a:latin typeface="Arial" panose="020B0604020202020204" pitchFamily="34" charset="0"/>
                <a:cs typeface="Arial" panose="020B0604020202020204" pitchFamily="34" charset="0"/>
              </a:rPr>
              <a:t>         </a:t>
            </a:r>
          </a:p>
          <a:p>
            <a:pPr algn="ctr"/>
            <a:endParaRPr lang="sr-Latn-RS" b="1" dirty="0">
              <a:solidFill>
                <a:schemeClr val="tx1"/>
              </a:solidFill>
              <a:latin typeface="Arial" panose="020B0604020202020204" pitchFamily="34" charset="0"/>
              <a:cs typeface="Arial" panose="020B0604020202020204" pitchFamily="34" charset="0"/>
            </a:endParaRPr>
          </a:p>
          <a:p>
            <a:pPr algn="ctr"/>
            <a:r>
              <a:rPr lang="en-US" sz="2000" b="1" dirty="0">
                <a:solidFill>
                  <a:schemeClr val="tx1"/>
                </a:solidFill>
                <a:cs typeface="Arial" panose="020B0604020202020204" pitchFamily="34" charset="0"/>
              </a:rPr>
              <a:t>The Belgrade Jews were being</a:t>
            </a:r>
            <a:r>
              <a:rPr lang="sr-Latn-RS" sz="2000" b="1" dirty="0">
                <a:solidFill>
                  <a:schemeClr val="tx1"/>
                </a:solidFill>
                <a:cs typeface="Arial" panose="020B0604020202020204" pitchFamily="34" charset="0"/>
              </a:rPr>
              <a:t> </a:t>
            </a:r>
            <a:r>
              <a:rPr lang="en-US" sz="2000" b="1" dirty="0">
                <a:solidFill>
                  <a:schemeClr val="tx1"/>
                </a:solidFill>
                <a:cs typeface="Arial" panose="020B0604020202020204" pitchFamily="34" charset="0"/>
              </a:rPr>
              <a:t>brought</a:t>
            </a:r>
            <a:r>
              <a:rPr lang="sr-Latn-RS" sz="2000" b="1" dirty="0">
                <a:solidFill>
                  <a:schemeClr val="tx1"/>
                </a:solidFill>
                <a:cs typeface="Arial" panose="020B0604020202020204" pitchFamily="34" charset="0"/>
              </a:rPr>
              <a:t> </a:t>
            </a:r>
            <a:r>
              <a:rPr lang="en-US" sz="2000" b="1" dirty="0">
                <a:solidFill>
                  <a:schemeClr val="tx1"/>
                </a:solidFill>
                <a:cs typeface="Arial" panose="020B0604020202020204" pitchFamily="34" charset="0"/>
              </a:rPr>
              <a:t>into</a:t>
            </a:r>
            <a:r>
              <a:rPr lang="sr-Latn-RS" sz="2000" b="1" dirty="0">
                <a:solidFill>
                  <a:schemeClr val="tx1"/>
                </a:solidFill>
                <a:cs typeface="Arial" panose="020B0604020202020204" pitchFamily="34" charset="0"/>
              </a:rPr>
              <a:t> Sajmište</a:t>
            </a:r>
            <a:r>
              <a:rPr lang="en-US" sz="2000" b="1" dirty="0">
                <a:solidFill>
                  <a:schemeClr val="tx1"/>
                </a:solidFill>
                <a:cs typeface="Arial" panose="020B0604020202020204" pitchFamily="34" charset="0"/>
              </a:rPr>
              <a:t> camp, December 1941</a:t>
            </a:r>
          </a:p>
        </p:txBody>
      </p:sp>
      <p:pic>
        <p:nvPicPr>
          <p:cNvPr id="3" name="Picture 2" descr="A group of people standing in front of a building&#10;&#10;Description automatically generated">
            <a:extLst>
              <a:ext uri="{FF2B5EF4-FFF2-40B4-BE49-F238E27FC236}">
                <a16:creationId xmlns:a16="http://schemas.microsoft.com/office/drawing/2014/main" id="{D64E3956-11BE-4879-A730-24B0DDE950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607" y="181413"/>
            <a:ext cx="5397356" cy="2910974"/>
          </a:xfrm>
          <a:prstGeom prst="roundRect">
            <a:avLst/>
          </a:prstGeom>
        </p:spPr>
      </p:pic>
      <p:sp>
        <p:nvSpPr>
          <p:cNvPr id="4" name="TextBox 3">
            <a:extLst>
              <a:ext uri="{FF2B5EF4-FFF2-40B4-BE49-F238E27FC236}">
                <a16:creationId xmlns:a16="http://schemas.microsoft.com/office/drawing/2014/main" id="{37B9325E-CC29-424B-BC11-F02E0E4533E2}"/>
              </a:ext>
            </a:extLst>
          </p:cNvPr>
          <p:cNvSpPr txBox="1"/>
          <p:nvPr/>
        </p:nvSpPr>
        <p:spPr>
          <a:xfrm>
            <a:off x="0" y="4265678"/>
            <a:ext cx="12191999" cy="2509790"/>
          </a:xfrm>
          <a:prstGeom prst="rect">
            <a:avLst/>
          </a:prstGeom>
          <a:noFill/>
        </p:spPr>
        <p:txBody>
          <a:bodyPr wrap="square" rtlCol="0">
            <a:spAutoFit/>
          </a:bodyPr>
          <a:lstStyle/>
          <a:p>
            <a:pPr algn="ctr">
              <a:lnSpc>
                <a:spcPct val="114000"/>
              </a:lnSpc>
            </a:pPr>
            <a:r>
              <a:rPr lang="en-US" sz="2800" dirty="0"/>
              <a:t> </a:t>
            </a: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Security Police – Gestapo, within which the Police Department for Jewish Affairs, “</a:t>
            </a:r>
            <a:r>
              <a:rPr lang="en-US" sz="2800" dirty="0" err="1">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Judenreferat</a:t>
            </a: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 was established immediately</a:t>
            </a:r>
            <a:r>
              <a:rPr lang="sr-Latn-R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a:t>
            </a:r>
            <a:r>
              <a:rPr lang="en-US" sz="2800" dirty="0"/>
              <a:t> </a:t>
            </a: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Very soon </a:t>
            </a:r>
            <a:r>
              <a:rPr lang="sr-Latn-R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Belgrade</a:t>
            </a: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’s </a:t>
            </a:r>
            <a:r>
              <a:rPr lang="sr-Latn-R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 </a:t>
            </a: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fairgrounds</a:t>
            </a:r>
            <a:r>
              <a:rPr lang="sr-Latn-R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 was tranformed</a:t>
            </a: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 into a Jewish camp</a:t>
            </a:r>
            <a:r>
              <a:rPr lang="sr-Latn-R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 (</a:t>
            </a:r>
            <a:r>
              <a:rPr lang="en-US" sz="2800" dirty="0" err="1">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Judenlager</a:t>
            </a: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 </a:t>
            </a:r>
            <a:r>
              <a:rPr lang="en-US" sz="2800" dirty="0" err="1">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Semlin</a:t>
            </a:r>
            <a:r>
              <a:rPr lang="sr-Latn-R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a:t>
            </a: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a:t>
            </a:r>
            <a:r>
              <a:rPr lang="sr-Latn-R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 and i</a:t>
            </a: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n just a few weeks, from April to May 1942, the Nazis killed 6,320 Jews, mostly women and children, out of 6,400 Jewish inmates</a:t>
            </a:r>
            <a:r>
              <a:rPr lang="en-US" sz="26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B32CA4DE-1EC7-4E80-B19B-996FA3B502AD}"/>
              </a:ext>
            </a:extLst>
          </p:cNvPr>
          <p:cNvSpPr txBox="1"/>
          <p:nvPr/>
        </p:nvSpPr>
        <p:spPr>
          <a:xfrm>
            <a:off x="5619963" y="181413"/>
            <a:ext cx="6431623" cy="3991798"/>
          </a:xfrm>
          <a:prstGeom prst="rect">
            <a:avLst/>
          </a:prstGeom>
          <a:noFill/>
        </p:spPr>
        <p:txBody>
          <a:bodyPr wrap="square" rtlCol="0">
            <a:spAutoFit/>
          </a:bodyPr>
          <a:lstStyle/>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Activity of the Jewish Women’s Societies was interrupted by war.</a:t>
            </a:r>
            <a:r>
              <a:rPr lang="sr-Latn-R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 </a:t>
            </a:r>
            <a:endPar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endParaRP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On the 6th of April 1941</a:t>
            </a:r>
            <a:r>
              <a:rPr lang="sr-Latn-R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a:t>
            </a: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 the German Air Fleet (Luftwaffe) bombed Belgrade with a special brutality. </a:t>
            </a: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Germans organized the military occupation administration which included an extended repressive apparatus</a:t>
            </a:r>
            <a:r>
              <a:rPr lang="sr-Latn-R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a:t>
            </a:r>
            <a:r>
              <a:rPr lang="en-US" sz="2800" dirty="0"/>
              <a:t> </a:t>
            </a:r>
          </a:p>
        </p:txBody>
      </p:sp>
      <p:pic>
        <p:nvPicPr>
          <p:cNvPr id="2" name="Recorded Sound">
            <a:hlinkClick r:id="" action="ppaction://media"/>
            <a:extLst>
              <a:ext uri="{FF2B5EF4-FFF2-40B4-BE49-F238E27FC236}">
                <a16:creationId xmlns:a16="http://schemas.microsoft.com/office/drawing/2014/main" id="{58477A1B-B342-4327-BEAC-674AF6F39E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237029546"/>
      </p:ext>
    </p:extLst>
  </p:cSld>
  <p:clrMapOvr>
    <a:masterClrMapping/>
  </p:clrMapOvr>
  <mc:AlternateContent xmlns:mc="http://schemas.openxmlformats.org/markup-compatibility/2006">
    <mc:Choice xmlns:p14="http://schemas.microsoft.com/office/powerpoint/2010/main" Requires="p14">
      <p:transition spd="slow" p14:dur="2500" advClick="0" advTm="34898">
        <p:split orient="vert"/>
      </p:transition>
    </mc:Choice>
    <mc:Fallback>
      <p:transition spd="slow" advClick="0" advTm="34898">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8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 objId="2"/>
        <p14:stopEvt time="30893" objId="2"/>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197D16-FE75-4A0E-A0C9-28C0F04A4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57022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A8FCEC6-4B30-4FF2-8B32-504BEAEA3A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t="45716" b="9820"/>
          <a:stretch>
            <a:fillRect/>
          </a:stretch>
        </p:blipFill>
        <p:spPr>
          <a:xfrm>
            <a:off x="0" y="3808676"/>
            <a:ext cx="121920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3" name="Text Placeholder 2">
            <a:extLst>
              <a:ext uri="{FF2B5EF4-FFF2-40B4-BE49-F238E27FC236}">
                <a16:creationId xmlns:a16="http://schemas.microsoft.com/office/drawing/2014/main" id="{8A74DD49-E20C-444F-AA8C-11A42CC6FD5F}"/>
              </a:ext>
            </a:extLst>
          </p:cNvPr>
          <p:cNvSpPr>
            <a:spLocks noGrp="1"/>
          </p:cNvSpPr>
          <p:nvPr>
            <p:ph type="body" idx="1"/>
          </p:nvPr>
        </p:nvSpPr>
        <p:spPr>
          <a:xfrm>
            <a:off x="589032" y="5490440"/>
            <a:ext cx="9416898" cy="723670"/>
          </a:xfrm>
        </p:spPr>
        <p:txBody>
          <a:bodyPr vert="horz" lIns="91440" tIns="45720" rIns="91440" bIns="45720" rtlCol="0" anchor="t">
            <a:noAutofit/>
          </a:bodyPr>
          <a:lstStyle/>
          <a:p>
            <a:pPr>
              <a:lnSpc>
                <a:spcPct val="90000"/>
              </a:lnSpc>
              <a:spcBef>
                <a:spcPts val="1000"/>
              </a:spcBef>
            </a:pPr>
            <a:r>
              <a:rPr lang="en-US" sz="2800" b="1" dirty="0">
                <a:ln w="0"/>
                <a:solidFill>
                  <a:schemeClr val="tx1"/>
                </a:solidFill>
                <a:latin typeface="Times New Roman" panose="02020603050405020304" pitchFamily="18" charset="0"/>
                <a:cs typeface="Times New Roman" panose="02020603050405020304" pitchFamily="18" charset="0"/>
              </a:rPr>
              <a:t>Presented by Barbara </a:t>
            </a:r>
            <a:r>
              <a:rPr lang="en-US" sz="2800" b="1" dirty="0" err="1">
                <a:ln w="0"/>
                <a:solidFill>
                  <a:schemeClr val="tx1"/>
                </a:solidFill>
                <a:latin typeface="Times New Roman" panose="02020603050405020304" pitchFamily="18" charset="0"/>
                <a:cs typeface="Times New Roman" panose="02020603050405020304" pitchFamily="18" charset="0"/>
              </a:rPr>
              <a:t>Panić</a:t>
            </a:r>
            <a:endParaRPr lang="en-US" sz="2800" b="1" dirty="0">
              <a:ln w="0"/>
              <a:solidFill>
                <a:schemeClr val="tx1"/>
              </a:solidFill>
              <a:latin typeface="Times New Roman" panose="02020603050405020304" pitchFamily="18" charset="0"/>
              <a:cs typeface="Times New Roman" panose="02020603050405020304" pitchFamily="18" charset="0"/>
            </a:endParaRPr>
          </a:p>
          <a:p>
            <a:pPr>
              <a:lnSpc>
                <a:spcPct val="90000"/>
              </a:lnSpc>
              <a:spcBef>
                <a:spcPts val="1000"/>
              </a:spcBef>
            </a:pPr>
            <a:r>
              <a:rPr lang="en-US" sz="2800" b="1" dirty="0">
                <a:ln w="0"/>
                <a:solidFill>
                  <a:schemeClr val="tx1"/>
                </a:solidFill>
                <a:latin typeface="Times New Roman" panose="02020603050405020304" pitchFamily="18" charset="0"/>
                <a:cs typeface="Times New Roman" panose="02020603050405020304" pitchFamily="18" charset="0"/>
              </a:rPr>
              <a:t>Curator at the Jewish Historical Museum, Belgrade</a:t>
            </a:r>
          </a:p>
        </p:txBody>
      </p:sp>
    </p:spTree>
    <p:extLst>
      <p:ext uri="{BB962C8B-B14F-4D97-AF65-F5344CB8AC3E}">
        <p14:creationId xmlns:p14="http://schemas.microsoft.com/office/powerpoint/2010/main" val="664316949"/>
      </p:ext>
    </p:extLst>
  </p:cSld>
  <p:clrMapOvr>
    <a:masterClrMapping/>
  </p:clrMapOvr>
  <mc:AlternateContent xmlns:mc="http://schemas.openxmlformats.org/markup-compatibility/2006">
    <mc:Choice xmlns:p14="http://schemas.microsoft.com/office/powerpoint/2010/main" Requires="p14">
      <p:transition spd="slow" p14:dur="2500" advClick="0" advTm="10804">
        <p:split orient="vert"/>
      </p:transition>
    </mc:Choice>
    <mc:Fallback>
      <p:transition spd="slow" advClick="0" advTm="10804">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Box 1"/>
          <p:cNvSpPr txBox="1"/>
          <p:nvPr/>
        </p:nvSpPr>
        <p:spPr>
          <a:xfrm>
            <a:off x="0" y="0"/>
            <a:ext cx="12036425" cy="5948360"/>
          </a:xfrm>
          <a:prstGeom prst="rect">
            <a:avLst/>
          </a:prstGeom>
          <a:noFill/>
        </p:spPr>
        <p:txBody>
          <a:bodyPr wrap="square" rtlCol="0">
            <a:spAutoFit/>
          </a:bodyPr>
          <a:lstStyle/>
          <a:p>
            <a:pPr algn="ctr">
              <a:lnSpc>
                <a:spcPct val="114000"/>
              </a:lnSpc>
            </a:pPr>
            <a:endPar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endParaRP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                                Salome Alexandra (Queen </a:t>
            </a:r>
            <a:r>
              <a:rPr lang="en-US" sz="2800" dirty="0" err="1">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Shlomzion</a:t>
            </a: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 141- 67 BCE), the ruler  </a:t>
            </a: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                                of Judea, perhaps is a one of the best examples of this claim. </a:t>
            </a:r>
          </a:p>
          <a:p>
            <a:pPr algn="ctr">
              <a:lnSpc>
                <a:spcPct val="114000"/>
              </a:lnSpc>
            </a:pPr>
            <a:endPar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endParaRP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                               </a:t>
            </a:r>
            <a:r>
              <a:rPr lang="en-US" sz="2800" dirty="0" err="1">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Shimeon</a:t>
            </a: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 ben </a:t>
            </a:r>
            <a:r>
              <a:rPr lang="en-US" sz="2800" dirty="0" err="1">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Shetah</a:t>
            </a: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 leading Pharisee of the time, reformed the </a:t>
            </a: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                                 court system (Sanhedrin</a:t>
            </a:r>
            <a:r>
              <a:rPr lang="en-US" sz="2800" b="1"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 </a:t>
            </a: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under her patronage.  </a:t>
            </a:r>
          </a:p>
          <a:p>
            <a:pPr algn="ctr">
              <a:lnSpc>
                <a:spcPct val="114000"/>
              </a:lnSpc>
            </a:pPr>
            <a:endPar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endParaRP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Salome introduced compulsory education not only for male, but also for female children.</a:t>
            </a:r>
          </a:p>
          <a:p>
            <a:pPr algn="ctr">
              <a:lnSpc>
                <a:spcPct val="114000"/>
              </a:lnSpc>
            </a:pPr>
            <a:endPar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endParaRP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Also, she instituted the ketubah – the woman’s portion of a marriage contact that specified the obligations of the groom toward his bride which still exists today.</a:t>
            </a:r>
          </a:p>
        </p:txBody>
      </p:sp>
      <p:sp>
        <p:nvSpPr>
          <p:cNvPr id="1026" name="AutoShape 2" descr="Image result for queen shlomz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Image result for queen shlomz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descr="A close up of a coin&#10;&#10;Description automatically generated">
            <a:extLst>
              <a:ext uri="{FF2B5EF4-FFF2-40B4-BE49-F238E27FC236}">
                <a16:creationId xmlns:a16="http://schemas.microsoft.com/office/drawing/2014/main" id="{171EC051-E1B1-4A22-8761-CADC89EDD9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74" y="160338"/>
            <a:ext cx="2791115" cy="2765742"/>
          </a:xfrm>
          <a:prstGeom prst="ellipse">
            <a:avLst/>
          </a:prstGeom>
        </p:spPr>
      </p:pic>
      <p:pic>
        <p:nvPicPr>
          <p:cNvPr id="3" name="Recorded Sound">
            <a:hlinkClick r:id="" action="ppaction://media"/>
            <a:extLst>
              <a:ext uri="{FF2B5EF4-FFF2-40B4-BE49-F238E27FC236}">
                <a16:creationId xmlns:a16="http://schemas.microsoft.com/office/drawing/2014/main" id="{AC803A23-225C-4989-8754-EB20099B71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500" advClick="0" advTm="38067">
        <p:split orient="vert"/>
      </p:transition>
    </mc:Choice>
    <mc:Fallback>
      <p:transition spd="slow" advClick="0" advTm="38067">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6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37710" objId="3"/>
      </p14:showEvtLst>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F981B8-FD75-4BC2-BBEE-6CE7B28C1BB7}"/>
              </a:ext>
            </a:extLst>
          </p:cNvPr>
          <p:cNvSpPr txBox="1"/>
          <p:nvPr/>
        </p:nvSpPr>
        <p:spPr>
          <a:xfrm>
            <a:off x="233680" y="325120"/>
            <a:ext cx="6858000" cy="6439583"/>
          </a:xfrm>
          <a:prstGeom prst="rect">
            <a:avLst/>
          </a:prstGeom>
          <a:noFill/>
        </p:spPr>
        <p:txBody>
          <a:bodyPr wrap="square" rtlCol="0">
            <a:spAutoFit/>
          </a:bodyPr>
          <a:lstStyle/>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In the Talmudic Period (70 - 500 CE) woman’s position in the society changed, however, not in her favor. She was not allowed to go in public, to attend the schools, to study a Torah. </a:t>
            </a:r>
          </a:p>
          <a:p>
            <a:pPr algn="ctr">
              <a:lnSpc>
                <a:spcPct val="114000"/>
              </a:lnSpc>
            </a:pPr>
            <a:endPar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endParaRP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Since then Jewish woman devoted all her energies to the family well-being</a:t>
            </a:r>
            <a:r>
              <a:rPr lang="sr-Latn-R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 S</a:t>
            </a: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he was a good wife and a gentle loving mother.  </a:t>
            </a:r>
          </a:p>
          <a:p>
            <a:pPr algn="ctr">
              <a:lnSpc>
                <a:spcPct val="114000"/>
              </a:lnSpc>
            </a:pPr>
            <a:endPar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endParaRP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However, she has been given the privilege of ushering in the holy Shabbat by lighting the candles on Friday.</a:t>
            </a:r>
          </a:p>
        </p:txBody>
      </p:sp>
      <p:pic>
        <p:nvPicPr>
          <p:cNvPr id="4" name="Picture 3" descr="A person standing in a room&#10;&#10;Description automatically generated">
            <a:extLst>
              <a:ext uri="{FF2B5EF4-FFF2-40B4-BE49-F238E27FC236}">
                <a16:creationId xmlns:a16="http://schemas.microsoft.com/office/drawing/2014/main" id="{23D2901B-6626-4398-A73E-62B0C51688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3439" y="0"/>
            <a:ext cx="4964963" cy="6858000"/>
          </a:xfrm>
          <a:prstGeom prst="rect">
            <a:avLst/>
          </a:prstGeom>
        </p:spPr>
      </p:pic>
      <p:pic>
        <p:nvPicPr>
          <p:cNvPr id="3" name="Recorded Sound">
            <a:hlinkClick r:id="" action="ppaction://media"/>
            <a:extLst>
              <a:ext uri="{FF2B5EF4-FFF2-40B4-BE49-F238E27FC236}">
                <a16:creationId xmlns:a16="http://schemas.microsoft.com/office/drawing/2014/main" id="{80BB2EB0-7B17-49DA-96CC-6439ED2434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074136502"/>
      </p:ext>
    </p:extLst>
  </p:cSld>
  <p:clrMapOvr>
    <a:masterClrMapping/>
  </p:clrMapOvr>
  <mc:AlternateContent xmlns:mc="http://schemas.openxmlformats.org/markup-compatibility/2006">
    <mc:Choice xmlns:p14="http://schemas.microsoft.com/office/powerpoint/2010/main" Requires="p14">
      <p:transition spd="slow" p14:dur="2500" advClick="0" advTm="33289">
        <p:split orient="vert"/>
      </p:transition>
    </mc:Choice>
    <mc:Fallback>
      <p:transition spd="slow" advClick="0" advTm="33289">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0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32172" objId="3"/>
      </p14:showEvtLst>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050" name="Picture 2" descr="Image result for belgrade under ottoman rule">
            <a:extLst>
              <a:ext uri="{FF2B5EF4-FFF2-40B4-BE49-F238E27FC236}">
                <a16:creationId xmlns:a16="http://schemas.microsoft.com/office/drawing/2014/main" id="{3933BD82-28DB-41C7-AF04-41BCC21D96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410" r="-1" b="25484"/>
          <a:stretch/>
        </p:blipFill>
        <p:spPr bwMode="auto">
          <a:xfrm>
            <a:off x="5019040" y="5"/>
            <a:ext cx="4673600" cy="4998715"/>
          </a:xfrm>
          <a:custGeom>
            <a:avLst/>
            <a:gdLst>
              <a:gd name="connsiteX0" fmla="*/ 0 w 4831627"/>
              <a:gd name="connsiteY0" fmla="*/ 0 h 4520011"/>
              <a:gd name="connsiteX1" fmla="*/ 4831627 w 4831627"/>
              <a:gd name="connsiteY1" fmla="*/ 0 h 4520011"/>
              <a:gd name="connsiteX2" fmla="*/ 1416677 w 4831627"/>
              <a:gd name="connsiteY2" fmla="*/ 4520011 h 4520011"/>
            </a:gdLst>
            <a:ahLst/>
            <a:cxnLst>
              <a:cxn ang="0">
                <a:pos x="connsiteX0" y="connsiteY0"/>
              </a:cxn>
              <a:cxn ang="0">
                <a:pos x="connsiteX1" y="connsiteY1"/>
              </a:cxn>
              <a:cxn ang="0">
                <a:pos x="connsiteX2" y="connsiteY2"/>
              </a:cxn>
            </a:cxnLst>
            <a:rect l="l" t="t" r="r" b="b"/>
            <a:pathLst>
              <a:path w="4831627" h="4520011">
                <a:moveTo>
                  <a:pt x="0" y="0"/>
                </a:moveTo>
                <a:lnTo>
                  <a:pt x="4831627" y="0"/>
                </a:lnTo>
                <a:lnTo>
                  <a:pt x="1416677" y="4520011"/>
                </a:lnTo>
                <a:close/>
              </a:path>
            </a:pathLst>
          </a:custGeom>
          <a:noFill/>
          <a:extLst>
            <a:ext uri="{909E8E84-426E-40DD-AFC4-6F175D3DCCD1}">
              <a14:hiddenFill xmlns:a14="http://schemas.microsoft.com/office/drawing/2010/main">
                <a:solidFill>
                  <a:srgbClr val="FFFFFF"/>
                </a:solidFill>
              </a14:hiddenFill>
            </a:ext>
          </a:extLst>
        </p:spPr>
      </p:pic>
      <p:pic>
        <p:nvPicPr>
          <p:cNvPr id="6" name="Picture 5" descr="A picture containing water, text&#10;&#10;Description automatically generated">
            <a:extLst>
              <a:ext uri="{FF2B5EF4-FFF2-40B4-BE49-F238E27FC236}">
                <a16:creationId xmlns:a16="http://schemas.microsoft.com/office/drawing/2014/main" id="{E3CDBE68-5DFF-4FB7-AE51-AA3DEEFEC4F6}"/>
              </a:ext>
            </a:extLst>
          </p:cNvPr>
          <p:cNvPicPr>
            <a:picLocks noChangeAspect="1"/>
          </p:cNvPicPr>
          <p:nvPr/>
        </p:nvPicPr>
        <p:blipFill rotWithShape="1">
          <a:blip r:embed="rId5" cstate="print"/>
          <a:srcRect l="9643" r="11134" b="-2"/>
          <a:stretch/>
        </p:blipFill>
        <p:spPr>
          <a:xfrm>
            <a:off x="5131273" y="-5"/>
            <a:ext cx="7060727" cy="6858000"/>
          </a:xfrm>
          <a:custGeom>
            <a:avLst/>
            <a:gdLst>
              <a:gd name="connsiteX0" fmla="*/ 5181344 w 8139373"/>
              <a:gd name="connsiteY0" fmla="*/ 0 h 6858000"/>
              <a:gd name="connsiteX1" fmla="*/ 8139373 w 8139373"/>
              <a:gd name="connsiteY1" fmla="*/ 0 h 6858000"/>
              <a:gd name="connsiteX2" fmla="*/ 8139373 w 8139373"/>
              <a:gd name="connsiteY2" fmla="*/ 6858000 h 6858000"/>
              <a:gd name="connsiteX3" fmla="*/ 0 w 81393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39373" h="6858000">
                <a:moveTo>
                  <a:pt x="5181344" y="0"/>
                </a:moveTo>
                <a:lnTo>
                  <a:pt x="8139373" y="0"/>
                </a:lnTo>
                <a:lnTo>
                  <a:pt x="8139373" y="6858000"/>
                </a:lnTo>
                <a:lnTo>
                  <a:pt x="0" y="6858000"/>
                </a:lnTo>
                <a:close/>
              </a:path>
            </a:pathLst>
          </a:custGeom>
          <a:solidFill>
            <a:schemeClr val="bg1"/>
          </a:solidFill>
        </p:spPr>
      </p:pic>
      <p:sp>
        <p:nvSpPr>
          <p:cNvPr id="2052" name="Isosceles Triangle 134">
            <a:extLst>
              <a:ext uri="{FF2B5EF4-FFF2-40B4-BE49-F238E27FC236}">
                <a16:creationId xmlns:a16="http://schemas.microsoft.com/office/drawing/2014/main" id="{7EB6695E-BED5-4DA3-8C9B-AD301AEF47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35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Content Placeholder 2">
            <a:extLst>
              <a:ext uri="{FF2B5EF4-FFF2-40B4-BE49-F238E27FC236}">
                <a16:creationId xmlns:a16="http://schemas.microsoft.com/office/drawing/2014/main" id="{C7D79E9F-D0A9-4153-8BED-8971D0013941}"/>
              </a:ext>
            </a:extLst>
          </p:cNvPr>
          <p:cNvSpPr>
            <a:spLocks noGrp="1"/>
          </p:cNvSpPr>
          <p:nvPr>
            <p:ph idx="1"/>
          </p:nvPr>
        </p:nvSpPr>
        <p:spPr>
          <a:xfrm>
            <a:off x="125645" y="711195"/>
            <a:ext cx="5386391" cy="5435600"/>
          </a:xfrm>
        </p:spPr>
        <p:txBody>
          <a:bodyPr>
            <a:normAutofit/>
          </a:bodyPr>
          <a:lstStyle/>
          <a:p>
            <a:pPr marL="0" indent="0">
              <a:lnSpc>
                <a:spcPct val="90000"/>
              </a:lnSpc>
              <a:buNone/>
            </a:pPr>
            <a:endParaRPr lang="en-US" sz="1800" dirty="0">
              <a:ln w="10160">
                <a:solidFill>
                  <a:schemeClr val="accent1"/>
                </a:solidFill>
                <a:prstDash val="solid"/>
              </a:ln>
              <a:effectLst>
                <a:outerShdw blurRad="38100" dist="32000" dir="5400000" algn="tl">
                  <a:srgbClr val="000000">
                    <a:alpha val="30000"/>
                  </a:srgbClr>
                </a:outerShdw>
              </a:effectLst>
              <a:latin typeface="Britannic Bold" panose="020B0903060703020204" pitchFamily="34" charset="0"/>
              <a:ea typeface="+mj-ea"/>
              <a:cs typeface="Aharoni" panose="020B0604020202020204" pitchFamily="2" charset="-79"/>
            </a:endParaRPr>
          </a:p>
          <a:p>
            <a:pPr marL="0" indent="0" algn="ctr">
              <a:lnSpc>
                <a:spcPct val="114000"/>
              </a:lnSpc>
              <a:buNone/>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The first written trace about  Belgrade Jewish community dates to the 16th century, that was a time of Ottoman rule of the city. </a:t>
            </a:r>
          </a:p>
          <a:p>
            <a:pPr marL="0" indent="0" algn="ctr">
              <a:lnSpc>
                <a:spcPct val="114000"/>
              </a:lnSpc>
              <a:buNone/>
            </a:pPr>
            <a:endPar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endParaRPr>
          </a:p>
          <a:p>
            <a:pPr marL="0" indent="0" algn="ctr">
              <a:lnSpc>
                <a:spcPct val="114000"/>
              </a:lnSpc>
              <a:buNone/>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Although there were already the Ashkenazi living population </a:t>
            </a: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at that time</a:t>
            </a: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 a sudden influx of Spanish Jews will soon make Belgrade an important Sephardic center.</a:t>
            </a:r>
          </a:p>
        </p:txBody>
      </p:sp>
      <p:pic>
        <p:nvPicPr>
          <p:cNvPr id="2" name="Recorded Sound">
            <a:hlinkClick r:id="" action="ppaction://media"/>
            <a:extLst>
              <a:ext uri="{FF2B5EF4-FFF2-40B4-BE49-F238E27FC236}">
                <a16:creationId xmlns:a16="http://schemas.microsoft.com/office/drawing/2014/main" id="{C7F8FBB7-1832-470E-9143-99FBA6DF44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182679626"/>
      </p:ext>
    </p:extLst>
  </p:cSld>
  <p:clrMapOvr>
    <a:masterClrMapping/>
  </p:clrMapOvr>
  <mc:AlternateContent xmlns:mc="http://schemas.openxmlformats.org/markup-compatibility/2006">
    <mc:Choice xmlns:p14="http://schemas.microsoft.com/office/powerpoint/2010/main" Requires="p14">
      <p:transition spd="slow" p14:dur="2500" advClick="0" advTm="19896">
        <p:split orient="vert"/>
      </p:transition>
    </mc:Choice>
    <mc:Fallback>
      <p:transition spd="slow" advClick="0" advTm="19896">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5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18622" objId="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7C75027-33CD-4541-969C-56D55320703A}"/>
              </a:ext>
            </a:extLst>
          </p:cNvPr>
          <p:cNvSpPr txBox="1"/>
          <p:nvPr/>
        </p:nvSpPr>
        <p:spPr>
          <a:xfrm>
            <a:off x="264405" y="1928493"/>
            <a:ext cx="6034795" cy="3001014"/>
          </a:xfrm>
          <a:prstGeom prst="rect">
            <a:avLst/>
          </a:prstGeom>
          <a:solidFill>
            <a:schemeClr val="accent1"/>
          </a:solidFill>
          <a:ln w="38100">
            <a:noFill/>
            <a:prstDash val="solid"/>
          </a:ln>
        </p:spPr>
        <p:txBody>
          <a:bodyPr wrap="square" rtlCol="0">
            <a:spAutoFit/>
          </a:bodyPr>
          <a:lstStyle/>
          <a:p>
            <a:pPr algn="ctr">
              <a:lnSpc>
                <a:spcPct val="114000"/>
              </a:lnSpc>
              <a:spcBef>
                <a:spcPts val="1000"/>
              </a:spcBef>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Sephardic </a:t>
            </a:r>
            <a:r>
              <a:rPr lang="x-none"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Jews </a:t>
            </a: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inhabited</a:t>
            </a:r>
            <a:r>
              <a:rPr lang="x-none"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 the </a:t>
            </a: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Belgrade </a:t>
            </a:r>
            <a:r>
              <a:rPr lang="x-none"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quarter called Jalija (Turkish - bank, shore), </a:t>
            </a: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spread between the old merchant port on the Danube, and the King Peter and Emperor Du</a:t>
            </a:r>
            <a:r>
              <a:rPr lang="x-none"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š</a:t>
            </a: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an</a:t>
            </a:r>
            <a:r>
              <a:rPr lang="x-none"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 </a:t>
            </a: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Streets, </a:t>
            </a:r>
            <a:r>
              <a:rPr lang="x-none"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that was the</a:t>
            </a: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 </a:t>
            </a:r>
            <a:r>
              <a:rPr lang="x-none"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hub</a:t>
            </a: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 of Belgrade’s trade. </a:t>
            </a:r>
            <a:endParaRPr lang="x-none"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endParaRPr>
          </a:p>
        </p:txBody>
      </p:sp>
      <p:pic>
        <p:nvPicPr>
          <p:cNvPr id="2" name="Picture 1">
            <a:extLst>
              <a:ext uri="{FF2B5EF4-FFF2-40B4-BE49-F238E27FC236}">
                <a16:creationId xmlns:a16="http://schemas.microsoft.com/office/drawing/2014/main" id="{B4A5483D-EC4B-4BE0-8054-1D9A34875AAC}"/>
              </a:ext>
            </a:extLst>
          </p:cNvPr>
          <p:cNvPicPr>
            <a:picLocks noChangeAspect="1"/>
          </p:cNvPicPr>
          <p:nvPr/>
        </p:nvPicPr>
        <p:blipFill>
          <a:blip r:embed="rId4"/>
          <a:stretch>
            <a:fillRect/>
          </a:stretch>
        </p:blipFill>
        <p:spPr>
          <a:xfrm>
            <a:off x="6341222" y="771025"/>
            <a:ext cx="5718697" cy="5122999"/>
          </a:xfrm>
          <a:prstGeom prst="rect">
            <a:avLst/>
          </a:prstGeom>
        </p:spPr>
      </p:pic>
      <p:pic>
        <p:nvPicPr>
          <p:cNvPr id="3" name="Recorded Sound">
            <a:hlinkClick r:id="" action="ppaction://media"/>
            <a:extLst>
              <a:ext uri="{FF2B5EF4-FFF2-40B4-BE49-F238E27FC236}">
                <a16:creationId xmlns:a16="http://schemas.microsoft.com/office/drawing/2014/main" id="{2F2804CB-0C64-4DEC-8467-0077CAA8F2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769845426"/>
      </p:ext>
    </p:extLst>
  </p:cSld>
  <p:clrMapOvr>
    <a:masterClrMapping/>
  </p:clrMapOvr>
  <mc:AlternateContent xmlns:mc="http://schemas.openxmlformats.org/markup-compatibility/2006">
    <mc:Choice xmlns:p14="http://schemas.microsoft.com/office/powerpoint/2010/main" Requires="p14">
      <p:transition spd="slow" p14:dur="2500" advClick="0" advTm="16924">
        <p:split orient="vert"/>
      </p:transition>
    </mc:Choice>
    <mc:Fallback>
      <p:transition spd="slow" advClick="0" advTm="16924">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7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 objId="3"/>
        <p14:stopEvt time="15851"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descr="A close up of a book&#10;&#10;Description automatically generated">
            <a:extLst>
              <a:ext uri="{FF2B5EF4-FFF2-40B4-BE49-F238E27FC236}">
                <a16:creationId xmlns:a16="http://schemas.microsoft.com/office/drawing/2014/main" id="{09C20BC5-E53B-4316-94F7-4C1B89DF8DC6}"/>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t="4586" b="16290"/>
          <a:stretch/>
        </p:blipFill>
        <p:spPr>
          <a:xfrm>
            <a:off x="6238240" y="675640"/>
            <a:ext cx="5801360" cy="5506720"/>
          </a:xfrm>
          <a:prstGeom prst="cloud">
            <a:avLst/>
          </a:prstGeom>
        </p:spPr>
      </p:pic>
      <p:sp>
        <p:nvSpPr>
          <p:cNvPr id="3" name="TextBox 2">
            <a:extLst>
              <a:ext uri="{FF2B5EF4-FFF2-40B4-BE49-F238E27FC236}">
                <a16:creationId xmlns:a16="http://schemas.microsoft.com/office/drawing/2014/main" id="{13DCA1C6-4290-411A-93FA-1B7DC297EFD5}"/>
              </a:ext>
            </a:extLst>
          </p:cNvPr>
          <p:cNvSpPr txBox="1"/>
          <p:nvPr/>
        </p:nvSpPr>
        <p:spPr>
          <a:xfrm>
            <a:off x="152400" y="805217"/>
            <a:ext cx="7782560" cy="5457135"/>
          </a:xfrm>
          <a:prstGeom prst="rect">
            <a:avLst/>
          </a:prstGeom>
          <a:noFill/>
        </p:spPr>
        <p:txBody>
          <a:bodyPr wrap="square" rtlCol="0">
            <a:spAutoFit/>
          </a:bodyPr>
          <a:lstStyle/>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They lived piously, according the every-day's routine. </a:t>
            </a:r>
          </a:p>
          <a:p>
            <a:pPr algn="ctr">
              <a:lnSpc>
                <a:spcPct val="114000"/>
              </a:lnSpc>
            </a:pPr>
            <a:endPar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endParaRP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Men dealt with craft and trade, while women cared about home and family, </a:t>
            </a: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maintained the customs passed down by their mothers and transmitted their knowledge and strong sense of identity to their children. </a:t>
            </a:r>
          </a:p>
          <a:p>
            <a:pPr algn="ctr">
              <a:lnSpc>
                <a:spcPct val="114000"/>
              </a:lnSpc>
            </a:pPr>
            <a:endPar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endParaRP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cs typeface="Times New Roman" panose="02020603050405020304" pitchFamily="18" charset="0"/>
              </a:rPr>
              <a:t>Amount of housework made women stay at home most of the time.</a:t>
            </a:r>
            <a:endPar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endParaRPr>
          </a:p>
        </p:txBody>
      </p:sp>
      <p:pic>
        <p:nvPicPr>
          <p:cNvPr id="2" name="Recorded Sound">
            <a:hlinkClick r:id="" action="ppaction://media"/>
            <a:extLst>
              <a:ext uri="{FF2B5EF4-FFF2-40B4-BE49-F238E27FC236}">
                <a16:creationId xmlns:a16="http://schemas.microsoft.com/office/drawing/2014/main" id="{3CFC8175-42DE-43E3-BDF5-0DA6C6B277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953964469"/>
      </p:ext>
    </p:extLst>
  </p:cSld>
  <p:clrMapOvr>
    <a:masterClrMapping/>
  </p:clrMapOvr>
  <mc:AlternateContent xmlns:mc="http://schemas.openxmlformats.org/markup-compatibility/2006">
    <mc:Choice xmlns:p14="http://schemas.microsoft.com/office/powerpoint/2010/main" Requires="p14">
      <p:transition spd="slow" p14:dur="2500" advClick="0" advTm="25374">
        <p:split orient="vert"/>
      </p:transition>
    </mc:Choice>
    <mc:Fallback>
      <p:transition spd="slow" advClick="0" advTm="25374">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2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24301" objId="2"/>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3" descr="A vintage photo of a group of people posing for the camera&#10;&#10;Description automatically generated">
            <a:extLst>
              <a:ext uri="{FF2B5EF4-FFF2-40B4-BE49-F238E27FC236}">
                <a16:creationId xmlns:a16="http://schemas.microsoft.com/office/drawing/2014/main" id="{D6E104E6-0488-47AE-A545-03B819106C9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139440" y="216407"/>
            <a:ext cx="5913120" cy="4332431"/>
          </a:xfrm>
          <a:prstGeom prst="ellipse">
            <a:avLst/>
          </a:prstGeom>
          <a:ln>
            <a:solidFill>
              <a:schemeClr val="bg1"/>
            </a:solidFill>
          </a:ln>
          <a:effectLst>
            <a:glow>
              <a:schemeClr val="accent1">
                <a:alpha val="37000"/>
              </a:schemeClr>
            </a:glow>
          </a:effectLst>
          <a:scene3d>
            <a:camera prst="orthographicFront">
              <a:rot lat="0" lon="0" rev="0"/>
            </a:camera>
            <a:lightRig rig="threePt" dir="t"/>
          </a:scene3d>
        </p:spPr>
      </p:pic>
      <p:sp>
        <p:nvSpPr>
          <p:cNvPr id="2" name="TextBox 1">
            <a:extLst>
              <a:ext uri="{FF2B5EF4-FFF2-40B4-BE49-F238E27FC236}">
                <a16:creationId xmlns:a16="http://schemas.microsoft.com/office/drawing/2014/main" id="{7BA4EC27-6F84-460E-8F63-72A051D467FA}"/>
              </a:ext>
            </a:extLst>
          </p:cNvPr>
          <p:cNvSpPr txBox="1"/>
          <p:nvPr/>
        </p:nvSpPr>
        <p:spPr>
          <a:xfrm>
            <a:off x="878840" y="4623027"/>
            <a:ext cx="10434320" cy="2018566"/>
          </a:xfrm>
          <a:prstGeom prst="rect">
            <a:avLst/>
          </a:prstGeom>
          <a:noFill/>
        </p:spPr>
        <p:txBody>
          <a:bodyPr wrap="square" rtlCol="0">
            <a:spAutoFit/>
          </a:bodyPr>
          <a:lstStyle/>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After liberation of Belgrade from Turks in 1862, the life of Jews was significantly modified. They became closer with Serbs and got a Serbian citizenship. </a:t>
            </a:r>
          </a:p>
          <a:p>
            <a:pPr algn="ctr">
              <a:lnSpc>
                <a:spcPct val="114000"/>
              </a:lnSpc>
            </a:pPr>
            <a:r>
              <a:rPr lang="en-US" sz="2800" dirty="0">
                <a:ln w="18415" cmpd="sng">
                  <a:solidFill>
                    <a:srgbClr val="FFFFFF"/>
                  </a:solidFill>
                  <a:prstDash val="solid"/>
                </a:ln>
                <a:solidFill>
                  <a:srgbClr val="FFFFFF"/>
                </a:solidFill>
                <a:latin typeface="Times New Roman" panose="02020603050405020304" pitchFamily="18" charset="0"/>
                <a:ea typeface="+mj-ea"/>
                <a:cs typeface="Times New Roman" panose="02020603050405020304" pitchFamily="18" charset="0"/>
              </a:rPr>
              <a:t>Changes to a Jewish conservative home were subtle, but more visible.</a:t>
            </a:r>
          </a:p>
        </p:txBody>
      </p:sp>
      <p:pic>
        <p:nvPicPr>
          <p:cNvPr id="3" name="Recorded Sound">
            <a:hlinkClick r:id="" action="ppaction://media"/>
            <a:extLst>
              <a:ext uri="{FF2B5EF4-FFF2-40B4-BE49-F238E27FC236}">
                <a16:creationId xmlns:a16="http://schemas.microsoft.com/office/drawing/2014/main" id="{4DF960C9-AAF8-426D-A7DB-D2D0207F81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288947437"/>
      </p:ext>
    </p:extLst>
  </p:cSld>
  <p:clrMapOvr>
    <a:masterClrMapping/>
  </p:clrMapOvr>
  <mc:AlternateContent xmlns:mc="http://schemas.openxmlformats.org/markup-compatibility/2006">
    <mc:Choice xmlns:p14="http://schemas.microsoft.com/office/powerpoint/2010/main" Requires="p14">
      <p:transition spd="slow" p14:dur="2500" advClick="0" advTm="21903">
        <p:split orient="vert"/>
      </p:transition>
    </mc:Choice>
    <mc:Fallback>
      <p:transition spd="slow" advClick="0" advTm="21903">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21084" objId="3"/>
      </p14:showEvtLst>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1800</TotalTime>
  <Words>2075</Words>
  <Application>Microsoft Office PowerPoint</Application>
  <PresentationFormat>Widescreen</PresentationFormat>
  <Paragraphs>173</Paragraphs>
  <Slides>36</Slides>
  <Notes>1</Notes>
  <HiddenSlides>0</HiddenSlides>
  <MMClips>39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Britannic Bold</vt:lpstr>
      <vt:lpstr>Calibri</vt:lpstr>
      <vt:lpstr>Times New Roman</vt:lpstr>
      <vt:lpstr>Office Theme</vt:lpstr>
      <vt:lpstr> Belgrade Jewish Women’s Societies From the establishment until the WWII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Belgrade Jewish Women’s Societies From the establishment until the WWII</dc:title>
  <dc:creator>Barbi Barbi</dc:creator>
  <cp:lastModifiedBy>Barbi Barbi</cp:lastModifiedBy>
  <cp:revision>55</cp:revision>
  <dcterms:created xsi:type="dcterms:W3CDTF">2019-08-18T15:33:25Z</dcterms:created>
  <dcterms:modified xsi:type="dcterms:W3CDTF">2019-08-26T19:16:13Z</dcterms:modified>
</cp:coreProperties>
</file>