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58" r:id="rId6"/>
    <p:sldId id="259" r:id="rId7"/>
    <p:sldId id="260" r:id="rId8"/>
    <p:sldId id="264" r:id="rId9"/>
    <p:sldId id="267" r:id="rId10"/>
    <p:sldId id="268" r:id="rId11"/>
    <p:sldId id="269" r:id="rId12"/>
    <p:sldId id="261" r:id="rId13"/>
    <p:sldId id="270" r:id="rId14"/>
    <p:sldId id="272" r:id="rId15"/>
    <p:sldId id="27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5D718-14E9-4B6B-B477-D069EA455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2FB1E-9A63-D157-A457-CF948DF52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3D16E-626E-DAC1-203F-4884C518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DC9B2-F924-12E1-B126-730ECC002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EC0E3-B824-0BCE-915B-92AF7A2F5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8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A894-240F-6A67-1538-63488FEDE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705D0-DC5D-F8D5-8A0C-FE90ECCE7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DCC3E-EF3A-B6B1-CFA9-CA4B61F1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0E539-252B-AC7A-C930-83CBA364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08B16-6A00-5C5F-19E3-6D2D83FA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52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F981E8-96AB-DD4C-393E-BB7A76F34F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BDECE-4466-7340-0D2F-90762C5E0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2F0C3-F274-A756-87E9-3706A297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5CBD2-C641-D229-78D1-37F341CD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6C5B1-1AC1-0CFC-B766-A3C3A734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3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DA2D-57F4-4B86-04A1-C54B185E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B060B-1DC9-68A4-0C20-9045F2CBC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2015-C06E-7203-4F3C-7347C864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B65CB-E7F7-1744-711F-5182019C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8A9D2-D008-26C4-B042-A8358E7D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F88B1-BD44-046B-2E25-D2E90D569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33D83-8A27-2B12-51D0-7E7A4069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FC27-5787-01E3-73E7-4A6C69A2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79329-1F8B-5EB8-DDBF-6FF480F7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13B52-F4BB-D5FB-AC3D-553CC3B1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0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4D58-8180-EBAA-719E-A8109082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7FAFA-0D80-B557-FFEC-20858CD0A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E4008-D82C-5A4E-6A15-C9C4FD541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C173F-6508-7A35-C594-C98F24B2B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8DEC2-9348-9159-B0F8-7D4ECF66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6857D-1179-6EA2-2FE1-8D14243E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7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7841-C1A3-3D76-E660-AEFEC344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4EFE4-50F4-9730-B132-C08626B0B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FF05A-B40C-8318-3DA1-2FD9D08FF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60431B-51D7-7D62-C7EB-212346975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16D77-A655-6E33-319E-C2D9B2599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4F3323-4CD4-4D21-8990-666191E34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DBFFC5-17D7-7C70-E6E1-949F22FD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648608-13F9-5107-60F9-AAF871F3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0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B504-7C70-A19B-3093-6BB16153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7848F-41BE-DEDE-52CD-FEF86DE1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B20B4-E83D-D83D-930E-25BF053F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3E7A7-3000-3419-4FD6-1635BCF9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AF37F-70C3-17F1-21CB-983C0C08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0FF81-4426-0A1D-1C4E-6E3DF743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EC7F4-5E62-D1D2-69D5-8475A98F9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E8C-E5B1-28D6-6ABF-8E944390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F4CB7-B8AF-2E58-1666-4A061CBE7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5A5-D0A0-32C6-2B72-ABFA5F4D9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12F15-8036-5323-3B45-81B9F5DB7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BE9F4-CC3B-AA8E-D3F6-471EE6D6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1D491-5739-06AF-29EA-657DBACD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3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1CB3-515F-F546-DC9F-D9F72FE6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E4F465-AC07-0AF4-A0F1-B47E2ABEBE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8FAAA-3EDC-3996-F115-42945012A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0A9CD-93C8-B10E-5B91-9FE853562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FBED4-FE28-879D-8A16-55A4BC8E2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58156-1D23-BED2-7A74-4EA440B6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3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B8F8CA-F113-99BB-988C-00275EFE4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338A3-D03E-79F3-011A-3D0840709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CC47-C7F8-6056-15AD-A27138F02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CD9644-60DF-4FC2-883D-5B7454B468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7E29E-077D-8B71-767D-14439862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5096A-6B9D-7DDE-7316-2C777BCC2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4F57ED-4B29-47CB-AAAB-92D4BBF16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4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ogle.com/search?q=Biblijski+magi&amp;sca_esv=7158150de61051ff&amp;rlz=1C1GCEA_enES1086ES1086&amp;biw=1396&amp;bih=632&amp;sxsrf=AE3TifNI5z4cEqDuwi8lJCELVWnXNe4wFQ%3A1767775547180&amp;ei=Ox1eaZzaCsunhbIPm7q0-AM&amp;oq=tri+mudraxa+sa+&amp;gs_lp=Egxnd3Mtd2l6LXNlcnAiD3RyaSBtdWRyYXhhIHNhICoCCAAyBxAAGIAEGA0yBxAAGIAEGA0yBhAAGA0YHjIGEAAYDRgeMgsQABiABBiGAxiKBTILEAAYgAQYhgMYigUyCxAAGIAEGIYDGIoFMggQABiABBiiBDIIEAAYgAQYogQyCBAAGIAEGKIESNxHUABY3DZwAngBkAEAmAGmAaAB3BGqAQQwLjE3uAEByAEA-AEBmAIToAKBFKgCEMICChAjGIAEGCcYigXCAgsQABiABBiRAhiKBcICCxAuGIAEGJECGIoFwgIFEAAYgATCAgsQLhiABBjRAxjHAcICBxAjGCcY6gLCAg0QIxjwBRgnGMkCGOoCwgIHEC4YJxjqAsICFxAAGIAEGJECGLQCGOcGGIoFGOoC2AEBwgIEECMYJ8ICChAuGIAEGEMYigXCAgoQABiABBhDGIoFwgINEAAYgAQYQxjJAxiKBcICCxAAGIAEGJIDGIoFwgIFEC4YgATCAggQLhiABBjLAcICBxAAGIAEGArCAhcQLhiABBjLARiXBRjcBBjeBBjgBNgBAcICCBAAGIAEGMsBwgIFECEYoAGYAwvxBXOMXN7Zcj1mugYGCAEQARgBkgcEMi4xN6AH15YBsgcEMC4xN7gH5BPCBwgyLTQuMTQuMcgH3AGACAA&amp;sclient=gws-wiz-serp&amp;mstk=AUtExfDKvqhBmRzbBUptMKCnsGsL5UiFK213_UyR-T6UQx5ZU3bw5_QZdHEMM7nP6Gql8iF197Gl66o3EeAzmtcxcdm8zOI1bdwQTInbvUr28-d-kdVCcXXnydZ63LkwI2Y_nsLpE6diwZeJbRflmqPZzoPeH9uyRdWUs_k1RAMvGlVgMZ0TqNA__XrRwHavC6WGT986pw3gzBfa_Rgj_KPxesxBDABKmmC94IW5Mp7I0X7F-t-QzwcDQb_bIfnuHoDun8c_E5XP4B29v0_HCT9t-H8fPBLGJsAEIUcQ9JnC60SOpQ&amp;csui=3&amp;ved=2ahUKEwim3IWshfmRAxX9WkEAHY4dL24QgK4QegQIARAD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h.wikipedia.org/w/index.php?title=Sabor_u_Nike%D1%98i&amp;action=edit&amp;redlink=1" TargetMode="External"/><Relationship Id="rId2" Type="http://schemas.openxmlformats.org/officeDocument/2006/relationships/hyperlink" Target="https://sh.wikipedia.org/wiki/%D0%88uli%D1%98e_Ceza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sh.wikipedia.org/wiki/325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6AF4F-CA61-CCA6-1A48-6B1D9CC8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1122363"/>
            <a:ext cx="6368143" cy="2387600"/>
          </a:xfrm>
        </p:spPr>
        <p:txBody>
          <a:bodyPr>
            <a:normAutofit/>
          </a:bodyPr>
          <a:lstStyle/>
          <a:p>
            <a:r>
              <a:rPr lang="en-US" b="1" dirty="0"/>
              <a:t>Kada se </a:t>
            </a:r>
            <a:r>
              <a:rPr lang="en-US" b="1" dirty="0" err="1"/>
              <a:t>zaista</a:t>
            </a:r>
            <a:r>
              <a:rPr lang="en-US" b="1" dirty="0"/>
              <a:t> </a:t>
            </a:r>
            <a:r>
              <a:rPr lang="en-US" b="1" dirty="0" err="1"/>
              <a:t>rodio</a:t>
            </a:r>
            <a:r>
              <a:rPr lang="en-US" b="1" dirty="0"/>
              <a:t> Isus?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3B964-D856-2F13-D960-A35025396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908" y="0"/>
            <a:ext cx="509109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E8533C-657F-6B63-5335-CCB06CFF6AF2}"/>
              </a:ext>
            </a:extLst>
          </p:cNvPr>
          <p:cNvSpPr txBox="1"/>
          <p:nvPr/>
        </p:nvSpPr>
        <p:spPr>
          <a:xfrm>
            <a:off x="3145971" y="5504804"/>
            <a:ext cx="34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400" b="1" dirty="0">
                <a:latin typeface="+mj-lt"/>
                <a:ea typeface="+mj-ea"/>
                <a:cs typeface="+mj-cs"/>
              </a:rPr>
              <a:t>Isusovo rođenje</a:t>
            </a:r>
          </a:p>
          <a:p>
            <a:pPr algn="r"/>
            <a:r>
              <a:rPr lang="es-ES" sz="2400" b="1" dirty="0" err="1">
                <a:latin typeface="+mj-lt"/>
                <a:ea typeface="+mj-ea"/>
                <a:cs typeface="+mj-cs"/>
              </a:rPr>
              <a:t>Karava</a:t>
            </a:r>
            <a:r>
              <a:rPr lang="sr-Latn-RS" sz="2400" b="1" dirty="0">
                <a:latin typeface="+mj-lt"/>
                <a:ea typeface="+mj-ea"/>
                <a:cs typeface="+mj-cs"/>
              </a:rPr>
              <a:t>đ</a:t>
            </a:r>
            <a:r>
              <a:rPr lang="es-ES" sz="2400" b="1" dirty="0">
                <a:latin typeface="+mj-lt"/>
                <a:ea typeface="+mj-ea"/>
                <a:cs typeface="+mj-cs"/>
              </a:rPr>
              <a:t>o, 17. </a:t>
            </a:r>
            <a:r>
              <a:rPr lang="es-ES" sz="2400" b="1" dirty="0" err="1">
                <a:latin typeface="+mj-lt"/>
                <a:ea typeface="+mj-ea"/>
                <a:cs typeface="+mj-cs"/>
              </a:rPr>
              <a:t>vek</a:t>
            </a:r>
            <a:endParaRPr lang="en-US" sz="24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695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8C919-2644-C0E5-D3C6-0663B2691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239486"/>
            <a:ext cx="11636828" cy="6379028"/>
          </a:xfrm>
        </p:spPr>
        <p:txBody>
          <a:bodyPr>
            <a:normAutofit fontScale="32500" lnSpcReduction="20000"/>
          </a:bodyPr>
          <a:lstStyle/>
          <a:p>
            <a:pPr marL="0" algn="just">
              <a:lnSpc>
                <a:spcPct val="110000"/>
              </a:lnSpc>
            </a:pPr>
            <a:r>
              <a:rPr lang="en-US" sz="7100" b="1" dirty="0">
                <a:latin typeface="+mj-lt"/>
                <a:ea typeface="+mj-ea"/>
                <a:cs typeface="+mj-cs"/>
              </a:rPr>
              <a:t>Na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osnovu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zapisa</a:t>
            </a:r>
            <a:r>
              <a:rPr lang="en-US" sz="7100" b="1" dirty="0">
                <a:latin typeface="+mj-lt"/>
                <a:ea typeface="+mj-ea"/>
                <a:cs typeface="+mj-cs"/>
              </a:rPr>
              <a:t> o </a:t>
            </a:r>
            <a:r>
              <a:rPr lang="sr-Latn-RS" sz="7100" b="1" dirty="0">
                <a:latin typeface="+mj-lt"/>
                <a:ea typeface="+mj-ea"/>
                <a:cs typeface="+mj-cs"/>
              </a:rPr>
              <a:t>Vitlejemskoj zve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zdi</a:t>
            </a:r>
            <a:r>
              <a:rPr lang="sr-Latn-RS" sz="7100" b="1" dirty="0">
                <a:latin typeface="+mj-lt"/>
                <a:ea typeface="+mj-ea"/>
                <a:cs typeface="+mj-cs"/>
              </a:rPr>
              <a:t>, </a:t>
            </a:r>
            <a:r>
              <a:rPr lang="en-US" sz="7100" b="1" dirty="0">
                <a:latin typeface="+mj-lt"/>
                <a:ea typeface="+mj-ea"/>
                <a:cs typeface="+mj-cs"/>
              </a:rPr>
              <a:t>datum </a:t>
            </a:r>
            <a:r>
              <a:rPr lang="sr-Latn-RS" sz="7100" b="1" dirty="0">
                <a:latin typeface="+mj-lt"/>
                <a:ea typeface="+mj-ea"/>
                <a:cs typeface="+mj-cs"/>
              </a:rPr>
              <a:t>Hristovog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rođenja</a:t>
            </a:r>
            <a:r>
              <a:rPr lang="sr-Latn-RS" sz="7100" b="1" dirty="0">
                <a:latin typeface="+mj-lt"/>
                <a:ea typeface="+mj-ea"/>
                <a:cs typeface="+mj-cs"/>
              </a:rPr>
              <a:t> se povezuje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sa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astronomskim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događajima</a:t>
            </a:r>
            <a:endParaRPr lang="sr-Latn-RS" sz="71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7100" b="1" dirty="0" err="1">
                <a:latin typeface="+mj-lt"/>
                <a:ea typeface="+mj-ea"/>
                <a:cs typeface="+mj-cs"/>
              </a:rPr>
              <a:t>Zahvaljujući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pažljivim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zapisima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kineskih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astronoma</a:t>
            </a:r>
            <a:r>
              <a:rPr lang="en-US" sz="7100" b="1" dirty="0">
                <a:latin typeface="+mj-lt"/>
                <a:ea typeface="+mj-ea"/>
                <a:cs typeface="+mj-cs"/>
              </a:rPr>
              <a:t> o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noćnom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nebu</a:t>
            </a:r>
            <a:r>
              <a:rPr lang="en-US" sz="7100" b="1" dirty="0">
                <a:latin typeface="+mj-lt"/>
                <a:ea typeface="+mj-ea"/>
                <a:cs typeface="+mj-cs"/>
              </a:rPr>
              <a:t>,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imamo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mnogo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kandidata</a:t>
            </a:r>
            <a:r>
              <a:rPr lang="en-US" sz="7100" b="1" dirty="0">
                <a:latin typeface="+mj-lt"/>
                <a:ea typeface="+mj-ea"/>
                <a:cs typeface="+mj-cs"/>
              </a:rPr>
              <a:t> za to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šta</a:t>
            </a:r>
            <a:r>
              <a:rPr lang="en-US" sz="7100" b="1" dirty="0">
                <a:latin typeface="+mj-lt"/>
                <a:ea typeface="+mj-ea"/>
                <a:cs typeface="+mj-cs"/>
              </a:rPr>
              <a:t> bi ova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zvezda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mogla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biti</a:t>
            </a:r>
            <a:endParaRPr lang="en-US" sz="71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7100" b="1" dirty="0">
                <a:latin typeface="+mj-lt"/>
                <a:ea typeface="+mj-ea"/>
                <a:cs typeface="+mj-cs"/>
              </a:rPr>
              <a:t>Godine 5. p</a:t>
            </a:r>
            <a:r>
              <a:rPr lang="sr-Latn-RS" sz="7100" b="1" dirty="0">
                <a:latin typeface="+mj-lt"/>
                <a:ea typeface="+mj-ea"/>
                <a:cs typeface="+mj-cs"/>
              </a:rPr>
              <a:t>.n.e.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astronomi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iz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dinastije</a:t>
            </a:r>
            <a:r>
              <a:rPr lang="en-US" sz="7100" b="1" dirty="0">
                <a:latin typeface="+mj-lt"/>
                <a:ea typeface="+mj-ea"/>
                <a:cs typeface="+mj-cs"/>
              </a:rPr>
              <a:t> Han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zabeležili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su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prolazak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komete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koja</a:t>
            </a:r>
            <a:r>
              <a:rPr lang="en-US" sz="7100" b="1" dirty="0">
                <a:latin typeface="+mj-lt"/>
                <a:ea typeface="+mj-ea"/>
                <a:cs typeface="+mj-cs"/>
              </a:rPr>
              <a:t> je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bila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vidljiva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na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nebu</a:t>
            </a:r>
            <a:r>
              <a:rPr lang="en-US" sz="7100" b="1" dirty="0">
                <a:latin typeface="+mj-lt"/>
                <a:ea typeface="+mj-ea"/>
                <a:cs typeface="+mj-cs"/>
              </a:rPr>
              <a:t> 70 dana</a:t>
            </a:r>
            <a:endParaRPr lang="sr-Latn-RS" sz="71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7100" b="1" dirty="0" err="1">
                <a:latin typeface="+mj-lt"/>
                <a:ea typeface="+mj-ea"/>
                <a:cs typeface="+mj-cs"/>
              </a:rPr>
              <a:t>Iako</a:t>
            </a:r>
            <a:r>
              <a:rPr lang="en-US" sz="7100" b="1" dirty="0">
                <a:latin typeface="+mj-lt"/>
                <a:ea typeface="+mj-ea"/>
                <a:cs typeface="+mj-cs"/>
              </a:rPr>
              <a:t> ova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kometa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nikada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nije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dobila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ime</a:t>
            </a:r>
            <a:r>
              <a:rPr lang="en-US" sz="7100" b="1" dirty="0">
                <a:latin typeface="+mj-lt"/>
                <a:ea typeface="+mj-ea"/>
                <a:cs typeface="+mj-cs"/>
              </a:rPr>
              <a:t>,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profesor</a:t>
            </a:r>
            <a:r>
              <a:rPr lang="en-US" sz="7100" b="1" dirty="0">
                <a:latin typeface="+mj-lt"/>
                <a:ea typeface="+mj-ea"/>
                <a:cs typeface="+mj-cs"/>
              </a:rPr>
              <a:t> Kolin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Hamfriz</a:t>
            </a:r>
            <a:r>
              <a:rPr lang="en-US" sz="7100" b="1" dirty="0">
                <a:latin typeface="+mj-lt"/>
                <a:ea typeface="+mj-ea"/>
                <a:cs typeface="+mj-cs"/>
              </a:rPr>
              <a:t>,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fizičar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sa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Univerziteta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Kembridž</a:t>
            </a:r>
            <a:r>
              <a:rPr lang="en-US" sz="7100" b="1" dirty="0">
                <a:latin typeface="+mj-lt"/>
                <a:ea typeface="+mj-ea"/>
                <a:cs typeface="+mj-cs"/>
              </a:rPr>
              <a:t>,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smatra</a:t>
            </a:r>
            <a:r>
              <a:rPr lang="en-US" sz="7100" b="1" dirty="0">
                <a:latin typeface="+mj-lt"/>
                <a:ea typeface="+mj-ea"/>
                <a:cs typeface="+mj-cs"/>
              </a:rPr>
              <a:t> da je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upravo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ona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bila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zvezda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Vitlejema</a:t>
            </a:r>
            <a:endParaRPr lang="en-US" sz="71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7100" b="1" dirty="0">
                <a:latin typeface="+mj-lt"/>
                <a:ea typeface="+mj-ea"/>
                <a:cs typeface="+mj-cs"/>
              </a:rPr>
              <a:t>Prema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kineskim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zapisima</a:t>
            </a:r>
            <a:r>
              <a:rPr lang="en-US" sz="7100" b="1" dirty="0">
                <a:latin typeface="+mj-lt"/>
                <a:ea typeface="+mj-ea"/>
                <a:cs typeface="+mj-cs"/>
              </a:rPr>
              <a:t>,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zvezda</a:t>
            </a:r>
            <a:r>
              <a:rPr lang="en-US" sz="7100" b="1" dirty="0">
                <a:latin typeface="+mj-lt"/>
                <a:ea typeface="+mj-ea"/>
                <a:cs typeface="+mj-cs"/>
              </a:rPr>
              <a:t> se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pojavila</a:t>
            </a:r>
            <a:r>
              <a:rPr lang="en-US" sz="7100" b="1" dirty="0">
                <a:latin typeface="+mj-lt"/>
                <a:ea typeface="+mj-ea"/>
                <a:cs typeface="+mj-cs"/>
              </a:rPr>
              <a:t> u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proleće</a:t>
            </a:r>
            <a:r>
              <a:rPr lang="en-US" sz="7100" b="1" dirty="0">
                <a:latin typeface="+mj-lt"/>
                <a:ea typeface="+mj-ea"/>
                <a:cs typeface="+mj-cs"/>
              </a:rPr>
              <a:t> 5.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godine</a:t>
            </a:r>
            <a:r>
              <a:rPr lang="en-US" sz="7100" b="1" dirty="0">
                <a:latin typeface="+mj-lt"/>
                <a:ea typeface="+mj-ea"/>
                <a:cs typeface="+mj-cs"/>
              </a:rPr>
              <a:t> pre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nove</a:t>
            </a:r>
            <a:r>
              <a:rPr lang="en-US" sz="7100" b="1" dirty="0">
                <a:latin typeface="+mj-lt"/>
                <a:ea typeface="+mj-ea"/>
                <a:cs typeface="+mj-cs"/>
              </a:rPr>
              <a:t> ere,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što</a:t>
            </a:r>
            <a:r>
              <a:rPr lang="en-US" sz="7100" b="1" dirty="0">
                <a:latin typeface="+mj-lt"/>
                <a:ea typeface="+mj-ea"/>
                <a:cs typeface="+mj-cs"/>
              </a:rPr>
              <a:t> se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poklapa</a:t>
            </a:r>
            <a:r>
              <a:rPr lang="en-US" sz="7100" b="1" dirty="0">
                <a:latin typeface="+mj-lt"/>
                <a:ea typeface="+mj-ea"/>
                <a:cs typeface="+mj-cs"/>
              </a:rPr>
              <a:t> s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jevanđeljem</a:t>
            </a:r>
            <a:r>
              <a:rPr lang="en-US" sz="7100" b="1" dirty="0">
                <a:latin typeface="+mj-lt"/>
                <a:ea typeface="+mj-ea"/>
                <a:cs typeface="+mj-cs"/>
              </a:rPr>
              <a:t> po Luki,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koje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kaže</a:t>
            </a:r>
            <a:r>
              <a:rPr lang="en-US" sz="7100" b="1" dirty="0">
                <a:latin typeface="+mj-lt"/>
                <a:ea typeface="+mj-ea"/>
                <a:cs typeface="+mj-cs"/>
              </a:rPr>
              <a:t> da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su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pastiri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noću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čuvali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ovce</a:t>
            </a:r>
            <a:r>
              <a:rPr lang="en-US" sz="7100" b="1" dirty="0">
                <a:latin typeface="+mj-lt"/>
                <a:ea typeface="+mj-ea"/>
                <a:cs typeface="+mj-cs"/>
              </a:rPr>
              <a:t> u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poljima</a:t>
            </a:r>
            <a:r>
              <a:rPr lang="en-US" sz="7100" b="1" dirty="0">
                <a:latin typeface="+mj-lt"/>
                <a:ea typeface="+mj-ea"/>
                <a:cs typeface="+mj-cs"/>
              </a:rPr>
              <a:t>,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što</a:t>
            </a:r>
            <a:r>
              <a:rPr lang="en-US" sz="7100" b="1" dirty="0">
                <a:latin typeface="+mj-lt"/>
                <a:ea typeface="+mj-ea"/>
                <a:cs typeface="+mj-cs"/>
              </a:rPr>
              <a:t> bi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radili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tokom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prolećne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sezone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jagnjenja</a:t>
            </a:r>
            <a:endParaRPr lang="sr-Latn-RS" sz="71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7100" b="1" dirty="0" err="1">
                <a:latin typeface="+mj-lt"/>
                <a:ea typeface="+mj-ea"/>
                <a:cs typeface="+mj-cs"/>
              </a:rPr>
              <a:t>Svaka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kometa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vidljiva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golim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okom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više</a:t>
            </a:r>
            <a:r>
              <a:rPr lang="en-US" sz="7100" b="1" dirty="0">
                <a:latin typeface="+mj-lt"/>
                <a:ea typeface="+mj-ea"/>
                <a:cs typeface="+mj-cs"/>
              </a:rPr>
              <a:t> od 70 dana mora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biti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veoma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svetla</a:t>
            </a:r>
            <a:r>
              <a:rPr lang="en-US" sz="7100" b="1" dirty="0">
                <a:latin typeface="+mj-lt"/>
                <a:ea typeface="+mj-ea"/>
                <a:cs typeface="+mj-cs"/>
              </a:rPr>
              <a:t>. Nismo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videli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svetlu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kometu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poput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ove</a:t>
            </a:r>
            <a:r>
              <a:rPr lang="en-US" sz="7100" b="1" dirty="0">
                <a:latin typeface="+mj-lt"/>
                <a:ea typeface="+mj-ea"/>
                <a:cs typeface="+mj-cs"/>
              </a:rPr>
              <a:t> u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našem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životnom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veku</a:t>
            </a:r>
            <a:r>
              <a:rPr lang="en-US" sz="7100" b="1" dirty="0">
                <a:latin typeface="+mj-lt"/>
                <a:ea typeface="+mj-ea"/>
                <a:cs typeface="+mj-cs"/>
              </a:rPr>
              <a:t>",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kaže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profesor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Hamfriz</a:t>
            </a:r>
            <a:r>
              <a:rPr lang="en-US" sz="7100" b="1" dirty="0">
                <a:latin typeface="+mj-lt"/>
                <a:ea typeface="+mj-ea"/>
                <a:cs typeface="+mj-cs"/>
              </a:rPr>
              <a:t>.</a:t>
            </a:r>
          </a:p>
          <a:p>
            <a:pPr marL="0" algn="just">
              <a:lnSpc>
                <a:spcPct val="110000"/>
              </a:lnSpc>
            </a:pPr>
            <a:r>
              <a:rPr lang="sr-Latn-RS" sz="7100" b="1" dirty="0">
                <a:latin typeface="+mj-lt"/>
                <a:ea typeface="+mj-ea"/>
                <a:cs typeface="+mj-cs"/>
              </a:rPr>
              <a:t>Njegovo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rođenje</a:t>
            </a:r>
            <a:r>
              <a:rPr lang="en-US" sz="7100" b="1" dirty="0">
                <a:latin typeface="+mj-lt"/>
                <a:ea typeface="+mj-ea"/>
                <a:cs typeface="+mj-cs"/>
              </a:rPr>
              <a:t> bi </a:t>
            </a:r>
            <a:r>
              <a:rPr lang="sr-Latn-RS" sz="7100" b="1" dirty="0">
                <a:latin typeface="+mj-lt"/>
                <a:ea typeface="+mj-ea"/>
                <a:cs typeface="+mj-cs"/>
              </a:rPr>
              <a:t>onda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moglo</a:t>
            </a:r>
            <a:r>
              <a:rPr lang="en-US" sz="7100" b="1" dirty="0">
                <a:latin typeface="+mj-lt"/>
                <a:ea typeface="+mj-ea"/>
                <a:cs typeface="+mj-cs"/>
              </a:rPr>
              <a:t> da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datira</a:t>
            </a:r>
            <a:r>
              <a:rPr lang="en-US" sz="7100" b="1" dirty="0">
                <a:latin typeface="+mj-lt"/>
                <a:ea typeface="+mj-ea"/>
                <a:cs typeface="+mj-cs"/>
              </a:rPr>
              <a:t> u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proleće</a:t>
            </a:r>
            <a:r>
              <a:rPr lang="en-US" sz="7100" b="1" dirty="0">
                <a:latin typeface="+mj-lt"/>
                <a:ea typeface="+mj-ea"/>
                <a:cs typeface="+mj-cs"/>
              </a:rPr>
              <a:t> 5.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godine</a:t>
            </a:r>
            <a:r>
              <a:rPr lang="en-US" sz="7100" b="1" dirty="0">
                <a:latin typeface="+mj-lt"/>
                <a:ea typeface="+mj-ea"/>
                <a:cs typeface="+mj-cs"/>
              </a:rPr>
              <a:t> p</a:t>
            </a:r>
            <a:r>
              <a:rPr lang="sr-Latn-RS" sz="7100" b="1" dirty="0">
                <a:latin typeface="+mj-lt"/>
                <a:ea typeface="+mj-ea"/>
                <a:cs typeface="+mj-cs"/>
              </a:rPr>
              <a:t>.n.e.</a:t>
            </a:r>
            <a:r>
              <a:rPr lang="en-US" sz="7100" b="1" dirty="0">
                <a:latin typeface="+mj-lt"/>
                <a:ea typeface="+mj-ea"/>
                <a:cs typeface="+mj-cs"/>
              </a:rPr>
              <a:t>,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kako</a:t>
            </a:r>
            <a:r>
              <a:rPr lang="en-US" sz="7100" b="1" dirty="0">
                <a:latin typeface="+mj-lt"/>
                <a:ea typeface="+mj-ea"/>
                <a:cs typeface="+mj-cs"/>
              </a:rPr>
              <a:t> bi se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uskladilo</a:t>
            </a:r>
            <a:r>
              <a:rPr lang="en-US" sz="7100" b="1" dirty="0">
                <a:latin typeface="+mj-lt"/>
                <a:ea typeface="+mj-ea"/>
                <a:cs typeface="+mj-cs"/>
              </a:rPr>
              <a:t> s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pojavom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komete</a:t>
            </a:r>
            <a:endParaRPr lang="en-US" sz="71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7100" b="1" dirty="0" err="1">
                <a:latin typeface="+mj-lt"/>
                <a:ea typeface="+mj-ea"/>
                <a:cs typeface="+mj-cs"/>
              </a:rPr>
              <a:t>Alternativno</a:t>
            </a:r>
            <a:r>
              <a:rPr lang="en-US" sz="7100" b="1" dirty="0">
                <a:latin typeface="+mj-lt"/>
                <a:ea typeface="+mj-ea"/>
                <a:cs typeface="+mj-cs"/>
              </a:rPr>
              <a:t>, datum bi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mogao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biti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april</a:t>
            </a:r>
            <a:r>
              <a:rPr lang="en-US" sz="7100" b="1" dirty="0">
                <a:latin typeface="+mj-lt"/>
                <a:ea typeface="+mj-ea"/>
                <a:cs typeface="+mj-cs"/>
              </a:rPr>
              <a:t> 6.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godine</a:t>
            </a:r>
            <a:r>
              <a:rPr lang="en-US" sz="7100" b="1" dirty="0">
                <a:latin typeface="+mj-lt"/>
                <a:ea typeface="+mj-ea"/>
                <a:cs typeface="+mj-cs"/>
              </a:rPr>
              <a:t> p</a:t>
            </a:r>
            <a:r>
              <a:rPr lang="sr-Latn-RS" sz="7100" b="1" dirty="0">
                <a:latin typeface="+mj-lt"/>
                <a:ea typeface="+mj-ea"/>
                <a:cs typeface="+mj-cs"/>
              </a:rPr>
              <a:t>.n.e,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tokom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trostruke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konjunkcije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Jupitera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7100" b="1" dirty="0">
                <a:latin typeface="+mj-lt"/>
                <a:ea typeface="+mj-ea"/>
                <a:cs typeface="+mj-cs"/>
              </a:rPr>
              <a:t> </a:t>
            </a:r>
            <a:r>
              <a:rPr lang="en-US" sz="7100" b="1" dirty="0" err="1">
                <a:latin typeface="+mj-lt"/>
                <a:ea typeface="+mj-ea"/>
                <a:cs typeface="+mj-cs"/>
              </a:rPr>
              <a:t>Saturna</a:t>
            </a:r>
            <a:endParaRPr lang="en-US" sz="71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endParaRPr lang="en-US" sz="7100" b="1" dirty="0"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5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48D23-8781-9F57-0708-6621EE9B1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68C95-2E5B-FE5F-DF27-47A7C96BD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239486"/>
            <a:ext cx="11636828" cy="6379028"/>
          </a:xfrm>
        </p:spPr>
        <p:txBody>
          <a:bodyPr>
            <a:normAutofit fontScale="55000" lnSpcReduction="20000"/>
          </a:bodyPr>
          <a:lstStyle/>
          <a:p>
            <a:pPr marL="0" algn="just">
              <a:lnSpc>
                <a:spcPct val="110000"/>
              </a:lnSpc>
            </a:pPr>
            <a:r>
              <a:rPr lang="en-US" sz="4600" b="1" dirty="0" err="1">
                <a:latin typeface="+mj-lt"/>
                <a:ea typeface="+mj-ea"/>
                <a:cs typeface="+mj-cs"/>
              </a:rPr>
              <a:t>Srećom</a:t>
            </a:r>
            <a:r>
              <a:rPr lang="en-US" sz="4600" b="1" dirty="0">
                <a:latin typeface="+mj-lt"/>
                <a:ea typeface="+mj-ea"/>
                <a:cs typeface="+mj-cs"/>
              </a:rPr>
              <a:t>,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postoje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mnogi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savremeni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izvori</a:t>
            </a:r>
            <a:r>
              <a:rPr lang="en-US" sz="4600" b="1" dirty="0">
                <a:latin typeface="+mj-lt"/>
                <a:ea typeface="+mj-ea"/>
                <a:cs typeface="+mj-cs"/>
              </a:rPr>
              <a:t> koji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pružaju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dokaze</a:t>
            </a:r>
            <a:r>
              <a:rPr lang="en-US" sz="4600" b="1" dirty="0">
                <a:latin typeface="+mj-lt"/>
                <a:ea typeface="+mj-ea"/>
                <a:cs typeface="+mj-cs"/>
              </a:rPr>
              <a:t> o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životu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smrti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kralja</a:t>
            </a:r>
            <a:r>
              <a:rPr lang="en-US" sz="4600" b="1" dirty="0">
                <a:latin typeface="+mj-lt"/>
                <a:ea typeface="+mj-ea"/>
                <a:cs typeface="+mj-cs"/>
              </a:rPr>
              <a:t> Iroda,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poput</a:t>
            </a:r>
            <a:r>
              <a:rPr lang="en-US" sz="4600" b="1" dirty="0">
                <a:latin typeface="+mj-lt"/>
                <a:ea typeface="+mj-ea"/>
                <a:cs typeface="+mj-cs"/>
              </a:rPr>
              <a:t> dela „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Jevrejske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starine</a:t>
            </a:r>
            <a:r>
              <a:rPr lang="en-US" sz="4600" b="1" dirty="0">
                <a:latin typeface="+mj-lt"/>
                <a:ea typeface="+mj-ea"/>
                <a:cs typeface="+mj-cs"/>
              </a:rPr>
              <a:t>“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jevrejskog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istoričara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Flavija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Josifa</a:t>
            </a:r>
            <a:r>
              <a:rPr lang="en-US" sz="4600" b="1" dirty="0">
                <a:latin typeface="+mj-lt"/>
                <a:ea typeface="+mj-ea"/>
                <a:cs typeface="+mj-cs"/>
              </a:rPr>
              <a:t>,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napisanog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samo</a:t>
            </a:r>
            <a:r>
              <a:rPr lang="en-US" sz="4600" b="1" dirty="0">
                <a:latin typeface="+mj-lt"/>
                <a:ea typeface="+mj-ea"/>
                <a:cs typeface="+mj-cs"/>
              </a:rPr>
              <a:t> 60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godina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nakon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Isusove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smrti</a:t>
            </a:r>
            <a:endParaRPr lang="sr-Latn-RS" sz="46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4600" b="1" dirty="0" err="1">
                <a:latin typeface="+mj-lt"/>
                <a:ea typeface="+mj-ea"/>
                <a:cs typeface="+mj-cs"/>
              </a:rPr>
              <a:t>Ključni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dokaz</a:t>
            </a:r>
            <a:r>
              <a:rPr lang="en-US" sz="4600" b="1" dirty="0">
                <a:latin typeface="+mj-lt"/>
                <a:ea typeface="+mj-ea"/>
                <a:cs typeface="+mj-cs"/>
              </a:rPr>
              <a:t> je Josifovo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svedočenje</a:t>
            </a:r>
            <a:r>
              <a:rPr lang="en-US" sz="4600" b="1" dirty="0">
                <a:latin typeface="+mj-lt"/>
                <a:ea typeface="+mj-ea"/>
                <a:cs typeface="+mj-cs"/>
              </a:rPr>
              <a:t> o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pomračenju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Meseca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neposredno</a:t>
            </a:r>
            <a:r>
              <a:rPr lang="en-US" sz="4600" b="1" dirty="0">
                <a:latin typeface="+mj-lt"/>
                <a:ea typeface="+mj-ea"/>
                <a:cs typeface="+mj-cs"/>
              </a:rPr>
              <a:t> pre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Irodove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smrti</a:t>
            </a:r>
            <a:endParaRPr lang="en-US" sz="46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4600" b="1" dirty="0">
                <a:latin typeface="+mj-lt"/>
                <a:ea typeface="+mj-ea"/>
                <a:cs typeface="+mj-cs"/>
              </a:rPr>
              <a:t>Ovo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pomračenje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moglo</a:t>
            </a:r>
            <a:r>
              <a:rPr lang="en-US" sz="4600" b="1" dirty="0">
                <a:latin typeface="+mj-lt"/>
                <a:ea typeface="+mj-ea"/>
                <a:cs typeface="+mj-cs"/>
              </a:rPr>
              <a:t> bi se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odnositi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na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četiri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moguća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datuma</a:t>
            </a:r>
            <a:r>
              <a:rPr lang="en-US" sz="4600" b="1" dirty="0">
                <a:latin typeface="+mj-lt"/>
                <a:ea typeface="+mj-ea"/>
                <a:cs typeface="+mj-cs"/>
              </a:rPr>
              <a:t>: 15.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septembar</a:t>
            </a:r>
            <a:r>
              <a:rPr lang="en-US" sz="4600" b="1" dirty="0">
                <a:latin typeface="+mj-lt"/>
                <a:ea typeface="+mj-ea"/>
                <a:cs typeface="+mj-cs"/>
              </a:rPr>
              <a:t> 5.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godine</a:t>
            </a:r>
            <a:r>
              <a:rPr lang="en-US" sz="4600" b="1" dirty="0">
                <a:latin typeface="+mj-lt"/>
                <a:ea typeface="+mj-ea"/>
                <a:cs typeface="+mj-cs"/>
              </a:rPr>
              <a:t> p</a:t>
            </a:r>
            <a:r>
              <a:rPr lang="sr-Latn-RS" sz="4600" b="1" dirty="0">
                <a:latin typeface="+mj-lt"/>
                <a:ea typeface="+mj-ea"/>
                <a:cs typeface="+mj-cs"/>
              </a:rPr>
              <a:t>.n.e.</a:t>
            </a:r>
            <a:r>
              <a:rPr lang="en-US" sz="4600" b="1" dirty="0">
                <a:latin typeface="+mj-lt"/>
                <a:ea typeface="+mj-ea"/>
                <a:cs typeface="+mj-cs"/>
              </a:rPr>
              <a:t>, 13. mart 4.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godine</a:t>
            </a:r>
            <a:r>
              <a:rPr lang="en-US" sz="4600" b="1" dirty="0">
                <a:latin typeface="+mj-lt"/>
                <a:ea typeface="+mj-ea"/>
                <a:cs typeface="+mj-cs"/>
              </a:rPr>
              <a:t> p</a:t>
            </a:r>
            <a:r>
              <a:rPr lang="sr-Latn-RS" sz="4600" b="1" dirty="0">
                <a:latin typeface="+mj-lt"/>
                <a:ea typeface="+mj-ea"/>
                <a:cs typeface="+mj-cs"/>
              </a:rPr>
              <a:t>.n.e.</a:t>
            </a:r>
            <a:r>
              <a:rPr lang="en-US" sz="4600" b="1" dirty="0">
                <a:latin typeface="+mj-lt"/>
                <a:ea typeface="+mj-ea"/>
                <a:cs typeface="+mj-cs"/>
              </a:rPr>
              <a:t>, 10.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januar</a:t>
            </a:r>
            <a:r>
              <a:rPr lang="en-US" sz="4600" b="1" dirty="0">
                <a:latin typeface="+mj-lt"/>
                <a:ea typeface="+mj-ea"/>
                <a:cs typeface="+mj-cs"/>
              </a:rPr>
              <a:t> 1.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godine</a:t>
            </a:r>
            <a:r>
              <a:rPr lang="en-US" sz="4600" b="1" dirty="0">
                <a:latin typeface="+mj-lt"/>
                <a:ea typeface="+mj-ea"/>
                <a:cs typeface="+mj-cs"/>
              </a:rPr>
              <a:t> p</a:t>
            </a:r>
            <a:r>
              <a:rPr lang="sr-Latn-RS" sz="4600" b="1" dirty="0">
                <a:latin typeface="+mj-lt"/>
                <a:ea typeface="+mj-ea"/>
                <a:cs typeface="+mj-cs"/>
              </a:rPr>
              <a:t>.n.e.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4600" b="1" dirty="0">
                <a:latin typeface="+mj-lt"/>
                <a:ea typeface="+mj-ea"/>
                <a:cs typeface="+mj-cs"/>
              </a:rPr>
              <a:t> 29.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decembar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iste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godine</a:t>
            </a:r>
            <a:endParaRPr lang="sr-Latn-RS" sz="46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4600" b="1" dirty="0">
                <a:latin typeface="+mj-lt"/>
                <a:ea typeface="+mj-ea"/>
                <a:cs typeface="+mj-cs"/>
              </a:rPr>
              <a:t>Josif </a:t>
            </a:r>
            <a:r>
              <a:rPr lang="sr-Latn-RS" sz="4600" b="1" dirty="0">
                <a:latin typeface="+mj-lt"/>
                <a:ea typeface="+mj-ea"/>
                <a:cs typeface="+mj-cs"/>
              </a:rPr>
              <a:t>Flavije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govori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na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dva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mesta</a:t>
            </a:r>
            <a:r>
              <a:rPr lang="en-US" sz="4600" b="1" dirty="0">
                <a:latin typeface="+mj-lt"/>
                <a:ea typeface="+mj-ea"/>
                <a:cs typeface="+mj-cs"/>
              </a:rPr>
              <a:t> da je Pesah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održan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ubrzo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nakon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Irodove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smrti</a:t>
            </a:r>
            <a:endParaRPr lang="sr-Latn-RS" sz="46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4600" b="1" dirty="0" err="1">
                <a:latin typeface="+mj-lt"/>
                <a:ea typeface="+mj-ea"/>
                <a:cs typeface="+mj-cs"/>
              </a:rPr>
              <a:t>Pošto</a:t>
            </a:r>
            <a:r>
              <a:rPr lang="en-US" sz="4600" b="1" dirty="0">
                <a:latin typeface="+mj-lt"/>
                <a:ea typeface="+mj-ea"/>
                <a:cs typeface="+mj-cs"/>
              </a:rPr>
              <a:t> se Pesah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obeležava</a:t>
            </a:r>
            <a:r>
              <a:rPr lang="en-US" sz="4600" b="1" dirty="0">
                <a:latin typeface="+mj-lt"/>
                <a:ea typeface="+mj-ea"/>
                <a:cs typeface="+mj-cs"/>
              </a:rPr>
              <a:t> u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proleće</a:t>
            </a:r>
            <a:r>
              <a:rPr lang="en-US" sz="4600" b="1" dirty="0">
                <a:latin typeface="+mj-lt"/>
                <a:ea typeface="+mj-ea"/>
                <a:cs typeface="+mj-cs"/>
              </a:rPr>
              <a:t>,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datumi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iz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septembra</a:t>
            </a:r>
            <a:r>
              <a:rPr lang="en-US" sz="4600" b="1" dirty="0">
                <a:latin typeface="+mj-lt"/>
                <a:ea typeface="+mj-ea"/>
                <a:cs typeface="+mj-cs"/>
              </a:rPr>
              <a:t>,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januara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decembra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mogu</a:t>
            </a:r>
            <a:r>
              <a:rPr lang="en-US" sz="4600" b="1" dirty="0">
                <a:latin typeface="+mj-lt"/>
                <a:ea typeface="+mj-ea"/>
                <a:cs typeface="+mj-cs"/>
              </a:rPr>
              <a:t> se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isključiti</a:t>
            </a:r>
            <a:endParaRPr lang="en-US" sz="46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4600" b="1" dirty="0">
                <a:latin typeface="+mj-lt"/>
                <a:ea typeface="+mj-ea"/>
                <a:cs typeface="+mj-cs"/>
              </a:rPr>
              <a:t>Ovo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ukazuje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na</a:t>
            </a:r>
            <a:r>
              <a:rPr lang="en-US" sz="4600" b="1" dirty="0">
                <a:latin typeface="+mj-lt"/>
                <a:ea typeface="+mj-ea"/>
                <a:cs typeface="+mj-cs"/>
              </a:rPr>
              <a:t> to da je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kralj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Irod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morao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umreti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ubrzo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nakon</a:t>
            </a:r>
            <a:r>
              <a:rPr lang="en-US" sz="4600" b="1" dirty="0">
                <a:latin typeface="+mj-lt"/>
                <a:ea typeface="+mj-ea"/>
                <a:cs typeface="+mj-cs"/>
              </a:rPr>
              <a:t> 13.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marta</a:t>
            </a:r>
            <a:r>
              <a:rPr lang="en-US" sz="4600" b="1" dirty="0">
                <a:latin typeface="+mj-lt"/>
                <a:ea typeface="+mj-ea"/>
                <a:cs typeface="+mj-cs"/>
              </a:rPr>
              <a:t> 4.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godine</a:t>
            </a:r>
            <a:r>
              <a:rPr lang="en-US" sz="4600" b="1" dirty="0">
                <a:latin typeface="+mj-lt"/>
                <a:ea typeface="+mj-ea"/>
                <a:cs typeface="+mj-cs"/>
              </a:rPr>
              <a:t> p</a:t>
            </a:r>
            <a:r>
              <a:rPr lang="sr-Latn-RS" sz="4600" b="1" dirty="0">
                <a:latin typeface="+mj-lt"/>
                <a:ea typeface="+mj-ea"/>
                <a:cs typeface="+mj-cs"/>
              </a:rPr>
              <a:t>.n.e.</a:t>
            </a:r>
          </a:p>
          <a:p>
            <a:pPr marL="0" algn="just">
              <a:lnSpc>
                <a:spcPct val="110000"/>
              </a:lnSpc>
            </a:pPr>
            <a:r>
              <a:rPr lang="en-US" sz="4600" b="1" dirty="0">
                <a:latin typeface="+mj-lt"/>
                <a:ea typeface="+mj-ea"/>
                <a:cs typeface="+mj-cs"/>
              </a:rPr>
              <a:t>Na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osnovu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ovih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proračuna</a:t>
            </a:r>
            <a:r>
              <a:rPr lang="en-US" sz="4600" b="1" dirty="0">
                <a:latin typeface="+mj-lt"/>
                <a:ea typeface="+mj-ea"/>
                <a:cs typeface="+mj-cs"/>
              </a:rPr>
              <a:t>,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većina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naučnika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kao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Isusovu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godinu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rođenja</a:t>
            </a:r>
            <a:r>
              <a:rPr lang="en-US" sz="4600" b="1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uzima</a:t>
            </a:r>
            <a:r>
              <a:rPr lang="en-US" sz="4600" b="1" dirty="0">
                <a:latin typeface="+mj-lt"/>
                <a:ea typeface="+mj-ea"/>
                <a:cs typeface="+mj-cs"/>
              </a:rPr>
              <a:t> period od 4. do 6.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godine</a:t>
            </a:r>
            <a:r>
              <a:rPr lang="en-US" sz="4600" b="1" dirty="0">
                <a:latin typeface="+mj-lt"/>
                <a:ea typeface="+mj-ea"/>
                <a:cs typeface="+mj-cs"/>
              </a:rPr>
              <a:t> p</a:t>
            </a:r>
            <a:r>
              <a:rPr lang="sr-Latn-RS" sz="4600" b="1" dirty="0">
                <a:latin typeface="+mj-lt"/>
                <a:ea typeface="+mj-ea"/>
                <a:cs typeface="+mj-cs"/>
              </a:rPr>
              <a:t>.n.e.</a:t>
            </a:r>
            <a:endParaRPr lang="en-US" sz="46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00000"/>
              </a:lnSpc>
            </a:pPr>
            <a:endParaRPr lang="en-US" b="1" dirty="0">
              <a:latin typeface="+mj-lt"/>
              <a:ea typeface="+mj-ea"/>
              <a:cs typeface="+mj-cs"/>
            </a:endParaRPr>
          </a:p>
          <a:p>
            <a:pPr marL="0" algn="just"/>
            <a:endParaRPr lang="en-US" b="1" dirty="0"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73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A51C-675E-2714-9287-93F9A6A6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65125"/>
            <a:ext cx="8925076" cy="1325563"/>
          </a:xfrm>
        </p:spPr>
        <p:txBody>
          <a:bodyPr/>
          <a:lstStyle/>
          <a:p>
            <a:pPr algn="ctr"/>
            <a:r>
              <a:rPr lang="en-US" sz="6000" b="1" dirty="0" err="1"/>
              <a:t>Konjugacija</a:t>
            </a:r>
            <a:r>
              <a:rPr lang="en-US" sz="60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A0E13-C693-0063-9E7F-89BED2FE8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825625"/>
            <a:ext cx="11734800" cy="4667250"/>
          </a:xfrm>
        </p:spPr>
        <p:txBody>
          <a:bodyPr>
            <a:normAutofit fontScale="92500" lnSpcReduction="20000"/>
          </a:bodyPr>
          <a:lstStyle/>
          <a:p>
            <a:pPr marL="0" algn="just">
              <a:lnSpc>
                <a:spcPct val="100000"/>
              </a:lnSpc>
            </a:pPr>
            <a:r>
              <a:rPr lang="en-US" b="1" dirty="0">
                <a:latin typeface="+mj-lt"/>
                <a:ea typeface="+mj-ea"/>
                <a:cs typeface="+mj-cs"/>
              </a:rPr>
              <a:t>Kako se </a:t>
            </a:r>
            <a:r>
              <a:rPr lang="en-US" b="1" dirty="0" err="1">
                <a:latin typeface="+mj-lt"/>
                <a:ea typeface="+mj-ea"/>
                <a:cs typeface="+mj-cs"/>
              </a:rPr>
              <a:t>navodi</a:t>
            </a:r>
            <a:r>
              <a:rPr lang="en-US" b="1" dirty="0"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latin typeface="+mj-lt"/>
                <a:ea typeface="+mj-ea"/>
                <a:cs typeface="+mj-cs"/>
              </a:rPr>
              <a:t>još</a:t>
            </a:r>
            <a:r>
              <a:rPr lang="en-US" b="1" dirty="0">
                <a:latin typeface="+mj-lt"/>
                <a:ea typeface="+mj-ea"/>
                <a:cs typeface="+mj-cs"/>
              </a:rPr>
              <a:t> je Johan Kepler, </a:t>
            </a:r>
            <a:r>
              <a:rPr lang="en-US" b="1" dirty="0" err="1">
                <a:latin typeface="+mj-lt"/>
                <a:ea typeface="+mj-ea"/>
                <a:cs typeface="+mj-cs"/>
              </a:rPr>
              <a:t>dok</a:t>
            </a:r>
            <a:r>
              <a:rPr lang="en-US" b="1" dirty="0">
                <a:latin typeface="+mj-lt"/>
                <a:ea typeface="+mj-ea"/>
                <a:cs typeface="+mj-cs"/>
              </a:rPr>
              <a:t> je </a:t>
            </a:r>
            <a:r>
              <a:rPr lang="en-US" b="1" dirty="0" err="1">
                <a:latin typeface="+mj-lt"/>
                <a:ea typeface="+mj-ea"/>
                <a:cs typeface="+mj-cs"/>
              </a:rPr>
              <a:t>živeo</a:t>
            </a:r>
            <a:r>
              <a:rPr lang="en-US" b="1" dirty="0">
                <a:latin typeface="+mj-lt"/>
                <a:ea typeface="+mj-ea"/>
                <a:cs typeface="+mj-cs"/>
              </a:rPr>
              <a:t> u </a:t>
            </a:r>
            <a:r>
              <a:rPr lang="en-US" b="1" dirty="0" err="1">
                <a:latin typeface="+mj-lt"/>
                <a:ea typeface="+mj-ea"/>
                <a:cs typeface="+mj-cs"/>
              </a:rPr>
              <a:t>Pragu</a:t>
            </a:r>
            <a:r>
              <a:rPr lang="en-US" b="1" dirty="0"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latin typeface="+mj-lt"/>
                <a:ea typeface="+mj-ea"/>
                <a:cs typeface="+mj-cs"/>
              </a:rPr>
              <a:t>rasvetlio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enigmu</a:t>
            </a:r>
            <a:r>
              <a:rPr lang="en-US" b="1" dirty="0">
                <a:latin typeface="+mj-lt"/>
                <a:ea typeface="+mj-ea"/>
                <a:cs typeface="+mj-cs"/>
              </a:rPr>
              <a:t> s </a:t>
            </a:r>
            <a:r>
              <a:rPr lang="en-US" b="1" dirty="0" err="1">
                <a:latin typeface="+mj-lt"/>
                <a:ea typeface="+mj-ea"/>
                <a:cs typeface="+mj-cs"/>
              </a:rPr>
              <a:t>vitlejemskom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zvezdom</a:t>
            </a:r>
            <a:r>
              <a:rPr lang="en-US" b="1" dirty="0"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latin typeface="+mj-lt"/>
                <a:ea typeface="+mj-ea"/>
                <a:cs typeface="+mj-cs"/>
              </a:rPr>
              <a:t>posmatrajući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konjunkciju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planeta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Jupitera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Saturna</a:t>
            </a:r>
            <a:endParaRPr lang="sr-Latn-RS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00000"/>
              </a:lnSpc>
            </a:pPr>
            <a:r>
              <a:rPr lang="en-US" b="1" dirty="0">
                <a:latin typeface="+mj-lt"/>
                <a:ea typeface="+mj-ea"/>
                <a:cs typeface="+mj-cs"/>
              </a:rPr>
              <a:t>Palo mu je </a:t>
            </a:r>
            <a:r>
              <a:rPr lang="en-US" b="1" dirty="0" err="1">
                <a:latin typeface="+mj-lt"/>
                <a:ea typeface="+mj-ea"/>
                <a:cs typeface="+mj-cs"/>
              </a:rPr>
              <a:t>na</a:t>
            </a:r>
            <a:r>
              <a:rPr lang="en-US" b="1" dirty="0">
                <a:latin typeface="+mj-lt"/>
                <a:ea typeface="+mj-ea"/>
                <a:cs typeface="+mj-cs"/>
              </a:rPr>
              <a:t> um da bi se </a:t>
            </a:r>
            <a:r>
              <a:rPr lang="en-US" b="1" dirty="0" err="1">
                <a:latin typeface="+mj-lt"/>
                <a:ea typeface="+mj-ea"/>
                <a:cs typeface="+mj-cs"/>
              </a:rPr>
              <a:t>moglo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izračunati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kada</a:t>
            </a:r>
            <a:r>
              <a:rPr lang="en-US" b="1" dirty="0">
                <a:latin typeface="+mj-lt"/>
                <a:ea typeface="+mj-ea"/>
                <a:cs typeface="+mj-cs"/>
              </a:rPr>
              <a:t> je </a:t>
            </a:r>
            <a:r>
              <a:rPr lang="en-US" b="1" dirty="0" err="1">
                <a:latin typeface="+mj-lt"/>
                <a:ea typeface="+mj-ea"/>
                <a:cs typeface="+mj-cs"/>
              </a:rPr>
              <a:t>došlo</a:t>
            </a:r>
            <a:r>
              <a:rPr lang="en-US" b="1" dirty="0">
                <a:latin typeface="+mj-lt"/>
                <a:ea typeface="+mj-ea"/>
                <a:cs typeface="+mj-cs"/>
              </a:rPr>
              <a:t> do </a:t>
            </a:r>
            <a:r>
              <a:rPr lang="en-US" b="1" dirty="0" err="1">
                <a:latin typeface="+mj-lt"/>
                <a:ea typeface="+mj-ea"/>
                <a:cs typeface="+mj-cs"/>
              </a:rPr>
              <a:t>takve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konjunkcije</a:t>
            </a:r>
            <a:r>
              <a:rPr lang="en-US" b="1" dirty="0">
                <a:latin typeface="+mj-lt"/>
                <a:ea typeface="+mj-ea"/>
                <a:cs typeface="+mj-cs"/>
              </a:rPr>
              <a:t> u </a:t>
            </a:r>
            <a:r>
              <a:rPr lang="en-US" b="1" dirty="0" err="1">
                <a:latin typeface="+mj-lt"/>
                <a:ea typeface="+mj-ea"/>
                <a:cs typeface="+mj-cs"/>
              </a:rPr>
              <a:t>vreme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oko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početka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nove</a:t>
            </a:r>
            <a:r>
              <a:rPr lang="en-US" b="1" dirty="0">
                <a:latin typeface="+mj-lt"/>
                <a:ea typeface="+mj-ea"/>
                <a:cs typeface="+mj-cs"/>
              </a:rPr>
              <a:t> ere</a:t>
            </a:r>
            <a:endParaRPr lang="sr-Latn-RS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00000"/>
              </a:lnSpc>
            </a:pPr>
            <a:r>
              <a:rPr lang="en-US" b="1" dirty="0" err="1">
                <a:latin typeface="+mj-lt"/>
                <a:ea typeface="+mj-ea"/>
                <a:cs typeface="+mj-cs"/>
              </a:rPr>
              <a:t>Utvrdio</a:t>
            </a:r>
            <a:r>
              <a:rPr lang="en-US" b="1" dirty="0">
                <a:latin typeface="+mj-lt"/>
                <a:ea typeface="+mj-ea"/>
                <a:cs typeface="+mj-cs"/>
              </a:rPr>
              <a:t> je da se </a:t>
            </a:r>
            <a:r>
              <a:rPr lang="en-US" b="1" dirty="0" err="1">
                <a:latin typeface="+mj-lt"/>
                <a:ea typeface="+mj-ea"/>
                <a:cs typeface="+mj-cs"/>
              </a:rPr>
              <a:t>takva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konjunkcija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dogodila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sedam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godina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p.n.e</a:t>
            </a:r>
            <a:r>
              <a:rPr lang="en-US" b="1" dirty="0">
                <a:latin typeface="+mj-lt"/>
                <a:ea typeface="+mj-ea"/>
                <a:cs typeface="+mj-cs"/>
              </a:rPr>
              <a:t>. </a:t>
            </a:r>
            <a:r>
              <a:rPr lang="en-US" b="1" dirty="0" err="1">
                <a:latin typeface="+mj-lt"/>
                <a:ea typeface="+mj-ea"/>
                <a:cs typeface="+mj-cs"/>
              </a:rPr>
              <a:t>tj</a:t>
            </a:r>
            <a:r>
              <a:rPr lang="en-US" b="1" dirty="0">
                <a:latin typeface="+mj-lt"/>
                <a:ea typeface="+mj-ea"/>
                <a:cs typeface="+mj-cs"/>
              </a:rPr>
              <a:t>. pre Hrista </a:t>
            </a:r>
            <a:r>
              <a:rPr lang="en-US" b="1" dirty="0" err="1">
                <a:latin typeface="+mj-lt"/>
                <a:ea typeface="+mj-ea"/>
                <a:cs typeface="+mj-cs"/>
              </a:rPr>
              <a:t>i</a:t>
            </a:r>
            <a:r>
              <a:rPr lang="en-US" b="1" dirty="0">
                <a:latin typeface="+mj-lt"/>
                <a:ea typeface="+mj-ea"/>
                <a:cs typeface="+mj-cs"/>
              </a:rPr>
              <a:t> to </a:t>
            </a:r>
            <a:r>
              <a:rPr lang="en-US" b="1" dirty="0" err="1">
                <a:latin typeface="+mj-lt"/>
                <a:ea typeface="+mj-ea"/>
                <a:cs typeface="+mj-cs"/>
              </a:rPr>
              <a:t>čak</a:t>
            </a:r>
            <a:r>
              <a:rPr lang="en-US" b="1" dirty="0">
                <a:latin typeface="+mj-lt"/>
                <a:ea typeface="+mj-ea"/>
                <a:cs typeface="+mj-cs"/>
              </a:rPr>
              <a:t> tri puta </a:t>
            </a:r>
            <a:r>
              <a:rPr lang="en-US" b="1" dirty="0" err="1">
                <a:latin typeface="+mj-lt"/>
                <a:ea typeface="+mj-ea"/>
                <a:cs typeface="+mj-cs"/>
              </a:rPr>
              <a:t>iste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godine</a:t>
            </a:r>
            <a:r>
              <a:rPr lang="en-US" b="1" dirty="0">
                <a:latin typeface="+mj-lt"/>
                <a:ea typeface="+mj-ea"/>
                <a:cs typeface="+mj-cs"/>
              </a:rPr>
              <a:t> – </a:t>
            </a:r>
            <a:r>
              <a:rPr lang="en-US" b="1" dirty="0" err="1">
                <a:latin typeface="+mj-lt"/>
                <a:ea typeface="+mj-ea"/>
                <a:cs typeface="+mj-cs"/>
              </a:rPr>
              <a:t>krajem</a:t>
            </a:r>
            <a:r>
              <a:rPr lang="en-US" b="1" dirty="0">
                <a:latin typeface="+mj-lt"/>
                <a:ea typeface="+mj-ea"/>
                <a:cs typeface="+mj-cs"/>
              </a:rPr>
              <a:t> maja, u </a:t>
            </a:r>
            <a:r>
              <a:rPr lang="en-US" b="1" dirty="0" err="1">
                <a:latin typeface="+mj-lt"/>
                <a:ea typeface="+mj-ea"/>
                <a:cs typeface="+mj-cs"/>
              </a:rPr>
              <a:t>septembru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početkom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decembra</a:t>
            </a:r>
            <a:endParaRPr lang="sr-Latn-RS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00000"/>
              </a:lnSpc>
            </a:pPr>
            <a:r>
              <a:rPr lang="en-US" b="1" dirty="0" err="1">
                <a:latin typeface="+mj-lt"/>
                <a:ea typeface="+mj-ea"/>
                <a:cs typeface="+mj-cs"/>
              </a:rPr>
              <a:t>Današnje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računice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potvrdile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su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potpuno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Keplerovu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studiju</a:t>
            </a:r>
            <a:r>
              <a:rPr lang="en-US" b="1" dirty="0"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latin typeface="+mj-lt"/>
                <a:ea typeface="+mj-ea"/>
                <a:cs typeface="+mj-cs"/>
              </a:rPr>
              <a:t>precizirajući</a:t>
            </a:r>
            <a:r>
              <a:rPr lang="en-US" b="1" dirty="0">
                <a:latin typeface="+mj-lt"/>
                <a:ea typeface="+mj-ea"/>
                <a:cs typeface="+mj-cs"/>
              </a:rPr>
              <a:t> da </a:t>
            </a:r>
            <a:r>
              <a:rPr lang="en-US" b="1" dirty="0" err="1">
                <a:latin typeface="+mj-lt"/>
                <a:ea typeface="+mj-ea"/>
                <a:cs typeface="+mj-cs"/>
              </a:rPr>
              <a:t>su</a:t>
            </a:r>
            <a:r>
              <a:rPr lang="en-US" b="1" dirty="0">
                <a:latin typeface="+mj-lt"/>
                <a:ea typeface="+mj-ea"/>
                <a:cs typeface="+mj-cs"/>
              </a:rPr>
              <a:t> se </a:t>
            </a:r>
            <a:r>
              <a:rPr lang="en-US" b="1" dirty="0" err="1">
                <a:latin typeface="+mj-lt"/>
                <a:ea typeface="+mj-ea"/>
                <a:cs typeface="+mj-cs"/>
              </a:rPr>
              <a:t>udaljenosti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između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planeta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tada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smanjile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na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samo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jedan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stepen</a:t>
            </a:r>
            <a:r>
              <a:rPr lang="en-US" b="1" dirty="0"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latin typeface="+mj-lt"/>
                <a:ea typeface="+mj-ea"/>
                <a:cs typeface="+mj-cs"/>
              </a:rPr>
              <a:t>što</a:t>
            </a:r>
            <a:r>
              <a:rPr lang="en-US" b="1" dirty="0">
                <a:latin typeface="+mj-lt"/>
                <a:ea typeface="+mj-ea"/>
                <a:cs typeface="+mj-cs"/>
              </a:rPr>
              <a:t> je </a:t>
            </a:r>
            <a:r>
              <a:rPr lang="en-US" b="1" dirty="0" err="1">
                <a:latin typeface="+mj-lt"/>
                <a:ea typeface="+mj-ea"/>
                <a:cs typeface="+mj-cs"/>
              </a:rPr>
              <a:t>bilo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krajnje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neobično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veoma</a:t>
            </a:r>
            <a:r>
              <a:rPr lang="en-US" b="1" dirty="0">
                <a:latin typeface="+mj-lt"/>
                <a:ea typeface="+mj-ea"/>
                <a:cs typeface="+mj-cs"/>
              </a:rPr>
              <a:t> je </a:t>
            </a:r>
            <a:r>
              <a:rPr lang="en-US" b="1" dirty="0" err="1">
                <a:latin typeface="+mj-lt"/>
                <a:ea typeface="+mj-ea"/>
                <a:cs typeface="+mj-cs"/>
              </a:rPr>
              <a:t>padalo</a:t>
            </a:r>
            <a:r>
              <a:rPr lang="en-US" b="1" dirty="0">
                <a:latin typeface="+mj-lt"/>
                <a:ea typeface="+mj-ea"/>
                <a:cs typeface="+mj-cs"/>
              </a:rPr>
              <a:t> u </a:t>
            </a:r>
            <a:r>
              <a:rPr lang="en-US" b="1" dirty="0" err="1">
                <a:latin typeface="+mj-lt"/>
                <a:ea typeface="+mj-ea"/>
                <a:cs typeface="+mj-cs"/>
              </a:rPr>
              <a:t>oči</a:t>
            </a:r>
            <a:endParaRPr lang="sr-Latn-RS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00000"/>
              </a:lnSpc>
            </a:pPr>
            <a:r>
              <a:rPr lang="en-US" b="1" dirty="0" err="1">
                <a:latin typeface="+mj-lt"/>
                <a:ea typeface="+mj-ea"/>
                <a:cs typeface="+mj-cs"/>
              </a:rPr>
              <a:t>Biblijski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mudraci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ili</a:t>
            </a:r>
            <a:r>
              <a:rPr lang="en-US" b="1" dirty="0">
                <a:latin typeface="+mj-lt"/>
                <a:ea typeface="+mj-ea"/>
                <a:cs typeface="+mj-cs"/>
              </a:rPr>
              <a:t> tri </a:t>
            </a:r>
            <a:r>
              <a:rPr lang="en-US" b="1" dirty="0" err="1">
                <a:latin typeface="+mj-lt"/>
                <a:ea typeface="+mj-ea"/>
                <a:cs typeface="+mj-cs"/>
              </a:rPr>
              <a:t>kralja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su</a:t>
            </a:r>
            <a:r>
              <a:rPr lang="en-US" b="1" dirty="0"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latin typeface="+mj-lt"/>
                <a:ea typeface="+mj-ea"/>
                <a:cs typeface="+mj-cs"/>
              </a:rPr>
              <a:t>prema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ovoj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teoriji</a:t>
            </a:r>
            <a:r>
              <a:rPr lang="en-US" b="1" dirty="0"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latin typeface="+mj-lt"/>
                <a:ea typeface="+mj-ea"/>
                <a:cs typeface="+mj-cs"/>
              </a:rPr>
              <a:t>najverovatnije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bili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astrolozi</a:t>
            </a:r>
            <a:r>
              <a:rPr lang="en-US" b="1" dirty="0">
                <a:latin typeface="+mj-lt"/>
                <a:ea typeface="+mj-ea"/>
                <a:cs typeface="+mj-cs"/>
              </a:rPr>
              <a:t> koji </a:t>
            </a:r>
            <a:r>
              <a:rPr lang="en-US" b="1" dirty="0" err="1">
                <a:latin typeface="+mj-lt"/>
                <a:ea typeface="+mj-ea"/>
                <a:cs typeface="+mj-cs"/>
              </a:rPr>
              <a:t>su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tu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nebesku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pojavu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protumačili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kao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Božju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poruku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onda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odlučili</a:t>
            </a:r>
            <a:r>
              <a:rPr lang="en-US" b="1" dirty="0">
                <a:latin typeface="+mj-lt"/>
                <a:ea typeface="+mj-ea"/>
                <a:cs typeface="+mj-cs"/>
              </a:rPr>
              <a:t> da </a:t>
            </a:r>
            <a:r>
              <a:rPr lang="en-US" b="1" dirty="0" err="1">
                <a:latin typeface="+mj-lt"/>
                <a:ea typeface="+mj-ea"/>
                <a:cs typeface="+mj-cs"/>
              </a:rPr>
              <a:t>krenu</a:t>
            </a:r>
            <a:r>
              <a:rPr lang="en-US" b="1" dirty="0">
                <a:latin typeface="+mj-lt"/>
                <a:ea typeface="+mj-ea"/>
                <a:cs typeface="+mj-cs"/>
              </a:rPr>
              <a:t> do </a:t>
            </a:r>
            <a:r>
              <a:rPr lang="en-US" b="1" dirty="0" err="1">
                <a:latin typeface="+mj-lt"/>
                <a:ea typeface="+mj-ea"/>
                <a:cs typeface="+mj-cs"/>
              </a:rPr>
              <a:t>Vitlejema</a:t>
            </a:r>
            <a:endParaRPr lang="en-US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2F8E0-9FC7-62FC-0C40-4338E1680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33" y="0"/>
            <a:ext cx="300566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17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B8EC0-1E63-962F-673F-95308F6AC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D899-7951-00FF-C540-662A5DD0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36525"/>
            <a:ext cx="11734800" cy="1325563"/>
          </a:xfrm>
        </p:spPr>
        <p:txBody>
          <a:bodyPr>
            <a:normAutofit/>
          </a:bodyPr>
          <a:lstStyle/>
          <a:p>
            <a:pPr algn="ctr"/>
            <a:r>
              <a:rPr lang="sr-Latn-RS" sz="6000" b="1" dirty="0"/>
              <a:t>Mudraci sa Istoka </a:t>
            </a:r>
            <a:r>
              <a:rPr lang="en-US" sz="60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B789E-A03E-94F4-38D3-3406F6031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560512"/>
            <a:ext cx="11734800" cy="3736975"/>
          </a:xfrm>
        </p:spPr>
        <p:txBody>
          <a:bodyPr>
            <a:normAutofit/>
          </a:bodyPr>
          <a:lstStyle/>
          <a:p>
            <a:pPr marL="0" algn="just"/>
            <a:r>
              <a:rPr lang="en-US" sz="2300" b="1" dirty="0">
                <a:latin typeface="+mj-lt"/>
                <a:ea typeface="+mj-ea"/>
                <a:cs typeface="+mj-cs"/>
              </a:rPr>
              <a:t>Tri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mudraca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sa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istoka</a:t>
            </a:r>
            <a:r>
              <a:rPr lang="en-US" sz="2300" b="1" dirty="0">
                <a:latin typeface="+mj-lt"/>
                <a:ea typeface="+mj-ea"/>
                <a:cs typeface="+mj-cs"/>
              </a:rPr>
              <a:t>,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poznati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kao</a:t>
            </a:r>
            <a:r>
              <a:rPr lang="en-US" sz="2300" b="1" dirty="0">
                <a:latin typeface="+mj-lt"/>
                <a:ea typeface="+mj-ea"/>
                <a:cs typeface="+mj-cs"/>
              </a:rPr>
              <a:t> </a:t>
            </a:r>
            <a:r>
              <a:rPr lang="en-US" sz="2300" b="1" dirty="0" err="1"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Biblijski</a:t>
            </a:r>
            <a:r>
              <a:rPr lang="en-US" sz="2300" b="1" dirty="0"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magi</a:t>
            </a:r>
            <a:r>
              <a:rPr lang="en-US" sz="2300" b="1" dirty="0">
                <a:latin typeface="+mj-lt"/>
                <a:ea typeface="+mj-ea"/>
                <a:cs typeface="+mj-cs"/>
              </a:rPr>
              <a:t>,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bili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su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mudraci</a:t>
            </a:r>
            <a:r>
              <a:rPr lang="en-US" sz="2300" b="1" dirty="0">
                <a:latin typeface="+mj-lt"/>
                <a:ea typeface="+mj-ea"/>
                <a:cs typeface="+mj-cs"/>
              </a:rPr>
              <a:t> (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astrolozi</a:t>
            </a:r>
            <a:r>
              <a:rPr lang="en-US" sz="2300" b="1" dirty="0">
                <a:latin typeface="+mj-lt"/>
                <a:ea typeface="+mj-ea"/>
                <a:cs typeface="+mj-cs"/>
              </a:rPr>
              <a:t>/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sveštenici</a:t>
            </a:r>
            <a:r>
              <a:rPr lang="en-US" sz="2300" b="1" dirty="0">
                <a:latin typeface="+mj-lt"/>
                <a:ea typeface="+mj-ea"/>
                <a:cs typeface="+mj-cs"/>
              </a:rPr>
              <a:t>)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iz</a:t>
            </a:r>
            <a:r>
              <a:rPr lang="en-US" sz="2300" b="1" dirty="0">
                <a:latin typeface="+mj-lt"/>
                <a:ea typeface="+mj-ea"/>
                <a:cs typeface="+mj-cs"/>
              </a:rPr>
              <a:t> "Istoka" (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verovatno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Persija</a:t>
            </a:r>
            <a:r>
              <a:rPr lang="en-US" sz="2300" b="1" dirty="0">
                <a:latin typeface="+mj-lt"/>
                <a:ea typeface="+mj-ea"/>
                <a:cs typeface="+mj-cs"/>
              </a:rPr>
              <a:t>/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Babilonija</a:t>
            </a:r>
            <a:r>
              <a:rPr lang="en-US" sz="2300" b="1" dirty="0">
                <a:latin typeface="+mj-lt"/>
                <a:ea typeface="+mj-ea"/>
                <a:cs typeface="+mj-cs"/>
              </a:rPr>
              <a:t>) koji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su</a:t>
            </a:r>
            <a:r>
              <a:rPr lang="en-US" sz="2300" b="1" dirty="0">
                <a:latin typeface="+mj-lt"/>
                <a:ea typeface="+mj-ea"/>
                <a:cs typeface="+mj-cs"/>
              </a:rPr>
              <a:t>,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prateći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zvezdu</a:t>
            </a:r>
            <a:r>
              <a:rPr lang="en-US" sz="2300" b="1" dirty="0">
                <a:latin typeface="+mj-lt"/>
                <a:ea typeface="+mj-ea"/>
                <a:cs typeface="+mj-cs"/>
              </a:rPr>
              <a:t>,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stigli</a:t>
            </a:r>
            <a:r>
              <a:rPr lang="en-US" sz="2300" b="1" dirty="0">
                <a:latin typeface="+mj-lt"/>
                <a:ea typeface="+mj-ea"/>
                <a:cs typeface="+mj-cs"/>
              </a:rPr>
              <a:t> u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Vitlejem</a:t>
            </a:r>
            <a:r>
              <a:rPr lang="en-US" sz="2300" b="1" dirty="0">
                <a:latin typeface="+mj-lt"/>
                <a:ea typeface="+mj-ea"/>
                <a:cs typeface="+mj-cs"/>
              </a:rPr>
              <a:t> da se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poklone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novorođenom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Isusu</a:t>
            </a:r>
            <a:r>
              <a:rPr lang="en-US" sz="2300" b="1" dirty="0">
                <a:latin typeface="+mj-lt"/>
                <a:ea typeface="+mj-ea"/>
                <a:cs typeface="+mj-cs"/>
              </a:rPr>
              <a:t>,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darujući</a:t>
            </a:r>
            <a:r>
              <a:rPr lang="en-US" sz="2300" b="1" dirty="0">
                <a:latin typeface="+mj-lt"/>
                <a:ea typeface="+mj-ea"/>
                <a:cs typeface="+mj-cs"/>
              </a:rPr>
              <a:t> mu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zlato</a:t>
            </a:r>
            <a:r>
              <a:rPr lang="en-US" sz="2300" b="1" dirty="0">
                <a:latin typeface="+mj-lt"/>
                <a:ea typeface="+mj-ea"/>
                <a:cs typeface="+mj-cs"/>
              </a:rPr>
              <a:t>,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tamjan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smirnu</a:t>
            </a:r>
            <a:r>
              <a:rPr lang="en-US" sz="2300" b="1" dirty="0">
                <a:latin typeface="+mj-lt"/>
                <a:ea typeface="+mj-ea"/>
                <a:cs typeface="+mj-cs"/>
              </a:rPr>
              <a:t>, a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predstavljaju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paganske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narode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koje</a:t>
            </a:r>
            <a:r>
              <a:rPr lang="en-US" sz="2300" b="1" dirty="0">
                <a:latin typeface="+mj-lt"/>
                <a:ea typeface="+mj-ea"/>
                <a:cs typeface="+mj-cs"/>
              </a:rPr>
              <a:t> je Bog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pozvao</a:t>
            </a:r>
            <a:endParaRPr lang="sr-Latn-RS" sz="2300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en-US" sz="2300" b="1" dirty="0" err="1">
                <a:latin typeface="+mj-lt"/>
                <a:ea typeface="+mj-ea"/>
                <a:cs typeface="+mj-cs"/>
              </a:rPr>
              <a:t>Iako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ih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Biblija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spominje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samo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kao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mudrace</a:t>
            </a:r>
            <a:r>
              <a:rPr lang="en-US" sz="2300" b="1" dirty="0">
                <a:latin typeface="+mj-lt"/>
                <a:ea typeface="+mj-ea"/>
                <a:cs typeface="+mj-cs"/>
              </a:rPr>
              <a:t>,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tradicija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ih</a:t>
            </a:r>
            <a:r>
              <a:rPr lang="en-US" sz="2300" b="1" dirty="0">
                <a:latin typeface="+mj-lt"/>
                <a:ea typeface="+mj-ea"/>
                <a:cs typeface="+mj-cs"/>
              </a:rPr>
              <a:t> je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nazvala</a:t>
            </a:r>
            <a:r>
              <a:rPr lang="en-US" sz="2300" b="1" dirty="0">
                <a:latin typeface="+mj-lt"/>
                <a:ea typeface="+mj-ea"/>
                <a:cs typeface="+mj-cs"/>
              </a:rPr>
              <a:t> Baltazar, Gašpar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2300" b="1" dirty="0">
                <a:latin typeface="+mj-lt"/>
                <a:ea typeface="+mj-ea"/>
                <a:cs typeface="+mj-cs"/>
              </a:rPr>
              <a:t> Mel</a:t>
            </a:r>
            <a:r>
              <a:rPr lang="sr-Latn-RS" sz="2300" b="1" dirty="0">
                <a:latin typeface="+mj-lt"/>
                <a:ea typeface="+mj-ea"/>
                <a:cs typeface="+mj-cs"/>
              </a:rPr>
              <a:t>h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ior</a:t>
            </a:r>
            <a:endParaRPr lang="sr-Latn-RS" sz="2300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sr-Latn-RS" sz="2300" b="1" dirty="0">
                <a:latin typeface="+mj-lt"/>
                <a:ea typeface="+mj-ea"/>
                <a:cs typeface="+mj-cs"/>
              </a:rPr>
              <a:t>N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jihove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mošti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počivaju</a:t>
            </a:r>
            <a:r>
              <a:rPr lang="en-US" sz="2300" b="1" dirty="0">
                <a:latin typeface="+mj-lt"/>
                <a:ea typeface="+mj-ea"/>
                <a:cs typeface="+mj-cs"/>
              </a:rPr>
              <a:t> u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Katedrali</a:t>
            </a:r>
            <a:r>
              <a:rPr lang="en-US" sz="2300" b="1" dirty="0">
                <a:latin typeface="+mj-lt"/>
                <a:ea typeface="+mj-ea"/>
                <a:cs typeface="+mj-cs"/>
              </a:rPr>
              <a:t> u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Kelnu</a:t>
            </a:r>
            <a:endParaRPr lang="sr-Latn-RS" sz="2300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sr-Latn-RS" sz="2300" b="1" dirty="0">
                <a:latin typeface="+mj-lt"/>
                <a:ea typeface="+mj-ea"/>
                <a:cs typeface="+mj-cs"/>
              </a:rPr>
              <a:t>U zapadnom hrišćanstvu praznuju se 6. januara po gregorijanskom kalendaru</a:t>
            </a:r>
            <a:endParaRPr lang="en-US" sz="23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751F5-1489-3DCC-6C77-AA8C32819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43" y="4351249"/>
            <a:ext cx="3707528" cy="225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87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7027-DB66-D031-7DA5-6A428379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9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Reyes Magos de Oriente</a:t>
            </a:r>
            <a:r>
              <a:rPr lang="sr-Latn-RS" b="1" dirty="0"/>
              <a:t> - Cabalgata</a:t>
            </a:r>
            <a:endParaRPr lang="en-US" dirty="0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8380D03-FAD0-D27F-DB86-75BD623718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6516" y="1441402"/>
            <a:ext cx="8418967" cy="4735561"/>
          </a:xfrm>
        </p:spPr>
      </p:pic>
    </p:spTree>
    <p:extLst>
      <p:ext uri="{BB962C8B-B14F-4D97-AF65-F5344CB8AC3E}">
        <p14:creationId xmlns:p14="http://schemas.microsoft.com/office/powerpoint/2010/main" val="318721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CDBE3-1751-3AEE-62FC-4A9FA26F1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2A94C-9BA8-26E0-F13C-5C9D2096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80068"/>
            <a:ext cx="74131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6000" b="1" dirty="0"/>
              <a:t>Bogojavljanje – Bog se javlja (Teofanija)</a:t>
            </a:r>
            <a:r>
              <a:rPr lang="en-US" sz="60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2B11C-4AF8-F629-7A29-0862097FC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673339"/>
            <a:ext cx="8610600" cy="5097575"/>
          </a:xfrm>
        </p:spPr>
        <p:txBody>
          <a:bodyPr>
            <a:noAutofit/>
          </a:bodyPr>
          <a:lstStyle/>
          <a:p>
            <a:pPr marL="0" algn="just"/>
            <a:r>
              <a:rPr lang="sr-Latn-RS" sz="1800" b="1" dirty="0">
                <a:latin typeface="+mj-lt"/>
                <a:ea typeface="+mj-ea"/>
                <a:cs typeface="+mj-cs"/>
              </a:rPr>
              <a:t>U pravoslavlju se Bogojavljanje praznuje 19. januara po novom kalendaru</a:t>
            </a:r>
          </a:p>
          <a:p>
            <a:pPr marL="0" algn="just"/>
            <a:r>
              <a:rPr lang="en-US" sz="1800" b="1" dirty="0">
                <a:latin typeface="+mj-lt"/>
                <a:ea typeface="+mj-ea"/>
                <a:cs typeface="+mj-cs"/>
              </a:rPr>
              <a:t>Praznik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slavi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trenutak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kada</a:t>
            </a:r>
            <a:r>
              <a:rPr lang="en-US" sz="1800" b="1" dirty="0">
                <a:latin typeface="+mj-lt"/>
                <a:ea typeface="+mj-ea"/>
                <a:cs typeface="+mj-cs"/>
              </a:rPr>
              <a:t> se Bog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objavljuje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svetu</a:t>
            </a:r>
            <a:r>
              <a:rPr lang="en-US" sz="1800" b="1" dirty="0">
                <a:latin typeface="+mj-lt"/>
                <a:ea typeface="+mj-ea"/>
                <a:cs typeface="+mj-cs"/>
              </a:rPr>
              <a:t> u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ljudskom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obliku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kroz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Isusa</a:t>
            </a:r>
            <a:endParaRPr lang="sr-Latn-RS" sz="1800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en-US" sz="1800" b="1" dirty="0">
                <a:latin typeface="+mj-lt"/>
                <a:ea typeface="+mj-ea"/>
                <a:cs typeface="+mj-cs"/>
              </a:rPr>
              <a:t>Prema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hrišćanskoj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tradiciji</a:t>
            </a:r>
            <a:r>
              <a:rPr lang="en-US" sz="1800" b="1" dirty="0">
                <a:latin typeface="+mj-lt"/>
                <a:ea typeface="+mj-ea"/>
                <a:cs typeface="+mj-cs"/>
              </a:rPr>
              <a:t>, Hristos je,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kada</a:t>
            </a:r>
            <a:r>
              <a:rPr lang="en-US" sz="1800" b="1" dirty="0">
                <a:latin typeface="+mj-lt"/>
                <a:ea typeface="+mj-ea"/>
                <a:cs typeface="+mj-cs"/>
              </a:rPr>
              <a:t> je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napunio</a:t>
            </a:r>
            <a:r>
              <a:rPr lang="en-US" sz="1800" b="1" dirty="0">
                <a:latin typeface="+mj-lt"/>
                <a:ea typeface="+mj-ea"/>
                <a:cs typeface="+mj-cs"/>
              </a:rPr>
              <a:t> 30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godina</a:t>
            </a:r>
            <a:r>
              <a:rPr lang="en-US" sz="1800" b="1" dirty="0">
                <a:latin typeface="+mj-lt"/>
                <a:ea typeface="+mj-ea"/>
                <a:cs typeface="+mj-cs"/>
              </a:rPr>
              <a:t>,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došao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reku</a:t>
            </a:r>
            <a:r>
              <a:rPr lang="en-US" sz="1800" b="1" dirty="0">
                <a:latin typeface="+mj-lt"/>
                <a:ea typeface="+mj-ea"/>
                <a:cs typeface="+mj-cs"/>
              </a:rPr>
              <a:t> Jordan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kako</a:t>
            </a:r>
            <a:r>
              <a:rPr lang="en-US" sz="1800" b="1" dirty="0">
                <a:latin typeface="+mj-lt"/>
                <a:ea typeface="+mj-ea"/>
                <a:cs typeface="+mj-cs"/>
              </a:rPr>
              <a:t> bi ga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krstio</a:t>
            </a:r>
            <a:r>
              <a:rPr lang="en-US" sz="1800" b="1" dirty="0">
                <a:latin typeface="+mj-lt"/>
                <a:ea typeface="+mj-ea"/>
                <a:cs typeface="+mj-cs"/>
              </a:rPr>
              <a:t> Sveti Jovan</a:t>
            </a:r>
            <a:r>
              <a:rPr lang="sr-Latn-RS" sz="1800" b="1" dirty="0">
                <a:latin typeface="+mj-lt"/>
                <a:ea typeface="+mj-ea"/>
                <a:cs typeface="+mj-cs"/>
              </a:rPr>
              <a:t> koji ga dočeka r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ečima</a:t>
            </a:r>
            <a:r>
              <a:rPr lang="en-US" sz="1800" b="1" dirty="0">
                <a:latin typeface="+mj-lt"/>
                <a:ea typeface="+mj-ea"/>
                <a:cs typeface="+mj-cs"/>
              </a:rPr>
              <a:t>: „Ti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treba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mene</a:t>
            </a:r>
            <a:r>
              <a:rPr lang="en-US" sz="1800" b="1" dirty="0">
                <a:latin typeface="+mj-lt"/>
                <a:ea typeface="+mj-ea"/>
                <a:cs typeface="+mj-cs"/>
              </a:rPr>
              <a:t> da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krstiš</a:t>
            </a:r>
            <a:r>
              <a:rPr lang="en-US" sz="1800" b="1" dirty="0">
                <a:latin typeface="+mj-lt"/>
                <a:ea typeface="+mj-ea"/>
                <a:cs typeface="+mj-cs"/>
              </a:rPr>
              <a:t>, a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ti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dolaziš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meni</a:t>
            </a:r>
            <a:r>
              <a:rPr lang="en-US" sz="1800" b="1" dirty="0">
                <a:latin typeface="+mj-lt"/>
                <a:ea typeface="+mj-ea"/>
                <a:cs typeface="+mj-cs"/>
              </a:rPr>
              <a:t> da ja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tebe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krstim</a:t>
            </a:r>
            <a:r>
              <a:rPr lang="en-US" sz="1800" b="1" dirty="0">
                <a:latin typeface="+mj-lt"/>
                <a:ea typeface="+mj-ea"/>
                <a:cs typeface="+mj-cs"/>
              </a:rPr>
              <a:t>“. Isus mu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na</a:t>
            </a:r>
            <a:r>
              <a:rPr lang="en-US" sz="1800" b="1" dirty="0">
                <a:latin typeface="+mj-lt"/>
                <a:ea typeface="+mj-ea"/>
                <a:cs typeface="+mj-cs"/>
              </a:rPr>
              <a:t> to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odgovori</a:t>
            </a:r>
            <a:r>
              <a:rPr lang="en-US" sz="1800" b="1" dirty="0">
                <a:latin typeface="+mj-lt"/>
                <a:ea typeface="+mj-ea"/>
                <a:cs typeface="+mj-cs"/>
              </a:rPr>
              <a:t>: „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Ostavi</a:t>
            </a:r>
            <a:r>
              <a:rPr lang="en-US" sz="1800" b="1" dirty="0">
                <a:latin typeface="+mj-lt"/>
                <a:ea typeface="+mj-ea"/>
                <a:cs typeface="+mj-cs"/>
              </a:rPr>
              <a:t> sad to,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jer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nam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treba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ispuniti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svaku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pravdu</a:t>
            </a:r>
            <a:r>
              <a:rPr lang="en-US" sz="1800" b="1" dirty="0">
                <a:latin typeface="+mj-lt"/>
                <a:ea typeface="+mj-ea"/>
                <a:cs typeface="+mj-cs"/>
              </a:rPr>
              <a:t>“</a:t>
            </a:r>
          </a:p>
          <a:p>
            <a:pPr marL="0" algn="just"/>
            <a:r>
              <a:rPr lang="en-US" sz="1800" b="1" dirty="0" err="1">
                <a:latin typeface="+mj-lt"/>
                <a:ea typeface="+mj-ea"/>
                <a:cs typeface="+mj-cs"/>
              </a:rPr>
              <a:t>Posle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tih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reči</a:t>
            </a:r>
            <a:r>
              <a:rPr lang="en-US" sz="1800" b="1" dirty="0">
                <a:latin typeface="+mj-lt"/>
                <a:ea typeface="+mj-ea"/>
                <a:cs typeface="+mj-cs"/>
              </a:rPr>
              <a:t> Sin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Božji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uđe</a:t>
            </a:r>
            <a:r>
              <a:rPr lang="en-US" sz="1800" b="1" dirty="0">
                <a:latin typeface="+mj-lt"/>
                <a:ea typeface="+mj-ea"/>
                <a:cs typeface="+mj-cs"/>
              </a:rPr>
              <a:t> u Jordan</a:t>
            </a:r>
            <a:r>
              <a:rPr lang="sr-Latn-RS" sz="1800" b="1" dirty="0">
                <a:latin typeface="+mj-lt"/>
                <a:ea typeface="+mj-ea"/>
                <a:cs typeface="+mj-cs"/>
              </a:rPr>
              <a:t>, t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ada</a:t>
            </a:r>
            <a:r>
              <a:rPr lang="en-US" sz="1800" b="1" dirty="0">
                <a:latin typeface="+mj-lt"/>
                <a:ea typeface="+mj-ea"/>
                <a:cs typeface="+mj-cs"/>
              </a:rPr>
              <a:t> se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nad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njim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otvori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nebo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1800" b="1" dirty="0">
                <a:latin typeface="+mj-lt"/>
                <a:ea typeface="+mj-ea"/>
                <a:cs typeface="+mj-cs"/>
              </a:rPr>
              <a:t> Duh Sveti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siđe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Isusa</a:t>
            </a:r>
            <a:r>
              <a:rPr lang="en-US" sz="1800" b="1" dirty="0">
                <a:latin typeface="+mj-lt"/>
                <a:ea typeface="+mj-ea"/>
                <a:cs typeface="+mj-cs"/>
              </a:rPr>
              <a:t> u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vidu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goluba</a:t>
            </a:r>
            <a:r>
              <a:rPr lang="en-US" sz="1800" b="1" dirty="0">
                <a:latin typeface="+mj-lt"/>
                <a:ea typeface="+mj-ea"/>
                <a:cs typeface="+mj-cs"/>
              </a:rPr>
              <a:t>.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Istovremeno</a:t>
            </a:r>
            <a:r>
              <a:rPr lang="en-US" sz="1800" b="1" dirty="0">
                <a:latin typeface="+mj-lt"/>
                <a:ea typeface="+mj-ea"/>
                <a:cs typeface="+mj-cs"/>
              </a:rPr>
              <a:t> se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sa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neba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čuo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glas</a:t>
            </a:r>
            <a:r>
              <a:rPr lang="en-US" sz="1800" b="1" dirty="0">
                <a:latin typeface="+mj-lt"/>
                <a:ea typeface="+mj-ea"/>
                <a:cs typeface="+mj-cs"/>
              </a:rPr>
              <a:t> Boga Oca koji je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rekao</a:t>
            </a:r>
            <a:r>
              <a:rPr lang="en-US" sz="1800" b="1" dirty="0">
                <a:latin typeface="+mj-lt"/>
                <a:ea typeface="+mj-ea"/>
                <a:cs typeface="+mj-cs"/>
              </a:rPr>
              <a:t>: „Ovo je Sin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moj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ljubljeni</a:t>
            </a:r>
            <a:r>
              <a:rPr lang="en-US" sz="1800" b="1" dirty="0">
                <a:latin typeface="+mj-lt"/>
                <a:ea typeface="+mj-ea"/>
                <a:cs typeface="+mj-cs"/>
              </a:rPr>
              <a:t>. On je po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mojoj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volji</a:t>
            </a:r>
            <a:r>
              <a:rPr lang="en-US" sz="1800" b="1" dirty="0">
                <a:latin typeface="+mj-lt"/>
                <a:ea typeface="+mj-ea"/>
                <a:cs typeface="+mj-cs"/>
              </a:rPr>
              <a:t>“.</a:t>
            </a:r>
          </a:p>
          <a:p>
            <a:pPr marL="0" algn="just"/>
            <a:r>
              <a:rPr lang="en-US" sz="1800" b="1" dirty="0">
                <a:latin typeface="+mj-lt"/>
                <a:ea typeface="+mj-ea"/>
                <a:cs typeface="+mj-cs"/>
              </a:rPr>
              <a:t>Tako se,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pri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Isusovom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krštenju</a:t>
            </a:r>
            <a:r>
              <a:rPr lang="en-US" sz="1800" b="1" dirty="0">
                <a:latin typeface="+mj-lt"/>
                <a:ea typeface="+mj-ea"/>
                <a:cs typeface="+mj-cs"/>
              </a:rPr>
              <a:t>, Bog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javio</a:t>
            </a:r>
            <a:r>
              <a:rPr lang="en-US" sz="1800" b="1" dirty="0">
                <a:latin typeface="+mj-lt"/>
                <a:ea typeface="+mj-ea"/>
                <a:cs typeface="+mj-cs"/>
              </a:rPr>
              <a:t> u tri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ličnosti</a:t>
            </a:r>
            <a:r>
              <a:rPr lang="en-US" sz="1800" b="1" dirty="0">
                <a:latin typeface="+mj-lt"/>
                <a:ea typeface="+mj-ea"/>
                <a:cs typeface="+mj-cs"/>
              </a:rPr>
              <a:t>. Bog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Otac</a:t>
            </a:r>
            <a:r>
              <a:rPr lang="en-US" sz="1800" b="1" dirty="0">
                <a:latin typeface="+mj-lt"/>
                <a:ea typeface="+mj-ea"/>
                <a:cs typeface="+mj-cs"/>
              </a:rPr>
              <a:t> je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govorio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sa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neba</a:t>
            </a:r>
            <a:r>
              <a:rPr lang="en-US" sz="1800" b="1" dirty="0">
                <a:latin typeface="+mj-lt"/>
                <a:ea typeface="+mj-ea"/>
                <a:cs typeface="+mj-cs"/>
              </a:rPr>
              <a:t>, Bog Sin se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krstio</a:t>
            </a:r>
            <a:r>
              <a:rPr lang="en-US" sz="1800" b="1" dirty="0">
                <a:latin typeface="+mj-lt"/>
                <a:ea typeface="+mj-ea"/>
                <a:cs typeface="+mj-cs"/>
              </a:rPr>
              <a:t> u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Jordanu</a:t>
            </a:r>
            <a:r>
              <a:rPr lang="en-US" sz="1800" b="1" dirty="0">
                <a:latin typeface="+mj-lt"/>
                <a:ea typeface="+mj-ea"/>
                <a:cs typeface="+mj-cs"/>
              </a:rPr>
              <a:t>, a Bog Duh Sveti je, u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vidu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goluba</a:t>
            </a:r>
            <a:r>
              <a:rPr lang="en-US" sz="1800" b="1" dirty="0">
                <a:latin typeface="+mj-lt"/>
                <a:ea typeface="+mj-ea"/>
                <a:cs typeface="+mj-cs"/>
              </a:rPr>
              <a:t>,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sišao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sa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neba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nad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Hristovu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glavu</a:t>
            </a:r>
            <a:endParaRPr lang="sr-Latn-RS" sz="1800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en-US" sz="1800" b="1" dirty="0">
                <a:latin typeface="+mj-lt"/>
                <a:ea typeface="+mj-ea"/>
                <a:cs typeface="+mj-cs"/>
              </a:rPr>
              <a:t>Taj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trenutak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predstavlja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objavljivanje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Bogočoveka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uvođenje</a:t>
            </a:r>
            <a:r>
              <a:rPr lang="en-US" sz="1800" b="1" dirty="0">
                <a:latin typeface="+mj-lt"/>
                <a:ea typeface="+mj-ea"/>
                <a:cs typeface="+mj-cs"/>
              </a:rPr>
              <a:t> Hrista u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mesijansku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misiju</a:t>
            </a:r>
            <a:r>
              <a:rPr lang="en-US" sz="1800" b="1" dirty="0">
                <a:latin typeface="+mj-lt"/>
                <a:ea typeface="+mj-ea"/>
                <a:cs typeface="+mj-cs"/>
              </a:rPr>
              <a:t>. </a:t>
            </a:r>
            <a:endParaRPr lang="sr-Latn-RS" sz="1800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en-US" sz="1800" b="1" dirty="0">
                <a:latin typeface="+mj-lt"/>
                <a:ea typeface="+mj-ea"/>
                <a:cs typeface="+mj-cs"/>
              </a:rPr>
              <a:t>Na dan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Bogojavljenja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mnogi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vernici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poštuju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običaj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plivanja</a:t>
            </a:r>
            <a:r>
              <a:rPr lang="en-US" sz="1800" b="1" dirty="0">
                <a:latin typeface="+mj-lt"/>
                <a:ea typeface="+mj-ea"/>
                <a:cs typeface="+mj-cs"/>
              </a:rPr>
              <a:t> za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Časni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krst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gde</a:t>
            </a:r>
            <a:r>
              <a:rPr lang="en-US" sz="1800" b="1" dirty="0">
                <a:latin typeface="+mj-lt"/>
                <a:ea typeface="+mj-ea"/>
                <a:cs typeface="+mj-cs"/>
              </a:rPr>
              <a:t> se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skupi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dosta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naroda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kod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nekog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uobičajenog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mesta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na</a:t>
            </a:r>
            <a:r>
              <a:rPr lang="en-US" sz="1800" b="1" dirty="0">
                <a:latin typeface="+mj-lt"/>
                <a:ea typeface="+mj-ea"/>
                <a:cs typeface="+mj-cs"/>
              </a:rPr>
              <a:t> primer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neke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reke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ili</a:t>
            </a:r>
            <a:r>
              <a:rPr lang="en-US" sz="1800" b="1" dirty="0"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latin typeface="+mj-lt"/>
                <a:ea typeface="+mj-ea"/>
                <a:cs typeface="+mj-cs"/>
              </a:rPr>
              <a:t>jezera</a:t>
            </a:r>
            <a:br>
              <a:rPr lang="en-US" sz="1800" b="1" dirty="0">
                <a:latin typeface="+mj-lt"/>
                <a:ea typeface="+mj-ea"/>
                <a:cs typeface="+mj-cs"/>
              </a:rPr>
            </a:br>
            <a:endParaRPr lang="en-US" sz="1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8DD04-38AD-8A8A-F5DF-B20EAB98C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574" y="1584761"/>
            <a:ext cx="2932340" cy="36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49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0FB3D-C91C-A95B-8D34-254B0575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3 </a:t>
            </a:r>
            <a:r>
              <a:rPr lang="en-US" dirty="0" err="1"/>
              <a:t>kralja</a:t>
            </a:r>
            <a:r>
              <a:rPr lang="en-US" dirty="0"/>
              <a:t> ~ </a:t>
            </a:r>
            <a:r>
              <a:rPr lang="en-US" dirty="0" err="1"/>
              <a:t>trojstvo</a:t>
            </a:r>
            <a:br>
              <a:rPr lang="en-US" dirty="0"/>
            </a:br>
            <a:r>
              <a:rPr lang="en-US" dirty="0" err="1"/>
              <a:t>isti</a:t>
            </a:r>
            <a:r>
              <a:rPr lang="en-US" dirty="0"/>
              <a:t> dan 6 </a:t>
            </a:r>
            <a:r>
              <a:rPr lang="en-US" dirty="0" err="1"/>
              <a:t>januar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FC1DD-B0B8-290A-0B3C-B5826BC1E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oster of three kings&#10;&#10;AI-generated content may be incorrect.">
            <a:extLst>
              <a:ext uri="{FF2B5EF4-FFF2-40B4-BE49-F238E27FC236}">
                <a16:creationId xmlns:a16="http://schemas.microsoft.com/office/drawing/2014/main" id="{FF9649F2-E914-5845-C72C-D98547135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92" y="1580268"/>
            <a:ext cx="4286581" cy="5017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1524C-944B-4439-BA0F-D7E57E64B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613" y="1580268"/>
            <a:ext cx="3995230" cy="502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2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DD311B-88A3-C4DD-3E58-A3DA34E22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259" y="633665"/>
            <a:ext cx="8503481" cy="31290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2DA61-150D-FB0C-DFA7-6550774A5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4254021"/>
            <a:ext cx="11353800" cy="1970314"/>
          </a:xfrm>
        </p:spPr>
        <p:txBody>
          <a:bodyPr>
            <a:normAutofit fontScale="92500" lnSpcReduction="10000"/>
          </a:bodyPr>
          <a:lstStyle/>
          <a:p>
            <a:pPr marL="0" algn="just"/>
            <a:r>
              <a:rPr lang="en-US" b="1" dirty="0">
                <a:latin typeface="+mj-lt"/>
                <a:ea typeface="+mj-ea"/>
                <a:cs typeface="+mj-cs"/>
              </a:rPr>
              <a:t>Svi </a:t>
            </a:r>
            <a:r>
              <a:rPr lang="en-US" b="1" dirty="0" err="1">
                <a:latin typeface="+mj-lt"/>
                <a:ea typeface="+mj-ea"/>
                <a:cs typeface="+mj-cs"/>
              </a:rPr>
              <a:t>Hrišćani</a:t>
            </a:r>
            <a:r>
              <a:rPr lang="en-US" b="1" dirty="0">
                <a:latin typeface="+mj-lt"/>
                <a:ea typeface="+mj-ea"/>
                <a:cs typeface="+mj-cs"/>
              </a:rPr>
              <a:t> slave </a:t>
            </a:r>
            <a:r>
              <a:rPr lang="sr-Latn-RS" b="1" dirty="0">
                <a:latin typeface="+mj-lt"/>
                <a:ea typeface="+mj-ea"/>
                <a:cs typeface="+mj-cs"/>
              </a:rPr>
              <a:t>Isusovo rođenje </a:t>
            </a:r>
            <a:r>
              <a:rPr lang="en-US" b="1" dirty="0">
                <a:latin typeface="+mj-lt"/>
                <a:ea typeface="+mj-ea"/>
                <a:cs typeface="+mj-cs"/>
              </a:rPr>
              <a:t>25. </a:t>
            </a:r>
            <a:r>
              <a:rPr lang="en-US" b="1" dirty="0" err="1">
                <a:latin typeface="+mj-lt"/>
                <a:ea typeface="+mj-ea"/>
                <a:cs typeface="+mj-cs"/>
              </a:rPr>
              <a:t>decemb</a:t>
            </a:r>
            <a:r>
              <a:rPr lang="sr-Latn-RS" b="1" dirty="0">
                <a:latin typeface="+mj-lt"/>
                <a:ea typeface="+mj-ea"/>
                <a:cs typeface="+mj-cs"/>
              </a:rPr>
              <a:t>ra</a:t>
            </a:r>
            <a:r>
              <a:rPr lang="en-US" b="1" dirty="0">
                <a:latin typeface="+mj-lt"/>
                <a:ea typeface="+mj-ea"/>
                <a:cs typeface="+mj-cs"/>
              </a:rPr>
              <a:t>! </a:t>
            </a:r>
          </a:p>
          <a:p>
            <a:pPr marL="0" algn="just"/>
            <a:r>
              <a:rPr lang="en-US" b="1" dirty="0">
                <a:latin typeface="+mj-lt"/>
                <a:ea typeface="+mj-ea"/>
                <a:cs typeface="+mj-cs"/>
              </a:rPr>
              <a:t>Po </a:t>
            </a:r>
            <a:r>
              <a:rPr lang="en-US" b="1" dirty="0" err="1">
                <a:latin typeface="+mj-lt"/>
                <a:ea typeface="+mj-ea"/>
                <a:cs typeface="+mj-cs"/>
              </a:rPr>
              <a:t>gregorijanskom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kalednaru</a:t>
            </a:r>
            <a:r>
              <a:rPr lang="en-US" b="1" dirty="0">
                <a:latin typeface="+mj-lt"/>
                <a:ea typeface="+mj-ea"/>
                <a:cs typeface="+mj-cs"/>
              </a:rPr>
              <a:t> to je 25 dec. a po </a:t>
            </a:r>
            <a:r>
              <a:rPr lang="en-US" b="1" dirty="0" err="1">
                <a:latin typeface="+mj-lt"/>
                <a:ea typeface="+mj-ea"/>
                <a:cs typeface="+mj-cs"/>
              </a:rPr>
              <a:t>julijanskom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kalendaru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/>
              <a:t>7. </a:t>
            </a:r>
            <a:r>
              <a:rPr lang="en-US" b="1" dirty="0" err="1"/>
              <a:t>januar</a:t>
            </a:r>
            <a:r>
              <a:rPr lang="sr-Latn-RS" b="1" dirty="0"/>
              <a:t>a</a:t>
            </a:r>
            <a:endParaRPr lang="sr-Latn-RS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en-US" b="1" dirty="0">
                <a:latin typeface="+mj-lt"/>
                <a:ea typeface="+mj-ea"/>
                <a:cs typeface="+mj-cs"/>
              </a:rPr>
              <a:t>Prema </a:t>
            </a:r>
            <a:r>
              <a:rPr lang="en-US" b="1" dirty="0" err="1">
                <a:latin typeface="+mj-lt"/>
                <a:ea typeface="+mj-ea"/>
                <a:cs typeface="+mj-cs"/>
              </a:rPr>
              <a:t>gledištima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teologa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računicama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astronoma</a:t>
            </a:r>
            <a:r>
              <a:rPr lang="en-US" b="1" dirty="0">
                <a:latin typeface="+mj-lt"/>
                <a:ea typeface="+mj-ea"/>
                <a:cs typeface="+mj-cs"/>
              </a:rPr>
              <a:t>, Isus se </a:t>
            </a:r>
            <a:r>
              <a:rPr lang="en-US" b="1" dirty="0" err="1">
                <a:latin typeface="+mj-lt"/>
                <a:ea typeface="+mj-ea"/>
                <a:cs typeface="+mj-cs"/>
              </a:rPr>
              <a:t>rodio</a:t>
            </a:r>
            <a:r>
              <a:rPr lang="en-US" b="1" dirty="0">
                <a:latin typeface="+mj-lt"/>
                <a:ea typeface="+mj-ea"/>
                <a:cs typeface="+mj-cs"/>
              </a:rPr>
              <a:t> u </a:t>
            </a:r>
            <a:r>
              <a:rPr lang="en-US" b="1" dirty="0" err="1">
                <a:latin typeface="+mj-lt"/>
                <a:ea typeface="+mj-ea"/>
                <a:cs typeface="+mj-cs"/>
              </a:rPr>
              <a:t>nekom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drugom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godišnjem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dobu</a:t>
            </a:r>
            <a:r>
              <a:rPr lang="en-US" b="1" dirty="0">
                <a:latin typeface="+mj-lt"/>
                <a:ea typeface="+mj-ea"/>
                <a:cs typeface="+mj-cs"/>
              </a:rPr>
              <a:t> – </a:t>
            </a:r>
            <a:r>
              <a:rPr lang="en-US" b="1" dirty="0" err="1">
                <a:latin typeface="+mj-lt"/>
                <a:ea typeface="+mj-ea"/>
                <a:cs typeface="+mj-cs"/>
              </a:rPr>
              <a:t>najverovatnije</a:t>
            </a:r>
            <a:r>
              <a:rPr lang="en-US" b="1" dirty="0">
                <a:latin typeface="+mj-lt"/>
                <a:ea typeface="+mj-ea"/>
                <a:cs typeface="+mj-cs"/>
              </a:rPr>
              <a:t> u </a:t>
            </a:r>
            <a:r>
              <a:rPr lang="en-US" b="1" dirty="0" err="1">
                <a:latin typeface="+mj-lt"/>
                <a:ea typeface="+mj-ea"/>
                <a:cs typeface="+mj-cs"/>
              </a:rPr>
              <a:t>jesen</a:t>
            </a:r>
            <a:endParaRPr lang="sr-Latn-RS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577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3A19-5CF1-73A9-B042-E4EA0FC1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206829"/>
            <a:ext cx="11713030" cy="1325563"/>
          </a:xfrm>
        </p:spPr>
        <p:txBody>
          <a:bodyPr>
            <a:normAutofit/>
          </a:bodyPr>
          <a:lstStyle/>
          <a:p>
            <a:pPr algn="ctr"/>
            <a:r>
              <a:rPr lang="sr-Latn-RS" sz="6000" b="1" dirty="0"/>
              <a:t>Julijanski vs Gregorijanski kalendar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9D2B4-7A24-AEEE-7144-D34273463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1385889"/>
            <a:ext cx="7478486" cy="4960482"/>
          </a:xfrm>
        </p:spPr>
        <p:txBody>
          <a:bodyPr>
            <a:normAutofit fontScale="25000" lnSpcReduction="20000"/>
          </a:bodyPr>
          <a:lstStyle/>
          <a:p>
            <a:pPr marL="0" algn="just">
              <a:lnSpc>
                <a:spcPct val="110000"/>
              </a:lnSpc>
            </a:pPr>
            <a:r>
              <a:rPr lang="sr-Cyrl-RS" sz="8800" b="1" dirty="0">
                <a:latin typeface="+mj-lt"/>
                <a:ea typeface="+mj-ea"/>
                <a:cs typeface="+mj-cs"/>
              </a:rPr>
              <a:t>Ј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uli</a:t>
            </a:r>
            <a:r>
              <a:rPr lang="sr-Cyrl-RS" sz="8800" b="1" dirty="0">
                <a:latin typeface="+mj-lt"/>
                <a:ea typeface="+mj-ea"/>
                <a:cs typeface="+mj-cs"/>
              </a:rPr>
              <a:t>ј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anski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kalendar</a:t>
            </a:r>
            <a:r>
              <a:rPr lang="en-US" sz="8800" b="1" dirty="0">
                <a:latin typeface="+mj-lt"/>
                <a:ea typeface="+mj-ea"/>
                <a:cs typeface="+mj-cs"/>
              </a:rPr>
              <a:t> </a:t>
            </a:r>
            <a:r>
              <a:rPr lang="sr-Cyrl-RS" sz="8800" b="1" dirty="0">
                <a:latin typeface="+mj-lt"/>
                <a:ea typeface="+mj-ea"/>
                <a:cs typeface="+mj-cs"/>
              </a:rPr>
              <a:t>ј</a:t>
            </a:r>
            <a:r>
              <a:rPr lang="en-US" sz="8800" b="1" dirty="0">
                <a:latin typeface="+mj-lt"/>
                <a:ea typeface="+mj-ea"/>
                <a:cs typeface="+mj-cs"/>
              </a:rPr>
              <a:t>e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uveo</a:t>
            </a:r>
            <a:r>
              <a:rPr lang="en-US" sz="8800" b="1" dirty="0">
                <a:latin typeface="+mj-lt"/>
                <a:ea typeface="+mj-ea"/>
                <a:cs typeface="+mj-cs"/>
              </a:rPr>
              <a:t> </a:t>
            </a:r>
            <a:r>
              <a:rPr lang="sr-Cyrl-RS" sz="8800" b="1" dirty="0">
                <a:latin typeface="+mj-lt"/>
                <a:ea typeface="+mj-ea"/>
                <a:cs typeface="+mj-cs"/>
                <a:hlinkClick r:id="rId2" tooltip="Јuliјe Ceza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Ј</a:t>
            </a:r>
            <a:r>
              <a:rPr lang="en-US" sz="8800" b="1" dirty="0" err="1">
                <a:latin typeface="+mj-lt"/>
                <a:ea typeface="+mj-ea"/>
                <a:cs typeface="+mj-cs"/>
                <a:hlinkClick r:id="rId2" tooltip="Јuliјe Ceza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uli</a:t>
            </a:r>
            <a:r>
              <a:rPr lang="sr-Cyrl-RS" sz="8800" b="1" dirty="0">
                <a:latin typeface="+mj-lt"/>
                <a:ea typeface="+mj-ea"/>
                <a:cs typeface="+mj-cs"/>
                <a:hlinkClick r:id="rId2" tooltip="Јuliјe Ceza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ј</a:t>
            </a:r>
            <a:r>
              <a:rPr lang="en-US" sz="8800" b="1" dirty="0">
                <a:latin typeface="+mj-lt"/>
                <a:ea typeface="+mj-ea"/>
                <a:cs typeface="+mj-cs"/>
                <a:hlinkClick r:id="rId2" tooltip="Јuliјe Ceza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 Cezar</a:t>
            </a:r>
            <a:r>
              <a:rPr lang="en-US" sz="8800" b="1" dirty="0">
                <a:latin typeface="+mj-lt"/>
                <a:ea typeface="+mj-ea"/>
                <a:cs typeface="+mj-cs"/>
              </a:rPr>
              <a:t> 45.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godine</a:t>
            </a:r>
            <a:r>
              <a:rPr lang="en-US" sz="8800" b="1" dirty="0">
                <a:latin typeface="+mj-lt"/>
                <a:ea typeface="+mj-ea"/>
                <a:cs typeface="+mj-cs"/>
              </a:rPr>
              <a:t> p</a:t>
            </a:r>
            <a:r>
              <a:rPr lang="sr-Latn-RS" sz="8800" b="1" dirty="0">
                <a:latin typeface="+mj-lt"/>
                <a:ea typeface="+mj-ea"/>
                <a:cs typeface="+mj-cs"/>
              </a:rPr>
              <a:t>.n.e.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koristio</a:t>
            </a:r>
            <a:r>
              <a:rPr lang="en-US" sz="8800" b="1" dirty="0">
                <a:latin typeface="+mj-lt"/>
                <a:ea typeface="+mj-ea"/>
                <a:cs typeface="+mj-cs"/>
              </a:rPr>
              <a:t> se u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Evropi</a:t>
            </a:r>
            <a:r>
              <a:rPr lang="en-US" sz="8800" b="1" dirty="0">
                <a:latin typeface="+mj-lt"/>
                <a:ea typeface="+mj-ea"/>
                <a:cs typeface="+mj-cs"/>
              </a:rPr>
              <a:t> do 16.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veka</a:t>
            </a:r>
            <a:endParaRPr lang="sr-Latn-RS" sz="88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8800" b="1" dirty="0">
                <a:latin typeface="+mj-lt"/>
                <a:ea typeface="+mj-ea"/>
                <a:cs typeface="+mj-cs"/>
              </a:rPr>
              <a:t>Na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prvom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vaseljenskom</a:t>
            </a:r>
            <a:r>
              <a:rPr lang="en-US" sz="8800" b="1" dirty="0">
                <a:latin typeface="+mj-lt"/>
                <a:ea typeface="+mj-ea"/>
                <a:cs typeface="+mj-cs"/>
              </a:rPr>
              <a:t> </a:t>
            </a:r>
            <a:r>
              <a:rPr lang="en-US" sz="8800" b="1" dirty="0" err="1">
                <a:latin typeface="+mj-lt"/>
                <a:ea typeface="+mj-ea"/>
                <a:cs typeface="+mj-cs"/>
                <a:hlinkClick r:id="rId3" tooltip="Sabor u Nikeјi (stranica ne postoji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saboru</a:t>
            </a:r>
            <a:r>
              <a:rPr lang="en-US" sz="8800" b="1" dirty="0">
                <a:latin typeface="+mj-lt"/>
                <a:ea typeface="+mj-ea"/>
                <a:cs typeface="+mj-cs"/>
                <a:hlinkClick r:id="rId3" tooltip="Sabor u Nikeјi (stranica ne postoji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 Nike</a:t>
            </a:r>
            <a:r>
              <a:rPr lang="sr-Cyrl-RS" sz="8800" b="1" dirty="0">
                <a:latin typeface="+mj-lt"/>
                <a:ea typeface="+mj-ea"/>
                <a:cs typeface="+mj-cs"/>
                <a:hlinkClick r:id="rId3" tooltip="Sabor u Nikeјi (stranica ne postoji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ј</a:t>
            </a:r>
            <a:r>
              <a:rPr lang="en-US" sz="8800" b="1" dirty="0" err="1">
                <a:latin typeface="+mj-lt"/>
                <a:ea typeface="+mj-ea"/>
                <a:cs typeface="+mj-cs"/>
                <a:hlinkClick r:id="rId3" tooltip="Sabor u Nikeјi (stranica ne postoji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8800" b="1" dirty="0">
                <a:latin typeface="+mj-lt"/>
                <a:ea typeface="+mj-ea"/>
                <a:cs typeface="+mj-cs"/>
              </a:rPr>
              <a:t> </a:t>
            </a:r>
            <a:r>
              <a:rPr lang="en-US" sz="8800" b="1" dirty="0">
                <a:latin typeface="+mj-lt"/>
                <a:ea typeface="+mj-ea"/>
                <a:cs typeface="+mj-cs"/>
                <a:hlinkClick r:id="rId4" tooltip="3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325</a:t>
            </a:r>
            <a:r>
              <a:rPr lang="en-US" sz="8800" b="1" dirty="0">
                <a:latin typeface="+mj-lt"/>
                <a:ea typeface="+mj-ea"/>
                <a:cs typeface="+mj-cs"/>
              </a:rPr>
              <a:t>.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hrišćanska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crkva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sr-Latn-RS" sz="8800" b="1" dirty="0">
                <a:latin typeface="+mj-lt"/>
                <a:ea typeface="+mj-ea"/>
                <a:cs typeface="+mj-cs"/>
              </a:rPr>
              <a:t>ga </a:t>
            </a:r>
            <a:r>
              <a:rPr lang="sr-Cyrl-RS" sz="8800" b="1" dirty="0">
                <a:latin typeface="+mj-lt"/>
                <a:ea typeface="+mj-ea"/>
                <a:cs typeface="+mj-cs"/>
              </a:rPr>
              <a:t>ј</a:t>
            </a:r>
            <a:r>
              <a:rPr lang="en-US" sz="8800" b="1" dirty="0">
                <a:latin typeface="+mj-lt"/>
                <a:ea typeface="+mj-ea"/>
                <a:cs typeface="+mj-cs"/>
              </a:rPr>
              <a:t>e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prihvatila</a:t>
            </a:r>
            <a:r>
              <a:rPr lang="en-US" sz="8800" b="1" dirty="0">
                <a:latin typeface="+mj-lt"/>
                <a:ea typeface="+mj-ea"/>
                <a:cs typeface="+mj-cs"/>
              </a:rPr>
              <a:t> za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svo</a:t>
            </a:r>
            <a:r>
              <a:rPr lang="sr-Cyrl-RS" sz="8800" b="1" dirty="0">
                <a:latin typeface="+mj-lt"/>
                <a:ea typeface="+mj-ea"/>
                <a:cs typeface="+mj-cs"/>
              </a:rPr>
              <a:t>ј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zvaničan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kalendar</a:t>
            </a:r>
            <a:endParaRPr lang="sr-Latn-RS" sz="88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pl-PL" sz="8800" b="1" dirty="0">
                <a:latin typeface="+mj-lt"/>
                <a:ea typeface="+mj-ea"/>
                <a:cs typeface="+mj-cs"/>
              </a:rPr>
              <a:t>Kalendarska godina po julijanskom kalendaru duža je od prirodne za oko 11 minuta i 14 sekundi ili za jedan dan na svakih 128 godina, u 16. veku ta je razlika narasla na oko 10 dana</a:t>
            </a:r>
          </a:p>
          <a:p>
            <a:pPr marL="0" algn="just">
              <a:lnSpc>
                <a:spcPct val="110000"/>
              </a:lnSpc>
            </a:pPr>
            <a:r>
              <a:rPr lang="en-US" sz="8800" b="1" dirty="0" err="1">
                <a:latin typeface="+mj-lt"/>
                <a:ea typeface="+mj-ea"/>
                <a:cs typeface="+mj-cs"/>
              </a:rPr>
              <a:t>Zbog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prevelikih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odstupanja</a:t>
            </a:r>
            <a:r>
              <a:rPr lang="en-US" sz="8800" b="1" dirty="0">
                <a:latin typeface="+mj-lt"/>
                <a:ea typeface="+mj-ea"/>
                <a:cs typeface="+mj-cs"/>
              </a:rPr>
              <a:t> 1582. </a:t>
            </a:r>
            <a:r>
              <a:rPr lang="sr-Latn-RS" sz="8800" b="1" dirty="0">
                <a:latin typeface="+mj-lt"/>
                <a:ea typeface="+mj-ea"/>
                <a:cs typeface="+mj-cs"/>
              </a:rPr>
              <a:t>astronom </a:t>
            </a:r>
            <a:r>
              <a:rPr lang="en-US" sz="8800" b="1" dirty="0">
                <a:latin typeface="+mj-lt"/>
                <a:ea typeface="+mj-ea"/>
                <a:cs typeface="+mj-cs"/>
              </a:rPr>
              <a:t>Lui</a:t>
            </a:r>
            <a:r>
              <a:rPr lang="sr-Latn-RS" sz="8800" b="1" dirty="0">
                <a:latin typeface="+mj-lt"/>
                <a:ea typeface="+mj-ea"/>
                <a:cs typeface="+mj-cs"/>
              </a:rPr>
              <a:t>đi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sr-Latn-RS" sz="8800" b="1" dirty="0">
                <a:latin typeface="+mj-lt"/>
                <a:ea typeface="+mj-ea"/>
                <a:cs typeface="+mj-cs"/>
              </a:rPr>
              <a:t>Điraldi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sr-Latn-RS" sz="8800" b="1" dirty="0">
                <a:latin typeface="+mj-lt"/>
                <a:ea typeface="+mj-ea"/>
                <a:cs typeface="+mj-cs"/>
              </a:rPr>
              <a:t>je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na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zahtjev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pape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Grgura</a:t>
            </a:r>
            <a:r>
              <a:rPr lang="en-US" sz="8800" b="1" dirty="0">
                <a:latin typeface="+mj-lt"/>
                <a:ea typeface="+mj-ea"/>
                <a:cs typeface="+mj-cs"/>
              </a:rPr>
              <a:t> XIII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sastavio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gregorijanski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kalendar</a:t>
            </a:r>
            <a:endParaRPr lang="sr-Latn-RS" sz="8800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sz="8800" b="1" dirty="0">
                <a:latin typeface="+mj-lt"/>
                <a:ea typeface="+mj-ea"/>
                <a:cs typeface="+mj-cs"/>
              </a:rPr>
              <a:t>Tada papa Grgur XIII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donosi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odluku</a:t>
            </a:r>
            <a:r>
              <a:rPr lang="en-US" sz="8800" b="1" dirty="0">
                <a:latin typeface="+mj-lt"/>
                <a:ea typeface="+mj-ea"/>
                <a:cs typeface="+mj-cs"/>
              </a:rPr>
              <a:t> da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posle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četvrtka</a:t>
            </a:r>
            <a:r>
              <a:rPr lang="en-US" sz="8800" b="1" dirty="0">
                <a:latin typeface="+mj-lt"/>
                <a:ea typeface="+mj-ea"/>
                <a:cs typeface="+mj-cs"/>
              </a:rPr>
              <a:t> 4.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oktobra</a:t>
            </a:r>
            <a:r>
              <a:rPr lang="en-US" sz="8800" b="1" dirty="0">
                <a:latin typeface="+mj-lt"/>
                <a:ea typeface="+mj-ea"/>
                <a:cs typeface="+mj-cs"/>
              </a:rPr>
              <a:t>,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sutradan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jednostavno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osvane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petak</a:t>
            </a:r>
            <a:r>
              <a:rPr lang="en-US" sz="8800" b="1" dirty="0">
                <a:latin typeface="+mj-lt"/>
                <a:ea typeface="+mj-ea"/>
                <a:cs typeface="+mj-cs"/>
              </a:rPr>
              <a:t> 15.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oktob</a:t>
            </a:r>
            <a:r>
              <a:rPr lang="sr-Latn-RS" sz="8800" b="1" dirty="0">
                <a:latin typeface="+mj-lt"/>
                <a:ea typeface="+mj-ea"/>
                <a:cs typeface="+mj-cs"/>
              </a:rPr>
              <a:t>ar</a:t>
            </a:r>
          </a:p>
          <a:p>
            <a:pPr marL="0" algn="just">
              <a:lnSpc>
                <a:spcPct val="110000"/>
              </a:lnSpc>
            </a:pPr>
            <a:r>
              <a:rPr lang="en-US" sz="8800" b="1" dirty="0">
                <a:latin typeface="+mj-lt"/>
                <a:ea typeface="+mj-ea"/>
                <a:cs typeface="+mj-cs"/>
              </a:rPr>
              <a:t> Time je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iz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julijanskog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kalendara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izostavljena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nagomilana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razlika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koja</a:t>
            </a:r>
            <a:r>
              <a:rPr lang="en-US" sz="8800" b="1" dirty="0">
                <a:latin typeface="+mj-lt"/>
                <a:ea typeface="+mj-ea"/>
                <a:cs typeface="+mj-cs"/>
              </a:rPr>
              <a:t> je u tom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trenutku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iznosila</a:t>
            </a:r>
            <a:r>
              <a:rPr lang="en-US" sz="8800" b="1" dirty="0">
                <a:latin typeface="+mj-lt"/>
                <a:ea typeface="+mj-ea"/>
                <a:cs typeface="+mj-cs"/>
              </a:rPr>
              <a:t> </a:t>
            </a:r>
            <a:r>
              <a:rPr lang="en-US" sz="8800" b="1" dirty="0" err="1">
                <a:latin typeface="+mj-lt"/>
                <a:ea typeface="+mj-ea"/>
                <a:cs typeface="+mj-cs"/>
              </a:rPr>
              <a:t>čitavih</a:t>
            </a:r>
            <a:r>
              <a:rPr lang="en-US" sz="8800" b="1" dirty="0">
                <a:latin typeface="+mj-lt"/>
                <a:ea typeface="+mj-ea"/>
                <a:cs typeface="+mj-cs"/>
              </a:rPr>
              <a:t> 10 dana</a:t>
            </a:r>
            <a:endParaRPr lang="pl-PL" sz="8800" b="1" dirty="0">
              <a:latin typeface="+mj-lt"/>
              <a:ea typeface="+mj-ea"/>
              <a:cs typeface="+mj-cs"/>
            </a:endParaRPr>
          </a:p>
          <a:p>
            <a:pPr algn="just">
              <a:lnSpc>
                <a:spcPct val="110000"/>
              </a:lnSpc>
            </a:pPr>
            <a:endParaRPr lang="sr-Latn-RS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0B0E0-5470-2FC9-1EB8-8F9C9117C9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91" t="7623" r="3591" b="9744"/>
          <a:stretch>
            <a:fillRect/>
          </a:stretch>
        </p:blipFill>
        <p:spPr>
          <a:xfrm>
            <a:off x="7990114" y="1690688"/>
            <a:ext cx="3995059" cy="1477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759554-ADB5-D5A6-97B0-D28258DA1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821" y="3690258"/>
            <a:ext cx="281964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6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78E6B-8D53-2DE6-51E7-B4FFA9BD4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73" y="1887084"/>
            <a:ext cx="5569613" cy="3083832"/>
          </a:xfrm>
        </p:spPr>
        <p:txBody>
          <a:bodyPr>
            <a:normAutofit/>
          </a:bodyPr>
          <a:lstStyle/>
          <a:p>
            <a:pPr marL="0" algn="just"/>
            <a:r>
              <a:rPr lang="en-US" sz="2400" b="1" dirty="0">
                <a:latin typeface="+mj-lt"/>
                <a:ea typeface="+mj-ea"/>
                <a:cs typeface="+mj-cs"/>
              </a:rPr>
              <a:t>U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novoformiranoj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Kraljevini</a:t>
            </a:r>
            <a:r>
              <a:rPr lang="en-US" sz="2400" b="1" dirty="0">
                <a:latin typeface="+mj-lt"/>
                <a:ea typeface="+mj-ea"/>
                <a:cs typeface="+mj-cs"/>
              </a:rPr>
              <a:t> SHS od 28.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januara</a:t>
            </a:r>
            <a:r>
              <a:rPr lang="en-US" sz="2400" b="1" dirty="0">
                <a:latin typeface="+mj-lt"/>
                <a:ea typeface="+mj-ea"/>
                <a:cs typeface="+mj-cs"/>
              </a:rPr>
              <a:t> 1919.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uvedeno</a:t>
            </a:r>
            <a:r>
              <a:rPr lang="en-US" sz="2400" b="1" dirty="0">
                <a:latin typeface="+mj-lt"/>
                <a:ea typeface="+mj-ea"/>
                <a:cs typeface="+mj-cs"/>
              </a:rPr>
              <a:t> je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računanje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vremena</a:t>
            </a:r>
            <a:r>
              <a:rPr lang="en-US" sz="2400" b="1" dirty="0">
                <a:latin typeface="+mj-lt"/>
                <a:ea typeface="+mj-ea"/>
                <a:cs typeface="+mj-cs"/>
              </a:rPr>
              <a:t> po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gregorijanskom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kalendaru</a:t>
            </a:r>
            <a:endParaRPr lang="sr-Latn-RS" sz="2400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en-US" sz="2400" b="1" dirty="0" err="1">
                <a:latin typeface="+mj-lt"/>
                <a:ea typeface="+mj-ea"/>
                <a:cs typeface="+mj-cs"/>
              </a:rPr>
              <a:t>Pravoslavna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crkva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ostala</a:t>
            </a:r>
            <a:r>
              <a:rPr lang="en-US" sz="2400" b="1" dirty="0">
                <a:latin typeface="+mj-lt"/>
                <a:ea typeface="+mj-ea"/>
                <a:cs typeface="+mj-cs"/>
              </a:rPr>
              <a:t> je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na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starom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kalendaru</a:t>
            </a:r>
            <a:endParaRPr lang="en-US" sz="2400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en-US" sz="2400" b="1" dirty="0" err="1">
                <a:latin typeface="+mj-lt"/>
                <a:ea typeface="+mj-ea"/>
                <a:cs typeface="+mj-cs"/>
              </a:rPr>
              <a:t>Zakljucak</a:t>
            </a:r>
            <a:r>
              <a:rPr lang="en-US" sz="2400" b="1" dirty="0">
                <a:latin typeface="+mj-lt"/>
                <a:ea typeface="+mj-ea"/>
                <a:cs typeface="+mj-cs"/>
              </a:rPr>
              <a:t>: 25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decembar</a:t>
            </a:r>
            <a:r>
              <a:rPr lang="en-US" sz="2400" b="1" dirty="0">
                <a:latin typeface="+mj-lt"/>
                <a:ea typeface="+mj-ea"/>
                <a:cs typeface="+mj-cs"/>
              </a:rPr>
              <a:t> po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starom</a:t>
            </a:r>
            <a:r>
              <a:rPr lang="en-US" sz="2400" b="1" dirty="0">
                <a:latin typeface="+mj-lt"/>
                <a:ea typeface="+mj-ea"/>
                <a:cs typeface="+mj-cs"/>
              </a:rPr>
              <a:t> pada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na</a:t>
            </a:r>
            <a:r>
              <a:rPr lang="en-US" sz="2400" b="1" dirty="0">
                <a:latin typeface="+mj-lt"/>
                <a:ea typeface="+mj-ea"/>
                <a:cs typeface="+mj-cs"/>
              </a:rPr>
              <a:t> 7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januar</a:t>
            </a:r>
            <a:r>
              <a:rPr lang="en-US" sz="2400" b="1" dirty="0">
                <a:latin typeface="+mj-lt"/>
                <a:ea typeface="+mj-ea"/>
                <a:cs typeface="+mj-cs"/>
              </a:rPr>
              <a:t> po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novom</a:t>
            </a: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34865-6797-CE5C-D0A6-7CB8090CF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641" y="0"/>
            <a:ext cx="5986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7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2912-D226-4A8D-03D9-AFD48DD36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8" y="365125"/>
            <a:ext cx="6955970" cy="1325563"/>
          </a:xfrm>
        </p:spPr>
        <p:txBody>
          <a:bodyPr>
            <a:normAutofit/>
          </a:bodyPr>
          <a:lstStyle/>
          <a:p>
            <a:pPr algn="ctr"/>
            <a:r>
              <a:rPr lang="sr-Latn-RS" sz="6000" b="1" dirty="0"/>
              <a:t>Zašto z</a:t>
            </a:r>
            <a:r>
              <a:rPr lang="en-US" sz="6000" b="1" dirty="0" err="1"/>
              <a:t>ima</a:t>
            </a:r>
            <a:r>
              <a:rPr lang="en-US" sz="60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9D56F-AA55-AE9C-7B9B-9072C3F9B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1690688"/>
            <a:ext cx="7815943" cy="4351338"/>
          </a:xfrm>
        </p:spPr>
        <p:txBody>
          <a:bodyPr>
            <a:normAutofit fontScale="32500" lnSpcReduction="20000"/>
          </a:bodyPr>
          <a:lstStyle/>
          <a:p>
            <a:pPr marL="0" algn="just">
              <a:lnSpc>
                <a:spcPct val="110000"/>
              </a:lnSpc>
            </a:pPr>
            <a:r>
              <a:rPr lang="en-US" sz="7000" b="1" dirty="0">
                <a:latin typeface="+mj-lt"/>
                <a:ea typeface="+mj-ea"/>
                <a:cs typeface="+mj-cs"/>
              </a:rPr>
              <a:t>Datum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rođenja</a:t>
            </a:r>
            <a:r>
              <a:rPr lang="en-US" sz="7000" b="1" dirty="0">
                <a:latin typeface="+mj-lt"/>
                <a:ea typeface="+mj-ea"/>
                <a:cs typeface="+mj-cs"/>
              </a:rPr>
              <a:t> Hrista u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zimu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počeo</a:t>
            </a:r>
            <a:r>
              <a:rPr lang="en-US" sz="7000" b="1" dirty="0">
                <a:latin typeface="+mj-lt"/>
                <a:ea typeface="+mj-ea"/>
                <a:cs typeface="+mj-cs"/>
              </a:rPr>
              <a:t> je da se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slavi</a:t>
            </a:r>
            <a:r>
              <a:rPr lang="en-US" sz="7000" b="1" dirty="0">
                <a:latin typeface="+mj-lt"/>
                <a:ea typeface="+mj-ea"/>
                <a:cs typeface="+mj-cs"/>
              </a:rPr>
              <a:t> u </a:t>
            </a:r>
            <a:r>
              <a:rPr lang="sr-Latn-RS" sz="7000" b="1" dirty="0">
                <a:latin typeface="+mj-lt"/>
                <a:ea typeface="+mj-ea"/>
                <a:cs typeface="+mj-cs"/>
              </a:rPr>
              <a:t>4. veku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kako</a:t>
            </a:r>
            <a:r>
              <a:rPr lang="en-US" sz="7000" b="1" dirty="0">
                <a:latin typeface="+mj-lt"/>
                <a:ea typeface="+mj-ea"/>
                <a:cs typeface="+mj-cs"/>
              </a:rPr>
              <a:t> bi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bacio</a:t>
            </a:r>
            <a:r>
              <a:rPr lang="en-US" sz="7000" b="1" dirty="0">
                <a:latin typeface="+mj-lt"/>
                <a:ea typeface="+mj-ea"/>
                <a:cs typeface="+mj-cs"/>
              </a:rPr>
              <a:t> u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senku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pagansk</a:t>
            </a:r>
            <a:r>
              <a:rPr lang="sr-Latn-RS" sz="7000" b="1" dirty="0">
                <a:latin typeface="+mj-lt"/>
                <a:ea typeface="+mj-ea"/>
                <a:cs typeface="+mj-cs"/>
              </a:rPr>
              <a:t>e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Saturnalije</a:t>
            </a:r>
            <a:r>
              <a:rPr lang="sr-Latn-RS" sz="7000" b="1" dirty="0">
                <a:latin typeface="+mj-lt"/>
                <a:ea typeface="+mj-ea"/>
                <a:cs typeface="+mj-cs"/>
              </a:rPr>
              <a:t>, rimske svečanosti u čast boga Saturna, koje su se slavile od 17. do </a:t>
            </a:r>
            <a:r>
              <a:rPr lang="en-US" sz="7000" b="1" dirty="0">
                <a:latin typeface="+mj-lt"/>
                <a:ea typeface="+mj-ea"/>
                <a:cs typeface="+mj-cs"/>
              </a:rPr>
              <a:t>2</a:t>
            </a:r>
            <a:r>
              <a:rPr lang="sr-Latn-RS" sz="7000" b="1" dirty="0">
                <a:latin typeface="+mj-lt"/>
                <a:ea typeface="+mj-ea"/>
                <a:cs typeface="+mj-cs"/>
              </a:rPr>
              <a:t>4</a:t>
            </a:r>
            <a:r>
              <a:rPr lang="en-US" sz="7000" b="1" dirty="0">
                <a:latin typeface="+mj-lt"/>
                <a:ea typeface="+mj-ea"/>
                <a:cs typeface="+mj-cs"/>
              </a:rPr>
              <a:t>.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decembr</a:t>
            </a:r>
            <a:r>
              <a:rPr lang="sr-Latn-RS" sz="7000" b="1" dirty="0">
                <a:latin typeface="+mj-lt"/>
                <a:ea typeface="+mj-ea"/>
                <a:cs typeface="+mj-cs"/>
              </a:rPr>
              <a:t>a</a:t>
            </a:r>
          </a:p>
          <a:p>
            <a:pPr marL="0" algn="just">
              <a:lnSpc>
                <a:spcPct val="110000"/>
              </a:lnSpc>
            </a:pPr>
            <a:r>
              <a:rPr lang="sr-Latn-RS" sz="7000" b="1" dirty="0">
                <a:latin typeface="+mj-lt"/>
                <a:ea typeface="+mj-ea"/>
                <a:cs typeface="+mj-cs"/>
              </a:rPr>
              <a:t>Konačno je izabran 25. decembar koji koincidira sa takođe paganskim, rimskim, praznikom Sol Invictus (Nepobedivo sunce)</a:t>
            </a:r>
          </a:p>
          <a:p>
            <a:pPr marL="0" algn="just">
              <a:lnSpc>
                <a:spcPct val="110000"/>
              </a:lnSpc>
            </a:pPr>
            <a:r>
              <a:rPr lang="sr-Latn-RS" sz="7000" b="1" dirty="0">
                <a:latin typeface="+mj-lt"/>
                <a:ea typeface="+mj-ea"/>
                <a:cs typeface="+mj-cs"/>
              </a:rPr>
              <a:t>To je simboličan datum, a ne tačan datum Isusovog rođenja</a:t>
            </a:r>
          </a:p>
          <a:p>
            <a:pPr marL="0" algn="just">
              <a:lnSpc>
                <a:spcPct val="110000"/>
              </a:lnSpc>
            </a:pPr>
            <a:r>
              <a:rPr lang="en-US" sz="7000" b="1" dirty="0">
                <a:latin typeface="+mj-lt"/>
                <a:ea typeface="+mj-ea"/>
                <a:cs typeface="+mj-cs"/>
              </a:rPr>
              <a:t>Christus Sol Invictus je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teološki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7000" b="1" dirty="0">
                <a:latin typeface="+mj-lt"/>
                <a:ea typeface="+mj-ea"/>
                <a:cs typeface="+mj-cs"/>
              </a:rPr>
              <a:t> kulturni most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između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rimske</a:t>
            </a:r>
            <a:r>
              <a:rPr lang="sr-Latn-R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tradicije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ranog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sr-Latn-RS" sz="7000" b="1" dirty="0">
                <a:latin typeface="+mj-lt"/>
                <a:ea typeface="+mj-ea"/>
                <a:cs typeface="+mj-cs"/>
              </a:rPr>
              <a:t>hri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šćanstva</a:t>
            </a:r>
            <a:r>
              <a:rPr lang="en-US" sz="7000" b="1" dirty="0">
                <a:latin typeface="+mj-lt"/>
                <a:ea typeface="+mj-ea"/>
                <a:cs typeface="+mj-cs"/>
              </a:rPr>
              <a:t>,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gdje</a:t>
            </a:r>
            <a:r>
              <a:rPr lang="en-US" sz="7000" b="1" dirty="0">
                <a:latin typeface="+mj-lt"/>
                <a:ea typeface="+mj-ea"/>
                <a:cs typeface="+mj-cs"/>
              </a:rPr>
              <a:t> se Isus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kao</a:t>
            </a:r>
            <a:r>
              <a:rPr lang="en-US" sz="7000" b="1" dirty="0">
                <a:latin typeface="+mj-lt"/>
                <a:ea typeface="+mj-ea"/>
                <a:cs typeface="+mj-cs"/>
              </a:rPr>
              <a:t> "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Nepobedivo</a:t>
            </a:r>
            <a:r>
              <a:rPr lang="en-US" sz="7000" b="1" dirty="0">
                <a:latin typeface="+mj-lt"/>
                <a:ea typeface="+mj-ea"/>
                <a:cs typeface="+mj-cs"/>
              </a:rPr>
              <a:t> Sunce"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prikazuje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kao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istinska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svetlost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koja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pobjeđuje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tamu</a:t>
            </a:r>
            <a:r>
              <a:rPr lang="en-US" sz="7000" b="1" dirty="0">
                <a:latin typeface="+mj-lt"/>
                <a:ea typeface="+mj-ea"/>
                <a:cs typeface="+mj-cs"/>
              </a:rPr>
              <a:t>,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nasleđujući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transformirajući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paganske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simbole</a:t>
            </a:r>
            <a:r>
              <a:rPr lang="en-US" sz="7000" b="1" dirty="0">
                <a:latin typeface="+mj-lt"/>
                <a:ea typeface="+mj-ea"/>
                <a:cs typeface="+mj-cs"/>
              </a:rPr>
              <a:t> </a:t>
            </a:r>
            <a:r>
              <a:rPr lang="en-US" sz="7000" b="1" dirty="0" err="1">
                <a:latin typeface="+mj-lt"/>
                <a:ea typeface="+mj-ea"/>
                <a:cs typeface="+mj-cs"/>
              </a:rPr>
              <a:t>moći</a:t>
            </a:r>
            <a:endParaRPr lang="sr-Latn-RS" sz="7000" b="1" dirty="0">
              <a:latin typeface="+mj-lt"/>
              <a:ea typeface="+mj-ea"/>
              <a:cs typeface="+mj-cs"/>
            </a:endParaRPr>
          </a:p>
          <a:p>
            <a:pPr marL="0" algn="just"/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A24A4-B692-5D22-B4F2-EBDCDF834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971" y="0"/>
            <a:ext cx="3712029" cy="55005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4BD3A-CEA1-EF17-64AA-A221589FF1EB}"/>
              </a:ext>
            </a:extLst>
          </p:cNvPr>
          <p:cNvSpPr txBox="1"/>
          <p:nvPr/>
        </p:nvSpPr>
        <p:spPr>
          <a:xfrm>
            <a:off x="8153401" y="5671458"/>
            <a:ext cx="3951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b="1" dirty="0">
                <a:latin typeface="+mj-lt"/>
                <a:ea typeface="+mj-ea"/>
                <a:cs typeface="+mj-cs"/>
              </a:rPr>
              <a:t>Hrist Sol Invictus</a:t>
            </a:r>
          </a:p>
          <a:p>
            <a:pPr algn="r"/>
            <a:r>
              <a:rPr lang="sr-Latn-RS" sz="2000" b="1" dirty="0">
                <a:latin typeface="+mj-lt"/>
                <a:ea typeface="+mj-ea"/>
                <a:cs typeface="+mj-cs"/>
              </a:rPr>
              <a:t>Rim, mozaik kasni 3. ili rani 4. vek</a:t>
            </a:r>
            <a:endParaRPr lang="en-US" sz="2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154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D31A7-9CC9-9062-DEED-ECEF45794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sz="6000" b="1" dirty="0"/>
              <a:t>Ipak </a:t>
            </a:r>
            <a:r>
              <a:rPr lang="en-US" sz="6000" b="1" dirty="0"/>
              <a:t>Jesen?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4C676-3D36-C76B-FA4C-072C354B7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248932"/>
            <a:ext cx="11658600" cy="3243943"/>
          </a:xfrm>
        </p:spPr>
        <p:txBody>
          <a:bodyPr>
            <a:normAutofit lnSpcReduction="10000"/>
          </a:bodyPr>
          <a:lstStyle/>
          <a:p>
            <a:pPr marL="0" algn="just"/>
            <a:r>
              <a:rPr lang="en-US" b="1" dirty="0">
                <a:latin typeface="+mj-lt"/>
                <a:ea typeface="+mj-ea"/>
                <a:cs typeface="+mj-cs"/>
              </a:rPr>
              <a:t>U </a:t>
            </a:r>
            <a:r>
              <a:rPr lang="en-US" b="1" dirty="0" err="1">
                <a:latin typeface="+mj-lt"/>
                <a:ea typeface="+mj-ea"/>
                <a:cs typeface="+mj-cs"/>
              </a:rPr>
              <a:t>jevanđeljima</a:t>
            </a:r>
            <a:r>
              <a:rPr lang="sr-Latn-RS" b="1" dirty="0">
                <a:latin typeface="+mj-lt"/>
                <a:ea typeface="+mj-ea"/>
                <a:cs typeface="+mj-cs"/>
              </a:rPr>
              <a:t> (po Mateji i Luki)</a:t>
            </a:r>
            <a:r>
              <a:rPr lang="en-US" b="1" dirty="0">
                <a:latin typeface="+mj-lt"/>
                <a:ea typeface="+mj-ea"/>
                <a:cs typeface="+mj-cs"/>
              </a:rPr>
              <a:t> se </a:t>
            </a:r>
            <a:r>
              <a:rPr lang="en-US" b="1" dirty="0" err="1">
                <a:latin typeface="+mj-lt"/>
                <a:ea typeface="+mj-ea"/>
                <a:cs typeface="+mj-cs"/>
              </a:rPr>
              <a:t>govori</a:t>
            </a:r>
            <a:r>
              <a:rPr lang="en-US" b="1" dirty="0">
                <a:latin typeface="+mj-lt"/>
                <a:ea typeface="+mj-ea"/>
                <a:cs typeface="+mj-cs"/>
              </a:rPr>
              <a:t> o </a:t>
            </a:r>
            <a:r>
              <a:rPr lang="sr-Latn-RS" b="1" dirty="0">
                <a:latin typeface="+mj-lt"/>
                <a:ea typeface="+mj-ea"/>
                <a:cs typeface="+mj-cs"/>
              </a:rPr>
              <a:t>rođenju Hrista</a:t>
            </a:r>
          </a:p>
          <a:p>
            <a:pPr marL="0" algn="just"/>
            <a:r>
              <a:rPr lang="sr-Latn-RS" b="1" dirty="0">
                <a:latin typeface="+mj-lt"/>
                <a:ea typeface="+mj-ea"/>
                <a:cs typeface="+mj-cs"/>
              </a:rPr>
              <a:t>Još preciznije u jevnađelju po Luki stoji „I bijahu pastiri u onome kraju boraveći u polju i čuvajući stražu noću kod stada svojega“</a:t>
            </a:r>
          </a:p>
          <a:p>
            <a:pPr marL="0" algn="just"/>
            <a:r>
              <a:rPr lang="en-US" b="1" dirty="0">
                <a:latin typeface="+mj-lt"/>
                <a:ea typeface="+mj-ea"/>
                <a:cs typeface="+mj-cs"/>
              </a:rPr>
              <a:t>N</a:t>
            </a:r>
            <a:r>
              <a:rPr lang="sr-Latn-RS" b="1" dirty="0">
                <a:latin typeface="+mj-lt"/>
                <a:ea typeface="+mj-ea"/>
                <a:cs typeface="+mj-cs"/>
              </a:rPr>
              <a:t>j</a:t>
            </a:r>
            <a:r>
              <a:rPr lang="en-US" b="1" dirty="0" err="1">
                <a:latin typeface="+mj-lt"/>
                <a:ea typeface="+mj-ea"/>
                <a:cs typeface="+mj-cs"/>
              </a:rPr>
              <a:t>ima</a:t>
            </a:r>
            <a:r>
              <a:rPr lang="en-US" b="1" dirty="0">
                <a:latin typeface="+mj-lt"/>
                <a:ea typeface="+mj-ea"/>
                <a:cs typeface="+mj-cs"/>
              </a:rPr>
              <a:t> se </a:t>
            </a:r>
            <a:r>
              <a:rPr lang="en-US" b="1" dirty="0" err="1">
                <a:latin typeface="+mj-lt"/>
                <a:ea typeface="+mj-ea"/>
                <a:cs typeface="+mj-cs"/>
              </a:rPr>
              <a:t>na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nebu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prikaže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anđeo</a:t>
            </a:r>
            <a:r>
              <a:rPr lang="en-US" b="1" dirty="0">
                <a:latin typeface="+mj-lt"/>
                <a:ea typeface="+mj-ea"/>
                <a:cs typeface="+mj-cs"/>
              </a:rPr>
              <a:t> da bi </a:t>
            </a:r>
            <a:r>
              <a:rPr lang="en-US" b="1" dirty="0" err="1">
                <a:latin typeface="+mj-lt"/>
                <a:ea typeface="+mj-ea"/>
                <a:cs typeface="+mj-cs"/>
              </a:rPr>
              <a:t>im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saopštio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rođenje</a:t>
            </a:r>
            <a:r>
              <a:rPr lang="en-US" b="1" dirty="0">
                <a:latin typeface="+mj-lt"/>
                <a:ea typeface="+mj-ea"/>
                <a:cs typeface="+mj-cs"/>
              </a:rPr>
              <a:t> Hrista</a:t>
            </a:r>
            <a:endParaRPr lang="sr-Latn-RS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sr-Latn-RS" b="1" dirty="0">
                <a:latin typeface="+mj-lt"/>
                <a:ea typeface="+mj-ea"/>
                <a:cs typeface="+mj-cs"/>
              </a:rPr>
              <a:t>S</a:t>
            </a:r>
            <a:r>
              <a:rPr lang="en-US" b="1" dirty="0" err="1">
                <a:latin typeface="+mj-lt"/>
                <a:ea typeface="+mj-ea"/>
                <a:cs typeface="+mj-cs"/>
              </a:rPr>
              <a:t>tada</a:t>
            </a:r>
            <a:r>
              <a:rPr lang="en-US" b="1" dirty="0">
                <a:latin typeface="+mj-lt"/>
                <a:ea typeface="+mj-ea"/>
                <a:cs typeface="+mj-cs"/>
              </a:rPr>
              <a:t> se u </a:t>
            </a:r>
            <a:r>
              <a:rPr lang="en-US" b="1" dirty="0" err="1">
                <a:latin typeface="+mj-lt"/>
                <a:ea typeface="+mj-ea"/>
                <a:cs typeface="+mj-cs"/>
              </a:rPr>
              <a:t>Izraelu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napasaju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samo</a:t>
            </a:r>
            <a:r>
              <a:rPr lang="en-US" b="1" dirty="0">
                <a:latin typeface="+mj-lt"/>
                <a:ea typeface="+mj-ea"/>
                <a:cs typeface="+mj-cs"/>
              </a:rPr>
              <a:t> od </a:t>
            </a:r>
            <a:r>
              <a:rPr lang="en-US" b="1" dirty="0" err="1">
                <a:latin typeface="+mj-lt"/>
                <a:ea typeface="+mj-ea"/>
                <a:cs typeface="+mj-cs"/>
              </a:rPr>
              <a:t>marta</a:t>
            </a:r>
            <a:r>
              <a:rPr lang="en-US" b="1" dirty="0">
                <a:latin typeface="+mj-lt"/>
                <a:ea typeface="+mj-ea"/>
                <a:cs typeface="+mj-cs"/>
              </a:rPr>
              <a:t> do </a:t>
            </a:r>
            <a:r>
              <a:rPr lang="en-US" b="1" dirty="0" err="1">
                <a:latin typeface="+mj-lt"/>
                <a:ea typeface="+mj-ea"/>
                <a:cs typeface="+mj-cs"/>
              </a:rPr>
              <a:t>novembra</a:t>
            </a:r>
            <a:endParaRPr lang="sr-Latn-RS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en-US" b="1" dirty="0" err="1">
                <a:latin typeface="+mj-lt"/>
                <a:ea typeface="+mj-ea"/>
                <a:cs typeface="+mj-cs"/>
              </a:rPr>
              <a:t>Pastiri</a:t>
            </a:r>
            <a:r>
              <a:rPr lang="en-US" b="1" dirty="0">
                <a:latin typeface="+mj-lt"/>
                <a:ea typeface="+mj-ea"/>
                <a:cs typeface="+mj-cs"/>
              </a:rPr>
              <a:t> ne </a:t>
            </a:r>
            <a:r>
              <a:rPr lang="en-US" b="1" dirty="0" err="1">
                <a:latin typeface="+mj-lt"/>
                <a:ea typeface="+mj-ea"/>
                <a:cs typeface="+mj-cs"/>
              </a:rPr>
              <a:t>borave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sa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ovcama</a:t>
            </a:r>
            <a:r>
              <a:rPr lang="en-US" b="1" dirty="0">
                <a:latin typeface="+mj-lt"/>
                <a:ea typeface="+mj-ea"/>
                <a:cs typeface="+mj-cs"/>
              </a:rPr>
              <a:t> u </a:t>
            </a:r>
            <a:r>
              <a:rPr lang="en-US" b="1" dirty="0" err="1">
                <a:latin typeface="+mj-lt"/>
                <a:ea typeface="+mj-ea"/>
                <a:cs typeface="+mj-cs"/>
              </a:rPr>
              <a:t>polju</a:t>
            </a:r>
            <a:r>
              <a:rPr lang="en-US" b="1" dirty="0">
                <a:latin typeface="+mj-lt"/>
                <a:ea typeface="+mj-ea"/>
                <a:cs typeface="+mj-cs"/>
              </a:rPr>
              <a:t> u </a:t>
            </a:r>
            <a:r>
              <a:rPr lang="en-US" b="1" dirty="0" err="1">
                <a:latin typeface="+mj-lt"/>
                <a:ea typeface="+mj-ea"/>
                <a:cs typeface="+mj-cs"/>
              </a:rPr>
              <a:t>zimu</a:t>
            </a:r>
            <a:endParaRPr lang="sr-Latn-RS" b="1" dirty="0">
              <a:latin typeface="+mj-lt"/>
              <a:ea typeface="+mj-ea"/>
              <a:cs typeface="+mj-cs"/>
            </a:endParaRPr>
          </a:p>
          <a:p>
            <a:pPr marL="0" algn="just"/>
            <a:r>
              <a:rPr lang="en-US" b="1" dirty="0" err="1">
                <a:latin typeface="+mj-lt"/>
                <a:ea typeface="+mj-ea"/>
                <a:cs typeface="+mj-cs"/>
              </a:rPr>
              <a:t>Iz</a:t>
            </a:r>
            <a:r>
              <a:rPr lang="en-US" b="1" dirty="0">
                <a:latin typeface="+mj-lt"/>
                <a:ea typeface="+mj-ea"/>
                <a:cs typeface="+mj-cs"/>
              </a:rPr>
              <a:t> toga se </a:t>
            </a:r>
            <a:r>
              <a:rPr lang="en-US" b="1" dirty="0" err="1">
                <a:latin typeface="+mj-lt"/>
                <a:ea typeface="+mj-ea"/>
                <a:cs typeface="+mj-cs"/>
              </a:rPr>
              <a:t>može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zaključiti</a:t>
            </a:r>
            <a:r>
              <a:rPr lang="en-US" b="1" dirty="0">
                <a:latin typeface="+mj-lt"/>
                <a:ea typeface="+mj-ea"/>
                <a:cs typeface="+mj-cs"/>
              </a:rPr>
              <a:t> da se </a:t>
            </a:r>
            <a:r>
              <a:rPr lang="sr-Latn-RS" b="1" dirty="0">
                <a:latin typeface="+mj-lt"/>
                <a:ea typeface="+mj-ea"/>
                <a:cs typeface="+mj-cs"/>
              </a:rPr>
              <a:t>rođenje naj</a:t>
            </a:r>
            <a:r>
              <a:rPr lang="en-US" b="1" dirty="0" err="1">
                <a:latin typeface="+mj-lt"/>
                <a:ea typeface="+mj-ea"/>
                <a:cs typeface="+mj-cs"/>
              </a:rPr>
              <a:t>verovatnije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dogodilo</a:t>
            </a:r>
            <a:r>
              <a:rPr lang="en-US" b="1" dirty="0">
                <a:latin typeface="+mj-lt"/>
                <a:ea typeface="+mj-ea"/>
                <a:cs typeface="+mj-cs"/>
              </a:rPr>
              <a:t> u </a:t>
            </a:r>
            <a:r>
              <a:rPr lang="en-US" b="1" dirty="0" err="1">
                <a:latin typeface="+mj-lt"/>
                <a:ea typeface="+mj-ea"/>
                <a:cs typeface="+mj-cs"/>
              </a:rPr>
              <a:t>jesen</a:t>
            </a:r>
            <a:endParaRPr lang="en-US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28207-28EB-1545-DE65-275F242B1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684" y="239485"/>
            <a:ext cx="1836819" cy="247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03213C-5CB9-E9DF-E8BA-AD9C2CE5CF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85" r="20323"/>
          <a:stretch>
            <a:fillRect/>
          </a:stretch>
        </p:blipFill>
        <p:spPr>
          <a:xfrm>
            <a:off x="381000" y="152627"/>
            <a:ext cx="1874056" cy="255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5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414C4-635C-2F3C-E801-B1BB450EE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385763"/>
            <a:ext cx="6368143" cy="5708877"/>
          </a:xfrm>
        </p:spPr>
        <p:txBody>
          <a:bodyPr>
            <a:normAutofit fontScale="92500" lnSpcReduction="10000"/>
          </a:bodyPr>
          <a:lstStyle/>
          <a:p>
            <a:pPr marL="0" algn="just">
              <a:lnSpc>
                <a:spcPct val="110000"/>
              </a:lnSpc>
            </a:pPr>
            <a:r>
              <a:rPr lang="en-US" b="1" dirty="0">
                <a:latin typeface="+mj-lt"/>
                <a:ea typeface="+mj-ea"/>
                <a:cs typeface="+mj-cs"/>
              </a:rPr>
              <a:t>O </a:t>
            </a:r>
            <a:r>
              <a:rPr lang="en-US" b="1" dirty="0" err="1">
                <a:latin typeface="+mj-lt"/>
                <a:ea typeface="+mj-ea"/>
                <a:cs typeface="+mj-cs"/>
              </a:rPr>
              <a:t>mogućem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datumu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sr-Latn-RS" b="1" dirty="0">
                <a:latin typeface="+mj-lt"/>
                <a:ea typeface="+mj-ea"/>
                <a:cs typeface="+mj-cs"/>
              </a:rPr>
              <a:t>Hristovog </a:t>
            </a:r>
            <a:r>
              <a:rPr lang="en-US" b="1" dirty="0" err="1">
                <a:latin typeface="+mj-lt"/>
                <a:ea typeface="+mj-ea"/>
                <a:cs typeface="+mj-cs"/>
              </a:rPr>
              <a:t>rođenja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govori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niz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istorijskih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izvora</a:t>
            </a:r>
            <a:r>
              <a:rPr lang="en-US" b="1" dirty="0">
                <a:latin typeface="+mj-lt"/>
                <a:ea typeface="+mj-ea"/>
                <a:cs typeface="+mj-cs"/>
              </a:rPr>
              <a:t> koji ga, </a:t>
            </a:r>
            <a:r>
              <a:rPr lang="en-US" b="1" dirty="0" err="1">
                <a:latin typeface="+mj-lt"/>
                <a:ea typeface="+mj-ea"/>
                <a:cs typeface="+mj-cs"/>
              </a:rPr>
              <a:t>uglavnom</a:t>
            </a:r>
            <a:r>
              <a:rPr lang="en-US" b="1" dirty="0"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latin typeface="+mj-lt"/>
                <a:ea typeface="+mj-ea"/>
                <a:cs typeface="+mj-cs"/>
              </a:rPr>
              <a:t>pomeraju</a:t>
            </a:r>
            <a:r>
              <a:rPr lang="en-US" b="1" dirty="0">
                <a:latin typeface="+mj-lt"/>
                <a:ea typeface="+mj-ea"/>
                <a:cs typeface="+mj-cs"/>
              </a:rPr>
              <a:t> ka </a:t>
            </a:r>
            <a:r>
              <a:rPr lang="en-US" b="1" dirty="0" err="1">
                <a:latin typeface="+mj-lt"/>
                <a:ea typeface="+mj-ea"/>
                <a:cs typeface="+mj-cs"/>
              </a:rPr>
              <a:t>jesenjim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mesecima</a:t>
            </a:r>
            <a:endParaRPr lang="sr-Latn-RS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sr-Latn-RS" b="1" dirty="0">
                <a:latin typeface="+mj-lt"/>
                <a:ea typeface="+mj-ea"/>
                <a:cs typeface="+mj-cs"/>
              </a:rPr>
              <a:t>A</a:t>
            </a:r>
            <a:r>
              <a:rPr lang="en-US" b="1" dirty="0">
                <a:latin typeface="+mj-lt"/>
                <a:ea typeface="+mj-ea"/>
                <a:cs typeface="+mj-cs"/>
              </a:rPr>
              <a:t>li </a:t>
            </a:r>
            <a:r>
              <a:rPr lang="en-US" b="1" dirty="0" err="1">
                <a:latin typeface="+mj-lt"/>
                <a:ea typeface="+mj-ea"/>
                <a:cs typeface="+mj-cs"/>
              </a:rPr>
              <a:t>ima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takvih</a:t>
            </a:r>
            <a:r>
              <a:rPr lang="en-US" b="1" dirty="0">
                <a:latin typeface="+mj-lt"/>
                <a:ea typeface="+mj-ea"/>
                <a:cs typeface="+mj-cs"/>
              </a:rPr>
              <a:t> koji </a:t>
            </a:r>
            <a:r>
              <a:rPr lang="sr-Latn-RS" b="1" dirty="0">
                <a:latin typeface="+mj-lt"/>
                <a:ea typeface="+mj-ea"/>
                <a:cs typeface="+mj-cs"/>
              </a:rPr>
              <a:t>govore da je rođen</a:t>
            </a:r>
            <a:r>
              <a:rPr lang="en-US" b="1" dirty="0">
                <a:latin typeface="+mj-lt"/>
                <a:ea typeface="+mj-ea"/>
                <a:cs typeface="+mj-cs"/>
              </a:rPr>
              <a:t> u </a:t>
            </a:r>
            <a:r>
              <a:rPr lang="en-US" b="1" dirty="0" err="1">
                <a:latin typeface="+mj-lt"/>
                <a:ea typeface="+mj-ea"/>
                <a:cs typeface="+mj-cs"/>
              </a:rPr>
              <a:t>proleće</a:t>
            </a:r>
            <a:r>
              <a:rPr lang="en-US" b="1" dirty="0"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latin typeface="+mj-lt"/>
                <a:ea typeface="+mj-ea"/>
                <a:cs typeface="+mj-cs"/>
              </a:rPr>
              <a:t>na</a:t>
            </a:r>
            <a:r>
              <a:rPr lang="en-US" b="1" dirty="0">
                <a:latin typeface="+mj-lt"/>
                <a:ea typeface="+mj-ea"/>
                <a:cs typeface="+mj-cs"/>
              </a:rPr>
              <a:t> primer 28. </a:t>
            </a:r>
            <a:r>
              <a:rPr lang="en-US" b="1" dirty="0" err="1">
                <a:latin typeface="+mj-lt"/>
                <a:ea typeface="+mj-ea"/>
                <a:cs typeface="+mj-cs"/>
              </a:rPr>
              <a:t>marta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</a:t>
            </a:r>
            <a:r>
              <a:rPr lang="en-US" b="1" dirty="0">
                <a:latin typeface="+mj-lt"/>
                <a:ea typeface="+mj-ea"/>
                <a:cs typeface="+mj-cs"/>
              </a:rPr>
              <a:t> 19. </a:t>
            </a:r>
            <a:r>
              <a:rPr lang="en-US" b="1" dirty="0" err="1">
                <a:latin typeface="+mj-lt"/>
                <a:ea typeface="+mj-ea"/>
                <a:cs typeface="+mj-cs"/>
              </a:rPr>
              <a:t>aprila</a:t>
            </a:r>
            <a:endParaRPr lang="sr-Latn-RS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Činjenica</a:t>
            </a:r>
            <a:r>
              <a:rPr lang="en-US" b="1" dirty="0">
                <a:latin typeface="+mj-lt"/>
                <a:ea typeface="+mj-ea"/>
                <a:cs typeface="+mj-cs"/>
              </a:rPr>
              <a:t> da </a:t>
            </a:r>
            <a:r>
              <a:rPr lang="en-US" b="1" dirty="0" err="1">
                <a:latin typeface="+mj-lt"/>
                <a:ea typeface="+mj-ea"/>
                <a:cs typeface="+mj-cs"/>
              </a:rPr>
              <a:t>su</a:t>
            </a:r>
            <a:r>
              <a:rPr lang="en-US" b="1" dirty="0">
                <a:latin typeface="+mj-lt"/>
                <a:ea typeface="+mj-ea"/>
                <a:cs typeface="+mj-cs"/>
              </a:rPr>
              <a:t> se </a:t>
            </a:r>
            <a:r>
              <a:rPr lang="en-US" b="1" dirty="0" err="1">
                <a:latin typeface="+mj-lt"/>
                <a:ea typeface="+mj-ea"/>
                <a:cs typeface="+mj-cs"/>
              </a:rPr>
              <a:t>hrišćani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mogli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neometano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baviti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ovim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računskim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igricama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oko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Isusovog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rođenja</a:t>
            </a:r>
            <a:r>
              <a:rPr lang="en-US" b="1" dirty="0"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latin typeface="+mj-lt"/>
                <a:ea typeface="+mj-ea"/>
                <a:cs typeface="+mj-cs"/>
              </a:rPr>
              <a:t>pokazuje</a:t>
            </a:r>
            <a:r>
              <a:rPr lang="en-US" b="1" dirty="0"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latin typeface="+mj-lt"/>
                <a:ea typeface="+mj-ea"/>
                <a:cs typeface="+mj-cs"/>
              </a:rPr>
              <a:t>između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ostalog</a:t>
            </a:r>
            <a:r>
              <a:rPr lang="en-US" b="1" dirty="0">
                <a:latin typeface="+mj-lt"/>
                <a:ea typeface="+mj-ea"/>
                <a:cs typeface="+mj-cs"/>
              </a:rPr>
              <a:t>, da taj datum za </a:t>
            </a:r>
            <a:r>
              <a:rPr lang="en-US" b="1" dirty="0" err="1">
                <a:latin typeface="+mj-lt"/>
                <a:ea typeface="+mj-ea"/>
                <a:cs typeface="+mj-cs"/>
              </a:rPr>
              <a:t>crkvu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dugo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nije</a:t>
            </a:r>
            <a:r>
              <a:rPr lang="en-US" b="1" dirty="0">
                <a:latin typeface="+mj-lt"/>
                <a:ea typeface="+mj-ea"/>
                <a:cs typeface="+mj-cs"/>
              </a:rPr>
              <a:t> bio </a:t>
            </a:r>
            <a:r>
              <a:rPr lang="en-US" b="1" dirty="0" err="1">
                <a:latin typeface="+mj-lt"/>
                <a:ea typeface="+mj-ea"/>
                <a:cs typeface="+mj-cs"/>
              </a:rPr>
              <a:t>neka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utvrđena</a:t>
            </a:r>
            <a:r>
              <a:rPr lang="en-US" b="1" dirty="0">
                <a:latin typeface="+mj-lt"/>
                <a:ea typeface="+mj-ea"/>
                <a:cs typeface="+mj-cs"/>
              </a:rPr>
              <a:t> dogma</a:t>
            </a:r>
            <a:endParaRPr lang="sr-Latn-RS" b="1" dirty="0">
              <a:latin typeface="+mj-lt"/>
              <a:ea typeface="+mj-ea"/>
              <a:cs typeface="+mj-cs"/>
            </a:endParaRPr>
          </a:p>
          <a:p>
            <a:pPr marL="0" algn="just">
              <a:lnSpc>
                <a:spcPct val="110000"/>
              </a:lnSpc>
            </a:pPr>
            <a:r>
              <a:rPr lang="sr-Latn-RS" b="1" dirty="0">
                <a:latin typeface="+mj-lt"/>
                <a:ea typeface="+mj-ea"/>
                <a:cs typeface="+mj-cs"/>
              </a:rPr>
              <a:t>K</a:t>
            </a:r>
            <a:r>
              <a:rPr lang="en-US" b="1" dirty="0" err="1">
                <a:latin typeface="+mj-lt"/>
                <a:ea typeface="+mj-ea"/>
                <a:cs typeface="+mj-cs"/>
              </a:rPr>
              <a:t>rajem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sr-Latn-RS" b="1" dirty="0">
                <a:latin typeface="+mj-lt"/>
                <a:ea typeface="+mj-ea"/>
                <a:cs typeface="+mj-cs"/>
              </a:rPr>
              <a:t>2. veka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crkveni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učenjak</a:t>
            </a:r>
            <a:r>
              <a:rPr lang="en-US" b="1" dirty="0">
                <a:latin typeface="+mj-lt"/>
                <a:ea typeface="+mj-ea"/>
                <a:cs typeface="+mj-cs"/>
              </a:rPr>
              <a:t> Klement </a:t>
            </a:r>
            <a:r>
              <a:rPr lang="en-US" b="1" dirty="0" err="1">
                <a:latin typeface="+mj-lt"/>
                <a:ea typeface="+mj-ea"/>
                <a:cs typeface="+mj-cs"/>
              </a:rPr>
              <a:t>Aleksandrijski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podsmevao</a:t>
            </a:r>
            <a:r>
              <a:rPr lang="en-US" b="1" dirty="0">
                <a:latin typeface="+mj-lt"/>
                <a:ea typeface="+mj-ea"/>
                <a:cs typeface="+mj-cs"/>
              </a:rPr>
              <a:t> se </a:t>
            </a:r>
            <a:r>
              <a:rPr lang="en-US" b="1" dirty="0" err="1">
                <a:latin typeface="+mj-lt"/>
                <a:ea typeface="+mj-ea"/>
                <a:cs typeface="+mj-cs"/>
              </a:rPr>
              <a:t>onima</a:t>
            </a:r>
            <a:r>
              <a:rPr lang="en-US" b="1" dirty="0">
                <a:latin typeface="+mj-lt"/>
                <a:ea typeface="+mj-ea"/>
                <a:cs typeface="+mj-cs"/>
              </a:rPr>
              <a:t> koji </a:t>
            </a:r>
            <a:r>
              <a:rPr lang="en-US" b="1" dirty="0" err="1">
                <a:latin typeface="+mj-lt"/>
                <a:ea typeface="+mj-ea"/>
                <a:cs typeface="+mj-cs"/>
              </a:rPr>
              <a:t>su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hteli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sr-Latn-RS" b="1" dirty="0">
                <a:latin typeface="+mj-lt"/>
                <a:ea typeface="+mj-ea"/>
                <a:cs typeface="+mj-cs"/>
              </a:rPr>
              <a:t>da </a:t>
            </a:r>
            <a:r>
              <a:rPr lang="en-US" b="1" dirty="0" err="1">
                <a:latin typeface="+mj-lt"/>
                <a:ea typeface="+mj-ea"/>
                <a:cs typeface="+mj-cs"/>
              </a:rPr>
              <a:t>odred</a:t>
            </a:r>
            <a:r>
              <a:rPr lang="sr-Latn-RS" b="1" dirty="0">
                <a:latin typeface="+mj-lt"/>
                <a:ea typeface="+mj-ea"/>
                <a:cs typeface="+mj-cs"/>
              </a:rPr>
              <a:t>e</a:t>
            </a:r>
            <a:r>
              <a:rPr 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latin typeface="+mj-lt"/>
                <a:ea typeface="+mj-ea"/>
                <a:cs typeface="+mj-cs"/>
              </a:rPr>
              <a:t>tačan</a:t>
            </a:r>
            <a:r>
              <a:rPr lang="en-US" b="1" dirty="0">
                <a:latin typeface="+mj-lt"/>
                <a:ea typeface="+mj-ea"/>
                <a:cs typeface="+mj-cs"/>
              </a:rPr>
              <a:t> datum </a:t>
            </a:r>
            <a:r>
              <a:rPr lang="en-US" b="1" dirty="0" err="1">
                <a:latin typeface="+mj-lt"/>
                <a:ea typeface="+mj-ea"/>
                <a:cs typeface="+mj-cs"/>
              </a:rPr>
              <a:t>rođenja</a:t>
            </a:r>
            <a:r>
              <a:rPr lang="en-US" b="1" dirty="0">
                <a:latin typeface="+mj-lt"/>
                <a:ea typeface="+mj-ea"/>
                <a:cs typeface="+mj-cs"/>
              </a:rPr>
              <a:t> Hrista</a:t>
            </a:r>
            <a:endParaRPr lang="sr-Latn-RS" b="1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74408-2D5E-C7CF-300E-4BF567E3A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209" y="0"/>
            <a:ext cx="4415791" cy="579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087854-D1AA-3403-2D05-27DF2A3202AB}"/>
              </a:ext>
            </a:extLst>
          </p:cNvPr>
          <p:cNvSpPr txBox="1"/>
          <p:nvPr/>
        </p:nvSpPr>
        <p:spPr>
          <a:xfrm>
            <a:off x="8008347" y="5943601"/>
            <a:ext cx="3951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b="1" dirty="0">
                <a:latin typeface="+mj-lt"/>
                <a:ea typeface="+mj-ea"/>
                <a:cs typeface="+mj-cs"/>
              </a:rPr>
              <a:t>Rođenje Hristovo</a:t>
            </a:r>
          </a:p>
          <a:p>
            <a:pPr algn="r"/>
            <a:r>
              <a:rPr lang="sr-Latn-RS" sz="2000" b="1" dirty="0">
                <a:latin typeface="+mj-lt"/>
                <a:ea typeface="+mj-ea"/>
                <a:cs typeface="+mj-cs"/>
              </a:rPr>
              <a:t>Botičeli, 1501.</a:t>
            </a:r>
            <a:endParaRPr lang="en-US" sz="2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7799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CEF4-AF87-BE39-E1BE-39DCA1D8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4" y="365125"/>
            <a:ext cx="6923314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Koja Godina?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9498-40D9-640C-BB11-29E21BFB3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7" y="1825625"/>
            <a:ext cx="6825342" cy="4351338"/>
          </a:xfrm>
        </p:spPr>
        <p:txBody>
          <a:bodyPr>
            <a:normAutofit/>
          </a:bodyPr>
          <a:lstStyle/>
          <a:p>
            <a:pPr marL="0" algn="just">
              <a:lnSpc>
                <a:spcPct val="110000"/>
              </a:lnSpc>
            </a:pPr>
            <a:r>
              <a:rPr lang="sr-Latn-RS" sz="3000" b="1" dirty="0">
                <a:latin typeface="+mj-lt"/>
                <a:ea typeface="+mj-ea"/>
                <a:cs typeface="+mj-cs"/>
              </a:rPr>
              <a:t>Hrist je rođen za vreme vladavine kralja Iroda nad Vitlejemom i Jerusalimom (oko 37. godine p.n.e.</a:t>
            </a:r>
            <a:r>
              <a:rPr lang="en-US" sz="3000" b="1" dirty="0">
                <a:latin typeface="+mj-lt"/>
                <a:ea typeface="+mj-ea"/>
                <a:cs typeface="+mj-cs"/>
              </a:rPr>
              <a:t> – 4 </a:t>
            </a:r>
            <a:r>
              <a:rPr lang="en-US" sz="3000" b="1" dirty="0" err="1">
                <a:latin typeface="+mj-lt"/>
                <a:ea typeface="+mj-ea"/>
                <a:cs typeface="+mj-cs"/>
              </a:rPr>
              <a:t>g.p.n.e</a:t>
            </a:r>
            <a:r>
              <a:rPr lang="sr-Latn-RS" sz="3000" b="1" dirty="0">
                <a:latin typeface="+mj-lt"/>
                <a:ea typeface="+mj-ea"/>
                <a:cs typeface="+mj-cs"/>
              </a:rPr>
              <a:t>)</a:t>
            </a:r>
          </a:p>
          <a:p>
            <a:pPr marL="0" algn="just">
              <a:lnSpc>
                <a:spcPct val="110000"/>
              </a:lnSpc>
            </a:pPr>
            <a:r>
              <a:rPr lang="en-US" sz="3100" b="1" dirty="0">
                <a:latin typeface="+mj-lt"/>
                <a:ea typeface="+mj-ea"/>
                <a:cs typeface="+mj-cs"/>
              </a:rPr>
              <a:t>Ako je </a:t>
            </a:r>
            <a:r>
              <a:rPr lang="sr-Latn-RS" sz="3100" b="1" dirty="0">
                <a:latin typeface="+mj-lt"/>
                <a:ea typeface="+mj-ea"/>
                <a:cs typeface="+mj-cs"/>
              </a:rPr>
              <a:t>zaista</a:t>
            </a:r>
            <a:r>
              <a:rPr lang="en-US" sz="3100" b="1" dirty="0"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>
                <a:latin typeface="+mj-lt"/>
                <a:ea typeface="+mj-ea"/>
                <a:cs typeface="+mj-cs"/>
              </a:rPr>
              <a:t>rođen</a:t>
            </a:r>
            <a:r>
              <a:rPr lang="en-US" sz="3100" b="1" dirty="0">
                <a:latin typeface="+mj-lt"/>
                <a:ea typeface="+mj-ea"/>
                <a:cs typeface="+mj-cs"/>
              </a:rPr>
              <a:t> za </a:t>
            </a:r>
            <a:r>
              <a:rPr lang="en-US" sz="3100" b="1" dirty="0" err="1">
                <a:latin typeface="+mj-lt"/>
                <a:ea typeface="+mj-ea"/>
                <a:cs typeface="+mj-cs"/>
              </a:rPr>
              <a:t>vreme</a:t>
            </a:r>
            <a:r>
              <a:rPr lang="en-US" sz="3100" b="1" dirty="0"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>
                <a:latin typeface="+mj-lt"/>
                <a:ea typeface="+mj-ea"/>
                <a:cs typeface="+mj-cs"/>
              </a:rPr>
              <a:t>vladavine</a:t>
            </a:r>
            <a:r>
              <a:rPr lang="en-US" sz="3100" b="1" dirty="0"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>
                <a:latin typeface="+mj-lt"/>
                <a:ea typeface="+mj-ea"/>
                <a:cs typeface="+mj-cs"/>
              </a:rPr>
              <a:t>kralja</a:t>
            </a:r>
            <a:r>
              <a:rPr lang="en-US" sz="3100" b="1" dirty="0">
                <a:latin typeface="+mj-lt"/>
                <a:ea typeface="+mj-ea"/>
                <a:cs typeface="+mj-cs"/>
              </a:rPr>
              <a:t> Iroda, to bi </a:t>
            </a:r>
            <a:r>
              <a:rPr lang="en-US" sz="3100" b="1" dirty="0" err="1">
                <a:latin typeface="+mj-lt"/>
                <a:ea typeface="+mj-ea"/>
                <a:cs typeface="+mj-cs"/>
              </a:rPr>
              <a:t>moralo</a:t>
            </a:r>
            <a:r>
              <a:rPr lang="en-US" sz="3100" b="1" dirty="0"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>
                <a:latin typeface="+mj-lt"/>
                <a:ea typeface="+mj-ea"/>
                <a:cs typeface="+mj-cs"/>
              </a:rPr>
              <a:t>biti</a:t>
            </a:r>
            <a:r>
              <a:rPr lang="en-US" sz="3100" b="1" dirty="0">
                <a:latin typeface="+mj-lt"/>
                <a:ea typeface="+mj-ea"/>
                <a:cs typeface="+mj-cs"/>
              </a:rPr>
              <a:t> pre 4. </a:t>
            </a:r>
            <a:r>
              <a:rPr lang="en-US" sz="3100" b="1" dirty="0" err="1">
                <a:latin typeface="+mj-lt"/>
                <a:ea typeface="+mj-ea"/>
                <a:cs typeface="+mj-cs"/>
              </a:rPr>
              <a:t>godine</a:t>
            </a:r>
            <a:r>
              <a:rPr lang="en-US" sz="3100" b="1" dirty="0">
                <a:latin typeface="+mj-lt"/>
                <a:ea typeface="+mj-ea"/>
                <a:cs typeface="+mj-cs"/>
              </a:rPr>
              <a:t> p</a:t>
            </a:r>
            <a:r>
              <a:rPr lang="sr-Latn-RS" sz="3100" b="1" dirty="0">
                <a:latin typeface="+mj-lt"/>
                <a:ea typeface="+mj-ea"/>
                <a:cs typeface="+mj-cs"/>
              </a:rPr>
              <a:t>.</a:t>
            </a:r>
            <a:r>
              <a:rPr lang="en-US" sz="3100" b="1" dirty="0">
                <a:latin typeface="+mj-lt"/>
                <a:ea typeface="+mj-ea"/>
                <a:cs typeface="+mj-cs"/>
              </a:rPr>
              <a:t>n</a:t>
            </a:r>
            <a:r>
              <a:rPr lang="sr-Latn-RS" sz="3100" b="1" dirty="0">
                <a:latin typeface="+mj-lt"/>
                <a:ea typeface="+mj-ea"/>
                <a:cs typeface="+mj-cs"/>
              </a:rPr>
              <a:t>.</a:t>
            </a:r>
            <a:r>
              <a:rPr lang="en-US" sz="3100" b="1" dirty="0">
                <a:latin typeface="+mj-lt"/>
                <a:ea typeface="+mj-ea"/>
                <a:cs typeface="+mj-cs"/>
              </a:rPr>
              <a:t>e. </a:t>
            </a:r>
            <a:r>
              <a:rPr lang="en-US" sz="3100" b="1" dirty="0" err="1">
                <a:latin typeface="+mj-lt"/>
                <a:ea typeface="+mj-ea"/>
                <a:cs typeface="+mj-cs"/>
              </a:rPr>
              <a:t>kad</a:t>
            </a:r>
            <a:r>
              <a:rPr lang="en-US" sz="3100" b="1" dirty="0">
                <a:latin typeface="+mj-lt"/>
                <a:ea typeface="+mj-ea"/>
                <a:cs typeface="+mj-cs"/>
              </a:rPr>
              <a:t> je </a:t>
            </a:r>
            <a:r>
              <a:rPr lang="en-US" sz="3100" b="1" dirty="0" err="1">
                <a:latin typeface="+mj-lt"/>
                <a:ea typeface="+mj-ea"/>
                <a:cs typeface="+mj-cs"/>
              </a:rPr>
              <a:t>umro</a:t>
            </a:r>
            <a:r>
              <a:rPr lang="en-US" sz="3100" b="1" dirty="0"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>
                <a:latin typeface="+mj-lt"/>
                <a:ea typeface="+mj-ea"/>
                <a:cs typeface="+mj-cs"/>
              </a:rPr>
              <a:t>Irod</a:t>
            </a:r>
            <a:endParaRPr lang="sr-Latn-RS" sz="3100" b="1" dirty="0"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42FE5-68B4-963A-F80C-3E33D77D4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195" y="1317171"/>
            <a:ext cx="4430888" cy="3428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C747F0-D052-01F8-A18F-F55ED8FFC1FD}"/>
              </a:ext>
            </a:extLst>
          </p:cNvPr>
          <p:cNvSpPr txBox="1"/>
          <p:nvPr/>
        </p:nvSpPr>
        <p:spPr>
          <a:xfrm>
            <a:off x="7946569" y="4931230"/>
            <a:ext cx="3951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b="1" dirty="0">
                <a:latin typeface="+mj-lt"/>
                <a:ea typeface="+mj-ea"/>
                <a:cs typeface="+mj-cs"/>
              </a:rPr>
              <a:t>Pokolj mladenaca Vitlejemskih</a:t>
            </a:r>
          </a:p>
          <a:p>
            <a:pPr algn="r"/>
            <a:r>
              <a:rPr lang="sr-Latn-RS" sz="2000" b="1" dirty="0">
                <a:latin typeface="+mj-lt"/>
                <a:ea typeface="+mj-ea"/>
                <a:cs typeface="+mj-cs"/>
              </a:rPr>
              <a:t>Egberti kodeks, 10. vek</a:t>
            </a:r>
            <a:endParaRPr lang="en-US" sz="2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2723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EBBBF-79DD-B07D-CFCB-5393525FA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92DE4-F470-E5D9-4874-418D65CF3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214417"/>
            <a:ext cx="11440886" cy="1325563"/>
          </a:xfrm>
        </p:spPr>
        <p:txBody>
          <a:bodyPr>
            <a:normAutofit/>
          </a:bodyPr>
          <a:lstStyle/>
          <a:p>
            <a:pPr algn="ctr"/>
            <a:r>
              <a:rPr lang="sr-Latn-RS" sz="6000" b="1" dirty="0"/>
              <a:t>Vitlejemska zvezda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D54D6-F242-E0BE-3780-74FF1DCED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1401082"/>
            <a:ext cx="11440886" cy="492351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850" b="1" dirty="0">
                <a:latin typeface="+mj-lt"/>
                <a:ea typeface="+mj-ea"/>
                <a:cs typeface="+mj-cs"/>
              </a:rPr>
              <a:t>1. А када се Исус роди у Витлејему јудејскоме у дане Ирода цара, гле, дођоше мудраци од Истока у Јерусалим и рекоше:</a:t>
            </a:r>
            <a:br>
              <a:rPr lang="ru-RU" sz="1850" b="1" dirty="0">
                <a:latin typeface="+mj-lt"/>
                <a:ea typeface="+mj-ea"/>
                <a:cs typeface="+mj-cs"/>
              </a:rPr>
            </a:br>
            <a:r>
              <a:rPr lang="ru-RU" sz="1850" b="1" dirty="0">
                <a:latin typeface="+mj-lt"/>
                <a:ea typeface="+mj-ea"/>
                <a:cs typeface="+mj-cs"/>
              </a:rPr>
              <a:t>2. Гдје је цар јудејски који се роди? Јер видјесмо његову звијезду на Истоку и дођосмо да му се поклонимо.</a:t>
            </a:r>
            <a:br>
              <a:rPr lang="ru-RU" sz="1850" b="1" dirty="0">
                <a:latin typeface="+mj-lt"/>
                <a:ea typeface="+mj-ea"/>
                <a:cs typeface="+mj-cs"/>
              </a:rPr>
            </a:br>
            <a:r>
              <a:rPr lang="ru-RU" sz="1850" b="1" dirty="0">
                <a:latin typeface="+mj-lt"/>
                <a:ea typeface="+mj-ea"/>
                <a:cs typeface="+mj-cs"/>
              </a:rPr>
              <a:t>3. Када то чу цар Ирод, уплаши се, и сав Јерусалим са њим.</a:t>
            </a:r>
            <a:br>
              <a:rPr lang="ru-RU" sz="1850" b="1" dirty="0">
                <a:latin typeface="+mj-lt"/>
                <a:ea typeface="+mj-ea"/>
                <a:cs typeface="+mj-cs"/>
              </a:rPr>
            </a:br>
            <a:r>
              <a:rPr lang="ru-RU" sz="1850" b="1" dirty="0">
                <a:latin typeface="+mj-lt"/>
                <a:ea typeface="+mj-ea"/>
                <a:cs typeface="+mj-cs"/>
              </a:rPr>
              <a:t>4. И сабравши све првосвештенике и књижевнике народне, питаше их гдје ће се Христос родити.</a:t>
            </a:r>
            <a:br>
              <a:rPr lang="ru-RU" sz="1850" b="1" dirty="0">
                <a:latin typeface="+mj-lt"/>
                <a:ea typeface="+mj-ea"/>
                <a:cs typeface="+mj-cs"/>
              </a:rPr>
            </a:br>
            <a:r>
              <a:rPr lang="ru-RU" sz="1850" b="1" dirty="0">
                <a:latin typeface="+mj-lt"/>
                <a:ea typeface="+mj-ea"/>
                <a:cs typeface="+mj-cs"/>
              </a:rPr>
              <a:t>5. А они рекоше: У Витлејему јудејскоме; јер је тако пророк написао:</a:t>
            </a:r>
            <a:br>
              <a:rPr lang="ru-RU" sz="1850" b="1" dirty="0">
                <a:latin typeface="+mj-lt"/>
                <a:ea typeface="+mj-ea"/>
                <a:cs typeface="+mj-cs"/>
              </a:rPr>
            </a:br>
            <a:r>
              <a:rPr lang="ru-RU" sz="1850" b="1" dirty="0">
                <a:latin typeface="+mj-lt"/>
                <a:ea typeface="+mj-ea"/>
                <a:cs typeface="+mj-cs"/>
              </a:rPr>
              <a:t>6. И ти Витлејеме, земљо Јудина, ни по чем ниси најмањи међу кнежевима Јудиним; јер ће из тебе изићи Вођа који ће напасати народ мој Израиља.</a:t>
            </a:r>
            <a:br>
              <a:rPr lang="ru-RU" sz="1850" b="1" dirty="0">
                <a:latin typeface="+mj-lt"/>
                <a:ea typeface="+mj-ea"/>
                <a:cs typeface="+mj-cs"/>
              </a:rPr>
            </a:br>
            <a:r>
              <a:rPr lang="ru-RU" sz="1850" b="1" dirty="0">
                <a:latin typeface="+mj-lt"/>
                <a:ea typeface="+mj-ea"/>
                <a:cs typeface="+mj-cs"/>
              </a:rPr>
              <a:t>7. Онда Ирод, тајно дозвавши мудраце, сазнаде од њих када се појавила звијезда.</a:t>
            </a:r>
            <a:br>
              <a:rPr lang="ru-RU" sz="1850" b="1" dirty="0">
                <a:latin typeface="+mj-lt"/>
                <a:ea typeface="+mj-ea"/>
                <a:cs typeface="+mj-cs"/>
              </a:rPr>
            </a:br>
            <a:r>
              <a:rPr lang="ru-RU" sz="1850" b="1" dirty="0">
                <a:latin typeface="+mj-lt"/>
                <a:ea typeface="+mj-ea"/>
                <a:cs typeface="+mj-cs"/>
              </a:rPr>
              <a:t>8. И пославши их у Витлејем, рече: Идите и распитајте се добро за дијете, па када га нађете, јавите ми, да и ја дођем да му се поклоним,</a:t>
            </a:r>
            <a:br>
              <a:rPr lang="ru-RU" sz="1850" b="1" dirty="0">
                <a:latin typeface="+mj-lt"/>
                <a:ea typeface="+mj-ea"/>
                <a:cs typeface="+mj-cs"/>
              </a:rPr>
            </a:br>
            <a:r>
              <a:rPr lang="ru-RU" sz="1850" b="1" dirty="0">
                <a:latin typeface="+mj-lt"/>
                <a:ea typeface="+mj-ea"/>
                <a:cs typeface="+mj-cs"/>
              </a:rPr>
              <a:t>9. А они, саслушавши цара, пођоше, и гле, звијезда, коју су видјели на Истоку, иђаше пред њима док не дође и стаде одозго гдје бјеше дијете.</a:t>
            </a:r>
            <a:br>
              <a:rPr lang="ru-RU" sz="1850" b="1" dirty="0">
                <a:latin typeface="+mj-lt"/>
                <a:ea typeface="+mj-ea"/>
                <a:cs typeface="+mj-cs"/>
              </a:rPr>
            </a:br>
            <a:r>
              <a:rPr lang="ru-RU" sz="1850" b="1" dirty="0">
                <a:latin typeface="+mj-lt"/>
                <a:ea typeface="+mj-ea"/>
                <a:cs typeface="+mj-cs"/>
              </a:rPr>
              <a:t>10. А кад видјеше звијезду, обрадоваше се веома великом радости.</a:t>
            </a:r>
            <a:br>
              <a:rPr lang="ru-RU" sz="1850" b="1" dirty="0">
                <a:latin typeface="+mj-lt"/>
                <a:ea typeface="+mj-ea"/>
                <a:cs typeface="+mj-cs"/>
              </a:rPr>
            </a:br>
            <a:r>
              <a:rPr lang="ru-RU" sz="1850" b="1" dirty="0">
                <a:latin typeface="+mj-lt"/>
                <a:ea typeface="+mj-ea"/>
                <a:cs typeface="+mj-cs"/>
              </a:rPr>
              <a:t>11. И ушавши у кућу, видјеше дијете са Маријом матером његовом, и падоше и поклонише му се, па отворивши ризнице своје принесоше му даре: злато, тамјан и смирну.</a:t>
            </a:r>
            <a:br>
              <a:rPr lang="ru-RU" sz="1850" b="1" dirty="0">
                <a:latin typeface="+mj-lt"/>
                <a:ea typeface="+mj-ea"/>
                <a:cs typeface="+mj-cs"/>
              </a:rPr>
            </a:br>
            <a:r>
              <a:rPr lang="ru-RU" sz="1850" b="1" dirty="0">
                <a:latin typeface="+mj-lt"/>
                <a:ea typeface="+mj-ea"/>
                <a:cs typeface="+mj-cs"/>
              </a:rPr>
              <a:t>12. И примивши у сну заповјест да се не враћају Ироду, другим путем отидоше у земљу своју.</a:t>
            </a:r>
            <a:endParaRPr lang="en-US" sz="185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5044F-3E5D-83E9-9E8E-400C3A265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829" y="214417"/>
            <a:ext cx="1676400" cy="1186665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865E76-A79B-C6F0-D6E1-40152CA47A82}"/>
              </a:ext>
            </a:extLst>
          </p:cNvPr>
          <p:cNvSpPr txBox="1"/>
          <p:nvPr/>
        </p:nvSpPr>
        <p:spPr>
          <a:xfrm>
            <a:off x="627321" y="308344"/>
            <a:ext cx="231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Jevandjelje</a:t>
            </a:r>
            <a:r>
              <a:rPr lang="en-US" dirty="0"/>
              <a:t> po </a:t>
            </a:r>
            <a:r>
              <a:rPr lang="en-US" dirty="0" err="1"/>
              <a:t>Mateju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06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1817</Words>
  <Application>Microsoft Office PowerPoint</Application>
  <PresentationFormat>Widescreen</PresentationFormat>
  <Paragraphs>81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Kada se zaista rodio Isus?</vt:lpstr>
      <vt:lpstr>PowerPoint Presentation</vt:lpstr>
      <vt:lpstr>Julijanski vs Gregorijanski kalendar</vt:lpstr>
      <vt:lpstr>PowerPoint Presentation</vt:lpstr>
      <vt:lpstr>Zašto zima?</vt:lpstr>
      <vt:lpstr>Ipak Jesen?</vt:lpstr>
      <vt:lpstr>PowerPoint Presentation</vt:lpstr>
      <vt:lpstr>Koja Godina?</vt:lpstr>
      <vt:lpstr>Vitlejemska zvezda</vt:lpstr>
      <vt:lpstr>PowerPoint Presentation</vt:lpstr>
      <vt:lpstr>PowerPoint Presentation</vt:lpstr>
      <vt:lpstr>Konjugacija </vt:lpstr>
      <vt:lpstr>Mudraci sa Istoka  </vt:lpstr>
      <vt:lpstr>Reyes Magos de Oriente - Cabalgata</vt:lpstr>
      <vt:lpstr>Bogojavljanje – Bog se javlja (Teofanija) </vt:lpstr>
      <vt:lpstr>3 kralja ~ trojstvo isti dan 6 januar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41</cp:revision>
  <dcterms:created xsi:type="dcterms:W3CDTF">2026-01-06T07:58:08Z</dcterms:created>
  <dcterms:modified xsi:type="dcterms:W3CDTF">2026-01-07T10:48:12Z</dcterms:modified>
</cp:coreProperties>
</file>