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2" r:id="rId7"/>
    <p:sldId id="263" r:id="rId8"/>
    <p:sldId id="261" r:id="rId9"/>
    <p:sldId id="264" r:id="rId10"/>
    <p:sldId id="265" r:id="rId11"/>
    <p:sldId id="27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3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5170-052D-4E93-660E-A366F6B12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D352A-831C-6F0D-DA80-2421CDD4E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6D905-3C26-B789-8D38-1496A806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C1F1D-BC14-2CF0-D294-0B661D3B6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BB24-D59B-D539-349F-C199DBB6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2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19AA-3D7B-FCAD-CFDD-ED7A5A49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9EC85-9975-0A6C-A0EA-7731AB83D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04C49-E87A-4E1A-3A49-845D9E02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60569-B2B2-DC50-FA0E-72112098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1B01C-A806-C533-5654-9A4B8052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8BF22-C240-FB93-CF7D-E44BCC7B4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DC399-9000-AAF3-5656-EB839E70A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854EA-0532-F0FA-6C41-79CAD8A9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B9F3D-A1C9-9C22-98D2-22612DC2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87713-4CA7-1361-8CE7-18F5C391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1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BE21-54C7-54FA-C23B-A6AFEA87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048C3-8CEB-4BE8-74BD-74F450D6A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6489C-6F86-B096-F58D-5920BD4D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348DF-38A0-FB11-7E07-986FEA73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FFD59-7694-5E0C-51EC-35456A48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FEC4-A392-2512-3963-EE3DFE12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83D9A-220E-604F-7FF7-CA961C750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AFD4E-6C1C-A50B-5FE8-71BB89FD3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0C75B-7BBE-43EB-DBC0-87CE62058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D18A-CEA2-B610-0AE1-258744E6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8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FB7E-61A8-E67A-4706-09C79E97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7CCEF-08F0-29AB-ADF1-3FBFC9FEF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F958E-7BFC-DAE3-FD6C-153B9A2E7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372F5-4904-B26A-94BD-2E95B15CF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9DA85-2010-6025-8563-F479497F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22EEB-CFDC-0B28-3695-8E47F1BC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9B34-1A61-ADF5-0180-566D8C5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AA0A5-6D14-6FE8-3C41-30A337CC2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DCB1-FDE4-D1DC-8865-28349387B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60381-202F-C2D5-D0A3-8F327BC96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BCCA1D-EF00-D953-04CA-F945F86B2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6AA27-AC31-56E3-C855-0DD0F731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D180D-3882-1022-69E3-7218CCDF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36A85-A39D-BC5E-D006-FA107862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D867-57E1-4A39-428C-F6BF63B6A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0E1CE-68F9-9CE0-9411-94EB24B3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7FEAC-D667-8B57-4122-FA1B79DD1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94AD8-DD50-41D5-0081-68C39916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6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1D929-9987-3E9C-FC67-D2991C92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3567D-33B1-08D0-893E-016225C3D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7C5CE-030B-D9DD-7C1F-FA22D249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E4B2-F840-D0BC-7E27-AF008228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CC43A-FA69-E66E-3D24-324394C85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CFC50-4FC0-08BB-A2D3-FD04CCB08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7D509-B1D4-8F75-D8CE-A4BCF9FA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F7AE2-2EBE-5720-E1CB-E94C07BB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63D04-74CF-5552-FFEC-10C28726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6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C63A-ECA4-5840-2BC3-CF3C5E3A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5F76B-9D19-322F-F474-B63DD3BEAF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BA0E8-1320-33A0-BDF9-F300BCA48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56974-ED5F-3227-3DC0-BF967AB5C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5132D-C712-5E02-4139-6EDFD85C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89696-C9C6-95F4-CBD4-29E335CF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4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5EC01-9599-83D9-B316-FD98E360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5CDD7-1EDF-F4ED-80F9-BBC2B8659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17F56-F522-64BD-1851-8A932ED5E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F66E88-9F8D-4F9A-BA4A-75B60FDB77B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48371-21E9-A39C-7EDF-4ABB630DF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ED693-CB7B-4DDC-AF75-C9C01521E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E5969D-D34A-4C6E-A986-17F7EE226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971A63-AF60-054D-610F-DAAACBE7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EA7A4-52C3-6E1E-CFE6-BFAD2D428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ZEVANJE U NEBO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F0A20-5E91-99A6-3DEB-7F99B2022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757C-6D08-1B5D-082B-22CAAD6B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Ledena</a:t>
            </a:r>
            <a:r>
              <a:rPr lang="en-US" dirty="0"/>
              <a:t> / </a:t>
            </a:r>
            <a:r>
              <a:rPr lang="en-US" dirty="0" err="1"/>
              <a:t>gasovita</a:t>
            </a:r>
            <a:r>
              <a:rPr lang="en-US" dirty="0"/>
              <a:t>  </a:t>
            </a:r>
            <a:r>
              <a:rPr lang="en-US" dirty="0" err="1"/>
              <a:t>grupa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8C4B-8732-0EF2-8888-090919F19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Jupiter , Saturn, Uran, Neptun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B8BE1-F865-AD4C-B5A3-9FDF673D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246"/>
          <a:stretch>
            <a:fillRect/>
          </a:stretch>
        </p:blipFill>
        <p:spPr>
          <a:xfrm>
            <a:off x="0" y="1825625"/>
            <a:ext cx="12192000" cy="36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15AE6-9A07-D9EE-6316-D6013A7A2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396" y="643466"/>
            <a:ext cx="1041320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5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F4024-27A4-CB86-E1E1-5F1490C0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Brojke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466C-5735-6F5A-C4B3-79AB2C44C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Brzina</a:t>
            </a:r>
            <a:r>
              <a:rPr lang="en-US" dirty="0"/>
              <a:t> </a:t>
            </a:r>
            <a:r>
              <a:rPr lang="en-US" dirty="0" err="1"/>
              <a:t>svetlosti</a:t>
            </a:r>
            <a:r>
              <a:rPr lang="en-US" dirty="0"/>
              <a:t> 300,000 km u </a:t>
            </a:r>
            <a:r>
              <a:rPr lang="en-US" dirty="0" err="1"/>
              <a:t>sekundi</a:t>
            </a:r>
            <a:endParaRPr lang="en-US" dirty="0"/>
          </a:p>
          <a:p>
            <a:r>
              <a:rPr lang="en-US" dirty="0"/>
              <a:t>To je 1,079,252,850  km/h</a:t>
            </a:r>
          </a:p>
          <a:p>
            <a:endParaRPr lang="en-US" dirty="0"/>
          </a:p>
          <a:p>
            <a:r>
              <a:rPr lang="en-US" dirty="0"/>
              <a:t>Od </a:t>
            </a:r>
            <a:r>
              <a:rPr lang="en-US" dirty="0" err="1"/>
              <a:t>sunca</a:t>
            </a:r>
            <a:r>
              <a:rPr lang="en-US" dirty="0"/>
              <a:t> do </a:t>
            </a:r>
            <a:r>
              <a:rPr lang="en-US" dirty="0" err="1"/>
              <a:t>zemlje</a:t>
            </a:r>
            <a:r>
              <a:rPr lang="en-US" dirty="0"/>
              <a:t> za 8 </a:t>
            </a:r>
            <a:r>
              <a:rPr lang="en-US" dirty="0" err="1"/>
              <a:t>minuta</a:t>
            </a:r>
            <a:endParaRPr lang="en-US" dirty="0"/>
          </a:p>
          <a:p>
            <a:endParaRPr lang="en-US" dirty="0"/>
          </a:p>
          <a:p>
            <a:r>
              <a:rPr lang="en-US" dirty="0"/>
              <a:t>8 </a:t>
            </a:r>
            <a:r>
              <a:rPr lang="en-US" dirty="0" err="1"/>
              <a:t>svetlosnih</a:t>
            </a:r>
            <a:r>
              <a:rPr lang="en-US" dirty="0"/>
              <a:t> </a:t>
            </a:r>
            <a:r>
              <a:rPr lang="en-US" dirty="0" err="1"/>
              <a:t>minuta</a:t>
            </a:r>
            <a:r>
              <a:rPr lang="en-US" dirty="0"/>
              <a:t> je 1 AU </a:t>
            </a:r>
            <a:r>
              <a:rPr lang="en-US" dirty="0" err="1"/>
              <a:t>astronomska</a:t>
            </a:r>
            <a:r>
              <a:rPr lang="en-US" dirty="0"/>
              <a:t> </a:t>
            </a:r>
            <a:r>
              <a:rPr lang="en-US" dirty="0" err="1"/>
              <a:t>jedinica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Svetlosna</a:t>
            </a:r>
            <a:r>
              <a:rPr lang="en-US" dirty="0"/>
              <a:t> Godina =9,460,000,000,000 km</a:t>
            </a:r>
          </a:p>
        </p:txBody>
      </p:sp>
    </p:spTree>
    <p:extLst>
      <p:ext uri="{BB962C8B-B14F-4D97-AF65-F5344CB8AC3E}">
        <p14:creationId xmlns:p14="http://schemas.microsoft.com/office/powerpoint/2010/main" val="2765732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F4DD-5555-F590-57A0-EDA77E85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nas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6B8CD-46F2-A4C1-F1CE-34F482BBE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Mlecni</a:t>
            </a:r>
            <a:r>
              <a:rPr lang="en-US" dirty="0"/>
              <a:t> put je  100-120 </a:t>
            </a:r>
            <a:r>
              <a:rPr lang="en-US" dirty="0" err="1"/>
              <a:t>hiljada</a:t>
            </a:r>
            <a:r>
              <a:rPr lang="en-US" dirty="0"/>
              <a:t> </a:t>
            </a:r>
            <a:r>
              <a:rPr lang="en-US" dirty="0" err="1"/>
              <a:t>svetlosnih</a:t>
            </a:r>
            <a:r>
              <a:rPr lang="en-US" dirty="0"/>
              <a:t> Godina</a:t>
            </a:r>
          </a:p>
          <a:p>
            <a:endParaRPr lang="en-US" dirty="0"/>
          </a:p>
          <a:p>
            <a:r>
              <a:rPr lang="en-US" dirty="0" err="1"/>
              <a:t>Najbliza</a:t>
            </a:r>
            <a:r>
              <a:rPr lang="en-US" dirty="0"/>
              <a:t> Zvezda je 4 </a:t>
            </a:r>
            <a:r>
              <a:rPr lang="en-US" dirty="0" err="1"/>
              <a:t>svetlosne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daleko</a:t>
            </a:r>
            <a:r>
              <a:rPr lang="en-US" dirty="0"/>
              <a:t> (Alfa </a:t>
            </a:r>
            <a:r>
              <a:rPr lang="en-US" dirty="0" err="1"/>
              <a:t>centauri</a:t>
            </a:r>
            <a:r>
              <a:rPr lang="en-US" dirty="0"/>
              <a:t>)</a:t>
            </a:r>
          </a:p>
          <a:p>
            <a:r>
              <a:rPr lang="en-US" dirty="0"/>
              <a:t> NASA-</a:t>
            </a:r>
            <a:r>
              <a:rPr lang="en-US" dirty="0" err="1"/>
              <a:t>ina</a:t>
            </a:r>
            <a:r>
              <a:rPr lang="en-US" dirty="0"/>
              <a:t> Parker </a:t>
            </a:r>
            <a:r>
              <a:rPr lang="en-US" dirty="0" err="1"/>
              <a:t>solarna</a:t>
            </a:r>
            <a:r>
              <a:rPr lang="en-US" dirty="0"/>
              <a:t> </a:t>
            </a:r>
            <a:r>
              <a:rPr lang="en-US" dirty="0" err="1"/>
              <a:t>sonda</a:t>
            </a:r>
            <a:r>
              <a:rPr lang="en-US" dirty="0"/>
              <a:t> </a:t>
            </a:r>
            <a:r>
              <a:rPr lang="en-US" dirty="0" err="1"/>
              <a:t>trenutno</a:t>
            </a:r>
            <a:r>
              <a:rPr lang="en-US" dirty="0"/>
              <a:t> je </a:t>
            </a:r>
            <a:r>
              <a:rPr lang="en-US" dirty="0" err="1"/>
              <a:t>najbrži</a:t>
            </a:r>
            <a:r>
              <a:rPr lang="en-US" dirty="0"/>
              <a:t> </a:t>
            </a:r>
            <a:r>
              <a:rPr lang="en-US" dirty="0" err="1"/>
              <a:t>objekt</a:t>
            </a:r>
            <a:r>
              <a:rPr lang="en-US" dirty="0"/>
              <a:t> koji je </a:t>
            </a:r>
            <a:r>
              <a:rPr lang="en-US" dirty="0" err="1"/>
              <a:t>napravila</a:t>
            </a:r>
            <a:r>
              <a:rPr lang="en-US" dirty="0"/>
              <a:t> </a:t>
            </a:r>
            <a:r>
              <a:rPr lang="en-US" dirty="0" err="1"/>
              <a:t>ljudska</a:t>
            </a:r>
            <a:r>
              <a:rPr lang="en-US" dirty="0"/>
              <a:t> </a:t>
            </a:r>
            <a:r>
              <a:rPr lang="en-US" dirty="0" err="1"/>
              <a:t>vrsta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čak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najvećoj</a:t>
            </a:r>
            <a:r>
              <a:rPr lang="en-US" dirty="0"/>
              <a:t> </a:t>
            </a:r>
            <a:r>
              <a:rPr lang="en-US" dirty="0" err="1"/>
              <a:t>brzini</a:t>
            </a:r>
            <a:r>
              <a:rPr lang="en-US" dirty="0"/>
              <a:t>, </a:t>
            </a:r>
            <a:r>
              <a:rPr lang="en-US" dirty="0" err="1"/>
              <a:t>trebalo</a:t>
            </a:r>
            <a:r>
              <a:rPr lang="en-US" dirty="0"/>
              <a:t> bi </a:t>
            </a:r>
            <a:r>
              <a:rPr lang="en-US" dirty="0" err="1"/>
              <a:t>joj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6.000 </a:t>
            </a:r>
            <a:r>
              <a:rPr lang="en-US" dirty="0" err="1"/>
              <a:t>godina</a:t>
            </a:r>
            <a:r>
              <a:rPr lang="en-US" dirty="0"/>
              <a:t> da </a:t>
            </a:r>
            <a:r>
              <a:rPr lang="en-US" dirty="0" err="1"/>
              <a:t>stigne</a:t>
            </a:r>
            <a:r>
              <a:rPr lang="en-US" dirty="0"/>
              <a:t> do Proxime Centauri.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 </a:t>
            </a:r>
            <a:r>
              <a:rPr lang="en-US" dirty="0" err="1"/>
              <a:t>vredi</a:t>
            </a:r>
            <a:r>
              <a:rPr lang="en-US" dirty="0"/>
              <a:t> </a:t>
            </a:r>
            <a:r>
              <a:rPr lang="en-US" dirty="0" err="1"/>
              <a:t>brojati</a:t>
            </a:r>
            <a:r>
              <a:rPr lang="en-US" dirty="0"/>
              <a:t> </a:t>
            </a:r>
            <a:r>
              <a:rPr lang="en-US" dirty="0" err="1"/>
              <a:t>zvezde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Galaxija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2 </a:t>
            </a:r>
            <a:r>
              <a:rPr lang="en-US" dirty="0" err="1"/>
              <a:t>triliona</a:t>
            </a:r>
            <a:r>
              <a:rPr lang="en-US" dirty="0"/>
              <a:t>  (James Webb </a:t>
            </a:r>
            <a:r>
              <a:rPr lang="en-US" dirty="0" err="1"/>
              <a:t>teleskop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54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9C135-130C-F3B8-1738-8DE19513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1 </a:t>
            </a:r>
            <a:r>
              <a:rPr lang="en-US" dirty="0" err="1"/>
              <a:t>i</a:t>
            </a:r>
            <a:r>
              <a:rPr lang="en-US" dirty="0"/>
              <a:t> 2 </a:t>
            </a:r>
            <a:r>
              <a:rPr lang="en-US" dirty="0" err="1"/>
              <a:t>sateliti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2EED0-1C00-2F1E-AA6E-DC08BA9CE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Danas </a:t>
            </a:r>
            <a:r>
              <a:rPr lang="en-US" dirty="0" err="1"/>
              <a:t>su</a:t>
            </a:r>
            <a:r>
              <a:rPr lang="en-US" dirty="0"/>
              <a:t> 25 </a:t>
            </a:r>
            <a:r>
              <a:rPr lang="en-US" dirty="0" err="1"/>
              <a:t>milijardi</a:t>
            </a:r>
            <a:r>
              <a:rPr lang="en-US" dirty="0"/>
              <a:t> km od </a:t>
            </a:r>
            <a:r>
              <a:rPr lang="en-US" dirty="0" err="1"/>
              <a:t>nas</a:t>
            </a:r>
            <a:endParaRPr lang="en-US" dirty="0"/>
          </a:p>
          <a:p>
            <a:r>
              <a:rPr lang="en-US" dirty="0" err="1"/>
              <a:t>Poslati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1977</a:t>
            </a:r>
          </a:p>
          <a:p>
            <a:r>
              <a:rPr lang="en-US" dirty="0" err="1"/>
              <a:t>Stigli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van </a:t>
            </a:r>
            <a:r>
              <a:rPr lang="en-US" dirty="0" err="1"/>
              <a:t>suncevog</a:t>
            </a:r>
            <a:r>
              <a:rPr lang="en-US" dirty="0"/>
              <a:t> Sistema</a:t>
            </a:r>
          </a:p>
          <a:p>
            <a:endParaRPr lang="en-US" dirty="0"/>
          </a:p>
          <a:p>
            <a:r>
              <a:rPr lang="en-US" dirty="0" err="1"/>
              <a:t>Uskoro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da </a:t>
            </a:r>
            <a:r>
              <a:rPr lang="en-US" dirty="0" err="1"/>
              <a:t>dostignu</a:t>
            </a:r>
            <a:r>
              <a:rPr lang="en-US" dirty="0"/>
              <a:t> 1 </a:t>
            </a:r>
            <a:r>
              <a:rPr lang="en-US" dirty="0" err="1"/>
              <a:t>svetlosni</a:t>
            </a:r>
            <a:r>
              <a:rPr lang="en-US" dirty="0"/>
              <a:t> dan 26 </a:t>
            </a:r>
            <a:r>
              <a:rPr lang="en-US" dirty="0" err="1"/>
              <a:t>milijardi</a:t>
            </a:r>
            <a:r>
              <a:rPr lang="en-US" dirty="0"/>
              <a:t> km</a:t>
            </a:r>
          </a:p>
        </p:txBody>
      </p:sp>
    </p:spTree>
    <p:extLst>
      <p:ext uri="{BB962C8B-B14F-4D97-AF65-F5344CB8AC3E}">
        <p14:creationId xmlns:p14="http://schemas.microsoft.com/office/powerpoint/2010/main" val="105429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512F-B217-1446-BA22-41BB796F8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Vera Rubin </a:t>
            </a:r>
            <a:r>
              <a:rPr lang="en-US" dirty="0" err="1"/>
              <a:t>opservatoria</a:t>
            </a:r>
            <a:r>
              <a:rPr lang="en-US" dirty="0"/>
              <a:t> u </a:t>
            </a:r>
            <a:r>
              <a:rPr lang="en-US" dirty="0" err="1"/>
              <a:t>Chileu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5934A-D796-4395-A165-3A5250E9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Moja </a:t>
            </a:r>
            <a:r>
              <a:rPr lang="en-US" dirty="0" err="1"/>
              <a:t>kamera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telefonu</a:t>
            </a:r>
            <a:r>
              <a:rPr lang="en-US" dirty="0"/>
              <a:t> max 48 Mega </a:t>
            </a:r>
            <a:r>
              <a:rPr lang="en-US" dirty="0" err="1"/>
              <a:t>pixela</a:t>
            </a:r>
            <a:endParaRPr lang="en-US" dirty="0"/>
          </a:p>
          <a:p>
            <a:endParaRPr lang="en-US" dirty="0"/>
          </a:p>
          <a:p>
            <a:r>
              <a:rPr lang="en-US" dirty="0"/>
              <a:t>Vera </a:t>
            </a:r>
            <a:r>
              <a:rPr lang="en-US" dirty="0" err="1"/>
              <a:t>rubin</a:t>
            </a:r>
            <a:r>
              <a:rPr lang="en-US" dirty="0"/>
              <a:t>  3.2 </a:t>
            </a:r>
            <a:r>
              <a:rPr lang="en-US" dirty="0" err="1"/>
              <a:t>triliona</a:t>
            </a:r>
            <a:r>
              <a:rPr lang="en-US" dirty="0"/>
              <a:t> </a:t>
            </a:r>
            <a:r>
              <a:rPr lang="en-US" dirty="0" err="1"/>
              <a:t>pixela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21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E039-0D69-C643-A32C-03214BDD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6693-A73C-4FB3-E86A-A959B7119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43C73-9CA2-DAE7-66AA-4BF7B2C0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3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E670-2477-02B6-B45E-710EBFBD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65A4-A0EF-49D3-FB2F-499086E05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97017-58C2-EA8E-FB28-576A71AE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9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8260E-C67C-9FA4-7AA8-6D798A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130" y="1825625"/>
            <a:ext cx="636167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James Webb </a:t>
            </a:r>
            <a:r>
              <a:rPr lang="en-US" dirty="0" err="1"/>
              <a:t>teleskop</a:t>
            </a:r>
            <a:br>
              <a:rPr lang="en-US" dirty="0"/>
            </a:br>
            <a:r>
              <a:rPr lang="en-US" dirty="0"/>
              <a:t>1.5 </a:t>
            </a:r>
            <a:r>
              <a:rPr lang="en-US" dirty="0" err="1"/>
              <a:t>miliona</a:t>
            </a:r>
            <a:r>
              <a:rPr lang="en-US" dirty="0"/>
              <a:t> km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sunca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5EEC0-1658-5CA0-50DE-D640D180F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741C1-C0A7-9B64-DDF2-599D94EAE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3639058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2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3F61-EBBE-BABE-A17A-60954E1A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479" y="2103437"/>
            <a:ext cx="375439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Hubble space </a:t>
            </a:r>
            <a:r>
              <a:rPr lang="en-US" dirty="0" err="1"/>
              <a:t>teleskop</a:t>
            </a:r>
            <a:r>
              <a:rPr lang="en-US" dirty="0"/>
              <a:t> 550 km (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zemlje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87F92-0C8C-77A1-669E-E4979515E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80B25-5409-3376-2A20-7A1D280BF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68" r="13925"/>
          <a:stretch>
            <a:fillRect/>
          </a:stretch>
        </p:blipFill>
        <p:spPr>
          <a:xfrm>
            <a:off x="86497" y="207877"/>
            <a:ext cx="69939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9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F69C8-F2C4-CBF1-2C5F-0EE70A57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11484-DF41-1463-0C3E-F13FECF98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58BCB-11D1-B4D1-33EA-36620114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840"/>
            <a:ext cx="12192000" cy="533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84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D9CD83-21CC-65F6-E5D4-9F79576C2B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352D49C-48C2-7BBE-9449-AA6483FCFB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7B3E27-25E2-B3D2-EED7-E9BFD4916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075" y="918546"/>
            <a:ext cx="7062885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4B06F-935B-6837-31EC-5B81C01BD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D6B57D-8F68-043B-90F8-8D167CFAC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1236"/>
          <a:stretch>
            <a:fillRect/>
          </a:stretch>
        </p:blipFill>
        <p:spPr>
          <a:xfrm>
            <a:off x="1304076" y="918546"/>
            <a:ext cx="2737838" cy="4979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7F756-F7DA-B515-BFF0-5CA40B611E97}"/>
              </a:ext>
            </a:extLst>
          </p:cNvPr>
          <p:cNvSpPr txBox="1"/>
          <p:nvPr/>
        </p:nvSpPr>
        <p:spPr>
          <a:xfrm>
            <a:off x="4540510" y="636105"/>
            <a:ext cx="7219156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VELIKA KOLA ILI VELIKI MEDVED</a:t>
            </a:r>
          </a:p>
          <a:p>
            <a:endParaRPr lang="en-US" sz="2400" dirty="0"/>
          </a:p>
          <a:p>
            <a:r>
              <a:rPr lang="en-US" sz="2400" dirty="0"/>
              <a:t>URSA MAJOR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Mizar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pojas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dve</a:t>
            </a:r>
            <a:r>
              <a:rPr lang="en-US" sz="2400" dirty="0"/>
              <a:t> </a:t>
            </a:r>
            <a:r>
              <a:rPr lang="en-US" sz="2400" dirty="0" err="1"/>
              <a:t>zvezde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Poznata</a:t>
            </a:r>
            <a:r>
              <a:rPr lang="en-US" sz="2400" dirty="0"/>
              <a:t> po tome </a:t>
            </a:r>
            <a:r>
              <a:rPr lang="en-US" sz="2400" dirty="0" err="1"/>
              <a:t>što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zvijezdom</a:t>
            </a:r>
            <a:r>
              <a:rPr lang="en-US" sz="2400" dirty="0"/>
              <a:t> </a:t>
            </a:r>
            <a:r>
              <a:rPr lang="en-US" sz="2400" b="1" dirty="0"/>
              <a:t>Alcor</a:t>
            </a:r>
            <a:r>
              <a:rPr lang="en-US" sz="2400" dirty="0"/>
              <a:t> </a:t>
            </a:r>
            <a:r>
              <a:rPr lang="en-US" sz="2400" dirty="0" err="1"/>
              <a:t>čini</a:t>
            </a:r>
            <a:r>
              <a:rPr lang="en-US" sz="2400" dirty="0"/>
              <a:t> </a:t>
            </a:r>
            <a:r>
              <a:rPr lang="en-US" sz="2400" dirty="0" err="1"/>
              <a:t>vizuelni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dvojni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(test </a:t>
            </a:r>
            <a:r>
              <a:rPr lang="en-US" sz="2400" dirty="0" err="1"/>
              <a:t>vida</a:t>
            </a:r>
            <a:r>
              <a:rPr lang="en-US" sz="2400" dirty="0"/>
              <a:t>).</a:t>
            </a:r>
          </a:p>
          <a:p>
            <a:endParaRPr lang="en-US" sz="2400" dirty="0"/>
          </a:p>
          <a:p>
            <a:r>
              <a:rPr lang="en-US" sz="2400" dirty="0" err="1"/>
              <a:t>Složeni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: </a:t>
            </a:r>
            <a:r>
              <a:rPr lang="en-US" sz="2400" dirty="0" err="1"/>
              <a:t>Iako</a:t>
            </a:r>
            <a:r>
              <a:rPr lang="en-US" sz="2400" dirty="0"/>
              <a:t> </a:t>
            </a:r>
            <a:r>
              <a:rPr lang="en-US" sz="2400" dirty="0" err="1"/>
              <a:t>golim</a:t>
            </a:r>
            <a:r>
              <a:rPr lang="en-US" sz="2400" dirty="0"/>
              <a:t> </a:t>
            </a:r>
            <a:r>
              <a:rPr lang="en-US" sz="2400" dirty="0" err="1"/>
              <a:t>okom</a:t>
            </a:r>
            <a:r>
              <a:rPr lang="en-US" sz="2400" dirty="0"/>
              <a:t> </a:t>
            </a:r>
            <a:r>
              <a:rPr lang="en-US" sz="2400" dirty="0" err="1"/>
              <a:t>vidimo</a:t>
            </a:r>
            <a:r>
              <a:rPr lang="en-US" sz="2400" dirty="0"/>
              <a:t> </a:t>
            </a:r>
            <a:r>
              <a:rPr lang="en-US" sz="2400" dirty="0" err="1"/>
              <a:t>dve</a:t>
            </a:r>
            <a:r>
              <a:rPr lang="en-US" sz="2400" dirty="0"/>
              <a:t> </a:t>
            </a:r>
            <a:r>
              <a:rPr lang="en-US" sz="2400" dirty="0" err="1"/>
              <a:t>zvezde</a:t>
            </a:r>
            <a:r>
              <a:rPr lang="en-US" sz="2400" dirty="0"/>
              <a:t>,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teleskopska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spektroskopska</a:t>
            </a:r>
            <a:r>
              <a:rPr lang="en-US" sz="2400" dirty="0"/>
              <a:t> </a:t>
            </a:r>
            <a:r>
              <a:rPr lang="en-US" sz="2400" dirty="0" err="1"/>
              <a:t>posmatranja</a:t>
            </a:r>
            <a:r>
              <a:rPr lang="en-US" sz="2400" dirty="0"/>
              <a:t> </a:t>
            </a:r>
            <a:r>
              <a:rPr lang="en-US" sz="2400" dirty="0" err="1"/>
              <a:t>otkrila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</a:p>
          <a:p>
            <a:r>
              <a:rPr lang="en-US" sz="2400" dirty="0"/>
              <a:t>da je </a:t>
            </a:r>
            <a:r>
              <a:rPr lang="en-US" sz="2400" dirty="0" err="1"/>
              <a:t>ovo</a:t>
            </a:r>
            <a:r>
              <a:rPr lang="en-US" sz="2400" dirty="0"/>
              <a:t> </a:t>
            </a:r>
            <a:r>
              <a:rPr lang="en-US" sz="2400" dirty="0" err="1"/>
              <a:t>zapravo</a:t>
            </a:r>
            <a:r>
              <a:rPr lang="en-US" sz="2400" dirty="0"/>
              <a:t> </a:t>
            </a:r>
            <a:r>
              <a:rPr lang="en-US" sz="2400" dirty="0" err="1"/>
              <a:t>šestostruki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</a:p>
          <a:p>
            <a:r>
              <a:rPr lang="en-US" sz="2400" dirty="0"/>
              <a:t>(Mizar se </a:t>
            </a:r>
            <a:r>
              <a:rPr lang="en-US" sz="2400" dirty="0" err="1"/>
              <a:t>sastoji</a:t>
            </a:r>
            <a:r>
              <a:rPr lang="en-US" sz="2400" dirty="0"/>
              <a:t> od </a:t>
            </a:r>
            <a:r>
              <a:rPr lang="en-US" sz="2400" dirty="0" err="1"/>
              <a:t>četiri</a:t>
            </a:r>
            <a:r>
              <a:rPr lang="en-US" sz="2400" dirty="0"/>
              <a:t>, a Alcor od </a:t>
            </a:r>
            <a:r>
              <a:rPr lang="en-US" sz="2400" dirty="0" err="1"/>
              <a:t>dve</a:t>
            </a:r>
            <a:r>
              <a:rPr lang="en-US" sz="2400" dirty="0"/>
              <a:t> </a:t>
            </a:r>
            <a:r>
              <a:rPr lang="en-US" sz="2400" dirty="0" err="1"/>
              <a:t>zvezde</a:t>
            </a:r>
            <a:r>
              <a:rPr lang="en-US" sz="2400" dirty="0"/>
              <a:t>). </a:t>
            </a:r>
          </a:p>
          <a:p>
            <a:endParaRPr lang="en-US" sz="2400" dirty="0"/>
          </a:p>
          <a:p>
            <a:r>
              <a:rPr lang="en-US" sz="2400" dirty="0"/>
              <a:t>`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13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1C15-68ED-870F-4F9F-8A52F26F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A43D-1B3A-ADE0-CFB9-A781204F4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920F4-52DB-2420-A660-F38874E0C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46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DC4D-9588-552D-C56A-BBEB5BF3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3453-4DD3-D903-CD1C-3FB53208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E8173-CDC4-E9C8-4E7D-62293E43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24"/>
          <a:stretch>
            <a:fillRect/>
          </a:stretch>
        </p:blipFill>
        <p:spPr>
          <a:xfrm>
            <a:off x="0" y="0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2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003BE-1815-357C-448F-691CA7F21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E9B-B38A-BB9D-B38B-494E96AE4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CCD38-ABBD-635B-B4CA-3EDDDCD26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30" b="25412"/>
          <a:stretch>
            <a:fillRect/>
          </a:stretch>
        </p:blipFill>
        <p:spPr>
          <a:xfrm>
            <a:off x="0" y="681037"/>
            <a:ext cx="12192000" cy="4434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C5ED-2A2E-1F9C-A02A-893A99F5DC8F}"/>
              </a:ext>
            </a:extLst>
          </p:cNvPr>
          <p:cNvSpPr txBox="1"/>
          <p:nvPr/>
        </p:nvSpPr>
        <p:spPr>
          <a:xfrm>
            <a:off x="1537252" y="289818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mesec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44579-7892-1482-1CA0-F7AFB84F2E2A}"/>
              </a:ext>
            </a:extLst>
          </p:cNvPr>
          <p:cNvSpPr txBox="1"/>
          <p:nvPr/>
        </p:nvSpPr>
        <p:spPr>
          <a:xfrm>
            <a:off x="8163339" y="4068417"/>
            <a:ext cx="83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zemlja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02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93696-7986-EDAF-F8D3-3123F8A3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Solarni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10EF3-F469-F927-22D7-D14ADDF9A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733BF-900B-6ADC-8B88-0D80A57E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15770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4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DA5D-D36F-E8DC-2377-28C73E2A2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Kamena</a:t>
            </a:r>
            <a:r>
              <a:rPr lang="en-US" dirty="0"/>
              <a:t> </a:t>
            </a:r>
            <a:r>
              <a:rPr lang="en-US" dirty="0" err="1"/>
              <a:t>grupa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E3FB-6601-4BC2-19DC-A48A78D6B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0C5FA-40CD-ECC1-F0BC-629E8B644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226"/>
            <a:ext cx="12192000" cy="54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257</Words>
  <Application>Microsoft Office PowerPoint</Application>
  <PresentationFormat>Widescreen</PresentationFormat>
  <Paragraphs>63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ZEVANJE U NEBO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Solarni sistem</vt:lpstr>
      <vt:lpstr>Kamena grupa</vt:lpstr>
      <vt:lpstr>Ledena / gasovita  grupa</vt:lpstr>
      <vt:lpstr>PowerPoint Presentation</vt:lpstr>
      <vt:lpstr>Brojke </vt:lpstr>
      <vt:lpstr>A oko nas</vt:lpstr>
      <vt:lpstr>Voyager 1 i 2 sateliti</vt:lpstr>
      <vt:lpstr>Vera Rubin opservatoria u Chileu</vt:lpstr>
      <vt:lpstr>PowerPoint Presentation</vt:lpstr>
      <vt:lpstr>PowerPoint Presentation</vt:lpstr>
      <vt:lpstr>James Webb teleskop 1.5 miliona km  (oko sunca)</vt:lpstr>
      <vt:lpstr>Hubble space teleskop 550 km (oko zemlje)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4</cp:revision>
  <dcterms:created xsi:type="dcterms:W3CDTF">2026-02-24T05:29:41Z</dcterms:created>
  <dcterms:modified xsi:type="dcterms:W3CDTF">2026-02-27T08:01:03Z</dcterms:modified>
</cp:coreProperties>
</file>