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312" r:id="rId2"/>
    <p:sldId id="290" r:id="rId3"/>
    <p:sldId id="335" r:id="rId4"/>
    <p:sldId id="350" r:id="rId5"/>
    <p:sldId id="291" r:id="rId6"/>
    <p:sldId id="336" r:id="rId7"/>
    <p:sldId id="337" r:id="rId8"/>
    <p:sldId id="294" r:id="rId9"/>
    <p:sldId id="314" r:id="rId10"/>
    <p:sldId id="315" r:id="rId11"/>
    <p:sldId id="339" r:id="rId12"/>
    <p:sldId id="264" r:id="rId13"/>
    <p:sldId id="316" r:id="rId14"/>
    <p:sldId id="317" r:id="rId15"/>
    <p:sldId id="329" r:id="rId16"/>
    <p:sldId id="324" r:id="rId17"/>
    <p:sldId id="330" r:id="rId18"/>
    <p:sldId id="297" r:id="rId19"/>
    <p:sldId id="338" r:id="rId20"/>
    <p:sldId id="299" r:id="rId21"/>
    <p:sldId id="340" r:id="rId22"/>
    <p:sldId id="341" r:id="rId23"/>
    <p:sldId id="258" r:id="rId24"/>
    <p:sldId id="354" r:id="rId25"/>
    <p:sldId id="261" r:id="rId26"/>
    <p:sldId id="331" r:id="rId27"/>
    <p:sldId id="325" r:id="rId28"/>
    <p:sldId id="342" r:id="rId29"/>
    <p:sldId id="319" r:id="rId30"/>
    <p:sldId id="320" r:id="rId31"/>
    <p:sldId id="302" r:id="rId32"/>
    <p:sldId id="343" r:id="rId33"/>
    <p:sldId id="344" r:id="rId34"/>
    <p:sldId id="323" r:id="rId35"/>
    <p:sldId id="321" r:id="rId36"/>
    <p:sldId id="303" r:id="rId37"/>
    <p:sldId id="322" r:id="rId38"/>
    <p:sldId id="346" r:id="rId39"/>
    <p:sldId id="345" r:id="rId40"/>
    <p:sldId id="333" r:id="rId41"/>
    <p:sldId id="352" r:id="rId42"/>
    <p:sldId id="351" r:id="rId43"/>
    <p:sldId id="305" r:id="rId44"/>
    <p:sldId id="353" r:id="rId45"/>
    <p:sldId id="326" r:id="rId46"/>
    <p:sldId id="332" r:id="rId47"/>
    <p:sldId id="334" r:id="rId48"/>
    <p:sldId id="348" r:id="rId49"/>
    <p:sldId id="347" r:id="rId50"/>
    <p:sldId id="349" r:id="rId5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F8F5"/>
    <a:srgbClr val="F1D0BD"/>
    <a:srgbClr val="FFEAAF"/>
    <a:srgbClr val="FFFF11"/>
    <a:srgbClr val="663300"/>
    <a:srgbClr val="966432"/>
    <a:srgbClr val="C89800"/>
    <a:srgbClr val="715837"/>
    <a:srgbClr val="FFFFB7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4" autoAdjust="0"/>
    <p:restoredTop sz="94660"/>
  </p:normalViewPr>
  <p:slideViewPr>
    <p:cSldViewPr>
      <p:cViewPr varScale="1">
        <p:scale>
          <a:sx n="58" d="100"/>
          <a:sy n="58" d="100"/>
        </p:scale>
        <p:origin x="1356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374C7F-5182-4EEE-9273-A6113D79DB3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8B007E-105E-4491-A7EF-F2E6EC744BF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01738F2-A33E-4ED3-9F8A-474D9020C672}" type="datetimeFigureOut">
              <a:rPr lang="en-US"/>
              <a:pPr>
                <a:defRPr/>
              </a:pPr>
              <a:t>9/17/2021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7935EBE-CE86-4CC3-91D4-7B62C67620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24D38F5-9024-4A21-9FBA-D1E56262DD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2B4BC8-E904-40B0-8C91-6883822AC64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660D9F-1D18-477C-983E-51980C956C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A7BC083-F950-477E-900C-33F3DA69A5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90887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A8EE91-A357-45F8-AE97-E132BA340A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AB726C-4845-4EC1-9BDC-4F94B45656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43354B6-0A9E-4FB6-8422-2FD1203005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E5BE8-8CB8-4C65-938F-7876FBC59F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5451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D9BBFB-0FAF-4025-BD32-9AA421B93E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2AA5D86-BC93-40EF-B519-DA9F16152A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71A4A17-EE76-459C-ACB0-0A3B5D7E9D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A4E2D-06D0-4F9F-92B6-8505562225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6665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0CF63C-9C6A-4660-9BD8-A54B079EBA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99B2DF-5943-4BAC-B366-48085A16BA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398C13-A772-41D3-B213-A94D870A77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C853B-012F-49A6-A9C4-23E7BE804A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2013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73F9E2E-4C5E-41EC-B8A8-AD0FB98409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FB7A00-97CC-4BCB-A689-4C853A5417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1D3D4F5-9DCF-45CB-A798-FE309BED72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F0575-7550-469E-B36E-148F7026FD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8504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1FE256-0D00-47B9-9843-FA35E55864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64CEB0-E17C-4E36-A604-9411451DD4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29356E-B3F3-46E9-867E-97E1E6CE6F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D3C00-96F2-4FA0-BCCC-D230341EBC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5111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5D60C4-25C4-4187-A12F-208295242B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6701FF-085C-4F27-9C25-4683FF0EFE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0EE6ED-A4BC-46BB-8A71-E57FE6B46A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C370D-6AC0-4004-9B0C-3D09B7E3A2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2067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90CF8B1-666A-4D15-934C-5947E0A255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A6EEA32-3AE4-430F-83C1-520E4B92F6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C2B3EDB-9F2C-494F-AB79-D42D267184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FEA6F-C941-45FD-8DC1-E642306147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1343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E221E62-5ED6-45A1-963B-CBF61C08E0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A25F83E-30D4-4E06-9B11-6E277D6C1F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441B13A-FDC1-45F7-8D97-921978A992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16932-AB03-4AF2-8CBD-DED1522B0E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5572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E2D23EA-183F-4123-B01F-D27086C7C1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2787130-546E-471F-AFEF-370B01BE1A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0F03FB0-6CA5-4247-80AA-180ED5655E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451EE-614C-43B7-B3D2-F0D18EFDEB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025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65CEC7-3F3F-4A4C-A188-50E076E3AA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5C3798-19F8-4C71-BD1D-0E4BCCE9D6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4DB514-4F09-4661-999E-EB8E3BE2BC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CFE19-475C-4136-9BE4-4F2C30CF91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5156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546F7B-A504-4B6B-8E8D-A3367F5742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E158CB-2C4D-445D-AFA9-5FDF9ACBBD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F656D7-7424-4E95-AF54-3D065BE848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12EB7-2EED-4F8F-B229-5EE6B05543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8914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rgbClr val="966432"/>
            </a:gs>
            <a:gs pos="92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70456A9-DD7B-4922-BEE3-99D71F1279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9ED7B3E-729C-43A4-A270-6519F1E427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8C722D1-7989-4D85-9F5B-E2EAF001548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3E56868-138B-4A10-A216-ECDD26C01F2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D113CD0-1826-42E7-913F-B355CC61520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2EE88C5D-5617-4A6C-882C-75A13A5DEF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7.png"/><Relationship Id="rId5" Type="http://schemas.microsoft.com/office/2007/relationships/hdphoto" Target="../media/hdphoto8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0.wdp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9.png"/><Relationship Id="rId5" Type="http://schemas.microsoft.com/office/2007/relationships/hdphoto" Target="../media/hdphoto9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slideLayout" Target="../slideLayouts/slideLayout7.xml"/><Relationship Id="rId7" Type="http://schemas.microsoft.com/office/2007/relationships/hdphoto" Target="../media/hdphoto12.wdp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1.png"/><Relationship Id="rId5" Type="http://schemas.microsoft.com/office/2007/relationships/hdphoto" Target="../media/hdphoto11.wdp"/><Relationship Id="rId4" Type="http://schemas.openxmlformats.org/officeDocument/2006/relationships/image" Target="../media/image20.png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3.jp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5.jpeg"/><Relationship Id="rId5" Type="http://schemas.microsoft.com/office/2007/relationships/hdphoto" Target="../media/hdphoto13.wdp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jpe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microsoft.com/office/2007/relationships/hdphoto" Target="../media/hdphoto14.wdp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png"/><Relationship Id="rId5" Type="http://schemas.openxmlformats.org/officeDocument/2006/relationships/image" Target="../media/image47.tiff"/><Relationship Id="rId4" Type="http://schemas.openxmlformats.org/officeDocument/2006/relationships/image" Target="../media/image4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microsoft.com/office/2007/relationships/hdphoto" Target="../media/hdphoto15.wdp"/><Relationship Id="rId11" Type="http://schemas.openxmlformats.org/officeDocument/2006/relationships/image" Target="../media/image2.png"/><Relationship Id="rId5" Type="http://schemas.openxmlformats.org/officeDocument/2006/relationships/image" Target="../media/image52.png"/><Relationship Id="rId10" Type="http://schemas.microsoft.com/office/2007/relationships/hdphoto" Target="../media/hdphoto17.wdp"/><Relationship Id="rId4" Type="http://schemas.openxmlformats.org/officeDocument/2006/relationships/image" Target="../media/image51.jpeg"/><Relationship Id="rId9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56.jpeg"/><Relationship Id="rId5" Type="http://schemas.microsoft.com/office/2007/relationships/hdphoto" Target="../media/hdphoto18.wdp"/><Relationship Id="rId4" Type="http://schemas.openxmlformats.org/officeDocument/2006/relationships/image" Target="../media/image55.png"/><Relationship Id="rId9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60.jp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microsoft.com/office/2007/relationships/hdphoto" Target="../media/hdphoto20.wdp"/><Relationship Id="rId5" Type="http://schemas.openxmlformats.org/officeDocument/2006/relationships/image" Target="../media/image68.png"/><Relationship Id="rId4" Type="http://schemas.openxmlformats.org/officeDocument/2006/relationships/image" Target="../media/image67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jp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microsoft.com/office/2007/relationships/hdphoto" Target="../media/hdphoto21.wdp"/><Relationship Id="rId5" Type="http://schemas.openxmlformats.org/officeDocument/2006/relationships/image" Target="../media/image70.png"/><Relationship Id="rId4" Type="http://schemas.openxmlformats.org/officeDocument/2006/relationships/image" Target="../media/image6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2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2.jpe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microsoft.com/office/2007/relationships/hdphoto" Target="../media/hdphoto22.wdp"/><Relationship Id="rId5" Type="http://schemas.openxmlformats.org/officeDocument/2006/relationships/image" Target="../media/image81.png"/><Relationship Id="rId4" Type="http://schemas.openxmlformats.org/officeDocument/2006/relationships/image" Target="../media/image8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2.png"/><Relationship Id="rId4" Type="http://schemas.openxmlformats.org/officeDocument/2006/relationships/image" Target="../media/image8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85.jpeg"/><Relationship Id="rId5" Type="http://schemas.microsoft.com/office/2007/relationships/hdphoto" Target="../media/hdphoto23.wdp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microsoft.com/office/2007/relationships/hdphoto" Target="../media/hdphoto24.wdp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2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6.wdp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91.png"/><Relationship Id="rId5" Type="http://schemas.microsoft.com/office/2007/relationships/hdphoto" Target="../media/hdphoto25.wdp"/><Relationship Id="rId4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2.png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8.wdp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95.png"/><Relationship Id="rId5" Type="http://schemas.microsoft.com/office/2007/relationships/hdphoto" Target="../media/hdphoto27.wdp"/><Relationship Id="rId4" Type="http://schemas.openxmlformats.org/officeDocument/2006/relationships/image" Target="../media/image9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101.jpg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2.png"/><Relationship Id="rId4" Type="http://schemas.openxmlformats.org/officeDocument/2006/relationships/image" Target="../media/image102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slideLayout" Target="../slideLayouts/slideLayout4.xml"/><Relationship Id="rId7" Type="http://schemas.microsoft.com/office/2007/relationships/hdphoto" Target="../media/hdphoto30.wdp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104.png"/><Relationship Id="rId5" Type="http://schemas.microsoft.com/office/2007/relationships/hdphoto" Target="../media/hdphoto29.wdp"/><Relationship Id="rId10" Type="http://schemas.openxmlformats.org/officeDocument/2006/relationships/image" Target="../media/image2.png"/><Relationship Id="rId4" Type="http://schemas.openxmlformats.org/officeDocument/2006/relationships/image" Target="../media/image103.png"/><Relationship Id="rId9" Type="http://schemas.microsoft.com/office/2007/relationships/hdphoto" Target="../media/hdphoto31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2.png"/><Relationship Id="rId5" Type="http://schemas.microsoft.com/office/2007/relationships/hdphoto" Target="../media/hdphoto32.wdp"/><Relationship Id="rId4" Type="http://schemas.openxmlformats.org/officeDocument/2006/relationships/image" Target="../media/image10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6.wdp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png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microsoft.com/office/2007/relationships/hdphoto" Target="../media/hdphoto7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rgbClr val="966432"/>
            </a:gs>
            <a:gs pos="100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IM-Stalna-postavka-25S-1.jpg">
            <a:extLst>
              <a:ext uri="{FF2B5EF4-FFF2-40B4-BE49-F238E27FC236}">
                <a16:creationId xmlns:a16="http://schemas.microsoft.com/office/drawing/2014/main" id="{5F905EBE-20A0-4EF4-B09F-4CE8A43142C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0"/>
            <a:ext cx="9144000" cy="3581400"/>
          </a:xfrm>
          <a:prstGeom prst="rect">
            <a:avLst/>
          </a:prstGeom>
        </p:spPr>
      </p:pic>
      <p:sp>
        <p:nvSpPr>
          <p:cNvPr id="2050" name="Text Box 5">
            <a:extLst>
              <a:ext uri="{FF2B5EF4-FFF2-40B4-BE49-F238E27FC236}">
                <a16:creationId xmlns:a16="http://schemas.microsoft.com/office/drawing/2014/main" id="{E63A1A8D-0D19-450B-A397-F8B7125C2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81400"/>
            <a:ext cx="9144000" cy="319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sr-Latn-CS" altLang="en-US" b="1" dirty="0">
                <a:solidFill>
                  <a:schemeClr val="tx2"/>
                </a:solidFill>
              </a:rPr>
              <a:t>Jevrejski istorijski muzej                                                                                                             Beograd</a:t>
            </a:r>
            <a:endParaRPr lang="sr-Latn-RS" altLang="en-US" b="1" i="1" dirty="0">
              <a:solidFill>
                <a:schemeClr val="tx2"/>
              </a:solidFill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sr-Latn-RS" altLang="en-US" sz="300" b="1" i="1" dirty="0">
              <a:solidFill>
                <a:schemeClr val="tx2"/>
              </a:solidFill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3200" b="1" i="1" dirty="0" err="1">
                <a:solidFill>
                  <a:schemeClr val="tx2"/>
                </a:solidFill>
              </a:rPr>
              <a:t>Sudbina</a:t>
            </a:r>
            <a:r>
              <a:rPr lang="en-US" altLang="en-US" sz="3200" b="1" i="1" dirty="0">
                <a:solidFill>
                  <a:schemeClr val="tx2"/>
                </a:solidFill>
              </a:rPr>
              <a:t> </a:t>
            </a:r>
            <a:r>
              <a:rPr lang="en-US" altLang="en-US" sz="3200" b="1" i="1" dirty="0" err="1">
                <a:solidFill>
                  <a:schemeClr val="tx2"/>
                </a:solidFill>
              </a:rPr>
              <a:t>jedne</a:t>
            </a:r>
            <a:r>
              <a:rPr lang="en-US" altLang="en-US" sz="3200" b="1" i="1" dirty="0">
                <a:solidFill>
                  <a:schemeClr val="tx2"/>
                </a:solidFill>
              </a:rPr>
              <a:t> </a:t>
            </a:r>
            <a:r>
              <a:rPr lang="en-US" altLang="en-US" sz="3200" b="1" i="1" dirty="0" err="1">
                <a:solidFill>
                  <a:schemeClr val="tx2"/>
                </a:solidFill>
              </a:rPr>
              <a:t>beogradske</a:t>
            </a:r>
            <a:r>
              <a:rPr lang="sr-Latn-RS" altLang="en-US" sz="3200" b="1" i="1" dirty="0">
                <a:solidFill>
                  <a:schemeClr val="tx2"/>
                </a:solidFill>
              </a:rPr>
              <a:t> </a:t>
            </a:r>
            <a:r>
              <a:rPr lang="en-US" altLang="en-US" sz="3200" b="1" i="1" dirty="0" err="1">
                <a:solidFill>
                  <a:schemeClr val="tx2"/>
                </a:solidFill>
              </a:rPr>
              <a:t>porodice</a:t>
            </a:r>
            <a:r>
              <a:rPr lang="en-US" altLang="en-US" sz="3200" b="1" i="1" dirty="0">
                <a:solidFill>
                  <a:schemeClr val="tx2"/>
                </a:solidFill>
              </a:rPr>
              <a:t>:</a:t>
            </a:r>
            <a:r>
              <a:rPr lang="sr-Latn-RS" altLang="en-US" sz="3200" b="1" i="1" dirty="0">
                <a:solidFill>
                  <a:schemeClr val="tx2"/>
                </a:solidFill>
              </a:rPr>
              <a:t>                                    </a:t>
            </a:r>
            <a:r>
              <a:rPr lang="en-US" altLang="en-US" sz="3200" b="1" i="1" dirty="0" err="1">
                <a:solidFill>
                  <a:schemeClr val="tx2"/>
                </a:solidFill>
              </a:rPr>
              <a:t>Avram</a:t>
            </a:r>
            <a:r>
              <a:rPr lang="en-US" altLang="en-US" sz="3200" b="1" i="1" dirty="0">
                <a:solidFill>
                  <a:schemeClr val="tx2"/>
                </a:solidFill>
              </a:rPr>
              <a:t> S. Amar </a:t>
            </a:r>
            <a:r>
              <a:rPr lang="en-US" altLang="en-US" sz="3200" b="1" i="1" dirty="0" err="1">
                <a:solidFill>
                  <a:schemeClr val="tx2"/>
                </a:solidFill>
              </a:rPr>
              <a:t>i</a:t>
            </a:r>
            <a:r>
              <a:rPr lang="en-US" altLang="en-US" sz="3200" b="1" i="1" dirty="0">
                <a:solidFill>
                  <a:schemeClr val="tx2"/>
                </a:solidFill>
              </a:rPr>
              <a:t> </a:t>
            </a:r>
            <a:r>
              <a:rPr lang="en-US" altLang="en-US" sz="3200" b="1" i="1" dirty="0" err="1">
                <a:solidFill>
                  <a:schemeClr val="tx2"/>
                </a:solidFill>
              </a:rPr>
              <a:t>njegovo</a:t>
            </a:r>
            <a:r>
              <a:rPr lang="en-US" altLang="en-US" sz="3200" b="1" i="1" dirty="0">
                <a:solidFill>
                  <a:schemeClr val="tx2"/>
                </a:solidFill>
              </a:rPr>
              <a:t> </a:t>
            </a:r>
            <a:r>
              <a:rPr lang="sr-Latn-RS" altLang="en-US" sz="3200" b="1" i="1" dirty="0">
                <a:solidFill>
                  <a:schemeClr val="tx2"/>
                </a:solidFill>
              </a:rPr>
              <a:t>                                       </a:t>
            </a:r>
            <a:r>
              <a:rPr lang="en-US" altLang="en-US" sz="3200" b="1" i="1" dirty="0" err="1">
                <a:solidFill>
                  <a:schemeClr val="tx2"/>
                </a:solidFill>
              </a:rPr>
              <a:t>potomstvo</a:t>
            </a:r>
            <a:endParaRPr lang="sr-Latn-CS" altLang="en-US" sz="900" b="1" dirty="0">
              <a:solidFill>
                <a:schemeClr val="tx2"/>
              </a:solidFill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sr-Latn-CS" altLang="en-US" sz="1800" b="1" dirty="0">
                <a:solidFill>
                  <a:schemeClr val="tx2"/>
                </a:solidFill>
              </a:rPr>
              <a:t>Autor</a:t>
            </a:r>
            <a:r>
              <a:rPr lang="sr-Latn-RS" altLang="en-US" sz="1800" b="1" dirty="0">
                <a:solidFill>
                  <a:schemeClr val="tx2"/>
                </a:solidFill>
              </a:rPr>
              <a:t>                                                                                                                                                        </a:t>
            </a:r>
            <a:r>
              <a:rPr lang="sr-Latn-CS" altLang="en-US" sz="1800" b="1" dirty="0">
                <a:solidFill>
                  <a:schemeClr val="tx2"/>
                </a:solidFill>
              </a:rPr>
              <a:t>Barbara Panić</a:t>
            </a:r>
            <a:endParaRPr lang="en-US" altLang="en-US" sz="1800" b="1" dirty="0">
              <a:solidFill>
                <a:schemeClr val="tx2"/>
              </a:solidFill>
            </a:endParaRPr>
          </a:p>
        </p:txBody>
      </p:sp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6681581F-B531-4457-A8F5-5C8DAB3C6E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5" name="Cuando - El">
            <a:hlinkClick r:id="" action="ppaction://media"/>
            <a:extLst>
              <a:ext uri="{FF2B5EF4-FFF2-40B4-BE49-F238E27FC236}">
                <a16:creationId xmlns:a16="http://schemas.microsoft.com/office/drawing/2014/main" id="{0211066A-4F09-4C09-9FE5-985C03C780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67600" y="154178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09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4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163" numSld="51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50" grpId="0"/>
    </p:bldLst>
  </p:timing>
  <p:extLst>
    <p:ext uri="{E180D4A7-C9FB-4DFB-919C-405C955672EB}">
      <p14:showEvtLst xmlns:p14="http://schemas.microsoft.com/office/powerpoint/2010/main">
        <p14:playEvt time="0" objId="3"/>
        <p14:playEvt time="2" objId="5"/>
        <p14:stopEvt time="8586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9">
            <a:extLst>
              <a:ext uri="{FF2B5EF4-FFF2-40B4-BE49-F238E27FC236}">
                <a16:creationId xmlns:a16="http://schemas.microsoft.com/office/drawing/2014/main" id="{941FDB8C-2731-4D0A-8497-4676ED904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00600"/>
            <a:ext cx="91440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/>
              <a:t>Mazal je </a:t>
            </a:r>
            <a:r>
              <a:rPr lang="en-US" altLang="en-US" sz="2400" b="1" dirty="0" err="1"/>
              <a:t>bila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ćerka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Bohore</a:t>
            </a:r>
            <a:r>
              <a:rPr lang="en-US" altLang="en-US" sz="2400" b="1" dirty="0"/>
              <a:t> (</a:t>
            </a:r>
            <a:r>
              <a:rPr lang="en-US" altLang="en-US" sz="2400" b="1" dirty="0" err="1"/>
              <a:t>Rejne</a:t>
            </a:r>
            <a:r>
              <a:rPr lang="en-US" altLang="en-US" sz="2400" b="1" dirty="0"/>
              <a:t>) </a:t>
            </a:r>
            <a:r>
              <a:rPr lang="en-US" altLang="en-US" sz="2400" b="1" dirty="0" err="1"/>
              <a:t>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Moša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Mevoraha</a:t>
            </a:r>
            <a:r>
              <a:rPr lang="en-US" altLang="en-US" sz="2400" b="1" dirty="0"/>
              <a:t>, </a:t>
            </a:r>
            <a:r>
              <a:rPr lang="en-US" altLang="en-US" sz="2400" b="1" dirty="0" err="1"/>
              <a:t>čuvenog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beogradskog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sarafa</a:t>
            </a:r>
            <a:r>
              <a:rPr lang="en-US" altLang="en-US" sz="2400" b="1" dirty="0"/>
              <a:t> (</a:t>
            </a:r>
            <a:r>
              <a:rPr lang="en-US" altLang="en-US" sz="2400" b="1" dirty="0" err="1"/>
              <a:t>menjač</a:t>
            </a:r>
            <a:r>
              <a:rPr lang="en-US" altLang="en-US" sz="2400" b="1" dirty="0"/>
              <a:t>) </a:t>
            </a:r>
            <a:r>
              <a:rPr lang="en-US" altLang="en-US" sz="2400" b="1" dirty="0" err="1"/>
              <a:t>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ličnog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bankara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kralja</a:t>
            </a:r>
            <a:r>
              <a:rPr lang="en-US" altLang="en-US" sz="2400" b="1" dirty="0"/>
              <a:t>                          </a:t>
            </a:r>
            <a:r>
              <a:rPr lang="en-US" altLang="en-US" sz="2400" b="1" dirty="0" err="1"/>
              <a:t>Milana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Obrenovića</a:t>
            </a:r>
            <a:r>
              <a:rPr lang="en-US" altLang="en-US" sz="2400" b="1" dirty="0"/>
              <a:t>. 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2000" b="1" dirty="0"/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2000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/>
              <a:t> </a:t>
            </a:r>
            <a:endParaRPr lang="en-US" altLang="en-US" sz="2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C2F301-23B9-46CF-B0DF-CDB457D755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16004" t="30209" r="25827" b="30729"/>
          <a:stretch/>
        </p:blipFill>
        <p:spPr>
          <a:xfrm>
            <a:off x="4562474" y="685800"/>
            <a:ext cx="3133726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CDEAC8-55A9-44C6-BF3F-F7C211B79E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6905" t="24842" r="17939" b="38139"/>
          <a:stretch/>
        </p:blipFill>
        <p:spPr>
          <a:xfrm>
            <a:off x="1095375" y="685800"/>
            <a:ext cx="3467099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10">
            <a:hlinkClick r:id="" action="ppaction://media"/>
            <a:extLst>
              <a:ext uri="{FF2B5EF4-FFF2-40B4-BE49-F238E27FC236}">
                <a16:creationId xmlns:a16="http://schemas.microsoft.com/office/drawing/2014/main" id="{85BE996F-13AB-4C6F-BBF9-CEC028819C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79"/>
    </mc:Choice>
    <mc:Fallback xmlns="">
      <p:transition spd="slow" advTm="11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218" grpId="0"/>
    </p:bldLst>
  </p:timing>
  <p:extLst>
    <p:ext uri="{E180D4A7-C9FB-4DFB-919C-405C955672EB}">
      <p14:showEvtLst xmlns:p14="http://schemas.microsoft.com/office/powerpoint/2010/main">
        <p14:playEvt time="0" objId="2"/>
        <p14:stopEvt time="10458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CDEAC8-55A9-44C6-BF3F-F7C211B79E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800" y="244585"/>
            <a:ext cx="3310763" cy="63688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 descr="A black and white photo of an old building&#10;&#10;Description automatically generated">
            <a:extLst>
              <a:ext uri="{FF2B5EF4-FFF2-40B4-BE49-F238E27FC236}">
                <a16:creationId xmlns:a16="http://schemas.microsoft.com/office/drawing/2014/main" id="{FA0B74B1-1392-4F4F-9BBA-8DD22A27FB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951" y="254745"/>
            <a:ext cx="4821477" cy="3905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F8C65D-133D-4DBD-9E8F-0922D8273AD6}"/>
              </a:ext>
            </a:extLst>
          </p:cNvPr>
          <p:cNvSpPr txBox="1"/>
          <p:nvPr/>
        </p:nvSpPr>
        <p:spPr>
          <a:xfrm>
            <a:off x="3657600" y="4283185"/>
            <a:ext cx="5486400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sr-Latn-RS" b="1" dirty="0"/>
              <a:t>Kuća Gospodara Vučića (Tome Vučića Perišića) u kojoj je Moša Mevorah imao svoj dućan. </a:t>
            </a:r>
          </a:p>
          <a:p>
            <a:pPr algn="ctr">
              <a:lnSpc>
                <a:spcPct val="125000"/>
              </a:lnSpc>
            </a:pPr>
            <a:r>
              <a:rPr lang="sr-Latn-RS" b="1" dirty="0"/>
              <a:t>Srušena je 1950-tih. </a:t>
            </a:r>
          </a:p>
          <a:p>
            <a:pPr algn="ctr">
              <a:lnSpc>
                <a:spcPct val="125000"/>
              </a:lnSpc>
            </a:pPr>
            <a:r>
              <a:rPr lang="sr-Latn-RS" b="1" dirty="0"/>
              <a:t>Na ovom mestu se danas nalazi </a:t>
            </a:r>
            <a:endParaRPr lang="en-US" b="1" dirty="0"/>
          </a:p>
          <a:p>
            <a:pPr algn="ctr">
              <a:lnSpc>
                <a:spcPct val="125000"/>
              </a:lnSpc>
            </a:pPr>
            <a:r>
              <a:rPr lang="sr-Latn-RS" b="1" dirty="0"/>
              <a:t>Trži centar </a:t>
            </a:r>
            <a:r>
              <a:rPr lang="en-US" b="1" dirty="0"/>
              <a:t>“Raji</a:t>
            </a:r>
            <a:r>
              <a:rPr lang="sr-Latn-RS" b="1" dirty="0"/>
              <a:t>ćeva</a:t>
            </a:r>
            <a:r>
              <a:rPr lang="en-US" b="1" dirty="0"/>
              <a:t>”</a:t>
            </a:r>
            <a:r>
              <a:rPr lang="sr-Latn-RS" b="1" dirty="0"/>
              <a:t>. </a:t>
            </a:r>
          </a:p>
          <a:p>
            <a:pPr algn="ctr"/>
            <a:endParaRPr lang="en-GB" b="1" dirty="0"/>
          </a:p>
        </p:txBody>
      </p:sp>
      <p:pic>
        <p:nvPicPr>
          <p:cNvPr id="2" name="11">
            <a:hlinkClick r:id="" action="ppaction://media"/>
            <a:extLst>
              <a:ext uri="{FF2B5EF4-FFF2-40B4-BE49-F238E27FC236}">
                <a16:creationId xmlns:a16="http://schemas.microsoft.com/office/drawing/2014/main" id="{5ADFF426-5177-49D5-9053-3704AF5B4B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7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70"/>
    </mc:Choice>
    <mc:Fallback xmlns="">
      <p:transition spd="slow" advTm="42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24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  <p:extLst>
    <p:ext uri="{E180D4A7-C9FB-4DFB-919C-405C955672EB}">
      <p14:showEvtLst xmlns:p14="http://schemas.microsoft.com/office/powerpoint/2010/main">
        <p14:playEvt time="0" objId="2"/>
        <p14:stopEvt time="42370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jevremova 006">
            <a:extLst>
              <a:ext uri="{FF2B5EF4-FFF2-40B4-BE49-F238E27FC236}">
                <a16:creationId xmlns:a16="http://schemas.microsoft.com/office/drawing/2014/main" id="{F366A1F5-E9D0-4AD6-8001-67D5AACB6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87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5" descr="jevremova 005">
            <a:extLst>
              <a:ext uri="{FF2B5EF4-FFF2-40B4-BE49-F238E27FC236}">
                <a16:creationId xmlns:a16="http://schemas.microsoft.com/office/drawing/2014/main" id="{9D354BF2-8447-4D4F-B183-9DF9C032D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953000"/>
            <a:ext cx="1997573" cy="1450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6">
            <a:extLst>
              <a:ext uri="{FF2B5EF4-FFF2-40B4-BE49-F238E27FC236}">
                <a16:creationId xmlns:a16="http://schemas.microsoft.com/office/drawing/2014/main" id="{7DB6681E-3D22-443C-BA04-6ACDBD05D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181600"/>
            <a:ext cx="3657601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CS" altLang="en-US" sz="2400" b="1" dirty="0"/>
              <a:t>Jevremova br. 12</a:t>
            </a:r>
            <a:endParaRPr lang="en-US" altLang="en-US" sz="24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CS" altLang="en-US" sz="2400" b="1" dirty="0"/>
              <a:t>Kuća porodic</a:t>
            </a:r>
            <a:r>
              <a:rPr lang="en-GB" altLang="en-US" sz="2400" b="1" dirty="0"/>
              <a:t>e</a:t>
            </a:r>
            <a:r>
              <a:rPr lang="sr-Latn-CS" altLang="en-US" sz="2400" b="1" dirty="0"/>
              <a:t> Amar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605884-FBDF-42D7-A540-7CDE16DBA39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337" y="4114800"/>
            <a:ext cx="4104663" cy="2745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12">
            <a:hlinkClick r:id="" action="ppaction://media"/>
            <a:extLst>
              <a:ext uri="{FF2B5EF4-FFF2-40B4-BE49-F238E27FC236}">
                <a16:creationId xmlns:a16="http://schemas.microsoft.com/office/drawing/2014/main" id="{3FFD028E-F534-405E-A321-C8CA33218C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98"/>
    </mc:Choice>
    <mc:Fallback xmlns="">
      <p:transition spd="slow" advTm="15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3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3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3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8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244" grpId="0"/>
    </p:bldLst>
  </p:timing>
  <p:extLst>
    <p:ext uri="{E180D4A7-C9FB-4DFB-919C-405C955672EB}">
      <p14:showEvtLst xmlns:p14="http://schemas.microsoft.com/office/powerpoint/2010/main">
        <p14:playEvt time="0" objId="2"/>
        <p14:stopEvt time="13918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3">
            <a:hlinkClick r:id="" action="ppaction://media"/>
            <a:extLst>
              <a:ext uri="{FF2B5EF4-FFF2-40B4-BE49-F238E27FC236}">
                <a16:creationId xmlns:a16="http://schemas.microsoft.com/office/drawing/2014/main" id="{3B5D76A3-7DA0-4F0E-B655-EA9C65D99B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990600"/>
            <a:ext cx="487363" cy="487363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C653D5F-50BA-487C-A720-6B2644EF0E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3811">
        <p14:switch dir="r"/>
      </p:transition>
    </mc:Choice>
    <mc:Fallback xmlns="">
      <p:transition spd="slow" advTm="138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2" objId="3"/>
        <p14:stopEvt time="12299" objId="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5EE1E538-2C69-4EC4-9F64-A58D92E25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1066800"/>
            <a:ext cx="3733800" cy="5504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6">
            <a:extLst>
              <a:ext uri="{FF2B5EF4-FFF2-40B4-BE49-F238E27FC236}">
                <a16:creationId xmlns:a16="http://schemas.microsoft.com/office/drawing/2014/main" id="{893455A4-E6DF-4FCC-94A4-B0302A812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" y="990600"/>
            <a:ext cx="3505200" cy="5675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92" name="TextBox 3">
            <a:extLst>
              <a:ext uri="{FF2B5EF4-FFF2-40B4-BE49-F238E27FC236}">
                <a16:creationId xmlns:a16="http://schemas.microsoft.com/office/drawing/2014/main" id="{C32D1DCE-3AD9-4001-9E0E-7FF3A91C5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4800"/>
            <a:ext cx="67945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/>
              <a:t>Samuilo</a:t>
            </a:r>
            <a:r>
              <a:rPr lang="en-US" altLang="en-US" b="1" dirty="0"/>
              <a:t> Amar (188</a:t>
            </a:r>
            <a:r>
              <a:rPr lang="sr-Latn-RS" altLang="en-US" b="1" dirty="0"/>
              <a:t>1 - 1941/42</a:t>
            </a:r>
            <a:r>
              <a:rPr lang="en-US" altLang="en-US" b="1" dirty="0"/>
              <a:t>)</a:t>
            </a:r>
          </a:p>
        </p:txBody>
      </p:sp>
      <p:pic>
        <p:nvPicPr>
          <p:cNvPr id="2" name="10">
            <a:hlinkClick r:id="" action="ppaction://media"/>
            <a:extLst>
              <a:ext uri="{FF2B5EF4-FFF2-40B4-BE49-F238E27FC236}">
                <a16:creationId xmlns:a16="http://schemas.microsoft.com/office/drawing/2014/main" id="{C58E2A25-4412-4B9D-A804-36A37AAA94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3" name="14">
            <a:hlinkClick r:id="" action="ppaction://media"/>
            <a:extLst>
              <a:ext uri="{FF2B5EF4-FFF2-40B4-BE49-F238E27FC236}">
                <a16:creationId xmlns:a16="http://schemas.microsoft.com/office/drawing/2014/main" id="{09B1B8BE-F9C6-4BEF-A64D-128C57E0AD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71C9AC6-4519-48A8-8A37-2A1E09EF72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70" y="35560"/>
            <a:ext cx="2374830" cy="2783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398">
        <p:circle/>
      </p:transition>
    </mc:Choice>
    <mc:Fallback xmlns="">
      <p:transition spd="slow" advTm="2539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" objId="3"/>
        <p14:stopEvt time="25398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5178CE-E56F-4D7D-860F-52177FCD9BB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6400800" y="1546706"/>
            <a:ext cx="2438400" cy="35396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 descr="paata reunion.jpg">
            <a:extLst>
              <a:ext uri="{FF2B5EF4-FFF2-40B4-BE49-F238E27FC236}">
                <a16:creationId xmlns:a16="http://schemas.microsoft.com/office/drawing/2014/main" id="{8A2869FF-08A3-42A9-9B95-6F11781DBD7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04800" y="1556626"/>
            <a:ext cx="5594230" cy="35296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316" name="TextBox 6">
            <a:extLst>
              <a:ext uri="{FF2B5EF4-FFF2-40B4-BE49-F238E27FC236}">
                <a16:creationId xmlns:a16="http://schemas.microsoft.com/office/drawing/2014/main" id="{075CF222-6A4D-4602-9E64-36E2398F4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638800"/>
            <a:ext cx="8534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200" b="1" dirty="0" err="1"/>
              <a:t>Palata</a:t>
            </a:r>
            <a:r>
              <a:rPr lang="en-US" altLang="en-US" sz="2200" b="1" dirty="0"/>
              <a:t> “</a:t>
            </a:r>
            <a:r>
              <a:rPr lang="en-US" altLang="en-US" sz="2200" b="1" dirty="0" err="1"/>
              <a:t>Riunione</a:t>
            </a:r>
            <a:r>
              <a:rPr lang="en-US" altLang="en-US" sz="2200" b="1" dirty="0"/>
              <a:t>” u </a:t>
            </a:r>
            <a:r>
              <a:rPr lang="en-US" altLang="en-US" sz="2200" b="1" dirty="0" err="1"/>
              <a:t>kojoj</a:t>
            </a:r>
            <a:r>
              <a:rPr lang="en-US" altLang="en-US" sz="2200" b="1" dirty="0"/>
              <a:t> je 1930. </a:t>
            </a:r>
            <a:r>
              <a:rPr lang="en-US" altLang="en-US" sz="2200" b="1" dirty="0" err="1"/>
              <a:t>otvoren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bioskop</a:t>
            </a:r>
            <a:r>
              <a:rPr lang="en-US" altLang="en-US" sz="2200" b="1" dirty="0"/>
              <a:t> “</a:t>
            </a:r>
            <a:r>
              <a:rPr lang="en-US" altLang="en-US" sz="2200" b="1" dirty="0" err="1"/>
              <a:t>Uranija</a:t>
            </a:r>
            <a:r>
              <a:rPr lang="en-US" altLang="en-US" sz="2200" b="1" dirty="0"/>
              <a:t>”,                     </a:t>
            </a:r>
            <a:r>
              <a:rPr lang="en-US" altLang="en-US" sz="2200" b="1" dirty="0" err="1"/>
              <a:t>kasnije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preimenovan</a:t>
            </a:r>
            <a:r>
              <a:rPr lang="en-US" altLang="en-US" sz="2200" b="1" dirty="0"/>
              <a:t> u “</a:t>
            </a:r>
            <a:r>
              <a:rPr lang="en-US" altLang="en-US" sz="2200" b="1" dirty="0" err="1"/>
              <a:t>Jadran</a:t>
            </a:r>
            <a:r>
              <a:rPr lang="en-US" altLang="en-US" sz="2200" b="1" dirty="0"/>
              <a:t>”</a:t>
            </a:r>
          </a:p>
        </p:txBody>
      </p:sp>
      <p:pic>
        <p:nvPicPr>
          <p:cNvPr id="2" name="11">
            <a:hlinkClick r:id="" action="ppaction://media"/>
            <a:extLst>
              <a:ext uri="{FF2B5EF4-FFF2-40B4-BE49-F238E27FC236}">
                <a16:creationId xmlns:a16="http://schemas.microsoft.com/office/drawing/2014/main" id="{547C6F00-7E6B-459E-8FD9-54288E9DA5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4" name="15">
            <a:hlinkClick r:id="" action="ppaction://media"/>
            <a:extLst>
              <a:ext uri="{FF2B5EF4-FFF2-40B4-BE49-F238E27FC236}">
                <a16:creationId xmlns:a16="http://schemas.microsoft.com/office/drawing/2014/main" id="{0215369A-C3C5-4A90-A68B-DAC9CD6522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75200" y="771411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5291">
        <p:wedge/>
      </p:transition>
    </mc:Choice>
    <mc:Fallback xmlns="">
      <p:transition spd="slow" advTm="15291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15164" objId="4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N, Samuilo i Leon 1916-12-07 p8-page-0.jpg">
            <a:extLst>
              <a:ext uri="{FF2B5EF4-FFF2-40B4-BE49-F238E27FC236}">
                <a16:creationId xmlns:a16="http://schemas.microsoft.com/office/drawing/2014/main" id="{62DEEBF9-A348-4D4E-9D4D-08CAB6FED4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0413" y="1906255"/>
            <a:ext cx="3663173" cy="449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2C8A6AA1-B00C-424C-8C19-90567416E4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744681"/>
          </a:xfrm>
          <a:prstGeom prst="rect">
            <a:avLst/>
          </a:prstGeom>
        </p:spPr>
      </p:pic>
      <p:pic>
        <p:nvPicPr>
          <p:cNvPr id="4" name="16">
            <a:hlinkClick r:id="" action="ppaction://media"/>
            <a:extLst>
              <a:ext uri="{FF2B5EF4-FFF2-40B4-BE49-F238E27FC236}">
                <a16:creationId xmlns:a16="http://schemas.microsoft.com/office/drawing/2014/main" id="{0C89BE26-2536-42CE-B842-B204D4D9B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34"/>
    </mc:Choice>
    <mc:Fallback xmlns="">
      <p:transition spd="slow" advTm="42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4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4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8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" objId="4"/>
        <p14:stopEvt time="42234" objId="4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2" descr="BON Samuilo Amar 1902-11-03 p3-page-0 - Copy.jpg">
            <a:extLst>
              <a:ext uri="{FF2B5EF4-FFF2-40B4-BE49-F238E27FC236}">
                <a16:creationId xmlns:a16="http://schemas.microsoft.com/office/drawing/2014/main" id="{64F1D10E-66B2-48AA-939E-EDEC5D7E7F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404872"/>
            <a:ext cx="4498053" cy="4453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6" name="Picture 3" descr="BON Samuilo Amar 1902-11-03 p3-page-0.jpg">
            <a:extLst>
              <a:ext uri="{FF2B5EF4-FFF2-40B4-BE49-F238E27FC236}">
                <a16:creationId xmlns:a16="http://schemas.microsoft.com/office/drawing/2014/main" id="{99021950-6F11-4305-9DA1-0240F413AD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56760" y="2404872"/>
            <a:ext cx="4587240" cy="4453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17">
            <a:hlinkClick r:id="" action="ppaction://media"/>
            <a:extLst>
              <a:ext uri="{FF2B5EF4-FFF2-40B4-BE49-F238E27FC236}">
                <a16:creationId xmlns:a16="http://schemas.microsoft.com/office/drawing/2014/main" id="{6B33670B-9D87-4966-AA93-68651D5B17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61285" y="6120187"/>
            <a:ext cx="487363" cy="487363"/>
          </a:xfrm>
          <a:prstGeom prst="rect">
            <a:avLst/>
          </a:prstGeom>
        </p:spPr>
      </p:pic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B763CC2-ECFC-44BE-BCD3-241E9F8580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" y="0"/>
            <a:ext cx="9118442" cy="2404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75"/>
    </mc:Choice>
    <mc:Fallback xmlns="">
      <p:transition spd="slow" advTm="29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25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25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25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25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8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3"/>
        <p14:stopEvt time="29775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1910, berta ozer sedi, alisa amar stoji">
            <a:extLst>
              <a:ext uri="{FF2B5EF4-FFF2-40B4-BE49-F238E27FC236}">
                <a16:creationId xmlns:a16="http://schemas.microsoft.com/office/drawing/2014/main" id="{7B0A8A19-E8F8-4645-8A6D-B729CD3DDF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10169" r="10169"/>
          <a:stretch/>
        </p:blipFill>
        <p:spPr bwMode="auto">
          <a:xfrm>
            <a:off x="457200" y="1105792"/>
            <a:ext cx="6061898" cy="5132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88" name="Text Box 6">
            <a:extLst>
              <a:ext uri="{FF2B5EF4-FFF2-40B4-BE49-F238E27FC236}">
                <a16:creationId xmlns:a16="http://schemas.microsoft.com/office/drawing/2014/main" id="{52D37AA2-B1C8-4AC8-87C2-C7FF94017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216634"/>
            <a:ext cx="65532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r-Latn-CS" altLang="en-US" sz="2200" b="1" dirty="0"/>
              <a:t>Berta Ozer </a:t>
            </a:r>
            <a:r>
              <a:rPr lang="en-US" altLang="en-US" sz="2200" b="1" dirty="0" err="1"/>
              <a:t>sa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sinovima</a:t>
            </a:r>
            <a:r>
              <a:rPr lang="en-US" altLang="en-US" sz="2200" b="1" dirty="0"/>
              <a:t> </a:t>
            </a:r>
            <a:r>
              <a:rPr lang="sr-Latn-CS" altLang="en-US" sz="2200" b="1" dirty="0"/>
              <a:t>(u sredini) i </a:t>
            </a:r>
            <a:r>
              <a:rPr lang="en-US" altLang="en-US" sz="2200" b="1" dirty="0" err="1"/>
              <a:t>Cipora</a:t>
            </a:r>
            <a:r>
              <a:rPr lang="sr-Latn-CS" altLang="en-US" sz="2200" b="1" dirty="0"/>
              <a:t> Amar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CDFF1CB3-E2F2-4A50-8E81-C7D851B894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127" y="152400"/>
            <a:ext cx="2389640" cy="278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90" name="TextBox 5">
            <a:extLst>
              <a:ext uri="{FF2B5EF4-FFF2-40B4-BE49-F238E27FC236}">
                <a16:creationId xmlns:a16="http://schemas.microsoft.com/office/drawing/2014/main" id="{7753DD6E-6EC8-439D-86D9-2999C9FC9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36175"/>
            <a:ext cx="6248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sr-Latn-RS" altLang="en-US" b="1" dirty="0"/>
              <a:t>Buena - </a:t>
            </a:r>
            <a:r>
              <a:rPr lang="en-US" altLang="en-US" b="1" dirty="0"/>
              <a:t>Berta Ozer (1883</a:t>
            </a:r>
            <a:r>
              <a:rPr lang="sr-Latn-RS" altLang="en-US" b="1" dirty="0"/>
              <a:t> - 1959</a:t>
            </a:r>
            <a:r>
              <a:rPr lang="en-US" altLang="en-US" b="1" dirty="0"/>
              <a:t>)</a:t>
            </a:r>
          </a:p>
        </p:txBody>
      </p:sp>
      <p:pic>
        <p:nvPicPr>
          <p:cNvPr id="3" name="18">
            <a:hlinkClick r:id="" action="ppaction://media"/>
            <a:extLst>
              <a:ext uri="{FF2B5EF4-FFF2-40B4-BE49-F238E27FC236}">
                <a16:creationId xmlns:a16="http://schemas.microsoft.com/office/drawing/2014/main" id="{13D52822-F3D6-4666-A3C5-5C0D17CBB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3469">
        <p:circle/>
      </p:transition>
    </mc:Choice>
    <mc:Fallback xmlns="">
      <p:transition spd="slow" advTm="2346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6735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3275" objId="3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5" descr="purim u budimpesti oko 1920 u stanu berte ozer, levo stoji mazal, levo sedi berta, prvi desno zak, , stoji levo roza,, dete rela ozer, cerka berte, zivi u australiji">
            <a:extLst>
              <a:ext uri="{FF2B5EF4-FFF2-40B4-BE49-F238E27FC236}">
                <a16:creationId xmlns:a16="http://schemas.microsoft.com/office/drawing/2014/main" id="{BCF57639-251A-4895-BC0D-733175198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914400" y="304801"/>
            <a:ext cx="7658100" cy="5444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89" name="Text Box 7">
            <a:extLst>
              <a:ext uri="{FF2B5EF4-FFF2-40B4-BE49-F238E27FC236}">
                <a16:creationId xmlns:a16="http://schemas.microsoft.com/office/drawing/2014/main" id="{4A53C45C-9033-496E-B3C0-680C65E1B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34025"/>
            <a:ext cx="91440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sr-Latn-CS" altLang="en-US" sz="20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CS" altLang="en-US" sz="2200" b="1" dirty="0"/>
              <a:t>Proslava </a:t>
            </a:r>
            <a:r>
              <a:rPr lang="en-US" altLang="en-US" sz="2200" b="1" dirty="0" err="1"/>
              <a:t>Purima</a:t>
            </a:r>
            <a:r>
              <a:rPr lang="sr-Latn-CS" altLang="en-US" sz="2200" b="1" dirty="0"/>
              <a:t> u domu Berte (</a:t>
            </a:r>
            <a:r>
              <a:rPr lang="en-GB" altLang="en-US" sz="2200" b="1" dirty="0" err="1"/>
              <a:t>sedi</a:t>
            </a:r>
            <a:r>
              <a:rPr lang="en-GB" altLang="en-US" sz="2200" b="1" dirty="0"/>
              <a:t> </a:t>
            </a:r>
            <a:r>
              <a:rPr lang="sr-Latn-CS" altLang="en-US" sz="2200" b="1" dirty="0"/>
              <a:t>druga s leva) i </a:t>
            </a:r>
            <a:endParaRPr lang="en-GB" altLang="en-US" sz="22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CS" altLang="en-US" sz="2200" b="1" dirty="0"/>
              <a:t>Žaka Ozera (</a:t>
            </a:r>
            <a:r>
              <a:rPr lang="en-GB" altLang="en-US" sz="2200" b="1" dirty="0" err="1"/>
              <a:t>sedi</a:t>
            </a:r>
            <a:r>
              <a:rPr lang="en-GB" altLang="en-US" sz="2200" b="1" dirty="0"/>
              <a:t> </a:t>
            </a:r>
            <a:r>
              <a:rPr lang="sr-Latn-CS" altLang="en-US" sz="2200" b="1" dirty="0"/>
              <a:t>prvi s desna)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CS" altLang="en-US" sz="2000" b="1" dirty="0"/>
              <a:t>Budimpešta, 1920. </a:t>
            </a:r>
            <a:endParaRPr lang="en-US" altLang="en-US" sz="2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sr-Latn-CS" altLang="en-US" sz="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2000" dirty="0"/>
          </a:p>
        </p:txBody>
      </p:sp>
      <p:pic>
        <p:nvPicPr>
          <p:cNvPr id="2" name="19">
            <a:hlinkClick r:id="" action="ppaction://media"/>
            <a:extLst>
              <a:ext uri="{FF2B5EF4-FFF2-40B4-BE49-F238E27FC236}">
                <a16:creationId xmlns:a16="http://schemas.microsoft.com/office/drawing/2014/main" id="{9846B219-B829-4B5B-83C0-C471FACEA3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03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3241">
        <p:circle/>
      </p:transition>
    </mc:Choice>
    <mc:Fallback xmlns="">
      <p:transition spd="slow" advTm="2324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8776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2"/>
        <p14:stopEvt time="23241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3535DFE3-985C-456F-A1B4-DF0C41108A3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10"/>
            <a:ext cx="6400800" cy="6840380"/>
          </a:xfrm>
          <a:prstGeom prst="rect">
            <a:avLst/>
          </a:prstGeom>
        </p:spPr>
      </p:pic>
      <p:pic>
        <p:nvPicPr>
          <p:cNvPr id="4098" name="Picture 4" descr="Alhambra_Decree">
            <a:extLst>
              <a:ext uri="{FF2B5EF4-FFF2-40B4-BE49-F238E27FC236}">
                <a16:creationId xmlns:a16="http://schemas.microsoft.com/office/drawing/2014/main" id="{56672D1B-FD6E-4020-A7C9-4A304DEB9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191759" y="8810"/>
            <a:ext cx="3931921" cy="6840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0399480D-EF39-45CF-9B7A-AF417D4478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6858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884"/>
    </mc:Choice>
    <mc:Fallback xmlns="">
      <p:transition advTm="14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5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14673" objId="3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lenka, nahman i leon levi">
            <a:extLst>
              <a:ext uri="{FF2B5EF4-FFF2-40B4-BE49-F238E27FC236}">
                <a16:creationId xmlns:a16="http://schemas.microsoft.com/office/drawing/2014/main" id="{B02AABBB-1BB1-4837-BE16-37081D1AD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370"/>
          <a:stretch>
            <a:fillRect/>
          </a:stretch>
        </p:blipFill>
        <p:spPr bwMode="auto">
          <a:xfrm>
            <a:off x="1066800" y="1143000"/>
            <a:ext cx="7010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5">
            <a:extLst>
              <a:ext uri="{FF2B5EF4-FFF2-40B4-BE49-F238E27FC236}">
                <a16:creationId xmlns:a16="http://schemas.microsoft.com/office/drawing/2014/main" id="{C85ACD58-1AEB-420B-B5B7-A79FB062A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6096000"/>
            <a:ext cx="7010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r-Latn-CS" altLang="en-US" sz="3600" b="1" dirty="0"/>
              <a:t> </a:t>
            </a:r>
            <a:r>
              <a:rPr lang="sr-Latn-CS" altLang="en-US" sz="2000" b="1" dirty="0"/>
              <a:t>Leon, Rejna i Nahman Levi</a:t>
            </a:r>
            <a:endParaRPr lang="en-US" altLang="en-US" sz="2000" b="1" dirty="0"/>
          </a:p>
        </p:txBody>
      </p:sp>
      <p:sp>
        <p:nvSpPr>
          <p:cNvPr id="17413" name="TextBox 5">
            <a:extLst>
              <a:ext uri="{FF2B5EF4-FFF2-40B4-BE49-F238E27FC236}">
                <a16:creationId xmlns:a16="http://schemas.microsoft.com/office/drawing/2014/main" id="{83F2BA03-9E5B-4664-9113-94CE521A7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9262"/>
            <a:ext cx="7010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/>
              <a:t>Rejna</a:t>
            </a:r>
            <a:r>
              <a:rPr lang="en-US" altLang="en-US" b="1" dirty="0"/>
              <a:t> </a:t>
            </a:r>
            <a:r>
              <a:rPr lang="sr-Latn-RS" altLang="en-US" b="1" dirty="0"/>
              <a:t>- </a:t>
            </a:r>
            <a:r>
              <a:rPr lang="en-US" altLang="en-US" b="1" dirty="0" err="1"/>
              <a:t>Lenka</a:t>
            </a:r>
            <a:r>
              <a:rPr lang="en-US" altLang="en-US" b="1" dirty="0"/>
              <a:t> Levi</a:t>
            </a:r>
            <a:r>
              <a:rPr lang="sr-Latn-RS" altLang="en-US" b="1" dirty="0"/>
              <a:t> </a:t>
            </a:r>
            <a:r>
              <a:rPr lang="en-US" altLang="en-US" b="1" dirty="0"/>
              <a:t>(1885 </a:t>
            </a:r>
            <a:r>
              <a:rPr lang="sr-Latn-RS" altLang="en-US" b="1" dirty="0"/>
              <a:t>-</a:t>
            </a:r>
            <a:r>
              <a:rPr lang="en-US" altLang="en-US" b="1" dirty="0"/>
              <a:t> </a:t>
            </a:r>
            <a:r>
              <a:rPr lang="sr-Latn-RS" altLang="en-US" b="1" dirty="0"/>
              <a:t>1941/42</a:t>
            </a:r>
            <a:r>
              <a:rPr lang="en-US" altLang="en-US" b="1" dirty="0"/>
              <a:t>)</a:t>
            </a:r>
          </a:p>
        </p:txBody>
      </p:sp>
      <p:pic>
        <p:nvPicPr>
          <p:cNvPr id="2" name="20">
            <a:hlinkClick r:id="" action="ppaction://media"/>
            <a:extLst>
              <a:ext uri="{FF2B5EF4-FFF2-40B4-BE49-F238E27FC236}">
                <a16:creationId xmlns:a16="http://schemas.microsoft.com/office/drawing/2014/main" id="{2D6D5D59-F24F-4A0D-A84E-E775BFB207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1676400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949DC2-A458-4097-8E54-3BD7B306D2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40653"/>
            <a:ext cx="2219681" cy="27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6096">
        <p:circle/>
      </p:transition>
    </mc:Choice>
    <mc:Fallback xmlns="">
      <p:transition spd="slow" advTm="2609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1837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  <p14:stopEvt time="25574" objId="2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2458BD-3CC2-44D3-AF83-5BDC44A9712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21">
            <a:hlinkClick r:id="" action="ppaction://media"/>
            <a:extLst>
              <a:ext uri="{FF2B5EF4-FFF2-40B4-BE49-F238E27FC236}">
                <a16:creationId xmlns:a16="http://schemas.microsoft.com/office/drawing/2014/main" id="{BF35EDE4-8486-4A93-B974-18C39BA2CF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35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39"/>
    </mc:Choice>
    <mc:Fallback xmlns="">
      <p:transition spd="slow" advTm="27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7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9796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7739" objId="3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outdoor, ground, grass&#10;&#10;Description automatically generated">
            <a:extLst>
              <a:ext uri="{FF2B5EF4-FFF2-40B4-BE49-F238E27FC236}">
                <a16:creationId xmlns:a16="http://schemas.microsoft.com/office/drawing/2014/main" id="{B7603701-E0D8-4DD5-96F9-FB84C95D0F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pic>
        <p:nvPicPr>
          <p:cNvPr id="2" name="22">
            <a:hlinkClick r:id="" action="ppaction://media"/>
            <a:extLst>
              <a:ext uri="{FF2B5EF4-FFF2-40B4-BE49-F238E27FC236}">
                <a16:creationId xmlns:a16="http://schemas.microsoft.com/office/drawing/2014/main" id="{CB2C2105-CBAA-4669-B846-2F1B65BD2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98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50"/>
    </mc:Choice>
    <mc:Fallback xmlns="">
      <p:transition spd="slow" advTm="14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14850" objId="2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8">
            <a:extLst>
              <a:ext uri="{FF2B5EF4-FFF2-40B4-BE49-F238E27FC236}">
                <a16:creationId xmlns:a16="http://schemas.microsoft.com/office/drawing/2014/main" id="{A9442BCA-1EFA-4523-A307-5814C238F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209550"/>
            <a:ext cx="6501159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CS" altLang="en-US" b="1" dirty="0"/>
              <a:t>Moša  Amar</a:t>
            </a:r>
            <a:r>
              <a:rPr lang="en-US" altLang="en-US" b="1" dirty="0"/>
              <a:t> </a:t>
            </a:r>
            <a:r>
              <a:rPr lang="sr-Latn-CS" altLang="en-US" b="1" dirty="0"/>
              <a:t>(188</a:t>
            </a:r>
            <a:r>
              <a:rPr lang="en-GB" altLang="en-US" b="1" dirty="0"/>
              <a:t>7</a:t>
            </a:r>
            <a:r>
              <a:rPr lang="sr-Latn-CS" altLang="en-US" b="1" dirty="0"/>
              <a:t> </a:t>
            </a:r>
            <a:r>
              <a:rPr lang="en-US" altLang="en-US" b="1" dirty="0"/>
              <a:t>-</a:t>
            </a:r>
            <a:r>
              <a:rPr lang="sr-Latn-CS" altLang="en-US" b="1" dirty="0"/>
              <a:t> 1912)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 dirty="0"/>
          </a:p>
        </p:txBody>
      </p:sp>
      <p:pic>
        <p:nvPicPr>
          <p:cNvPr id="17413" name="Picture 5" descr="C:\Users\User\Desktop\My Documents\My Pictures\2009-05-05\mosa amar.jpg">
            <a:extLst>
              <a:ext uri="{FF2B5EF4-FFF2-40B4-BE49-F238E27FC236}">
                <a16:creationId xmlns:a16="http://schemas.microsoft.com/office/drawing/2014/main" id="{0EF1B482-725F-4442-B98E-1E6D48534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42305" t="1037" r="31162" b="72000"/>
          <a:stretch>
            <a:fillRect/>
          </a:stretch>
        </p:blipFill>
        <p:spPr bwMode="auto">
          <a:xfrm>
            <a:off x="1295400" y="1295400"/>
            <a:ext cx="3733800" cy="5169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1C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1D5AC00B-5A89-447F-9DBD-50F25685B3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159" y="218123"/>
            <a:ext cx="2390082" cy="27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23">
            <a:hlinkClick r:id="" action="ppaction://media"/>
            <a:extLst>
              <a:ext uri="{FF2B5EF4-FFF2-40B4-BE49-F238E27FC236}">
                <a16:creationId xmlns:a16="http://schemas.microsoft.com/office/drawing/2014/main" id="{6EBB2FED-BD37-4B4B-8BB3-51595A5914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1768">
        <p:circle/>
      </p:transition>
    </mc:Choice>
    <mc:Fallback xmlns="">
      <p:transition spd="slow" advTm="2176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21595" objId="2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rgbClr val="966432"/>
            </a:gs>
            <a:gs pos="92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Balkanski rat - Moša Amar 1913-04-07 p16-page-0.jpg">
            <a:extLst>
              <a:ext uri="{FF2B5EF4-FFF2-40B4-BE49-F238E27FC236}">
                <a16:creationId xmlns:a16="http://schemas.microsoft.com/office/drawing/2014/main" id="{AE4F290A-B5C5-47F2-A003-09D0BE709A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77" b="34721"/>
          <a:stretch/>
        </p:blipFill>
        <p:spPr bwMode="auto">
          <a:xfrm>
            <a:off x="-685799" y="-3809"/>
            <a:ext cx="9928860" cy="6858001"/>
          </a:xfrm>
          <a:prstGeom prst="rect">
            <a:avLst/>
          </a:prstGeom>
          <a:gradFill flip="none" rotWithShape="1">
            <a:gsLst>
              <a:gs pos="7000">
                <a:srgbClr val="966432"/>
              </a:gs>
              <a:gs pos="92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r="11688"/>
          <a:stretch/>
        </p:blipFill>
        <p:spPr>
          <a:xfrm>
            <a:off x="-685799" y="0"/>
            <a:ext cx="9928860" cy="6858000"/>
          </a:xfrm>
          <a:prstGeom prst="rect">
            <a:avLst/>
          </a:prstGeom>
        </p:spPr>
      </p:pic>
      <p:pic>
        <p:nvPicPr>
          <p:cNvPr id="2" name="24">
            <a:hlinkClick r:id="" action="ppaction://media"/>
            <a:extLst>
              <a:ext uri="{FF2B5EF4-FFF2-40B4-BE49-F238E27FC236}">
                <a16:creationId xmlns:a16="http://schemas.microsoft.com/office/drawing/2014/main" id="{50C70390-6C55-481F-A6F1-E828C7D8E7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3757BCBD-1D07-4DDB-B1FF-8432ED30C7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5320" y="3808"/>
            <a:ext cx="9928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7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2171"/>
    </mc:Choice>
    <mc:Fallback xmlns="">
      <p:transition advTm="52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8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15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8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286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51587" objId="2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1" y="883048"/>
            <a:ext cx="6163764" cy="4584299"/>
          </a:xfrm>
          <a:prstGeom prst="rect">
            <a:avLst/>
          </a:prstGeom>
        </p:spPr>
      </p:pic>
      <p:sp>
        <p:nvSpPr>
          <p:cNvPr id="19458" name="Text Box 11">
            <a:extLst>
              <a:ext uri="{FF2B5EF4-FFF2-40B4-BE49-F238E27FC236}">
                <a16:creationId xmlns:a16="http://schemas.microsoft.com/office/drawing/2014/main" id="{35A28DEA-3119-4762-B75B-55EF6AC53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" y="5791200"/>
            <a:ext cx="9144000" cy="1284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sr-Latn-CS" altLang="en-US" sz="2000" b="1" dirty="0"/>
              <a:t>Spomenik palim srpskim Jevrejima u ratovima 1912-1918</a:t>
            </a:r>
            <a:r>
              <a:rPr lang="en-US" altLang="en-US" sz="2000" b="1" dirty="0"/>
              <a:t> (</a:t>
            </a:r>
            <a:r>
              <a:rPr lang="en-US" altLang="en-US" sz="2000" b="1" dirty="0" err="1"/>
              <a:t>podignut</a:t>
            </a:r>
            <a:r>
              <a:rPr lang="en-US" altLang="en-US" sz="2000" b="1" dirty="0"/>
              <a:t> 1927.)</a:t>
            </a:r>
            <a:endParaRPr lang="sr-Latn-CS" altLang="en-US" sz="2000" b="1" dirty="0"/>
          </a:p>
          <a:p>
            <a:pPr algn="ctr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/>
              <a:t>Jevrejsko</a:t>
            </a:r>
            <a:r>
              <a:rPr lang="en-US" altLang="en-US" sz="1800" b="1" dirty="0"/>
              <a:t> </a:t>
            </a:r>
            <a:r>
              <a:rPr lang="sr-Latn-CS" altLang="en-US" sz="1800" b="1" dirty="0"/>
              <a:t>groblje u Beogradu </a:t>
            </a:r>
          </a:p>
          <a:p>
            <a:pPr algn="ctr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endParaRPr lang="en-US" altLang="en-US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4A0D67-C01A-4899-A814-9A4D2A41A6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609600" y="673428"/>
            <a:ext cx="7973579" cy="4793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25">
            <a:hlinkClick r:id="" action="ppaction://media"/>
            <a:extLst>
              <a:ext uri="{FF2B5EF4-FFF2-40B4-BE49-F238E27FC236}">
                <a16:creationId xmlns:a16="http://schemas.microsoft.com/office/drawing/2014/main" id="{59849043-E44A-4876-B2B6-6F4A07B3A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21">
        <p14:prism/>
      </p:transition>
    </mc:Choice>
    <mc:Fallback xmlns="">
      <p:transition spd="slow" advTm="325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3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458" grpId="0"/>
    </p:bldLst>
  </p:timing>
  <p:extLst>
    <p:ext uri="{E180D4A7-C9FB-4DFB-919C-405C955672EB}">
      <p14:showEvtLst xmlns:p14="http://schemas.microsoft.com/office/powerpoint/2010/main">
        <p14:playEvt time="2" objId="2"/>
        <p14:stopEvt time="32521" objId="2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3">
            <a:extLst>
              <a:ext uri="{FF2B5EF4-FFF2-40B4-BE49-F238E27FC236}">
                <a16:creationId xmlns:a16="http://schemas.microsoft.com/office/drawing/2014/main" id="{D869BA51-A156-40A5-ABC8-4C6EB7770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4800"/>
            <a:ext cx="685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/>
              <a:t>Ester - </a:t>
            </a:r>
            <a:r>
              <a:rPr lang="en-US" altLang="en-US" b="1" dirty="0" err="1"/>
              <a:t>Žana</a:t>
            </a:r>
            <a:r>
              <a:rPr lang="en-US" altLang="en-US" b="1" dirty="0"/>
              <a:t> </a:t>
            </a:r>
            <a:r>
              <a:rPr lang="en-US" altLang="en-US" b="1" dirty="0" err="1"/>
              <a:t>Ruso</a:t>
            </a:r>
            <a:r>
              <a:rPr lang="sr-Latn-RS" altLang="en-US" b="1" dirty="0"/>
              <a:t> </a:t>
            </a:r>
            <a:r>
              <a:rPr lang="en-US" altLang="en-US" b="1" dirty="0"/>
              <a:t>(1890 </a:t>
            </a:r>
            <a:r>
              <a:rPr lang="sr-Latn-RS" altLang="en-US" b="1" dirty="0"/>
              <a:t>-</a:t>
            </a:r>
            <a:r>
              <a:rPr lang="en-US" altLang="en-US" b="1" dirty="0"/>
              <a:t> </a:t>
            </a:r>
            <a:r>
              <a:rPr lang="sr-Latn-RS" altLang="en-US" b="1" dirty="0"/>
              <a:t>1941/42</a:t>
            </a:r>
            <a:r>
              <a:rPr lang="en-US" altLang="en-US" b="1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CE672A-27C3-4959-9DD1-A060DA9911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058825" y="1371600"/>
            <a:ext cx="3240024" cy="474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84" name="TextBox 4">
            <a:extLst>
              <a:ext uri="{FF2B5EF4-FFF2-40B4-BE49-F238E27FC236}">
                <a16:creationId xmlns:a16="http://schemas.microsoft.com/office/drawing/2014/main" id="{2A536C75-4C5D-4637-A465-2F0677964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196203"/>
            <a:ext cx="6858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/>
              <a:t>    Dr </a:t>
            </a:r>
            <a:r>
              <a:rPr lang="en-US" altLang="en-US" sz="2000" b="1" dirty="0" err="1"/>
              <a:t>Hajim</a:t>
            </a:r>
            <a:r>
              <a:rPr lang="en-US" altLang="en-US" sz="2000" b="1" dirty="0"/>
              <a:t> </a:t>
            </a:r>
            <a:r>
              <a:rPr lang="en-US" altLang="en-US" sz="2000" b="1" dirty="0" err="1"/>
              <a:t>i</a:t>
            </a:r>
            <a:r>
              <a:rPr lang="en-US" altLang="en-US" sz="2000" b="1" dirty="0"/>
              <a:t> Ester</a:t>
            </a:r>
            <a:r>
              <a:rPr lang="sr-Latn-RS" altLang="en-US" sz="2000" b="1" dirty="0"/>
              <a:t> Ruso</a:t>
            </a:r>
            <a:r>
              <a:rPr lang="en-US" altLang="en-US" sz="2000" b="1" dirty="0"/>
              <a:t>                      David </a:t>
            </a:r>
            <a:r>
              <a:rPr lang="en-US" altLang="en-US" sz="2000" b="1" dirty="0" err="1"/>
              <a:t>i</a:t>
            </a:r>
            <a:r>
              <a:rPr lang="en-US" altLang="en-US" sz="2000" b="1" dirty="0"/>
              <a:t> Avram</a:t>
            </a:r>
            <a:r>
              <a:rPr lang="sr-Latn-RS" altLang="en-US" sz="2000" b="1" dirty="0"/>
              <a:t> Ruso</a:t>
            </a:r>
            <a:endParaRPr lang="en-GB" altLang="en-US" sz="2000" b="1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BE30BFE-82B5-4037-ACC4-801426D370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52400"/>
            <a:ext cx="2366346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FE9CC8-E7FF-4A16-A619-40440C92A7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D9C3A5">
                <a:tint val="50000"/>
                <a:satMod val="180000"/>
              </a:srgbClr>
            </a:duotone>
          </a:blip>
          <a:srcRect t="7046" b="24193"/>
          <a:stretch/>
        </p:blipFill>
        <p:spPr>
          <a:xfrm>
            <a:off x="4729480" y="2819399"/>
            <a:ext cx="3355695" cy="3248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26">
            <a:hlinkClick r:id="" action="ppaction://media"/>
            <a:extLst>
              <a:ext uri="{FF2B5EF4-FFF2-40B4-BE49-F238E27FC236}">
                <a16:creationId xmlns:a16="http://schemas.microsoft.com/office/drawing/2014/main" id="{1058FD94-F0A1-4C20-9857-5897A4DEB1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6811">
        <p:circle/>
      </p:transition>
    </mc:Choice>
    <mc:Fallback xmlns="">
      <p:transition spd="slow" advTm="1681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15892" objId="3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3">
            <a:extLst>
              <a:ext uri="{FF2B5EF4-FFF2-40B4-BE49-F238E27FC236}">
                <a16:creationId xmlns:a16="http://schemas.microsoft.com/office/drawing/2014/main" id="{8394547F-2D2F-429F-B721-265DF3532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827" y="3597188"/>
            <a:ext cx="43117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/>
              <a:t>Pe</a:t>
            </a:r>
            <a:r>
              <a:rPr lang="sr-Latn-RS" altLang="en-US" sz="2000" b="1" dirty="0"/>
              <a:t>čat opštine</a:t>
            </a:r>
            <a:r>
              <a:rPr lang="en-US" altLang="en-US" sz="2000" b="1" dirty="0"/>
              <a:t> ↑ </a:t>
            </a:r>
            <a:r>
              <a:rPr lang="sr-Latn-RS" altLang="en-US" sz="2000" b="1" dirty="0"/>
              <a:t>   </a:t>
            </a:r>
            <a:r>
              <a:rPr lang="en-US" altLang="en-US" sz="2000" b="1" dirty="0" err="1"/>
              <a:t>Masarikova</a:t>
            </a:r>
            <a:r>
              <a:rPr lang="en-US" altLang="en-US" sz="2000" b="1" dirty="0"/>
              <a:t> </a:t>
            </a:r>
            <a:r>
              <a:rPr lang="en-US" altLang="en-US" sz="2000" b="1" dirty="0" err="1"/>
              <a:t>ulica</a:t>
            </a:r>
            <a:r>
              <a:rPr lang="en-US" altLang="en-US" sz="2000" b="1" dirty="0"/>
              <a:t> ↓</a:t>
            </a:r>
            <a:endParaRPr lang="en-GB" altLang="en-US" sz="1800" b="1" dirty="0"/>
          </a:p>
        </p:txBody>
      </p:sp>
      <p:sp>
        <p:nvSpPr>
          <p:cNvPr id="21507" name="TextBox 6">
            <a:extLst>
              <a:ext uri="{FF2B5EF4-FFF2-40B4-BE49-F238E27FC236}">
                <a16:creationId xmlns:a16="http://schemas.microsoft.com/office/drawing/2014/main" id="{B57D1B15-DF41-4F64-946E-2A92712E0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9" y="3597188"/>
            <a:ext cx="38100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/>
              <a:t> </a:t>
            </a:r>
            <a:r>
              <a:rPr lang="en-US" altLang="en-US" sz="2000" b="1" dirty="0" err="1"/>
              <a:t>Sinagoga</a:t>
            </a:r>
            <a:r>
              <a:rPr lang="en-US" altLang="en-US" sz="2000" b="1" dirty="0"/>
              <a:t> ↑   </a:t>
            </a:r>
            <a:r>
              <a:rPr lang="en-US" altLang="en-US" sz="2000" b="1" dirty="0" err="1"/>
              <a:t>Jevrejsko</a:t>
            </a:r>
            <a:r>
              <a:rPr lang="en-US" altLang="en-US" sz="2000" b="1" dirty="0"/>
              <a:t> </a:t>
            </a:r>
            <a:r>
              <a:rPr lang="en-US" altLang="en-US" sz="2000" b="1" dirty="0" err="1"/>
              <a:t>groblje</a:t>
            </a:r>
            <a:r>
              <a:rPr lang="en-US" altLang="en-US" sz="2000" b="1" dirty="0"/>
              <a:t> ↓ </a:t>
            </a:r>
            <a:endParaRPr lang="en-GB" altLang="en-US" sz="2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562958-DC84-44D3-BD18-77F1436636E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88085" y="673702"/>
            <a:ext cx="4055316" cy="2788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592FF9-C908-4F50-87F4-F7D73E564B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9828" y="4191000"/>
            <a:ext cx="4109871" cy="2593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8E6BA5-2E51-47BE-88D7-22CAE7E6CB57}"/>
              </a:ext>
            </a:extLst>
          </p:cNvPr>
          <p:cNvSpPr txBox="1"/>
          <p:nvPr/>
        </p:nvSpPr>
        <p:spPr>
          <a:xfrm>
            <a:off x="10160" y="7391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b="1" dirty="0"/>
              <a:t>Šabac</a:t>
            </a:r>
            <a:endParaRPr lang="en-GB" sz="3200" b="1" dirty="0"/>
          </a:p>
        </p:txBody>
      </p:sp>
      <p:pic>
        <p:nvPicPr>
          <p:cNvPr id="6" name="Picture 5" descr="A tree next to a fence&#10;&#10;Description automatically generated">
            <a:extLst>
              <a:ext uri="{FF2B5EF4-FFF2-40B4-BE49-F238E27FC236}">
                <a16:creationId xmlns:a16="http://schemas.microsoft.com/office/drawing/2014/main" id="{B5F1F1C1-07C3-4013-A612-44F1085FB9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01" y="4066282"/>
            <a:ext cx="3989100" cy="271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object&#10;&#10;Description automatically generated">
            <a:extLst>
              <a:ext uri="{FF2B5EF4-FFF2-40B4-BE49-F238E27FC236}">
                <a16:creationId xmlns:a16="http://schemas.microsoft.com/office/drawing/2014/main" id="{4042AD0B-1916-4D86-9A51-973819139B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300" y="673700"/>
            <a:ext cx="2452100" cy="2788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27">
            <a:hlinkClick r:id="" action="ppaction://media"/>
            <a:extLst>
              <a:ext uri="{FF2B5EF4-FFF2-40B4-BE49-F238E27FC236}">
                <a16:creationId xmlns:a16="http://schemas.microsoft.com/office/drawing/2014/main" id="{5D6A5A5C-42C4-48B2-9A56-197CCF2B1D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20295">
        <p15:prstTrans prst="drape"/>
      </p:transition>
    </mc:Choice>
    <mc:Fallback xmlns="">
      <p:transition spd="slow" advTm="202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" objId="4"/>
        <p14:stopEvt time="19593" objId="4"/>
      </p14:showEvt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0CEE8347-F44B-4CE8-8E8B-5C40BA58CD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0" r="1356" b="-3"/>
          <a:stretch/>
        </p:blipFill>
        <p:spPr>
          <a:xfrm>
            <a:off x="4216674" y="10"/>
            <a:ext cx="4927327" cy="375072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5" name="Picture 4" descr="A group of people in a field&#10;&#10;Description automatically generated">
            <a:extLst>
              <a:ext uri="{FF2B5EF4-FFF2-40B4-BE49-F238E27FC236}">
                <a16:creationId xmlns:a16="http://schemas.microsoft.com/office/drawing/2014/main" id="{48AE7039-22C1-4305-9648-B90EA38FB57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0" r="2" b="10063"/>
          <a:stretch/>
        </p:blipFill>
        <p:spPr>
          <a:xfrm>
            <a:off x="3136508" y="3887894"/>
            <a:ext cx="6007493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3" name="Picture 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847CCB9F-E935-422E-9CA2-2CE965B51B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84"/>
          <a:stretch/>
        </p:blipFill>
        <p:spPr>
          <a:xfrm>
            <a:off x="-152400" y="10"/>
            <a:ext cx="5627313" cy="6857990"/>
          </a:xfrm>
          <a:custGeom>
            <a:avLst/>
            <a:gdLst>
              <a:gd name="connsiteX0" fmla="*/ 0 w 7503111"/>
              <a:gd name="connsiteY0" fmla="*/ 0 h 6858000"/>
              <a:gd name="connsiteX1" fmla="*/ 677334 w 7503111"/>
              <a:gd name="connsiteY1" fmla="*/ 0 h 6858000"/>
              <a:gd name="connsiteX2" fmla="*/ 1168036 w 7503111"/>
              <a:gd name="connsiteY2" fmla="*/ 0 h 6858000"/>
              <a:gd name="connsiteX3" fmla="*/ 1205499 w 7503111"/>
              <a:gd name="connsiteY3" fmla="*/ 0 h 6858000"/>
              <a:gd name="connsiteX4" fmla="*/ 1647632 w 7503111"/>
              <a:gd name="connsiteY4" fmla="*/ 0 h 6858000"/>
              <a:gd name="connsiteX5" fmla="*/ 7215401 w 7503111"/>
              <a:gd name="connsiteY5" fmla="*/ 0 h 6858000"/>
              <a:gd name="connsiteX6" fmla="*/ 4041567 w 7503111"/>
              <a:gd name="connsiteY6" fmla="*/ 6852993 h 6858000"/>
              <a:gd name="connsiteX7" fmla="*/ 7503111 w 7503111"/>
              <a:gd name="connsiteY7" fmla="*/ 6852993 h 6858000"/>
              <a:gd name="connsiteX8" fmla="*/ 7503111 w 7503111"/>
              <a:gd name="connsiteY8" fmla="*/ 6852994 h 6858000"/>
              <a:gd name="connsiteX9" fmla="*/ 1647632 w 7503111"/>
              <a:gd name="connsiteY9" fmla="*/ 6852994 h 6858000"/>
              <a:gd name="connsiteX10" fmla="*/ 1647632 w 7503111"/>
              <a:gd name="connsiteY10" fmla="*/ 6858000 h 6858000"/>
              <a:gd name="connsiteX11" fmla="*/ 0 w 750311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28">
            <a:hlinkClick r:id="" action="ppaction://media"/>
            <a:extLst>
              <a:ext uri="{FF2B5EF4-FFF2-40B4-BE49-F238E27FC236}">
                <a16:creationId xmlns:a16="http://schemas.microsoft.com/office/drawing/2014/main" id="{26EC6A13-EB74-477B-B953-4302BB9EC3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16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 advTm="26039">
        <p15:prstTrans prst="fracture"/>
      </p:transition>
    </mc:Choice>
    <mc:Fallback xmlns="">
      <p:transition spd="slow" advTm="260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4"/>
        <p14:stopEvt time="25477" objId="4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06E52481-6637-4EFE-BDEF-1A4E126608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050" y="3083452"/>
            <a:ext cx="4832350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2">
            <a:extLst>
              <a:ext uri="{FF2B5EF4-FFF2-40B4-BE49-F238E27FC236}">
                <a16:creationId xmlns:a16="http://schemas.microsoft.com/office/drawing/2014/main" id="{7117F77F-19CD-452C-9FF6-D69F30C09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4800"/>
            <a:ext cx="6778326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/>
              <a:t>Sara - Serafina (1892 - 1918)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9599DE-DFEE-491C-BB20-8A48177D51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28600" y="2101323"/>
            <a:ext cx="3648104" cy="4451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363A2-0D89-4D01-B5F4-777A2679B9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726" y="131917"/>
            <a:ext cx="2365674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29">
            <a:hlinkClick r:id="" action="ppaction://media"/>
            <a:extLst>
              <a:ext uri="{FF2B5EF4-FFF2-40B4-BE49-F238E27FC236}">
                <a16:creationId xmlns:a16="http://schemas.microsoft.com/office/drawing/2014/main" id="{297DCE63-646C-4663-8D5D-0A7F7D13B8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3837">
        <p:circle/>
      </p:transition>
    </mc:Choice>
    <mc:Fallback xmlns="">
      <p:transition spd="slow" advTm="2383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63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5"/>
        <p14:stopEvt time="23139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4C4813-113E-411F-B50A-E6DA8F1140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9" r="7778"/>
          <a:stretch/>
        </p:blipFill>
        <p:spPr>
          <a:xfrm>
            <a:off x="76200" y="76200"/>
            <a:ext cx="8991599" cy="6705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3">
            <a:hlinkClick r:id="" action="ppaction://media"/>
            <a:extLst>
              <a:ext uri="{FF2B5EF4-FFF2-40B4-BE49-F238E27FC236}">
                <a16:creationId xmlns:a16="http://schemas.microsoft.com/office/drawing/2014/main" id="{B0A4CC05-7D00-4F0C-AC6F-B6AD954D19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8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2791"/>
    </mc:Choice>
    <mc:Fallback xmlns="">
      <p:transition spd="slow" advTm="12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3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1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  <p14:stopEvt time="12791" objId="7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2">
            <a:extLst>
              <a:ext uri="{FF2B5EF4-FFF2-40B4-BE49-F238E27FC236}">
                <a16:creationId xmlns:a16="http://schemas.microsoft.com/office/drawing/2014/main" id="{55CB3433-7CDF-4B3A-8CA5-F3BB01663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6877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/>
              <a:t>Rifka</a:t>
            </a:r>
            <a:r>
              <a:rPr lang="en-US" altLang="en-US" b="1" dirty="0"/>
              <a:t> - Rea </a:t>
            </a:r>
            <a:r>
              <a:rPr lang="en-US" altLang="en-US" b="1" dirty="0" err="1"/>
              <a:t>Pijade</a:t>
            </a:r>
            <a:r>
              <a:rPr lang="sr-Latn-RS" altLang="en-US" b="1" dirty="0"/>
              <a:t> </a:t>
            </a:r>
            <a:r>
              <a:rPr lang="en-US" altLang="en-US" b="1" dirty="0"/>
              <a:t>(1892 </a:t>
            </a:r>
            <a:r>
              <a:rPr lang="sr-Latn-RS" altLang="en-US" b="1" dirty="0"/>
              <a:t>-</a:t>
            </a:r>
            <a:r>
              <a:rPr lang="en-US" altLang="en-US" b="1" dirty="0"/>
              <a:t> </a:t>
            </a:r>
            <a:r>
              <a:rPr lang="sr-Latn-RS" altLang="en-US" b="1" dirty="0"/>
              <a:t>1941/42</a:t>
            </a:r>
            <a:r>
              <a:rPr lang="en-US" altLang="en-US" b="1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52763E-0C0E-43B5-850A-2CC7B02D38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524000"/>
            <a:ext cx="4589358" cy="495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B7C743-7DE0-46B7-AD94-40F0537C92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29166" t="29249" r="45000" b="11463"/>
          <a:stretch/>
        </p:blipFill>
        <p:spPr>
          <a:xfrm>
            <a:off x="5711080" y="2945877"/>
            <a:ext cx="2246194" cy="2898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557" name="TextBox 2">
            <a:extLst>
              <a:ext uri="{FF2B5EF4-FFF2-40B4-BE49-F238E27FC236}">
                <a16:creationId xmlns:a16="http://schemas.microsoft.com/office/drawing/2014/main" id="{CE7D2C67-9116-4538-9850-7CD723253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1" y="5942013"/>
            <a:ext cx="38084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 err="1"/>
              <a:t>Zgrada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Francusko-srpske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banke</a:t>
            </a:r>
            <a:r>
              <a:rPr lang="en-US" altLang="en-US" sz="1800" b="1" dirty="0"/>
              <a:t>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 err="1"/>
              <a:t>Knez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Mihailova</a:t>
            </a:r>
            <a:r>
              <a:rPr lang="en-US" altLang="en-US" sz="1800" b="1" dirty="0"/>
              <a:t> 36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b="1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0893B1D-E647-4590-AF01-DF321B9E30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274" y="0"/>
            <a:ext cx="2160000" cy="2787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30">
            <a:hlinkClick r:id="" action="ppaction://media"/>
            <a:extLst>
              <a:ext uri="{FF2B5EF4-FFF2-40B4-BE49-F238E27FC236}">
                <a16:creationId xmlns:a16="http://schemas.microsoft.com/office/drawing/2014/main" id="{CBA02DD5-D21B-4DB0-9773-F310E64F95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6887">
        <p:circle/>
      </p:transition>
    </mc:Choice>
    <mc:Fallback xmlns="">
      <p:transition spd="slow" advTm="2688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3"/>
        <p14:stopEvt time="26887" objId="3"/>
      </p14:showEvt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desno alisa amar, 1912">
            <a:extLst>
              <a:ext uri="{FF2B5EF4-FFF2-40B4-BE49-F238E27FC236}">
                <a16:creationId xmlns:a16="http://schemas.microsoft.com/office/drawing/2014/main" id="{F2F9FFA1-6547-43B1-82A9-71415045B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514134" y="1219200"/>
            <a:ext cx="4134065" cy="5516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579" name="Text Box 5">
            <a:extLst>
              <a:ext uri="{FF2B5EF4-FFF2-40B4-BE49-F238E27FC236}">
                <a16:creationId xmlns:a16="http://schemas.microsoft.com/office/drawing/2014/main" id="{CAEF18DB-5AC3-47B3-9232-2861E9F53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0419" y="6021388"/>
            <a:ext cx="4495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r-Latn-CS" altLang="en-US" sz="2200" b="1" dirty="0"/>
              <a:t>Cipora (gore desno) sa školskim drugaricama</a:t>
            </a:r>
            <a:endParaRPr lang="en-US" altLang="en-US" sz="2200" b="1" dirty="0"/>
          </a:p>
        </p:txBody>
      </p:sp>
      <p:sp>
        <p:nvSpPr>
          <p:cNvPr id="24580" name="TextBox 4">
            <a:extLst>
              <a:ext uri="{FF2B5EF4-FFF2-40B4-BE49-F238E27FC236}">
                <a16:creationId xmlns:a16="http://schemas.microsoft.com/office/drawing/2014/main" id="{AC9F6741-95A3-44CD-A570-8E26864B8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80" y="276225"/>
            <a:ext cx="690954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/>
              <a:t>Cipora</a:t>
            </a:r>
            <a:r>
              <a:rPr lang="en-US" altLang="en-US" b="1" dirty="0"/>
              <a:t> - </a:t>
            </a:r>
            <a:r>
              <a:rPr lang="en-US" altLang="en-US" b="1" dirty="0" err="1"/>
              <a:t>Alis</a:t>
            </a:r>
            <a:r>
              <a:rPr lang="en-US" altLang="en-US" b="1" dirty="0"/>
              <a:t> </a:t>
            </a:r>
            <a:r>
              <a:rPr lang="sr-Latn-RS" altLang="en-US" b="1" dirty="0"/>
              <a:t>Demajo</a:t>
            </a:r>
            <a:r>
              <a:rPr lang="en-US" altLang="en-US" b="1" dirty="0"/>
              <a:t> (1894 </a:t>
            </a:r>
            <a:r>
              <a:rPr lang="sr-Latn-RS" altLang="en-US" b="1" dirty="0"/>
              <a:t>-</a:t>
            </a:r>
            <a:r>
              <a:rPr lang="en-US" altLang="en-US" b="1" dirty="0"/>
              <a:t> 1939)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B1CD00-B1E4-4304-91EC-2EB01D32C9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57629" t="5524" r="13450" b="60335"/>
          <a:stretch/>
        </p:blipFill>
        <p:spPr>
          <a:xfrm>
            <a:off x="5370618" y="2928929"/>
            <a:ext cx="3015401" cy="301540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C15DC2D-699F-4A71-8053-90EDC706F3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462" y="105271"/>
            <a:ext cx="1994431" cy="27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31">
            <a:hlinkClick r:id="" action="ppaction://media"/>
            <a:extLst>
              <a:ext uri="{FF2B5EF4-FFF2-40B4-BE49-F238E27FC236}">
                <a16:creationId xmlns:a16="http://schemas.microsoft.com/office/drawing/2014/main" id="{EC06EF59-4E80-493E-983E-C3F4C98478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4342">
        <p:circle/>
      </p:transition>
    </mc:Choice>
    <mc:Fallback xmlns="">
      <p:transition spd="slow" advTm="2434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24259" objId="2"/>
      </p14:showEvt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vintage photo of a group of people in uniform&#10;&#10;Description automatically generated">
            <a:extLst>
              <a:ext uri="{FF2B5EF4-FFF2-40B4-BE49-F238E27FC236}">
                <a16:creationId xmlns:a16="http://schemas.microsoft.com/office/drawing/2014/main" id="{09BD82EB-5635-4081-8810-356C9EB28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" y="0"/>
            <a:ext cx="9133838" cy="6858000"/>
          </a:xfrm>
          <a:prstGeom prst="rect">
            <a:avLst/>
          </a:prstGeom>
        </p:spPr>
      </p:pic>
      <p:pic>
        <p:nvPicPr>
          <p:cNvPr id="3" name="Picture 2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33FB3FAD-3EDA-4F4F-9D44-3C80E597E2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" t="2381" b="12540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0D32DC-672F-49C2-8780-A96CB68C24F5}"/>
              </a:ext>
            </a:extLst>
          </p:cNvPr>
          <p:cNvSpPr txBox="1"/>
          <p:nvPr/>
        </p:nvSpPr>
        <p:spPr>
          <a:xfrm>
            <a:off x="5083" y="5849184"/>
            <a:ext cx="9108438" cy="1003736"/>
          </a:xfrm>
          <a:prstGeom prst="rect">
            <a:avLst/>
          </a:prstGeom>
          <a:solidFill>
            <a:srgbClr val="FDF8F5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100" b="1" dirty="0" err="1"/>
              <a:t>Odbor</a:t>
            </a:r>
            <a:r>
              <a:rPr lang="en-GB" sz="2100" b="1" dirty="0"/>
              <a:t> </a:t>
            </a:r>
            <a:r>
              <a:rPr lang="sr-Latn-RS" sz="2100" b="1" dirty="0"/>
              <a:t>za izgradnju sinagoge Bet Jisrael (Beograd)</a:t>
            </a:r>
          </a:p>
          <a:p>
            <a:pPr algn="ctr">
              <a:lnSpc>
                <a:spcPct val="150000"/>
              </a:lnSpc>
            </a:pPr>
            <a:r>
              <a:rPr lang="sr-Latn-RS" sz="2100" b="1" dirty="0"/>
              <a:t>Krajnje levo Nahman Levi, muž Rejne Amar, u sredini sedi Šemaja Demajo </a:t>
            </a:r>
            <a:endParaRPr lang="en-GB" sz="2100" b="1" dirty="0"/>
          </a:p>
        </p:txBody>
      </p:sp>
      <p:pic>
        <p:nvPicPr>
          <p:cNvPr id="2" name="32">
            <a:hlinkClick r:id="" action="ppaction://media"/>
            <a:extLst>
              <a:ext uri="{FF2B5EF4-FFF2-40B4-BE49-F238E27FC236}">
                <a16:creationId xmlns:a16="http://schemas.microsoft.com/office/drawing/2014/main" id="{5B552CEF-EAE2-4BA6-B19A-ED601C7E9C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95600" y="2438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8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25"/>
    </mc:Choice>
    <mc:Fallback xmlns="">
      <p:transition spd="slow" advTm="35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2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  <p:extLst>
    <p:ext uri="{E180D4A7-C9FB-4DFB-919C-405C955672EB}">
      <p14:showEvtLst xmlns:p14="http://schemas.microsoft.com/office/powerpoint/2010/main">
        <p14:playEvt time="0" objId="2"/>
        <p14:stopEvt time="34381" objId="2"/>
      </p14:showEvt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6590A0-A4D5-40E3-BF00-E9C94F65A996}"/>
              </a:ext>
            </a:extLst>
          </p:cNvPr>
          <p:cNvSpPr txBox="1"/>
          <p:nvPr/>
        </p:nvSpPr>
        <p:spPr>
          <a:xfrm>
            <a:off x="38100" y="6324600"/>
            <a:ext cx="906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dirty="0"/>
              <a:t>Dr Laza Paču – ministar finansija u Vladi Kraljevine Srbije</a:t>
            </a:r>
            <a:endParaRPr lang="en-GB" sz="2400" b="1" dirty="0"/>
          </a:p>
        </p:txBody>
      </p:sp>
      <p:pic>
        <p:nvPicPr>
          <p:cNvPr id="7" name="Picture 6" descr="A close up of a newspaper&#10;&#10;Description automatically generated">
            <a:extLst>
              <a:ext uri="{FF2B5EF4-FFF2-40B4-BE49-F238E27FC236}">
                <a16:creationId xmlns:a16="http://schemas.microsoft.com/office/drawing/2014/main" id="{B1406401-7C75-40DC-A1AF-262C6CB14E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392" y="120099"/>
            <a:ext cx="5137389" cy="62274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 descr="A picture containing indoor, shelf, table, book&#10;&#10;Description automatically generated">
            <a:extLst>
              <a:ext uri="{FF2B5EF4-FFF2-40B4-BE49-F238E27FC236}">
                <a16:creationId xmlns:a16="http://schemas.microsoft.com/office/drawing/2014/main" id="{9EC4E795-CFF7-4E00-9B8F-2ED47DD706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10" r="23744" b="-1"/>
          <a:stretch/>
        </p:blipFill>
        <p:spPr>
          <a:xfrm>
            <a:off x="4006611" y="-19579"/>
            <a:ext cx="5137389" cy="6344178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pic>
        <p:nvPicPr>
          <p:cNvPr id="5" name="Picture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F04778D8-A4B1-48ED-A102-6E7593D65F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" r="28035" b="-2"/>
          <a:stretch/>
        </p:blipFill>
        <p:spPr>
          <a:xfrm>
            <a:off x="9" y="0"/>
            <a:ext cx="6856299" cy="6347563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33">
            <a:hlinkClick r:id="" action="ppaction://media"/>
            <a:extLst>
              <a:ext uri="{FF2B5EF4-FFF2-40B4-BE49-F238E27FC236}">
                <a16:creationId xmlns:a16="http://schemas.microsoft.com/office/drawing/2014/main" id="{D50A0989-0719-4C22-B702-AAC4A31CD2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1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16"/>
    </mc:Choice>
    <mc:Fallback xmlns="">
      <p:transition spd="slow" advTm="27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6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6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6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6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  <p:extLst>
    <p:ext uri="{E180D4A7-C9FB-4DFB-919C-405C955672EB}">
      <p14:showEvtLst xmlns:p14="http://schemas.microsoft.com/office/powerpoint/2010/main">
        <p14:playEvt time="0" objId="2"/>
        <p14:stopEvt time="26250" objId="2"/>
      </p14:showEvt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9BD0A92D-399A-41B4-B955-6B72A41B7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96048" y="0"/>
            <a:ext cx="9340048" cy="6850894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D6A49DF9-534D-4905-8F46-02AB63EB6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13"/>
          <a:stretch/>
        </p:blipFill>
        <p:spPr>
          <a:xfrm flipH="1">
            <a:off x="-196051" y="0"/>
            <a:ext cx="9340050" cy="6850894"/>
          </a:xfrm>
          <a:prstGeom prst="rect">
            <a:avLst/>
          </a:prstGeom>
        </p:spPr>
      </p:pic>
      <p:sp>
        <p:nvSpPr>
          <p:cNvPr id="25603" name="TextBox 2">
            <a:extLst>
              <a:ext uri="{FF2B5EF4-FFF2-40B4-BE49-F238E27FC236}">
                <a16:creationId xmlns:a16="http://schemas.microsoft.com/office/drawing/2014/main" id="{6AE84C60-6652-483A-AF5A-DD0DD6F19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226" y="4591054"/>
            <a:ext cx="4459934" cy="9728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6858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2400" b="1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Grob</a:t>
            </a:r>
            <a:r>
              <a:rPr lang="en-US" altLang="en-US" sz="24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2400" b="1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porodice</a:t>
            </a:r>
            <a:r>
              <a:rPr lang="en-US" altLang="en-US" sz="24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2400" b="1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Demajo</a:t>
            </a:r>
            <a:r>
              <a:rPr lang="en-US" altLang="en-US" sz="24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,</a:t>
            </a:r>
          </a:p>
          <a:p>
            <a:pPr algn="ctr" defTabSz="6858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2200" b="1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Jevrejsko</a:t>
            </a:r>
            <a:r>
              <a:rPr lang="en-US" altLang="en-US" sz="22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2200" b="1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groblje</a:t>
            </a:r>
            <a:r>
              <a:rPr lang="en-US" altLang="en-US" sz="22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u </a:t>
            </a:r>
            <a:r>
              <a:rPr lang="en-US" altLang="en-US" sz="2200" b="1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Beogradu</a:t>
            </a:r>
            <a:endParaRPr lang="en-US" altLang="en-US" sz="2200" b="1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6" name="Freeform 56">
            <a:extLst>
              <a:ext uri="{FF2B5EF4-FFF2-40B4-BE49-F238E27FC236}">
                <a16:creationId xmlns:a16="http://schemas.microsoft.com/office/drawing/2014/main" id="{9FA51AA9-DFBD-4CB2-9C70-26DAC24A3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213" y="-7107"/>
            <a:ext cx="4301461" cy="3189918"/>
          </a:xfrm>
          <a:custGeom>
            <a:avLst/>
            <a:gdLst>
              <a:gd name="connsiteX0" fmla="*/ 268379 w 4305922"/>
              <a:gd name="connsiteY0" fmla="*/ 0 h 3193227"/>
              <a:gd name="connsiteX1" fmla="*/ 4037544 w 4305922"/>
              <a:gd name="connsiteY1" fmla="*/ 0 h 3193227"/>
              <a:gd name="connsiteX2" fmla="*/ 4046072 w 4305922"/>
              <a:gd name="connsiteY2" fmla="*/ 14037 h 3193227"/>
              <a:gd name="connsiteX3" fmla="*/ 4305922 w 4305922"/>
              <a:gd name="connsiteY3" fmla="*/ 1040266 h 3193227"/>
              <a:gd name="connsiteX4" fmla="*/ 2152962 w 4305922"/>
              <a:gd name="connsiteY4" fmla="*/ 3193227 h 3193227"/>
              <a:gd name="connsiteX5" fmla="*/ 0 w 4305922"/>
              <a:gd name="connsiteY5" fmla="*/ 1040266 h 3193227"/>
              <a:gd name="connsiteX6" fmla="*/ 259851 w 4305922"/>
              <a:gd name="connsiteY6" fmla="*/ 14037 h 3193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05922" h="3193227">
                <a:moveTo>
                  <a:pt x="268379" y="0"/>
                </a:moveTo>
                <a:lnTo>
                  <a:pt x="4037544" y="0"/>
                </a:lnTo>
                <a:lnTo>
                  <a:pt x="4046072" y="14037"/>
                </a:lnTo>
                <a:cubicBezTo>
                  <a:pt x="4211790" y="319097"/>
                  <a:pt x="4305922" y="668689"/>
                  <a:pt x="4305922" y="1040266"/>
                </a:cubicBezTo>
                <a:cubicBezTo>
                  <a:pt x="4305922" y="2229314"/>
                  <a:pt x="3342009" y="3193227"/>
                  <a:pt x="2152962" y="3193227"/>
                </a:cubicBezTo>
                <a:cubicBezTo>
                  <a:pt x="963913" y="3193227"/>
                  <a:pt x="0" y="2229314"/>
                  <a:pt x="0" y="1040266"/>
                </a:cubicBezTo>
                <a:cubicBezTo>
                  <a:pt x="0" y="668689"/>
                  <a:pt x="94133" y="319097"/>
                  <a:pt x="259851" y="14037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6" name="Picture 5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C5EA8DF4-D6A5-4DE8-8111-24CA7C9FA7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/>
          </a:blip>
          <a:srcRect t="11039" b="35664"/>
          <a:stretch/>
        </p:blipFill>
        <p:spPr>
          <a:xfrm>
            <a:off x="329848" y="-15077"/>
            <a:ext cx="4059658" cy="3069017"/>
          </a:xfrm>
          <a:custGeom>
            <a:avLst/>
            <a:gdLst>
              <a:gd name="connsiteX0" fmla="*/ 288818 w 4063868"/>
              <a:gd name="connsiteY0" fmla="*/ 0 h 3072200"/>
              <a:gd name="connsiteX1" fmla="*/ 3775050 w 4063868"/>
              <a:gd name="connsiteY1" fmla="*/ 0 h 3072200"/>
              <a:gd name="connsiteX2" fmla="*/ 3818625 w 4063868"/>
              <a:gd name="connsiteY2" fmla="*/ 71726 h 3072200"/>
              <a:gd name="connsiteX3" fmla="*/ 4063868 w 4063868"/>
              <a:gd name="connsiteY3" fmla="*/ 1040266 h 3072200"/>
              <a:gd name="connsiteX4" fmla="*/ 2031934 w 4063868"/>
              <a:gd name="connsiteY4" fmla="*/ 3072200 h 3072200"/>
              <a:gd name="connsiteX5" fmla="*/ 0 w 4063868"/>
              <a:gd name="connsiteY5" fmla="*/ 1040266 h 3072200"/>
              <a:gd name="connsiteX6" fmla="*/ 245244 w 4063868"/>
              <a:gd name="connsiteY6" fmla="*/ 71726 h 30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3868" h="3072200">
                <a:moveTo>
                  <a:pt x="288818" y="0"/>
                </a:moveTo>
                <a:lnTo>
                  <a:pt x="3775050" y="0"/>
                </a:lnTo>
                <a:lnTo>
                  <a:pt x="3818625" y="71726"/>
                </a:lnTo>
                <a:cubicBezTo>
                  <a:pt x="3975028" y="359637"/>
                  <a:pt x="4063868" y="689577"/>
                  <a:pt x="4063868" y="1040266"/>
                </a:cubicBezTo>
                <a:cubicBezTo>
                  <a:pt x="4063868" y="2162473"/>
                  <a:pt x="3154140" y="3072200"/>
                  <a:pt x="2031934" y="3072200"/>
                </a:cubicBezTo>
                <a:cubicBezTo>
                  <a:pt x="909728" y="3072200"/>
                  <a:pt x="0" y="2162473"/>
                  <a:pt x="0" y="1040266"/>
                </a:cubicBezTo>
                <a:cubicBezTo>
                  <a:pt x="0" y="689577"/>
                  <a:pt x="88841" y="359637"/>
                  <a:pt x="245244" y="71726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effectLst>
            <a:softEdge rad="0"/>
          </a:effectLst>
        </p:spPr>
      </p:pic>
      <p:sp>
        <p:nvSpPr>
          <p:cNvPr id="78" name="Freeform 58">
            <a:extLst>
              <a:ext uri="{FF2B5EF4-FFF2-40B4-BE49-F238E27FC236}">
                <a16:creationId xmlns:a16="http://schemas.microsoft.com/office/drawing/2014/main" id="{D5905D0D-FE5E-454B-A340-4DE821C09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2327" y="1420882"/>
            <a:ext cx="4501673" cy="5437119"/>
          </a:xfrm>
          <a:custGeom>
            <a:avLst/>
            <a:gdLst>
              <a:gd name="connsiteX0" fmla="*/ 3034499 w 4506342"/>
              <a:gd name="connsiteY0" fmla="*/ 0 h 5442758"/>
              <a:gd name="connsiteX1" fmla="*/ 4480922 w 4506342"/>
              <a:gd name="connsiteY1" fmla="*/ 366248 h 5442758"/>
              <a:gd name="connsiteX2" fmla="*/ 4506342 w 4506342"/>
              <a:gd name="connsiteY2" fmla="*/ 381691 h 5442758"/>
              <a:gd name="connsiteX3" fmla="*/ 4506342 w 4506342"/>
              <a:gd name="connsiteY3" fmla="*/ 5442758 h 5442758"/>
              <a:gd name="connsiteX4" fmla="*/ 1193461 w 4506342"/>
              <a:gd name="connsiteY4" fmla="*/ 5442758 h 5442758"/>
              <a:gd name="connsiteX5" fmla="*/ 1104276 w 4506342"/>
              <a:gd name="connsiteY5" fmla="*/ 5376066 h 5442758"/>
              <a:gd name="connsiteX6" fmla="*/ 0 w 4506342"/>
              <a:gd name="connsiteY6" fmla="*/ 3034499 h 5442758"/>
              <a:gd name="connsiteX7" fmla="*/ 3034499 w 4506342"/>
              <a:gd name="connsiteY7" fmla="*/ 0 h 5442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06342" h="5442758">
                <a:moveTo>
                  <a:pt x="3034499" y="0"/>
                </a:moveTo>
                <a:cubicBezTo>
                  <a:pt x="3558220" y="0"/>
                  <a:pt x="4050953" y="132675"/>
                  <a:pt x="4480922" y="366248"/>
                </a:cubicBezTo>
                <a:lnTo>
                  <a:pt x="4506342" y="381691"/>
                </a:lnTo>
                <a:lnTo>
                  <a:pt x="4506342" y="5442758"/>
                </a:lnTo>
                <a:lnTo>
                  <a:pt x="1193461" y="5442758"/>
                </a:lnTo>
                <a:lnTo>
                  <a:pt x="1104276" y="5376066"/>
                </a:lnTo>
                <a:cubicBezTo>
                  <a:pt x="429867" y="4819495"/>
                  <a:pt x="0" y="3977198"/>
                  <a:pt x="0" y="3034499"/>
                </a:cubicBezTo>
                <a:cubicBezTo>
                  <a:pt x="0" y="1358591"/>
                  <a:pt x="1358591" y="0"/>
                  <a:pt x="3034499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2" name="Picture 1" descr="demajo grob.JPG">
            <a:extLst>
              <a:ext uri="{FF2B5EF4-FFF2-40B4-BE49-F238E27FC236}">
                <a16:creationId xmlns:a16="http://schemas.microsoft.com/office/drawing/2014/main" id="{00D91AC3-12B3-48E2-A2D8-57565EDB6BC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/>
            <a:duotone>
              <a:prstClr val="black"/>
              <a:srgbClr val="D9C3A5">
                <a:tint val="50000"/>
                <a:satMod val="180000"/>
              </a:srgbClr>
            </a:duotone>
          </a:blip>
          <a:srcRect t="448" r="-1" b="8411"/>
          <a:stretch/>
        </p:blipFill>
        <p:spPr>
          <a:xfrm>
            <a:off x="4797277" y="1575831"/>
            <a:ext cx="4346723" cy="5282169"/>
          </a:xfrm>
          <a:custGeom>
            <a:avLst/>
            <a:gdLst>
              <a:gd name="connsiteX0" fmla="*/ 2879389 w 4351232"/>
              <a:gd name="connsiteY0" fmla="*/ 0 h 5287648"/>
              <a:gd name="connsiteX1" fmla="*/ 4251877 w 4351232"/>
              <a:gd name="connsiteY1" fmla="*/ 347527 h 5287648"/>
              <a:gd name="connsiteX2" fmla="*/ 4351232 w 4351232"/>
              <a:gd name="connsiteY2" fmla="*/ 407886 h 5287648"/>
              <a:gd name="connsiteX3" fmla="*/ 4351232 w 4351232"/>
              <a:gd name="connsiteY3" fmla="*/ 5287648 h 5287648"/>
              <a:gd name="connsiteX4" fmla="*/ 1303444 w 4351232"/>
              <a:gd name="connsiteY4" fmla="*/ 5287648 h 5287648"/>
              <a:gd name="connsiteX5" fmla="*/ 1269495 w 4351232"/>
              <a:gd name="connsiteY5" fmla="*/ 5267024 h 5287648"/>
              <a:gd name="connsiteX6" fmla="*/ 0 w 4351232"/>
              <a:gd name="connsiteY6" fmla="*/ 2879389 h 5287648"/>
              <a:gd name="connsiteX7" fmla="*/ 2879389 w 4351232"/>
              <a:gd name="connsiteY7" fmla="*/ 0 h 528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51232" h="5287648">
                <a:moveTo>
                  <a:pt x="2879389" y="0"/>
                </a:moveTo>
                <a:cubicBezTo>
                  <a:pt x="3376340" y="0"/>
                  <a:pt x="3843887" y="125893"/>
                  <a:pt x="4251877" y="347527"/>
                </a:cubicBezTo>
                <a:lnTo>
                  <a:pt x="4351232" y="407886"/>
                </a:lnTo>
                <a:lnTo>
                  <a:pt x="4351232" y="5287648"/>
                </a:lnTo>
                <a:lnTo>
                  <a:pt x="1303444" y="5287648"/>
                </a:lnTo>
                <a:lnTo>
                  <a:pt x="1269495" y="5267024"/>
                </a:lnTo>
                <a:cubicBezTo>
                  <a:pt x="503573" y="4749577"/>
                  <a:pt x="0" y="3873291"/>
                  <a:pt x="0" y="2879389"/>
                </a:cubicBezTo>
                <a:cubicBezTo>
                  <a:pt x="0" y="1289146"/>
                  <a:pt x="1289146" y="0"/>
                  <a:pt x="2879389" y="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effectLst>
            <a:softEdge rad="0"/>
          </a:effectLst>
        </p:spPr>
      </p:pic>
      <p:pic>
        <p:nvPicPr>
          <p:cNvPr id="3" name="34">
            <a:hlinkClick r:id="" action="ppaction://media"/>
            <a:extLst>
              <a:ext uri="{FF2B5EF4-FFF2-40B4-BE49-F238E27FC236}">
                <a16:creationId xmlns:a16="http://schemas.microsoft.com/office/drawing/2014/main" id="{6EF4CD75-1556-44CE-93B4-CE7A45E05F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27"/>
    </mc:Choice>
    <mc:Fallback xmlns="">
      <p:transition spd="slow" advTm="16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4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4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603" grpId="0"/>
    </p:bldLst>
  </p:timing>
  <p:extLst>
    <p:ext uri="{E180D4A7-C9FB-4DFB-919C-405C955672EB}">
      <p14:showEvtLst xmlns:p14="http://schemas.microsoft.com/office/powerpoint/2010/main">
        <p14:playEvt time="0" objId="3"/>
        <p14:stopEvt time="16499" objId="3"/>
      </p14:showEvt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709EFE-4EBC-4E69-A8C7-CE9D32961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1046" y="3115502"/>
            <a:ext cx="3662209" cy="3447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3AA3C1-E06F-44BB-BD17-92BC31D99A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D9C3A5">
                <a:tint val="50000"/>
                <a:satMod val="180000"/>
              </a:srgbClr>
            </a:duotone>
          </a:blip>
          <a:srcRect r="9253" b="17074"/>
          <a:stretch/>
        </p:blipFill>
        <p:spPr>
          <a:xfrm>
            <a:off x="381000" y="1072799"/>
            <a:ext cx="3810000" cy="5104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628" name="TextBox 4">
            <a:extLst>
              <a:ext uri="{FF2B5EF4-FFF2-40B4-BE49-F238E27FC236}">
                <a16:creationId xmlns:a16="http://schemas.microsoft.com/office/drawing/2014/main" id="{560939A7-4744-4410-A923-D4B0C8BEB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114415"/>
            <a:ext cx="3662209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/>
              <a:t>Dr </a:t>
            </a:r>
            <a:r>
              <a:rPr lang="en-US" altLang="en-US" sz="2000" b="1" dirty="0" err="1"/>
              <a:t>Isak</a:t>
            </a:r>
            <a:r>
              <a:rPr lang="en-US" altLang="en-US" sz="2000" b="1" dirty="0"/>
              <a:t> Amar </a:t>
            </a:r>
            <a:r>
              <a:rPr lang="en-US" altLang="en-US" sz="2000" b="1" dirty="0" err="1"/>
              <a:t>sa</a:t>
            </a:r>
            <a:r>
              <a:rPr lang="en-US" altLang="en-US" sz="2000" b="1" dirty="0"/>
              <a:t> </a:t>
            </a:r>
            <a:r>
              <a:rPr lang="en-US" altLang="en-US" sz="2000" b="1" dirty="0" err="1"/>
              <a:t>majkom</a:t>
            </a:r>
            <a:r>
              <a:rPr lang="en-US" altLang="en-US" sz="2000" b="1" dirty="0"/>
              <a:t>         Mazal Amar (</a:t>
            </a:r>
            <a:r>
              <a:rPr lang="en-US" altLang="en-US" sz="2000" b="1" dirty="0" err="1"/>
              <a:t>levo</a:t>
            </a:r>
            <a:r>
              <a:rPr lang="en-US" altLang="en-US" sz="2000" b="1" dirty="0"/>
              <a:t>)</a:t>
            </a:r>
            <a:endParaRPr lang="en-GB" altLang="en-US" sz="2000" b="1" dirty="0"/>
          </a:p>
        </p:txBody>
      </p:sp>
      <p:sp>
        <p:nvSpPr>
          <p:cNvPr id="26629" name="TextBox 4">
            <a:extLst>
              <a:ext uri="{FF2B5EF4-FFF2-40B4-BE49-F238E27FC236}">
                <a16:creationId xmlns:a16="http://schemas.microsoft.com/office/drawing/2014/main" id="{DBC0B8F0-78AC-4DAF-9AD1-7386695C8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4800"/>
            <a:ext cx="693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/>
              <a:t>Isak</a:t>
            </a:r>
            <a:r>
              <a:rPr lang="en-US" altLang="en-US" b="1" dirty="0"/>
              <a:t> Amar (1895 </a:t>
            </a:r>
            <a:r>
              <a:rPr lang="sr-Latn-RS" altLang="en-US" b="1" dirty="0"/>
              <a:t>-</a:t>
            </a:r>
            <a:r>
              <a:rPr lang="en-US" altLang="en-US" b="1" dirty="0"/>
              <a:t> </a:t>
            </a:r>
            <a:r>
              <a:rPr lang="sr-Latn-RS" altLang="en-US" b="1" dirty="0"/>
              <a:t>1941/42</a:t>
            </a:r>
            <a:r>
              <a:rPr lang="en-US" altLang="en-US" b="1" dirty="0"/>
              <a:t>)</a:t>
            </a:r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356BBEF-4C55-4FD0-A3B8-627E45C2AC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72604"/>
            <a:ext cx="2197119" cy="27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35">
            <a:hlinkClick r:id="" action="ppaction://media"/>
            <a:extLst>
              <a:ext uri="{FF2B5EF4-FFF2-40B4-BE49-F238E27FC236}">
                <a16:creationId xmlns:a16="http://schemas.microsoft.com/office/drawing/2014/main" id="{2F7775B1-3A7D-4287-999E-EC3622CE1D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7676">
        <p:circle/>
      </p:transition>
    </mc:Choice>
    <mc:Fallback xmlns="">
      <p:transition spd="slow" advTm="2767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7373" objId="3"/>
      </p14:showEvt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>
            <a:extLst>
              <a:ext uri="{FF2B5EF4-FFF2-40B4-BE49-F238E27FC236}">
                <a16:creationId xmlns:a16="http://schemas.microsoft.com/office/drawing/2014/main" id="{B52A18A4-D68D-4AB9-B29B-24AD4C0ABA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14800" y="6096000"/>
            <a:ext cx="5029200" cy="533400"/>
          </a:xfrm>
        </p:spPr>
        <p:txBody>
          <a:bodyPr/>
          <a:lstStyle/>
          <a:p>
            <a:pPr algn="ctr" eaLnBrk="1" hangingPunct="1">
              <a:lnSpc>
                <a:spcPct val="125000"/>
              </a:lnSpc>
              <a:buFontTx/>
              <a:buNone/>
            </a:pPr>
            <a:r>
              <a:rPr lang="en-US" altLang="en-US" sz="2000" b="1" dirty="0" err="1"/>
              <a:t>Venčanje</a:t>
            </a:r>
            <a:r>
              <a:rPr lang="en-US" altLang="en-US" sz="2000" b="1" dirty="0"/>
              <a:t> </a:t>
            </a:r>
            <a:r>
              <a:rPr lang="en-US" altLang="en-US" sz="2000" b="1" dirty="0" err="1"/>
              <a:t>Isaka</a:t>
            </a:r>
            <a:r>
              <a:rPr lang="en-US" altLang="en-US" sz="2000" b="1" dirty="0"/>
              <a:t> Amara </a:t>
            </a:r>
            <a:r>
              <a:rPr lang="en-US" altLang="en-US" sz="2000" b="1" dirty="0" err="1"/>
              <a:t>i</a:t>
            </a:r>
            <a:r>
              <a:rPr lang="en-US" altLang="en-US" sz="2000" b="1" dirty="0"/>
              <a:t> Erne </a:t>
            </a:r>
            <a:r>
              <a:rPr lang="en-US" altLang="en-US" sz="2000" b="1" dirty="0" err="1"/>
              <a:t>Davičo</a:t>
            </a:r>
            <a:r>
              <a:rPr lang="en-US" altLang="en-US" sz="2000" b="1" dirty="0"/>
              <a:t>, 1932.</a:t>
            </a:r>
          </a:p>
          <a:p>
            <a:pPr algn="ctr" eaLnBrk="1" hangingPunct="1">
              <a:lnSpc>
                <a:spcPct val="125000"/>
              </a:lnSpc>
              <a:buFontTx/>
              <a:buNone/>
            </a:pPr>
            <a:endParaRPr lang="en-US" altLang="en-US" sz="2400" b="1" dirty="0"/>
          </a:p>
        </p:txBody>
      </p:sp>
      <p:pic>
        <p:nvPicPr>
          <p:cNvPr id="19459" name="Picture 4" descr="vencanje isak amar i erna, 1932">
            <a:extLst>
              <a:ext uri="{FF2B5EF4-FFF2-40B4-BE49-F238E27FC236}">
                <a16:creationId xmlns:a16="http://schemas.microsoft.com/office/drawing/2014/main" id="{3CE8624B-19C6-489D-9EA6-C496B4585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191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2" name="Picture 3" descr="PRAVDA - Isak Amar vencanje 1932-11-10 p18-page-0.jpg">
            <a:extLst>
              <a:ext uri="{FF2B5EF4-FFF2-40B4-BE49-F238E27FC236}">
                <a16:creationId xmlns:a16="http://schemas.microsoft.com/office/drawing/2014/main" id="{738D6F7E-02F4-4D20-9357-45C7455026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7" y="2126456"/>
            <a:ext cx="4022725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36">
            <a:hlinkClick r:id="" action="ppaction://media"/>
            <a:extLst>
              <a:ext uri="{FF2B5EF4-FFF2-40B4-BE49-F238E27FC236}">
                <a16:creationId xmlns:a16="http://schemas.microsoft.com/office/drawing/2014/main" id="{D7CB6BC4-DAAD-4731-8E1B-261D48DDA7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advTm="242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75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75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75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75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750" fill="hold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750" fill="hold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2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650" grpId="0" build="p"/>
    </p:bldLst>
  </p:timing>
  <p:extLst>
    <p:ext uri="{E180D4A7-C9FB-4DFB-919C-405C955672EB}">
      <p14:showEvtLst xmlns:p14="http://schemas.microsoft.com/office/powerpoint/2010/main">
        <p14:playEvt time="0" objId="3"/>
        <p14:stopEvt time="24203" objId="3"/>
      </p14:showEvt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Box 3">
            <a:extLst>
              <a:ext uri="{FF2B5EF4-FFF2-40B4-BE49-F238E27FC236}">
                <a16:creationId xmlns:a16="http://schemas.microsoft.com/office/drawing/2014/main" id="{A6F1577A-0D15-4CA7-8D1E-082D4DC73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6096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/>
              <a:t>Leon Amar (1896 </a:t>
            </a:r>
            <a:r>
              <a:rPr lang="sr-Latn-RS" altLang="en-US" b="1" dirty="0"/>
              <a:t>-</a:t>
            </a:r>
            <a:r>
              <a:rPr lang="en-US" altLang="en-US" b="1" dirty="0"/>
              <a:t> </a:t>
            </a:r>
            <a:r>
              <a:rPr lang="sr-Latn-RS" altLang="en-US" b="1" dirty="0"/>
              <a:t>1941/42</a:t>
            </a:r>
            <a:r>
              <a:rPr lang="en-US" altLang="en-US" b="1" dirty="0"/>
              <a:t>)</a:t>
            </a:r>
          </a:p>
        </p:txBody>
      </p:sp>
      <p:pic>
        <p:nvPicPr>
          <p:cNvPr id="9" name="Picture 8" descr="A screenshot of text&#10;&#10;Description automatically generated">
            <a:extLst>
              <a:ext uri="{FF2B5EF4-FFF2-40B4-BE49-F238E27FC236}">
                <a16:creationId xmlns:a16="http://schemas.microsoft.com/office/drawing/2014/main" id="{6CBDECD0-FB23-4707-84E0-104762CF652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98" y="2209800"/>
            <a:ext cx="5635043" cy="4018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close up of a newspaper&#10;&#10;Description automatically generated">
            <a:extLst>
              <a:ext uri="{FF2B5EF4-FFF2-40B4-BE49-F238E27FC236}">
                <a16:creationId xmlns:a16="http://schemas.microsoft.com/office/drawing/2014/main" id="{66C53ACF-ED01-4B7D-95A8-AC7BB579A4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86200"/>
            <a:ext cx="2859552" cy="1734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2179981-FC69-4035-9533-5AAB4FB1E9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275" y="381000"/>
            <a:ext cx="2237682" cy="27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37">
            <a:hlinkClick r:id="" action="ppaction://media"/>
            <a:extLst>
              <a:ext uri="{FF2B5EF4-FFF2-40B4-BE49-F238E27FC236}">
                <a16:creationId xmlns:a16="http://schemas.microsoft.com/office/drawing/2014/main" id="{68391161-F1CB-4158-A7D5-531904A124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7751">
        <p:circle/>
      </p:transition>
    </mc:Choice>
    <mc:Fallback xmlns="">
      <p:transition spd="slow" advTm="2775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7347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26970" objId="4"/>
      </p14:showEvt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886B8C77-1913-422C-A251-E23291E620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2951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164B8C-0FC8-4C7A-9A84-ADAD9F0A52AC}"/>
              </a:ext>
            </a:extLst>
          </p:cNvPr>
          <p:cNvSpPr txBox="1"/>
          <p:nvPr/>
        </p:nvSpPr>
        <p:spPr>
          <a:xfrm>
            <a:off x="4229516" y="2487171"/>
            <a:ext cx="4685884" cy="1883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r-Latn-RS" b="1" dirty="0"/>
              <a:t>Branič je bio prvo srpsko glasilo za pravne i državne nauke. </a:t>
            </a:r>
            <a:endParaRPr lang="en-US" b="1" dirty="0"/>
          </a:p>
          <a:p>
            <a:pPr algn="ctr">
              <a:lnSpc>
                <a:spcPct val="150000"/>
              </a:lnSpc>
            </a:pPr>
            <a:r>
              <a:rPr lang="sr-Latn-RS" b="1" dirty="0"/>
              <a:t>List je izlazio jednom ili dva puta mesečno od 1887. do 1941.</a:t>
            </a:r>
            <a:endParaRPr lang="en-GB" b="1" dirty="0"/>
          </a:p>
        </p:txBody>
      </p:sp>
      <p:pic>
        <p:nvPicPr>
          <p:cNvPr id="2" name="38">
            <a:hlinkClick r:id="" action="ppaction://media"/>
            <a:extLst>
              <a:ext uri="{FF2B5EF4-FFF2-40B4-BE49-F238E27FC236}">
                <a16:creationId xmlns:a16="http://schemas.microsoft.com/office/drawing/2014/main" id="{8815FA89-03A0-4201-8305-986702C994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4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33"/>
    </mc:Choice>
    <mc:Fallback xmlns="">
      <p:transition spd="slow" advTm="26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0408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  <p:extLst>
    <p:ext uri="{E180D4A7-C9FB-4DFB-919C-405C955672EB}">
      <p14:showEvtLst xmlns:p14="http://schemas.microsoft.com/office/powerpoint/2010/main">
        <p14:playEvt time="0" objId="2"/>
        <p14:stopEvt time="25706" objId="2"/>
      </p14:showEvt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AVDA - Isak i Leon Amar 1927-12-03 p4-page-0.jpg">
            <a:extLst>
              <a:ext uri="{FF2B5EF4-FFF2-40B4-BE49-F238E27FC236}">
                <a16:creationId xmlns:a16="http://schemas.microsoft.com/office/drawing/2014/main" id="{11C42FB6-7799-47ED-B714-2A3F528B4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1" y="533400"/>
            <a:ext cx="4173538" cy="53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676" name="TextBox 5">
            <a:extLst>
              <a:ext uri="{FF2B5EF4-FFF2-40B4-BE49-F238E27FC236}">
                <a16:creationId xmlns:a16="http://schemas.microsoft.com/office/drawing/2014/main" id="{16008684-D0C6-450E-B6CD-658E54CF4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096000"/>
            <a:ext cx="792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/>
              <a:t>          List “</a:t>
            </a:r>
            <a:r>
              <a:rPr lang="en-US" altLang="en-US" sz="2000" b="1" dirty="0" err="1"/>
              <a:t>Vreme</a:t>
            </a:r>
            <a:r>
              <a:rPr lang="en-US" altLang="en-US" sz="2000" b="1" dirty="0"/>
              <a:t>”, 1931</a:t>
            </a:r>
            <a:r>
              <a:rPr lang="en-US" altLang="en-US" sz="2000" dirty="0"/>
              <a:t>.                                </a:t>
            </a:r>
            <a:r>
              <a:rPr lang="en-US" altLang="en-US" sz="2000" b="1" dirty="0"/>
              <a:t>List “</a:t>
            </a:r>
            <a:r>
              <a:rPr lang="en-US" altLang="en-US" sz="2000" b="1" dirty="0" err="1"/>
              <a:t>Vreme</a:t>
            </a:r>
            <a:r>
              <a:rPr lang="en-US" altLang="en-US" sz="2000" b="1" dirty="0"/>
              <a:t>”, 1927.      </a:t>
            </a:r>
          </a:p>
        </p:txBody>
      </p:sp>
      <p:pic>
        <p:nvPicPr>
          <p:cNvPr id="7" name="Picture 6" descr="Spanija i Jevreji 1931-06-12 p2-page-0 - Copy.jpg">
            <a:extLst>
              <a:ext uri="{FF2B5EF4-FFF2-40B4-BE49-F238E27FC236}">
                <a16:creationId xmlns:a16="http://schemas.microsoft.com/office/drawing/2014/main" id="{D5C68286-A9B2-41A5-B689-65CCDFA6961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98462" y="533401"/>
            <a:ext cx="4021138" cy="5333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39">
            <a:hlinkClick r:id="" action="ppaction://media"/>
            <a:extLst>
              <a:ext uri="{FF2B5EF4-FFF2-40B4-BE49-F238E27FC236}">
                <a16:creationId xmlns:a16="http://schemas.microsoft.com/office/drawing/2014/main" id="{299DB466-5398-4E14-831D-024F9C8BCB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7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1871"/>
    </mc:Choice>
    <mc:Fallback xmlns="">
      <p:transition advTm="21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5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25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25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1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676" grpId="0"/>
    </p:bldLst>
  </p:timing>
  <p:extLst>
    <p:ext uri="{E180D4A7-C9FB-4DFB-919C-405C955672EB}">
      <p14:showEvtLst xmlns:p14="http://schemas.microsoft.com/office/powerpoint/2010/main">
        <p14:playEvt time="0" objId="2"/>
        <p14:stopEvt time="21072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>
            <a:extLst>
              <a:ext uri="{FF2B5EF4-FFF2-40B4-BE49-F238E27FC236}">
                <a16:creationId xmlns:a16="http://schemas.microsoft.com/office/drawing/2014/main" id="{533CCCBA-C9FB-4BA1-A306-43F6557A8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1" y="2438400"/>
            <a:ext cx="3886199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C00000"/>
                </a:solidFill>
              </a:rPr>
              <a:t>J</a:t>
            </a:r>
            <a:r>
              <a:rPr lang="sr-Latn-RS" altLang="en-US" b="1" dirty="0">
                <a:solidFill>
                  <a:srgbClr val="C00000"/>
                </a:solidFill>
              </a:rPr>
              <a:t>ALIJA</a:t>
            </a:r>
            <a:r>
              <a:rPr lang="en-US" altLang="en-US" b="1" dirty="0">
                <a:solidFill>
                  <a:srgbClr val="C00000"/>
                </a:solidFill>
              </a:rPr>
              <a:t> </a:t>
            </a:r>
            <a:r>
              <a:rPr lang="sr-Latn-RS" altLang="en-US" b="1" dirty="0"/>
              <a:t>(tur. </a:t>
            </a:r>
            <a:r>
              <a:rPr lang="en-US" altLang="en-US" b="1" dirty="0" err="1"/>
              <a:t>rečn</a:t>
            </a:r>
            <a:r>
              <a:rPr lang="sr-Latn-RS" altLang="en-US" b="1" dirty="0"/>
              <a:t>a</a:t>
            </a:r>
            <a:r>
              <a:rPr lang="en-US" altLang="en-US" b="1" dirty="0"/>
              <a:t> </a:t>
            </a:r>
            <a:r>
              <a:rPr lang="en-US" altLang="en-US" b="1" dirty="0" err="1"/>
              <a:t>ili</a:t>
            </a:r>
            <a:r>
              <a:rPr lang="en-US" altLang="en-US" b="1" dirty="0"/>
              <a:t> </a:t>
            </a:r>
            <a:r>
              <a:rPr lang="en-US" altLang="en-US" b="1" dirty="0" err="1"/>
              <a:t>morsk</a:t>
            </a:r>
            <a:r>
              <a:rPr lang="sr-Latn-RS" altLang="en-US" b="1" dirty="0"/>
              <a:t>a</a:t>
            </a:r>
            <a:r>
              <a:rPr lang="en-US" altLang="en-US" b="1" dirty="0"/>
              <a:t> </a:t>
            </a:r>
            <a:r>
              <a:rPr lang="en-US" altLang="en-US" b="1" dirty="0" err="1"/>
              <a:t>obal</a:t>
            </a:r>
            <a:r>
              <a:rPr lang="sr-Latn-RS" altLang="en-US" b="1" dirty="0"/>
              <a:t>a)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sr-Latn-RS" altLang="en-US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C00000"/>
                </a:solidFill>
              </a:rPr>
              <a:t>ZEREK</a:t>
            </a:r>
            <a:r>
              <a:rPr lang="en-US" altLang="en-US" b="1" dirty="0"/>
              <a:t> (tur. </a:t>
            </a:r>
            <a:r>
              <a:rPr lang="en-US" altLang="en-US" b="1" dirty="0" err="1"/>
              <a:t>padina</a:t>
            </a:r>
            <a:r>
              <a:rPr lang="en-US" altLang="en-US" b="1" dirty="0"/>
              <a:t>, </a:t>
            </a:r>
            <a:r>
              <a:rPr lang="en-US" altLang="en-US" b="1" dirty="0" err="1"/>
              <a:t>uzbrdica</a:t>
            </a:r>
            <a:r>
              <a:rPr lang="en-US" altLang="en-US" b="1" dirty="0"/>
              <a:t>)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b="1" dirty="0"/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CAF015-BE24-44B6-8EC3-68D8DE1039F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52400" y="-1"/>
            <a:ext cx="5202427" cy="6858001"/>
          </a:xfrm>
          <a:prstGeom prst="rect">
            <a:avLst/>
          </a:prstGeom>
        </p:spPr>
      </p:pic>
      <p:pic>
        <p:nvPicPr>
          <p:cNvPr id="5" name="4">
            <a:hlinkClick r:id="" action="ppaction://media"/>
            <a:extLst>
              <a:ext uri="{FF2B5EF4-FFF2-40B4-BE49-F238E27FC236}">
                <a16:creationId xmlns:a16="http://schemas.microsoft.com/office/drawing/2014/main" id="{15D17A65-B9A0-4E26-B3B5-0FB2BA2D25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5562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68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83"/>
    </mc:Choice>
    <mc:Fallback xmlns="">
      <p:transition spd="slow" advTm="13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9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147" grpId="0"/>
    </p:bldLst>
  </p:timing>
  <p:extLst>
    <p:ext uri="{E180D4A7-C9FB-4DFB-919C-405C955672EB}">
      <p14:showEvtLst xmlns:p14="http://schemas.microsoft.com/office/powerpoint/2010/main">
        <p14:playEvt time="0" objId="5"/>
        <p14:stopEvt time="13035" objId="5"/>
      </p14:showEvt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eon page of testimony.jpg">
            <a:extLst>
              <a:ext uri="{FF2B5EF4-FFF2-40B4-BE49-F238E27FC236}">
                <a16:creationId xmlns:a16="http://schemas.microsoft.com/office/drawing/2014/main" id="{D111B42A-2743-4CDA-A6DB-F4D586218F9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82" r="6107"/>
          <a:stretch>
            <a:fillRect/>
          </a:stretch>
        </p:blipFill>
        <p:spPr>
          <a:xfrm>
            <a:off x="5037138" y="938653"/>
            <a:ext cx="3878262" cy="50049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699" name="TextBox 5">
            <a:extLst>
              <a:ext uri="{FF2B5EF4-FFF2-40B4-BE49-F238E27FC236}">
                <a16:creationId xmlns:a16="http://schemas.microsoft.com/office/drawing/2014/main" id="{AB297E96-C0F2-4ACE-884C-E33C01E6D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019800"/>
            <a:ext cx="868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/>
              <a:t>            List “</a:t>
            </a:r>
            <a:r>
              <a:rPr lang="en-US" altLang="en-US" sz="2000" b="1" dirty="0" err="1"/>
              <a:t>Vreme</a:t>
            </a:r>
            <a:r>
              <a:rPr lang="en-US" altLang="en-US" sz="2000" b="1" dirty="0"/>
              <a:t>”, 1929</a:t>
            </a:r>
            <a:r>
              <a:rPr lang="en-US" altLang="en-US" sz="2000" dirty="0"/>
              <a:t>.         </a:t>
            </a:r>
            <a:r>
              <a:rPr lang="sr-Latn-RS" altLang="en-US" sz="2000" dirty="0"/>
              <a:t>        </a:t>
            </a:r>
            <a:r>
              <a:rPr lang="en-US" altLang="en-US" sz="2000" dirty="0"/>
              <a:t>               “</a:t>
            </a:r>
            <a:r>
              <a:rPr lang="en-US" altLang="en-US" sz="2000" b="1" dirty="0" err="1"/>
              <a:t>Svedočanstvo</a:t>
            </a:r>
            <a:r>
              <a:rPr lang="en-US" altLang="en-US" sz="2000" b="1" dirty="0"/>
              <a:t>” o </a:t>
            </a:r>
            <a:r>
              <a:rPr lang="en-US" altLang="en-US" sz="2000" b="1" dirty="0" err="1"/>
              <a:t>smrti</a:t>
            </a:r>
            <a:r>
              <a:rPr lang="en-US" altLang="en-US" sz="2000" b="1" dirty="0"/>
              <a:t> Leona   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/>
              <a:t>                                                                             </a:t>
            </a:r>
            <a:r>
              <a:rPr lang="sr-Latn-RS" altLang="en-US" sz="2000" b="1" dirty="0"/>
              <a:t>         </a:t>
            </a:r>
            <a:r>
              <a:rPr lang="en-US" altLang="en-US" sz="2000" b="1" dirty="0"/>
              <a:t> Amara u </a:t>
            </a:r>
            <a:r>
              <a:rPr lang="en-US" altLang="en-US" sz="2000" b="1" dirty="0" err="1"/>
              <a:t>Holokaustu</a:t>
            </a:r>
            <a:endParaRPr lang="en-US" altLang="en-US" sz="2000" b="1" dirty="0"/>
          </a:p>
        </p:txBody>
      </p:sp>
      <p:pic>
        <p:nvPicPr>
          <p:cNvPr id="7" name="Picture 6" descr="VREME _Milena Jevtic 1929-01-06 p9-page-0.jpg">
            <a:extLst>
              <a:ext uri="{FF2B5EF4-FFF2-40B4-BE49-F238E27FC236}">
                <a16:creationId xmlns:a16="http://schemas.microsoft.com/office/drawing/2014/main" id="{A996291E-B589-44F2-B493-4EEF56F9194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600" y="3411537"/>
            <a:ext cx="4471988" cy="2532063"/>
          </a:xfrm>
          <a:prstGeom prst="rect">
            <a:avLst/>
          </a:prstGeom>
          <a:ln>
            <a:solidFill>
              <a:srgbClr val="462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40">
            <a:hlinkClick r:id="" action="ppaction://media"/>
            <a:extLst>
              <a:ext uri="{FF2B5EF4-FFF2-40B4-BE49-F238E27FC236}">
                <a16:creationId xmlns:a16="http://schemas.microsoft.com/office/drawing/2014/main" id="{BDD54B21-020A-4068-99D2-4780C66D3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90"/>
    </mc:Choice>
    <mc:Fallback xmlns="">
      <p:transition spd="slow" advTm="27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75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7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2449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9699" grpId="0"/>
    </p:bldLst>
  </p:timing>
  <p:extLst>
    <p:ext uri="{E180D4A7-C9FB-4DFB-919C-405C955672EB}">
      <p14:showEvtLst xmlns:p14="http://schemas.microsoft.com/office/powerpoint/2010/main">
        <p14:playEvt time="0" objId="8"/>
        <p14:stopEvt time="26786" objId="8"/>
      </p14:showEvt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3">
            <a:extLst>
              <a:ext uri="{FF2B5EF4-FFF2-40B4-BE49-F238E27FC236}">
                <a16:creationId xmlns:a16="http://schemas.microsoft.com/office/drawing/2014/main" id="{B8223250-9A1E-4D31-975C-7224CDB14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" y="393125"/>
            <a:ext cx="6718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/>
              <a:t>Roza</a:t>
            </a:r>
            <a:r>
              <a:rPr lang="en-US" altLang="en-US" b="1" dirty="0"/>
              <a:t> </a:t>
            </a:r>
            <a:r>
              <a:rPr lang="en-US" altLang="en-US" b="1" dirty="0" err="1"/>
              <a:t>Trajer</a:t>
            </a:r>
            <a:r>
              <a:rPr lang="en-US" altLang="en-US" b="1" dirty="0"/>
              <a:t>/</a:t>
            </a:r>
            <a:r>
              <a:rPr lang="en-US" altLang="en-US" b="1" dirty="0" err="1"/>
              <a:t>Bararon</a:t>
            </a:r>
            <a:r>
              <a:rPr lang="sr-Latn-RS" altLang="en-US" b="1" dirty="0"/>
              <a:t> </a:t>
            </a:r>
            <a:r>
              <a:rPr lang="en-US" altLang="en-US" b="1" dirty="0"/>
              <a:t>(1901 </a:t>
            </a:r>
            <a:r>
              <a:rPr lang="sr-Latn-RS" altLang="en-US" b="1" dirty="0"/>
              <a:t>-</a:t>
            </a:r>
            <a:r>
              <a:rPr lang="en-US" altLang="en-US" b="1" dirty="0"/>
              <a:t> </a:t>
            </a:r>
            <a:r>
              <a:rPr lang="sr-Latn-RS" altLang="en-US" b="1" dirty="0"/>
              <a:t>1941/42</a:t>
            </a:r>
            <a:r>
              <a:rPr lang="en-US" altLang="en-US" b="1" dirty="0"/>
              <a:t>)</a:t>
            </a:r>
          </a:p>
        </p:txBody>
      </p:sp>
      <p:pic>
        <p:nvPicPr>
          <p:cNvPr id="4" name="Picture 3" descr="roza amar.jpg">
            <a:extLst>
              <a:ext uri="{FF2B5EF4-FFF2-40B4-BE49-F238E27FC236}">
                <a16:creationId xmlns:a16="http://schemas.microsoft.com/office/drawing/2014/main" id="{AAF4383C-6191-4C0D-B4D3-961BF9489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1447800"/>
            <a:ext cx="3755188" cy="48646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D2D6AE2C-24B8-43FE-B821-411EFDFDAD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04800"/>
            <a:ext cx="2255838" cy="2772000"/>
          </a:xfrm>
          <a:prstGeom prst="rect">
            <a:avLst/>
          </a:prstGeom>
        </p:spPr>
      </p:pic>
      <p:pic>
        <p:nvPicPr>
          <p:cNvPr id="2" name="41">
            <a:hlinkClick r:id="" action="ppaction://media"/>
            <a:extLst>
              <a:ext uri="{FF2B5EF4-FFF2-40B4-BE49-F238E27FC236}">
                <a16:creationId xmlns:a16="http://schemas.microsoft.com/office/drawing/2014/main" id="{7A446C9D-2E97-49FA-8E19-047D9964E6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5199">
        <p:circle/>
      </p:transition>
    </mc:Choice>
    <mc:Fallback xmlns="">
      <p:transition spd="slow" advTm="1519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2"/>
        <p14:stopEvt time="13043" objId="2"/>
      </p14:showEvt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0F29D58-A1DF-4952-ADB2-2963F1605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9" r="10082" b="2"/>
          <a:stretch/>
        </p:blipFill>
        <p:spPr>
          <a:xfrm>
            <a:off x="0" y="0"/>
            <a:ext cx="7010400" cy="5638800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3000">
                <a:srgbClr val="966432"/>
              </a:gs>
              <a:gs pos="92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8F7BC78-4FC1-466C-BF09-4BFE61AA246C}"/>
              </a:ext>
            </a:extLst>
          </p:cNvPr>
          <p:cNvSpPr txBox="1"/>
          <p:nvPr/>
        </p:nvSpPr>
        <p:spPr>
          <a:xfrm>
            <a:off x="0" y="5662670"/>
            <a:ext cx="6858000" cy="1015663"/>
          </a:xfrm>
          <a:prstGeom prst="rect">
            <a:avLst/>
          </a:prstGeom>
          <a:gradFill>
            <a:gsLst>
              <a:gs pos="7000">
                <a:srgbClr val="966432"/>
              </a:gs>
              <a:gs pos="92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sr-Latn-RS" b="1" dirty="0"/>
          </a:p>
          <a:p>
            <a:pPr algn="ctr"/>
            <a:r>
              <a:rPr lang="sr-Latn-RS" b="1" dirty="0"/>
              <a:t>Kafana </a:t>
            </a:r>
            <a:r>
              <a:rPr lang="en-US" b="1" dirty="0"/>
              <a:t>“</a:t>
            </a:r>
            <a:r>
              <a:rPr lang="en-US" b="1" dirty="0" err="1"/>
              <a:t>Engleska</a:t>
            </a:r>
            <a:r>
              <a:rPr lang="en-US" b="1" dirty="0"/>
              <a:t> </a:t>
            </a:r>
            <a:r>
              <a:rPr lang="en-US" b="1" dirty="0" err="1"/>
              <a:t>kraljica</a:t>
            </a:r>
            <a:r>
              <a:rPr lang="en-US" b="1" dirty="0"/>
              <a:t>” u </a:t>
            </a:r>
            <a:r>
              <a:rPr lang="en-US" b="1" dirty="0" err="1"/>
              <a:t>kojo</a:t>
            </a:r>
            <a:r>
              <a:rPr lang="en-US" b="1" dirty="0"/>
              <a:t> je </a:t>
            </a:r>
            <a:r>
              <a:rPr lang="en-US" b="1" dirty="0" err="1"/>
              <a:t>bilo</a:t>
            </a:r>
            <a:r>
              <a:rPr lang="en-US" b="1" dirty="0"/>
              <a:t> </a:t>
            </a:r>
            <a:r>
              <a:rPr lang="en-US" b="1" dirty="0" err="1"/>
              <a:t>Narodno</a:t>
            </a:r>
            <a:r>
              <a:rPr lang="en-US" b="1" dirty="0"/>
              <a:t> </a:t>
            </a:r>
            <a:r>
              <a:rPr lang="sr-Latn-RS" b="1" dirty="0"/>
              <a:t>pozorište</a:t>
            </a:r>
            <a:r>
              <a:rPr lang="en-US" b="1" dirty="0"/>
              <a:t>, a </a:t>
            </a:r>
            <a:r>
              <a:rPr lang="en-US" b="1" dirty="0" err="1"/>
              <a:t>potom</a:t>
            </a:r>
            <a:r>
              <a:rPr lang="en-US" b="1" dirty="0"/>
              <a:t> </a:t>
            </a:r>
            <a:r>
              <a:rPr lang="sr-Latn-RS" b="1" dirty="0"/>
              <a:t>aškenaska sinagoga (Kosmajska 51)</a:t>
            </a:r>
            <a:endParaRPr lang="en-GB" b="1" dirty="0"/>
          </a:p>
        </p:txBody>
      </p:sp>
      <p:pic>
        <p:nvPicPr>
          <p:cNvPr id="13" name="Picture 12" descr="An old black and white photo of a person&#10;&#10;Description automatically generated">
            <a:extLst>
              <a:ext uri="{FF2B5EF4-FFF2-40B4-BE49-F238E27FC236}">
                <a16:creationId xmlns:a16="http://schemas.microsoft.com/office/drawing/2014/main" id="{A57B950B-356D-4FD8-BAEB-2F8C7F6786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" b="11506"/>
          <a:stretch/>
        </p:blipFill>
        <p:spPr>
          <a:xfrm>
            <a:off x="4342764" y="10"/>
            <a:ext cx="4801236" cy="6852984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  <a:gradFill>
            <a:gsLst>
              <a:gs pos="7000">
                <a:srgbClr val="966432"/>
              </a:gs>
              <a:gs pos="92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E817B00-1AA5-4FE3-BE21-21F001F98423}"/>
              </a:ext>
            </a:extLst>
          </p:cNvPr>
          <p:cNvSpPr txBox="1"/>
          <p:nvPr/>
        </p:nvSpPr>
        <p:spPr>
          <a:xfrm>
            <a:off x="7084888" y="6373743"/>
            <a:ext cx="2059092" cy="400110"/>
          </a:xfrm>
          <a:prstGeom prst="rect">
            <a:avLst/>
          </a:prstGeom>
          <a:gradFill>
            <a:gsLst>
              <a:gs pos="7000">
                <a:srgbClr val="966432"/>
              </a:gs>
              <a:gs pos="92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r-Latn-RS" b="1" dirty="0"/>
              <a:t>Rabin I. Šlang</a:t>
            </a:r>
            <a:endParaRPr lang="en-GB" b="1" dirty="0"/>
          </a:p>
        </p:txBody>
      </p:sp>
      <p:pic>
        <p:nvPicPr>
          <p:cNvPr id="2" name="42">
            <a:hlinkClick r:id="" action="ppaction://media"/>
            <a:extLst>
              <a:ext uri="{FF2B5EF4-FFF2-40B4-BE49-F238E27FC236}">
                <a16:creationId xmlns:a16="http://schemas.microsoft.com/office/drawing/2014/main" id="{2D4572B1-BD52-4D86-ADF7-2FE7BF7E9B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8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04"/>
    </mc:Choice>
    <mc:Fallback xmlns="">
      <p:transition spd="slow" advTm="15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3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3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3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5306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5" grpId="0" animBg="1"/>
    </p:bldLst>
  </p:timing>
  <p:extLst>
    <p:ext uri="{E180D4A7-C9FB-4DFB-919C-405C955672EB}">
      <p14:showEvtLst xmlns:p14="http://schemas.microsoft.com/office/powerpoint/2010/main">
        <p14:playEvt time="0" objId="2"/>
        <p14:stopEvt time="13846" objId="2"/>
      </p14:showEvt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vintage photo of an old building&#10;&#10;Description automatically generated">
            <a:extLst>
              <a:ext uri="{FF2B5EF4-FFF2-40B4-BE49-F238E27FC236}">
                <a16:creationId xmlns:a16="http://schemas.microsoft.com/office/drawing/2014/main" id="{3FA86ACB-CB3F-4133-BE4B-5236DD36C7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4465"/>
            <a:ext cx="5733197" cy="3778270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EB43100E-B231-486A-991D-960EE1D70A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813286"/>
            <a:ext cx="3670300" cy="18037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650869-2235-4CC0-8D45-E0848B89FD61}"/>
              </a:ext>
            </a:extLst>
          </p:cNvPr>
          <p:cNvSpPr txBox="1"/>
          <p:nvPr/>
        </p:nvSpPr>
        <p:spPr>
          <a:xfrm>
            <a:off x="6004977" y="3622625"/>
            <a:ext cx="31390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   </a:t>
            </a:r>
            <a:r>
              <a:rPr lang="sr-Latn-RS" sz="2200" b="1" dirty="0"/>
              <a:t>Ulica Kralja Milana </a:t>
            </a:r>
            <a:endParaRPr lang="en-GB" sz="2200" b="1" dirty="0"/>
          </a:p>
        </p:txBody>
      </p:sp>
      <p:pic>
        <p:nvPicPr>
          <p:cNvPr id="2" name="43">
            <a:hlinkClick r:id="" action="ppaction://media"/>
            <a:extLst>
              <a:ext uri="{FF2B5EF4-FFF2-40B4-BE49-F238E27FC236}">
                <a16:creationId xmlns:a16="http://schemas.microsoft.com/office/drawing/2014/main" id="{E1895242-3718-4C86-A6CD-513206D940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CEF80C-9DC6-4E3D-BEB0-E33FE52D1CE2}"/>
              </a:ext>
            </a:extLst>
          </p:cNvPr>
          <p:cNvSpPr txBox="1"/>
          <p:nvPr/>
        </p:nvSpPr>
        <p:spPr>
          <a:xfrm>
            <a:off x="0" y="5503952"/>
            <a:ext cx="5257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200" b="1" dirty="0"/>
              <a:t>Čestitke porodice Trajer povodom </a:t>
            </a:r>
          </a:p>
          <a:p>
            <a:pPr algn="ctr"/>
            <a:r>
              <a:rPr lang="sr-Latn-RS" sz="2200" b="1" dirty="0"/>
              <a:t>Roš ašana,</a:t>
            </a:r>
          </a:p>
          <a:p>
            <a:pPr algn="ctr"/>
            <a:r>
              <a:rPr lang="en-US" b="1" dirty="0"/>
              <a:t>“Pravda”, 14. </a:t>
            </a:r>
            <a:r>
              <a:rPr lang="en-US" b="1" dirty="0" err="1"/>
              <a:t>septembar</a:t>
            </a:r>
            <a:r>
              <a:rPr lang="en-US" b="1" dirty="0"/>
              <a:t> 1939.</a:t>
            </a:r>
            <a:endParaRPr lang="en-GB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369"/>
    </mc:Choice>
    <mc:Fallback xmlns="">
      <p:transition advTm="15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3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3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7347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3" grpId="0"/>
    </p:bldLst>
  </p:timing>
  <p:extLst>
    <p:ext uri="{E180D4A7-C9FB-4DFB-919C-405C955672EB}">
      <p14:showEvtLst xmlns:p14="http://schemas.microsoft.com/office/powerpoint/2010/main">
        <p14:playEvt time="0" objId="2"/>
        <p14:stopEvt time="14915" objId="2"/>
      </p14:showEvt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rgbClr val="966432"/>
            </a:gs>
            <a:gs pos="92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vintage photo of an old building&#10;&#10;Description automatically generated">
            <a:extLst>
              <a:ext uri="{FF2B5EF4-FFF2-40B4-BE49-F238E27FC236}">
                <a16:creationId xmlns:a16="http://schemas.microsoft.com/office/drawing/2014/main" id="{34FDA0C3-790C-4E32-915A-D373E757ED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0" r="8011"/>
          <a:stretch/>
        </p:blipFill>
        <p:spPr>
          <a:xfrm>
            <a:off x="20" y="10"/>
            <a:ext cx="4571980" cy="6172190"/>
          </a:xfrm>
          <a:prstGeom prst="rect">
            <a:avLst/>
          </a:prstGeom>
        </p:spPr>
      </p:pic>
      <p:pic>
        <p:nvPicPr>
          <p:cNvPr id="7" name="Picture 6" descr="roza bararon.jpg">
            <a:extLst>
              <a:ext uri="{FF2B5EF4-FFF2-40B4-BE49-F238E27FC236}">
                <a16:creationId xmlns:a16="http://schemas.microsoft.com/office/drawing/2014/main" id="{35AA5CBD-C31E-41EF-BFAC-6406238749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3693" r="9445" b="15556"/>
          <a:stretch/>
        </p:blipFill>
        <p:spPr>
          <a:xfrm>
            <a:off x="4572000" y="10"/>
            <a:ext cx="4572000" cy="61721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980743-BC9A-441A-8DBB-FCC602255DE7}"/>
              </a:ext>
            </a:extLst>
          </p:cNvPr>
          <p:cNvSpPr txBox="1"/>
          <p:nvPr/>
        </p:nvSpPr>
        <p:spPr>
          <a:xfrm>
            <a:off x="-784" y="6148517"/>
            <a:ext cx="9143980" cy="707886"/>
          </a:xfrm>
          <a:prstGeom prst="rect">
            <a:avLst/>
          </a:prstGeom>
          <a:gradFill flip="none" rotWithShape="1">
            <a:gsLst>
              <a:gs pos="19000">
                <a:srgbClr val="966432"/>
              </a:gs>
              <a:gs pos="92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sr-Latn-RS" b="1" dirty="0"/>
              <a:t>               Sinagoga </a:t>
            </a:r>
            <a:r>
              <a:rPr lang="en-US" b="1" dirty="0"/>
              <a:t>“</a:t>
            </a:r>
            <a:r>
              <a:rPr lang="sr-Latn-RS" b="1" dirty="0"/>
              <a:t>Bet Israel</a:t>
            </a:r>
            <a:r>
              <a:rPr lang="en-US" b="1" dirty="0"/>
              <a:t>”</a:t>
            </a:r>
            <a:r>
              <a:rPr lang="sr-Latn-RS" b="1" dirty="0"/>
              <a:t>                        Svedočanstvo o smrti Roze Amar u     </a:t>
            </a:r>
          </a:p>
          <a:p>
            <a:r>
              <a:rPr lang="sr-Latn-RS" b="1" dirty="0"/>
              <a:t>                                                                                               Holokaustu</a:t>
            </a:r>
            <a:endParaRPr lang="en-GB" b="1" dirty="0"/>
          </a:p>
        </p:txBody>
      </p:sp>
      <p:pic>
        <p:nvPicPr>
          <p:cNvPr id="3" name="44">
            <a:hlinkClick r:id="" action="ppaction://media"/>
            <a:extLst>
              <a:ext uri="{FF2B5EF4-FFF2-40B4-BE49-F238E27FC236}">
                <a16:creationId xmlns:a16="http://schemas.microsoft.com/office/drawing/2014/main" id="{773D167E-8A94-4A46-9974-FA2B1605AE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2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7618"/>
    </mc:Choice>
    <mc:Fallback xmlns="">
      <p:transition advTm="17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3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  <p:extLst>
    <p:ext uri="{E180D4A7-C9FB-4DFB-919C-405C955672EB}">
      <p14:showEvtLst xmlns:p14="http://schemas.microsoft.com/office/powerpoint/2010/main">
        <p14:playEvt time="0" objId="3"/>
        <p14:stopEvt time="17403" objId="3"/>
      </p14:showEvt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avram amar">
            <a:extLst>
              <a:ext uri="{FF2B5EF4-FFF2-40B4-BE49-F238E27FC236}">
                <a16:creationId xmlns:a16="http://schemas.microsoft.com/office/drawing/2014/main" id="{F36CFDB4-6FAC-4314-812D-27D7421E8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685800"/>
            <a:ext cx="3689350" cy="53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BN - Avram Amar 1918-03-28 p3-page-0.jpg">
            <a:extLst>
              <a:ext uri="{FF2B5EF4-FFF2-40B4-BE49-F238E27FC236}">
                <a16:creationId xmlns:a16="http://schemas.microsoft.com/office/drawing/2014/main" id="{23F463F0-B9EA-4647-BC3A-06079B6C291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124200"/>
            <a:ext cx="4547825" cy="2667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1748" name="TextBox 3">
            <a:extLst>
              <a:ext uri="{FF2B5EF4-FFF2-40B4-BE49-F238E27FC236}">
                <a16:creationId xmlns:a16="http://schemas.microsoft.com/office/drawing/2014/main" id="{3809A288-8BEF-4D73-A7D8-897BE0CB8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525" y="5943600"/>
            <a:ext cx="46399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/>
              <a:t>Vest o </a:t>
            </a:r>
            <a:r>
              <a:rPr lang="en-US" altLang="en-US" sz="2000" b="1" dirty="0" err="1"/>
              <a:t>smrti</a:t>
            </a:r>
            <a:r>
              <a:rPr lang="en-US" altLang="en-US" sz="2000" b="1" dirty="0"/>
              <a:t> </a:t>
            </a:r>
            <a:r>
              <a:rPr lang="en-US" altLang="en-US" sz="2000" b="1" dirty="0" err="1"/>
              <a:t>Avrama</a:t>
            </a:r>
            <a:r>
              <a:rPr lang="en-US" altLang="en-US" sz="2000" b="1" dirty="0"/>
              <a:t> Amara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/>
              <a:t>“</a:t>
            </a:r>
            <a:r>
              <a:rPr lang="en-US" altLang="en-US" sz="1800" b="1" dirty="0" err="1"/>
              <a:t>Beogradske</a:t>
            </a:r>
            <a:r>
              <a:rPr lang="en-US" altLang="en-US" sz="1800" b="1" dirty="0"/>
              <a:t> </a:t>
            </a:r>
            <a:r>
              <a:rPr lang="en-US" altLang="en-US" sz="1800" b="1" dirty="0" err="1"/>
              <a:t>novine</a:t>
            </a:r>
            <a:r>
              <a:rPr lang="en-US" altLang="en-US" sz="1800" b="1" dirty="0"/>
              <a:t>”, 1918.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76163F83-AD61-4E81-A787-179587DF39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99800"/>
            <a:ext cx="2209800" cy="27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45">
            <a:hlinkClick r:id="" action="ppaction://media"/>
            <a:extLst>
              <a:ext uri="{FF2B5EF4-FFF2-40B4-BE49-F238E27FC236}">
                <a16:creationId xmlns:a16="http://schemas.microsoft.com/office/drawing/2014/main" id="{E3CB2C3F-1FBB-4F60-8B40-E86D8A439A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advTm="145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4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6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748" grpId="0"/>
    </p:bldLst>
  </p:timing>
  <p:extLst>
    <p:ext uri="{E180D4A7-C9FB-4DFB-919C-405C955672EB}">
      <p14:showEvtLst xmlns:p14="http://schemas.microsoft.com/office/powerpoint/2010/main">
        <p14:playEvt time="0" objId="3"/>
        <p14:stopEvt time="13780" objId="3"/>
      </p14:showEvt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794EE51A-42F3-4F9B-8B3D-74F9A5DC016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20000"/>
          </a:blip>
          <a:srcRect/>
          <a:stretch>
            <a:fillRect/>
          </a:stretch>
        </p:blipFill>
        <p:spPr bwMode="auto">
          <a:xfrm>
            <a:off x="533400" y="685800"/>
            <a:ext cx="3611563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1" name="Picture 3" descr="VREME _ smrt Mazal 1936-12-25 p2-page-0.jpg">
            <a:extLst>
              <a:ext uri="{FF2B5EF4-FFF2-40B4-BE49-F238E27FC236}">
                <a16:creationId xmlns:a16="http://schemas.microsoft.com/office/drawing/2014/main" id="{6C517134-246F-467C-AE87-05BED4C3E1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33800"/>
            <a:ext cx="3938588" cy="1598613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2" name="TextBox 6">
            <a:extLst>
              <a:ext uri="{FF2B5EF4-FFF2-40B4-BE49-F238E27FC236}">
                <a16:creationId xmlns:a16="http://schemas.microsoft.com/office/drawing/2014/main" id="{DA1ACFD1-8ECA-4D01-9FCD-B699FFC20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486400"/>
            <a:ext cx="3938588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/>
              <a:t>Vest o </a:t>
            </a:r>
            <a:r>
              <a:rPr lang="en-US" altLang="en-US" sz="2000" b="1" dirty="0" err="1"/>
              <a:t>smrti</a:t>
            </a:r>
            <a:r>
              <a:rPr lang="en-US" altLang="en-US" sz="2000" b="1" dirty="0"/>
              <a:t> Mazal Amar </a:t>
            </a:r>
            <a:r>
              <a:rPr lang="en-US" altLang="en-US" sz="1800" b="1" dirty="0"/>
              <a:t>“</a:t>
            </a:r>
            <a:r>
              <a:rPr lang="en-US" altLang="en-US" sz="1800" b="1" dirty="0" err="1"/>
              <a:t>Vreme</a:t>
            </a:r>
            <a:r>
              <a:rPr lang="en-US" altLang="en-US" sz="1800" b="1" dirty="0"/>
              <a:t>”, 1936.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F71EEB8-52B0-4B5A-A872-9352468212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134" y="212803"/>
            <a:ext cx="2659454" cy="3032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46">
            <a:hlinkClick r:id="" action="ppaction://media"/>
            <a:extLst>
              <a:ext uri="{FF2B5EF4-FFF2-40B4-BE49-F238E27FC236}">
                <a16:creationId xmlns:a16="http://schemas.microsoft.com/office/drawing/2014/main" id="{7BEA2073-11C3-4917-A7FE-7FB814A5D9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51"/>
    </mc:Choice>
    <mc:Fallback xmlns="">
      <p:transition spd="slow" advTm="17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4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4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772" grpId="0"/>
    </p:bldLst>
  </p:timing>
  <p:extLst>
    <p:ext uri="{E180D4A7-C9FB-4DFB-919C-405C955672EB}">
      <p14:showEvtLst xmlns:p14="http://schemas.microsoft.com/office/powerpoint/2010/main">
        <p14:playEvt time="0" objId="3"/>
        <p14:stopEvt time="17951" objId="3"/>
      </p14:showEvt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3">
            <a:extLst>
              <a:ext uri="{FF2B5EF4-FFF2-40B4-BE49-F238E27FC236}">
                <a16:creationId xmlns:a16="http://schemas.microsoft.com/office/drawing/2014/main" id="{59FDCA5D-5851-44D6-94A0-2FB874A07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783959"/>
            <a:ext cx="4899095" cy="28891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28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Porodična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grobnica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porodice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Amar –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Demajo</a:t>
            </a:r>
            <a:endParaRPr lang="en-US" altLang="en-US" sz="28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</a:t>
            </a:r>
            <a:r>
              <a:rPr lang="en-US" altLang="en-US" sz="24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Jevrejsko</a:t>
            </a:r>
            <a:r>
              <a:rPr lang="en-US" altLang="en-US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groblje</a:t>
            </a:r>
            <a:r>
              <a:rPr lang="en-US" altLang="en-US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u </a:t>
            </a:r>
            <a:r>
              <a:rPr lang="en-US" altLang="en-US" sz="24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Beogradu</a:t>
            </a:r>
            <a:endParaRPr lang="en-US" altLang="en-US" sz="2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mar grob.JPG">
            <a:extLst>
              <a:ext uri="{FF2B5EF4-FFF2-40B4-BE49-F238E27FC236}">
                <a16:creationId xmlns:a16="http://schemas.microsoft.com/office/drawing/2014/main" id="{7D235676-E49D-4C7A-AA99-74007D6095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6079" r="6080"/>
          <a:stretch/>
        </p:blipFill>
        <p:spPr>
          <a:xfrm>
            <a:off x="20" y="10"/>
            <a:ext cx="4518095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47">
            <a:hlinkClick r:id="" action="ppaction://media"/>
            <a:extLst>
              <a:ext uri="{FF2B5EF4-FFF2-40B4-BE49-F238E27FC236}">
                <a16:creationId xmlns:a16="http://schemas.microsoft.com/office/drawing/2014/main" id="{1F65ABCC-F8DB-461D-B46C-31C0F2F8B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5175"/>
    </mc:Choice>
    <mc:Fallback xmlns="">
      <p:transition spd="slow" advTm="25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325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4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2653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3794" grpId="0"/>
    </p:bldLst>
  </p:timing>
  <p:extLst>
    <p:ext uri="{E180D4A7-C9FB-4DFB-919C-405C955672EB}">
      <p14:showEvtLst xmlns:p14="http://schemas.microsoft.com/office/powerpoint/2010/main">
        <p14:playEvt time="1" objId="3"/>
        <p14:stopEvt time="24552" objId="3"/>
      </p14:showEvtLst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642098-B9E2-4E2D-914D-2B70FFB4AF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080" y="819090"/>
            <a:ext cx="2590799" cy="41513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5F8DDE-D8A0-4239-BC14-9C9ECDA5E6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7241" y="833986"/>
            <a:ext cx="2590800" cy="412154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BDDDF4-F2AD-4208-9130-091BB13346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8403" y="819090"/>
            <a:ext cx="2550157" cy="412154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541511-6CBE-4AF3-A8B0-BB154D21E281}"/>
              </a:ext>
            </a:extLst>
          </p:cNvPr>
          <p:cNvSpPr txBox="1"/>
          <p:nvPr/>
        </p:nvSpPr>
        <p:spPr>
          <a:xfrm>
            <a:off x="332741" y="5410200"/>
            <a:ext cx="8559800" cy="707886"/>
          </a:xfrm>
          <a:prstGeom prst="rect">
            <a:avLst/>
          </a:prstGeom>
          <a:gradFill>
            <a:gsLst>
              <a:gs pos="7000">
                <a:srgbClr val="966432"/>
              </a:gs>
              <a:gs pos="92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GB" b="1" dirty="0"/>
              <a:t>               David                                   </a:t>
            </a:r>
            <a:r>
              <a:rPr lang="en-GB" b="1" dirty="0" err="1"/>
              <a:t>Josif</a:t>
            </a:r>
            <a:r>
              <a:rPr lang="en-GB" b="1" dirty="0"/>
              <a:t>                                   Solomon</a:t>
            </a:r>
          </a:p>
          <a:p>
            <a:r>
              <a:rPr lang="en-GB" b="1" dirty="0"/>
              <a:t>         (1883 - 1916)                       (1878 - 1915)                         (1881 - 1915)</a:t>
            </a:r>
          </a:p>
        </p:txBody>
      </p:sp>
      <p:pic>
        <p:nvPicPr>
          <p:cNvPr id="7" name="48">
            <a:hlinkClick r:id="" action="ppaction://media"/>
            <a:extLst>
              <a:ext uri="{FF2B5EF4-FFF2-40B4-BE49-F238E27FC236}">
                <a16:creationId xmlns:a16="http://schemas.microsoft.com/office/drawing/2014/main" id="{6005A312-52B0-4E10-8327-E1AED0F4B2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75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00"/>
    </mc:Choice>
    <mc:Fallback xmlns="">
      <p:transition spd="slow" advTm="2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8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  <p:extLst>
    <p:ext uri="{E180D4A7-C9FB-4DFB-919C-405C955672EB}">
      <p14:showEvtLst xmlns:p14="http://schemas.microsoft.com/office/powerpoint/2010/main">
        <p14:playEvt time="0" objId="7"/>
        <p14:stopEvt time="22912" objId="7"/>
      </p14:showEvtLst>
    </p:ext>
  </p:extLs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amarovi-groblje 015">
            <a:extLst>
              <a:ext uri="{FF2B5EF4-FFF2-40B4-BE49-F238E27FC236}">
                <a16:creationId xmlns:a16="http://schemas.microsoft.com/office/drawing/2014/main" id="{31490F61-91A7-4CDD-8F3E-A973B6D89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704" t="12346" r="7407" b="28395"/>
          <a:stretch>
            <a:fillRect/>
          </a:stretch>
        </p:blipFill>
        <p:spPr bwMode="auto">
          <a:xfrm>
            <a:off x="0" y="0"/>
            <a:ext cx="9067800" cy="5791200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3797" name="Text Box 5">
            <a:extLst>
              <a:ext uri="{FF2B5EF4-FFF2-40B4-BE49-F238E27FC236}">
                <a16:creationId xmlns:a16="http://schemas.microsoft.com/office/drawing/2014/main" id="{F5131621-78F3-442A-9E43-92CDA9292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034" y="5688449"/>
            <a:ext cx="9166034" cy="1169551"/>
          </a:xfrm>
          <a:prstGeom prst="rect">
            <a:avLst/>
          </a:prstGeom>
          <a:gradFill>
            <a:gsLst>
              <a:gs pos="7000">
                <a:srgbClr val="966432"/>
              </a:gs>
              <a:gs pos="92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r-Latn-CS" altLang="en-US" sz="2800" b="1" dirty="0"/>
              <a:t> Jedna od ulica na Zvezdari nosi ime braće Amar</a:t>
            </a:r>
            <a:endParaRPr lang="en-GB" altLang="en-US" sz="2800" b="1" dirty="0"/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800" b="1" dirty="0"/>
          </a:p>
        </p:txBody>
      </p:sp>
      <p:pic>
        <p:nvPicPr>
          <p:cNvPr id="2" name="49">
            <a:hlinkClick r:id="" action="ppaction://media"/>
            <a:extLst>
              <a:ext uri="{FF2B5EF4-FFF2-40B4-BE49-F238E27FC236}">
                <a16:creationId xmlns:a16="http://schemas.microsoft.com/office/drawing/2014/main" id="{9B1C6316-9B4F-448C-9113-E537D85994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511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18021">
        <p15:prstTrans prst="pageCurlDouble" invX="1"/>
      </p:transition>
    </mc:Choice>
    <mc:Fallback xmlns="">
      <p:transition spd="slow" advTm="180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797" grpId="0" animBg="1"/>
    </p:bldLst>
  </p:timing>
  <p:extLst>
    <p:ext uri="{E180D4A7-C9FB-4DFB-919C-405C955672EB}">
      <p14:showEvtLst xmlns:p14="http://schemas.microsoft.com/office/powerpoint/2010/main">
        <p14:playEvt time="4" objId="2"/>
        <p14:stopEvt time="17870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Text Box 9">
            <a:extLst>
              <a:ext uri="{FF2B5EF4-FFF2-40B4-BE49-F238E27FC236}">
                <a16:creationId xmlns:a16="http://schemas.microsoft.com/office/drawing/2014/main" id="{2C189614-AADE-41A9-A7FB-1C6C2E7B4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7063" y="31242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2000"/>
          </a:p>
        </p:txBody>
      </p:sp>
      <p:pic>
        <p:nvPicPr>
          <p:cNvPr id="2" name="5">
            <a:hlinkClick r:id="" action="ppaction://media"/>
            <a:extLst>
              <a:ext uri="{FF2B5EF4-FFF2-40B4-BE49-F238E27FC236}">
                <a16:creationId xmlns:a16="http://schemas.microsoft.com/office/drawing/2014/main" id="{601F3E32-4286-4480-AEAE-C3987B1BBB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6200" y="883999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06CE8E-DDD2-43F3-8025-F4DCDE5AFB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6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081B70-3B68-472A-9FAB-CC366E531B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017"/>
          <a:stretch/>
        </p:blipFill>
        <p:spPr>
          <a:xfrm>
            <a:off x="0" y="76200"/>
            <a:ext cx="9169400" cy="70103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 descr="A sign on the side of a snow covered street&#10;&#10;Description automatically generated">
            <a:extLst>
              <a:ext uri="{FF2B5EF4-FFF2-40B4-BE49-F238E27FC236}">
                <a16:creationId xmlns:a16="http://schemas.microsoft.com/office/drawing/2014/main" id="{353BFD79-0181-4864-9726-BAA5F00321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9054"/>
            <a:ext cx="9067800" cy="70275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155"/>
    </mc:Choice>
    <mc:Fallback xmlns="">
      <p:transition advTm="24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000" objId="2"/>
        <p14:stopEvt time="22767" objId="2"/>
      </p14:showEvtLst>
    </p:ext>
  </p:extLs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water, outdoor, plant&#10;&#10;Description automatically generated">
            <a:extLst>
              <a:ext uri="{FF2B5EF4-FFF2-40B4-BE49-F238E27FC236}">
                <a16:creationId xmlns:a16="http://schemas.microsoft.com/office/drawing/2014/main" id="{CCB0901F-E215-4099-B5E3-9EB374CE5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9144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677D421-423A-488B-9ADB-5E16402360D3}"/>
              </a:ext>
            </a:extLst>
          </p:cNvPr>
          <p:cNvSpPr/>
          <p:nvPr/>
        </p:nvSpPr>
        <p:spPr>
          <a:xfrm>
            <a:off x="20320" y="5410200"/>
            <a:ext cx="914400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9600" b="1" cap="none" spc="0" dirty="0">
                <a:ln w="57150">
                  <a:solidFill>
                    <a:schemeClr val="tx1"/>
                  </a:solidFill>
                  <a:prstDash val="solid"/>
                </a:ln>
                <a:solidFill>
                  <a:srgbClr val="C898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 R A J</a:t>
            </a:r>
          </a:p>
        </p:txBody>
      </p:sp>
    </p:spTree>
    <p:extLst>
      <p:ext uri="{BB962C8B-B14F-4D97-AF65-F5344CB8AC3E}">
        <p14:creationId xmlns:p14="http://schemas.microsoft.com/office/powerpoint/2010/main" val="101453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 advTm="10705">
        <p14:doors dir="vert"/>
      </p:transition>
    </mc:Choice>
    <mc:Fallback xmlns="">
      <p:transition spd="slow" advTm="10705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Text Box 9">
            <a:extLst>
              <a:ext uri="{FF2B5EF4-FFF2-40B4-BE49-F238E27FC236}">
                <a16:creationId xmlns:a16="http://schemas.microsoft.com/office/drawing/2014/main" id="{2C189614-AADE-41A9-A7FB-1C6C2E7B4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7063" y="31242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2000"/>
          </a:p>
        </p:txBody>
      </p:sp>
      <p:pic>
        <p:nvPicPr>
          <p:cNvPr id="2" name="6">
            <a:hlinkClick r:id="" action="ppaction://media"/>
            <a:extLst>
              <a:ext uri="{FF2B5EF4-FFF2-40B4-BE49-F238E27FC236}">
                <a16:creationId xmlns:a16="http://schemas.microsoft.com/office/drawing/2014/main" id="{34A93500-8D4D-4B5C-AACD-9A441789D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600" y="699581"/>
            <a:ext cx="487363" cy="487363"/>
          </a:xfrm>
          <a:prstGeom prst="rect">
            <a:avLst/>
          </a:prstGeom>
        </p:spPr>
      </p:pic>
      <p:pic>
        <p:nvPicPr>
          <p:cNvPr id="7" name="Picture 6" descr="A vintage photo of a city street&#10;&#10;Description automatically generated">
            <a:extLst>
              <a:ext uri="{FF2B5EF4-FFF2-40B4-BE49-F238E27FC236}">
                <a16:creationId xmlns:a16="http://schemas.microsoft.com/office/drawing/2014/main" id="{965126F3-D836-4852-8BA0-3A6C1B66A8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8" cy="6820485"/>
          </a:xfrm>
          <a:prstGeom prst="rect">
            <a:avLst/>
          </a:prstGeom>
        </p:spPr>
      </p:pic>
      <p:pic>
        <p:nvPicPr>
          <p:cNvPr id="9" name="Picture 8" descr="An old photo of a street&#10;&#10;Description automatically generated">
            <a:extLst>
              <a:ext uri="{FF2B5EF4-FFF2-40B4-BE49-F238E27FC236}">
                <a16:creationId xmlns:a16="http://schemas.microsoft.com/office/drawing/2014/main" id="{2DF7D876-2AF7-48E4-B1F6-1A16268C1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682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33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870"/>
    </mc:Choice>
    <mc:Fallback xmlns="">
      <p:transition advTm="25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25677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vintage photo of a person&#10;&#10;Description automatically generated">
            <a:extLst>
              <a:ext uri="{FF2B5EF4-FFF2-40B4-BE49-F238E27FC236}">
                <a16:creationId xmlns:a16="http://schemas.microsoft.com/office/drawing/2014/main" id="{CED44A52-3DFD-4360-AC9A-9E166611204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250" y="614680"/>
            <a:ext cx="3152349" cy="4914721"/>
          </a:xfrm>
          <a:prstGeom prst="rect">
            <a:avLst/>
          </a:prstGeom>
          <a:ln w="228600" cap="sq" cmpd="thickThin">
            <a:solidFill>
              <a:schemeClr val="tx2">
                <a:lumMod val="65000"/>
                <a:lumOff val="3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21769E-9EC4-4BC3-9135-B7A2EECCD9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9600"/>
            <a:ext cx="3276600" cy="4914721"/>
          </a:xfrm>
          <a:prstGeom prst="rect">
            <a:avLst/>
          </a:prstGeom>
          <a:ln w="228600" cap="sq" cmpd="thickThin">
            <a:solidFill>
              <a:schemeClr val="tx2">
                <a:lumMod val="65000"/>
                <a:lumOff val="3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1FE191-EDBC-4961-9B07-541C3D7F9323}"/>
              </a:ext>
            </a:extLst>
          </p:cNvPr>
          <p:cNvSpPr txBox="1"/>
          <p:nvPr/>
        </p:nvSpPr>
        <p:spPr>
          <a:xfrm>
            <a:off x="298298" y="5879068"/>
            <a:ext cx="4443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err="1"/>
              <a:t>Sefardkinja</a:t>
            </a:r>
            <a:r>
              <a:rPr lang="sr-Latn-RS" sz="1800" b="1" dirty="0"/>
              <a:t> sa Jalije u orijentalnoj nošnji</a:t>
            </a:r>
            <a:endParaRPr lang="en-GB" sz="1800" b="1" dirty="0"/>
          </a:p>
          <a:p>
            <a:pPr algn="ctr"/>
            <a:r>
              <a:rPr lang="en-GB" sz="1800" b="1" dirty="0"/>
              <a:t>- Los de </a:t>
            </a:r>
            <a:r>
              <a:rPr lang="en-GB" sz="1800" b="1" dirty="0" err="1"/>
              <a:t>abajo</a:t>
            </a:r>
            <a:endParaRPr lang="en-GB" sz="18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CD5915-F5D7-4A00-93A0-F98F09062DC9}"/>
              </a:ext>
            </a:extLst>
          </p:cNvPr>
          <p:cNvSpPr txBox="1"/>
          <p:nvPr/>
        </p:nvSpPr>
        <p:spPr>
          <a:xfrm>
            <a:off x="4814888" y="5873988"/>
            <a:ext cx="4252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err="1"/>
              <a:t>Sefardkinja</a:t>
            </a:r>
            <a:r>
              <a:rPr lang="sr-Latn-RS" sz="1800" b="1" dirty="0"/>
              <a:t> sa Zereka u modernoj haljini</a:t>
            </a:r>
            <a:endParaRPr lang="en-GB" sz="1800" b="1" dirty="0"/>
          </a:p>
          <a:p>
            <a:pPr algn="ctr"/>
            <a:r>
              <a:rPr lang="en-GB" sz="1800" b="1" dirty="0"/>
              <a:t>- Los de </a:t>
            </a:r>
            <a:r>
              <a:rPr lang="en-GB" sz="1800" b="1" dirty="0" err="1"/>
              <a:t>arriba</a:t>
            </a:r>
            <a:endParaRPr lang="en-GB" sz="1800" b="1" dirty="0"/>
          </a:p>
        </p:txBody>
      </p:sp>
      <p:pic>
        <p:nvPicPr>
          <p:cNvPr id="2" name="7">
            <a:hlinkClick r:id="" action="ppaction://media"/>
            <a:extLst>
              <a:ext uri="{FF2B5EF4-FFF2-40B4-BE49-F238E27FC236}">
                <a16:creationId xmlns:a16="http://schemas.microsoft.com/office/drawing/2014/main" id="{5A084899-D449-46A4-A9D2-32BEEB2050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90"/>
    </mc:Choice>
    <mc:Fallback xmlns="">
      <p:transition spd="slow" advTm="24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5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</p:bldLst>
  </p:timing>
  <p:extLst>
    <p:ext uri="{E180D4A7-C9FB-4DFB-919C-405C955672EB}">
      <p14:showEvtLst xmlns:p14="http://schemas.microsoft.com/office/powerpoint/2010/main">
        <p14:playEvt time="0" objId="2"/>
        <p14:stopEvt time="24490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9">
            <a:extLst>
              <a:ext uri="{FF2B5EF4-FFF2-40B4-BE49-F238E27FC236}">
                <a16:creationId xmlns:a16="http://schemas.microsoft.com/office/drawing/2014/main" id="{96EE9E8B-0950-43C8-9E38-FB8FFBCD8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4338"/>
            <a:ext cx="9144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CS" altLang="en-US" sz="3600" b="1" dirty="0"/>
              <a:t>  </a:t>
            </a:r>
            <a:r>
              <a:rPr lang="sr-Latn-CS" altLang="en-US" b="1" dirty="0"/>
              <a:t>Avram  Amar (1842 - 1918)</a:t>
            </a:r>
            <a:endParaRPr lang="en-US" altLang="en-US" b="1" dirty="0"/>
          </a:p>
        </p:txBody>
      </p:sp>
      <p:sp>
        <p:nvSpPr>
          <p:cNvPr id="7171" name="TextBox 2">
            <a:extLst>
              <a:ext uri="{FF2B5EF4-FFF2-40B4-BE49-F238E27FC236}">
                <a16:creationId xmlns:a16="http://schemas.microsoft.com/office/drawing/2014/main" id="{873D51A5-32FE-4995-A335-59E491796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981200"/>
            <a:ext cx="4419600" cy="300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/>
              <a:t>Avram (Solomon) Amar bio je </a:t>
            </a:r>
            <a:r>
              <a:rPr lang="en-US" altLang="en-US" sz="2400" b="1" dirty="0" err="1"/>
              <a:t>ugledan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beogradski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trgovac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koji</a:t>
            </a:r>
            <a:r>
              <a:rPr lang="en-US" altLang="en-US" sz="2400" b="1" dirty="0"/>
              <a:t> je </a:t>
            </a:r>
            <a:r>
              <a:rPr lang="en-US" altLang="en-US" sz="2400" b="1" dirty="0" err="1"/>
              <a:t>pripadao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dobrostojećoj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klasi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Sefarda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naseljenih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na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Zereku</a:t>
            </a:r>
            <a:r>
              <a:rPr lang="en-US" altLang="en-US" sz="2400" b="1" dirty="0"/>
              <a:t>. </a:t>
            </a:r>
            <a:r>
              <a:rPr lang="sr-Latn-RS" sz="2400" b="1" dirty="0"/>
              <a:t>Među s</a:t>
            </a:r>
            <a:r>
              <a:rPr lang="en-US" sz="2400" b="1" dirty="0" err="1"/>
              <a:t>ugra</a:t>
            </a:r>
            <a:r>
              <a:rPr lang="sr-Latn-RS" sz="2400" b="1" dirty="0"/>
              <a:t>đ</a:t>
            </a:r>
            <a:r>
              <a:rPr lang="en-US" sz="2400" b="1" dirty="0"/>
              <a:t>anima je </a:t>
            </a:r>
            <a:r>
              <a:rPr lang="en-US" altLang="en-US" sz="2400" b="1" dirty="0" err="1"/>
              <a:t>zbog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slabijeg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sluha</a:t>
            </a:r>
            <a:r>
              <a:rPr lang="en-US" altLang="en-US" sz="2400" b="1" dirty="0"/>
              <a:t> </a:t>
            </a:r>
            <a:r>
              <a:rPr lang="en-US" sz="2400" b="1" dirty="0"/>
              <a:t>bio </a:t>
            </a:r>
            <a:r>
              <a:rPr lang="en-US" sz="2400" b="1" dirty="0" err="1"/>
              <a:t>poznat</a:t>
            </a:r>
            <a:r>
              <a:rPr lang="en-US" sz="2400" b="1" dirty="0"/>
              <a:t> pod </a:t>
            </a:r>
            <a:r>
              <a:rPr lang="en-US" sz="2400" b="1" dirty="0" err="1"/>
              <a:t>nadimkom</a:t>
            </a:r>
            <a:r>
              <a:rPr lang="en-US" sz="2400" b="1" dirty="0"/>
              <a:t> </a:t>
            </a:r>
            <a:r>
              <a:rPr lang="en-US" altLang="en-US" sz="2400" b="1" i="1" dirty="0"/>
              <a:t>el </a:t>
            </a:r>
            <a:r>
              <a:rPr lang="en-US" altLang="en-US" sz="2400" b="1" i="1" dirty="0" err="1"/>
              <a:t>sordo</a:t>
            </a:r>
            <a:r>
              <a:rPr lang="en-US" altLang="en-US" sz="2400" b="1" i="1" dirty="0"/>
              <a:t> </a:t>
            </a:r>
            <a:r>
              <a:rPr lang="en-GB" altLang="en-US" sz="2400" b="1" dirty="0"/>
              <a:t>(</a:t>
            </a:r>
            <a:r>
              <a:rPr lang="en-US" altLang="en-US" sz="2400" b="1" dirty="0" err="1"/>
              <a:t>gluvać</a:t>
            </a:r>
            <a:r>
              <a:rPr lang="en-US" altLang="en-US" sz="2400" b="1" dirty="0"/>
              <a:t>). </a:t>
            </a:r>
          </a:p>
        </p:txBody>
      </p:sp>
      <p:pic>
        <p:nvPicPr>
          <p:cNvPr id="5" name="Picture 4" descr="Avram Amar.JPG">
            <a:extLst>
              <a:ext uri="{FF2B5EF4-FFF2-40B4-BE49-F238E27FC236}">
                <a16:creationId xmlns:a16="http://schemas.microsoft.com/office/drawing/2014/main" id="{D15AEA89-DB93-4362-ABFA-F76B5683D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1447800"/>
            <a:ext cx="3789920" cy="49097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8">
            <a:hlinkClick r:id="" action="ppaction://media"/>
            <a:extLst>
              <a:ext uri="{FF2B5EF4-FFF2-40B4-BE49-F238E27FC236}">
                <a16:creationId xmlns:a16="http://schemas.microsoft.com/office/drawing/2014/main" id="{A7C4C31A-0BBC-4398-A737-ABB6136BE2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7266"/>
    </mc:Choice>
    <mc:Fallback xmlns="">
      <p:transition spd="slow" advTm="17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71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4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475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170" grpId="0"/>
      <p:bldP spid="7171" grpId="0"/>
    </p:bldLst>
  </p:timing>
  <p:extLst>
    <p:ext uri="{E180D4A7-C9FB-4DFB-919C-405C955672EB}">
      <p14:showEvtLst xmlns:p14="http://schemas.microsoft.com/office/powerpoint/2010/main">
        <p14:playEvt time="18" objId="4"/>
        <p14:stopEvt time="17162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2">
            <a:extLst>
              <a:ext uri="{FF2B5EF4-FFF2-40B4-BE49-F238E27FC236}">
                <a16:creationId xmlns:a16="http://schemas.microsoft.com/office/drawing/2014/main" id="{8DCD5044-74AD-4431-8436-D27943BB2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/>
              <a:t>Mazal </a:t>
            </a:r>
            <a:r>
              <a:rPr lang="sr-Latn-RS" altLang="en-US" b="1" dirty="0"/>
              <a:t>- </a:t>
            </a:r>
            <a:r>
              <a:rPr lang="en-US" altLang="en-US" b="1" dirty="0"/>
              <a:t>Matilda Amar (1862</a:t>
            </a:r>
            <a:r>
              <a:rPr lang="sr-Latn-RS" altLang="en-US" b="1" dirty="0"/>
              <a:t> </a:t>
            </a:r>
            <a:r>
              <a:rPr lang="en-US" altLang="en-US" b="1" dirty="0"/>
              <a:t>-</a:t>
            </a:r>
            <a:r>
              <a:rPr lang="sr-Latn-RS" altLang="en-US" b="1" dirty="0"/>
              <a:t> </a:t>
            </a:r>
            <a:r>
              <a:rPr lang="en-US" altLang="en-US" b="1" dirty="0"/>
              <a:t>1936)</a:t>
            </a:r>
          </a:p>
        </p:txBody>
      </p:sp>
      <p:sp>
        <p:nvSpPr>
          <p:cNvPr id="8195" name="TextBox 1">
            <a:extLst>
              <a:ext uri="{FF2B5EF4-FFF2-40B4-BE49-F238E27FC236}">
                <a16:creationId xmlns:a16="http://schemas.microsoft.com/office/drawing/2014/main" id="{F1EA66BE-5FE2-4682-9F72-8FAA7BA62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3124200"/>
            <a:ext cx="4495800" cy="132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/>
              <a:t>1880. </a:t>
            </a:r>
            <a:r>
              <a:rPr lang="sr-Latn-RS" altLang="en-US" sz="2400" b="1" dirty="0"/>
              <a:t>se </a:t>
            </a:r>
            <a:r>
              <a:rPr lang="en-US" altLang="en-US" sz="2400" b="1" dirty="0" err="1"/>
              <a:t>venčao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sa</a:t>
            </a:r>
            <a:r>
              <a:rPr lang="en-US" altLang="en-US" sz="2400" b="1" dirty="0"/>
              <a:t> 20 </a:t>
            </a:r>
            <a:r>
              <a:rPr lang="en-US" altLang="en-US" sz="2400" b="1" dirty="0" err="1"/>
              <a:t>godina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mlađom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devojkom</a:t>
            </a:r>
            <a:r>
              <a:rPr lang="en-US" altLang="en-US" sz="2400" b="1" dirty="0"/>
              <a:t> - </a:t>
            </a:r>
            <a:r>
              <a:rPr lang="en-GB" altLang="en-US" sz="2400" b="1" dirty="0"/>
              <a:t>Mazal </a:t>
            </a:r>
            <a:r>
              <a:rPr lang="en-GB" altLang="en-US" sz="2400" b="1" dirty="0" err="1"/>
              <a:t>Mevorah</a:t>
            </a:r>
            <a:r>
              <a:rPr lang="en-GB" altLang="en-US" sz="2400" b="1" dirty="0"/>
              <a:t>.</a:t>
            </a:r>
            <a:r>
              <a:rPr lang="en-US" altLang="en-US" sz="2400" b="1" dirty="0"/>
              <a:t> </a:t>
            </a:r>
          </a:p>
        </p:txBody>
      </p:sp>
      <p:pic>
        <p:nvPicPr>
          <p:cNvPr id="5" name="Picture 4" descr="Mazal Amar.JPG">
            <a:extLst>
              <a:ext uri="{FF2B5EF4-FFF2-40B4-BE49-F238E27FC236}">
                <a16:creationId xmlns:a16="http://schemas.microsoft.com/office/drawing/2014/main" id="{954D5E88-EB1B-48C3-9DC9-A05F826F17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06175" y="1524000"/>
            <a:ext cx="3837912" cy="49407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9">
            <a:hlinkClick r:id="" action="ppaction://media"/>
            <a:extLst>
              <a:ext uri="{FF2B5EF4-FFF2-40B4-BE49-F238E27FC236}">
                <a16:creationId xmlns:a16="http://schemas.microsoft.com/office/drawing/2014/main" id="{858E9983-CC61-4CC8-B712-A921A15FE5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470"/>
    </mc:Choice>
    <mc:Fallback xmlns="">
      <p:transition advTm="10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475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194" grpId="0"/>
      <p:bldP spid="8195" grpId="0"/>
    </p:bldLst>
  </p:timing>
  <p:extLst>
    <p:ext uri="{E180D4A7-C9FB-4DFB-919C-405C955672EB}">
      <p14:showEvtLst xmlns:p14="http://schemas.microsoft.com/office/powerpoint/2010/main">
        <p14:playEvt time="0" objId="2"/>
        <p14:stopEvt time="9237" objId="2"/>
      </p14:showEvtLst>
    </p:ext>
  </p:extLst>
</p:sld>
</file>

<file path=ppt/theme/theme1.xml><?xml version="1.0" encoding="utf-8"?>
<a:theme xmlns:a="http://schemas.openxmlformats.org/drawingml/2006/main" name="Default Design">
  <a:themeElements>
    <a:clrScheme name="Custom 3">
      <a:dk1>
        <a:srgbClr val="000000"/>
      </a:dk1>
      <a:lt1>
        <a:srgbClr val="D0D0D0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D5D5D5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996633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CAB8AD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996633"/>
        </a:lt1>
        <a:dk2>
          <a:srgbClr val="6633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CAB8AD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000000"/>
        </a:dk1>
        <a:lt1>
          <a:srgbClr val="B2B2B2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D5D5D5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1697</TotalTime>
  <Words>643</Words>
  <Application>Microsoft Office PowerPoint</Application>
  <PresentationFormat>On-screen Show (4:3)</PresentationFormat>
  <Paragraphs>82</Paragraphs>
  <Slides>50</Slides>
  <Notes>0</Notes>
  <HiddenSlides>0</HiddenSlides>
  <MMClips>52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Barbi Barbi</cp:lastModifiedBy>
  <cp:revision>105</cp:revision>
  <dcterms:created xsi:type="dcterms:W3CDTF">2018-11-20T20:42:29Z</dcterms:created>
  <dcterms:modified xsi:type="dcterms:W3CDTF">2021-09-17T18:16:48Z</dcterms:modified>
</cp:coreProperties>
</file>