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61" r:id="rId5"/>
    <p:sldId id="293" r:id="rId6"/>
    <p:sldId id="294" r:id="rId7"/>
    <p:sldId id="299" r:id="rId8"/>
    <p:sldId id="295" r:id="rId9"/>
    <p:sldId id="296" r:id="rId10"/>
    <p:sldId id="297" r:id="rId11"/>
    <p:sldId id="302" r:id="rId12"/>
    <p:sldId id="300" r:id="rId13"/>
    <p:sldId id="301" r:id="rId14"/>
    <p:sldId id="260" r:id="rId15"/>
    <p:sldId id="262" r:id="rId16"/>
    <p:sldId id="298" r:id="rId17"/>
    <p:sldId id="263" r:id="rId18"/>
    <p:sldId id="266" r:id="rId19"/>
    <p:sldId id="279" r:id="rId20"/>
    <p:sldId id="265" r:id="rId21"/>
    <p:sldId id="277" r:id="rId22"/>
    <p:sldId id="278" r:id="rId23"/>
    <p:sldId id="281" r:id="rId24"/>
    <p:sldId id="267" r:id="rId25"/>
    <p:sldId id="275" r:id="rId26"/>
    <p:sldId id="268" r:id="rId27"/>
    <p:sldId id="269" r:id="rId28"/>
    <p:sldId id="276" r:id="rId29"/>
    <p:sldId id="270" r:id="rId30"/>
    <p:sldId id="271" r:id="rId31"/>
    <p:sldId id="272" r:id="rId32"/>
    <p:sldId id="274" r:id="rId33"/>
    <p:sldId id="273" r:id="rId34"/>
    <p:sldId id="280" r:id="rId35"/>
    <p:sldId id="282" r:id="rId36"/>
    <p:sldId id="291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B5B7-6023-4838-B0C2-FCE725A5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3B2C-F2D8-4ADB-A8FD-60ED5FDFD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41381-9D79-476A-B888-7B72BAB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D0914-6EB3-4834-A976-E7CB80BF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A9423-54F6-412B-954C-98A55D6A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2181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60E4-45ED-4BF9-8EC6-473F62A1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53793-610B-4CF5-9C64-34DECA208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97261-17B5-417F-B140-15CA4298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2F47-C814-40FC-8A48-E9186660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C2964-12A1-46A6-9B64-74E672EC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2692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66ECF-16E8-471F-8ADD-6360A2C3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31699-11FE-4DDA-B652-F15BDE9C7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B33A-9E48-4077-9D34-89D23866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6766-BF0A-425C-B60C-A49E31D5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6F2B7-BF17-4ECF-88E3-86C320A6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8598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2369-7393-4EC7-8845-D840B36B5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3E3D-1A69-44F0-800F-ADFD63D04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2888-4152-4EEC-A4A9-E66C53B1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2EB0-E3D6-4286-A92A-462FE86F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8684D-1008-4FF8-9F86-4C2378F0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7466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8CD2-9423-43FF-AD74-0AD880F68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0E401-7F59-4791-A622-A2FF5F813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41BF-145F-4D1F-B806-C60970A4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7A7B2-380A-4E47-BB18-C9945C47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C8BC7-A062-4E1E-B5E4-C0B86449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804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ABD9-FF45-4C58-8E9A-4D5A238F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F4D9-121E-4EB8-A87A-8D2DF9288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19256-4547-4356-9F0F-EFDAD3295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7FA99-900F-449E-940A-133857E0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AC55F-1EAF-4E8C-9E35-286E6025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77E0F-0AA6-41EC-A7C7-995888E0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2609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493C-0A42-4D0E-B643-39A33322F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8010A-98A3-455D-82AC-6E860F7D3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AF203-6788-477F-A6CC-E37BCB59C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44DF0-F600-4F02-81EE-6EF2241BA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88EDE-6B5F-476D-8D64-CA3B63059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A8B08-EAB8-4654-B18B-DCA48D10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CAC77-0D36-4370-9F9F-545740C9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71FD3-21F0-4B5F-A060-720141F1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012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3FEE-DCC6-4D41-A590-C7760C42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1A579-4E96-48E3-98C2-2ABC60FF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F7C0E-DE00-466D-99F5-F4E07FA4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3B4A1-6097-4187-BDD1-127D3D5E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258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9453F-F2B0-4CB2-8A7F-EEDA212F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9E7CB-A138-4FCE-9E7A-41310D3F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364FC-FA5B-4312-A9A6-89FCAC27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8471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3A81-AB2F-4592-A513-7C12C52E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FA282-91B2-4B30-8B7C-7B57936CA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B6648-42EB-482D-BFF7-5BE0E1E0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86B9-185A-44FF-B7C5-94414463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FB30A-948F-42C1-891A-2B292B29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6C1C1-1307-49E7-8E64-F645A1C8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2937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186A-9F1B-44E7-BA8A-5FE8942B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29C0C0-C11B-45F1-BC86-4BE9FC3711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D1758-CE11-4463-8B4D-34C32CF9D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7405F-3053-46ED-9236-2B311DBF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59CDB-9771-4E21-8FB9-11A19234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CBC72-4A68-47DE-A50E-A56D9500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7001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60CBD-1CC5-48FF-A38D-DDF1D48E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94500-6353-40E0-BBB1-2F81E31FD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A66A-5024-4625-B128-E3C65E9D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CB46-DD12-4845-93D2-B0CFC7CC755B}" type="datetimeFigureOut">
              <a:rPr lang="sr-Latn-RS" smtClean="0"/>
              <a:t>3.10.2021.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B4EEF-F315-4E33-AA6F-CD3CC318F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81FB3-E130-4ADD-81E7-740A6224F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4D13-9835-4D0E-8232-C8A876713AE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5001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tif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23A689-2294-4030-93F6-F9D8B237E17B}"/>
              </a:ext>
            </a:extLst>
          </p:cNvPr>
          <p:cNvSpPr txBox="1"/>
          <p:nvPr/>
        </p:nvSpPr>
        <p:spPr>
          <a:xfrm>
            <a:off x="7129748" y="1473785"/>
            <a:ext cx="37478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/>
              <a:t>Aron i njegove knjige </a:t>
            </a:r>
          </a:p>
          <a:p>
            <a:r>
              <a:rPr lang="sr-Latn-RS" sz="2800" dirty="0"/>
              <a:t>o Jevrejima </a:t>
            </a:r>
          </a:p>
          <a:p>
            <a:r>
              <a:rPr lang="sr-Latn-RS" sz="2800" dirty="0"/>
              <a:t>Bosne, Kruševca, Srbije, Beograda....</a:t>
            </a:r>
          </a:p>
          <a:p>
            <a:r>
              <a:rPr lang="sr-Latn-RS" sz="2800" dirty="0"/>
              <a:t>ali i knjige o hazreti Muhamedu i njegovim odnosima sa Jevrejima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CE03B-673B-4DC5-A3F8-18992D6F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6" y="55181"/>
            <a:ext cx="3031913" cy="3212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B985D-D112-43B4-9AEA-21EA2B36B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4" y="3367346"/>
            <a:ext cx="2498079" cy="3435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59BAF5-7660-4D90-94F2-95681A1E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73" y="3339755"/>
            <a:ext cx="2542995" cy="3490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329001-DCF2-421B-8306-03C4282D8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2" y="181858"/>
            <a:ext cx="2755435" cy="29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 &amp;quot;konačnog rešenja&amp;quot; : Jevreji u Srbiji : Ženi Lebl">
            <a:extLst>
              <a:ext uri="{FF2B5EF4-FFF2-40B4-BE49-F238E27FC236}">
                <a16:creationId xmlns:a16="http://schemas.microsoft.com/office/drawing/2014/main" id="{46E5C1E4-2DE2-42FA-AB15-5548B303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35" y="1524127"/>
            <a:ext cx="2484076" cy="35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njige">
            <a:extLst>
              <a:ext uri="{FF2B5EF4-FFF2-40B4-BE49-F238E27FC236}">
                <a16:creationId xmlns:a16="http://schemas.microsoft.com/office/drawing/2014/main" id="{C2F635EF-3462-405D-B0FA-44FA0B19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01" y="1529268"/>
            <a:ext cx="2480989" cy="35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D0286-0BC8-44E2-B8DC-F926A1A98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0" y="1524127"/>
            <a:ext cx="2529304" cy="3508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69424-5309-4839-8B8D-9551C87AD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529269"/>
            <a:ext cx="2619623" cy="35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3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F7CE06-4223-4AE0-921C-E0B8B9608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8" y="3091032"/>
            <a:ext cx="2412647" cy="367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4B75C-85A7-4962-A441-7B13EDB5E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1" y="142991"/>
            <a:ext cx="2294644" cy="3286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046C0-899B-4CCE-B5B6-F35CFC321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0" y="94706"/>
            <a:ext cx="2387410" cy="335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07D1B7-2585-4C4E-8F23-92496DB0A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94" y="3583361"/>
            <a:ext cx="2242989" cy="3179933"/>
          </a:xfrm>
          <a:prstGeom prst="rect">
            <a:avLst/>
          </a:prstGeom>
        </p:spPr>
      </p:pic>
      <p:pic>
        <p:nvPicPr>
          <p:cNvPr id="2050" name="Picture 2" descr="PRAZNICNI 0B1CA.II fllGOSLOVENSKIH JEVREJA">
            <a:extLst>
              <a:ext uri="{FF2B5EF4-FFF2-40B4-BE49-F238E27FC236}">
                <a16:creationId xmlns:a16="http://schemas.microsoft.com/office/drawing/2014/main" id="{36BB7F21-3EC0-416A-A075-4106CD45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46" y="3622714"/>
            <a:ext cx="2149662" cy="30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7E4FC7-CA00-4D88-A9F4-2676DC48D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18" y="1601389"/>
            <a:ext cx="2738216" cy="3854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B82799-6863-43E1-AE41-FBB492C4E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8" y="336063"/>
            <a:ext cx="2412647" cy="24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2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id="{E9AFA13B-B1EE-4CBC-85A6-8DD61CE1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93" y="842263"/>
            <a:ext cx="3204542" cy="46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reme - Istorija: Za one koji (ne) pamte">
            <a:extLst>
              <a:ext uri="{FF2B5EF4-FFF2-40B4-BE49-F238E27FC236}">
                <a16:creationId xmlns:a16="http://schemas.microsoft.com/office/drawing/2014/main" id="{BADB0D2C-B809-41D8-AD61-3A08FBA0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70" y="842263"/>
            <a:ext cx="3204541" cy="44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F42E1-48BA-4591-A9F2-27D9DC9797F7}"/>
              </a:ext>
            </a:extLst>
          </p:cNvPr>
          <p:cNvSpPr txBox="1"/>
          <p:nvPr/>
        </p:nvSpPr>
        <p:spPr>
          <a:xfrm>
            <a:off x="1987828" y="6015737"/>
            <a:ext cx="242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VILIČIĆ SONJA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B9EC3-D9D4-4537-8C98-E8DC2314D67A}"/>
              </a:ext>
            </a:extLst>
          </p:cNvPr>
          <p:cNvSpPr txBox="1"/>
          <p:nvPr/>
        </p:nvSpPr>
        <p:spPr>
          <a:xfrm>
            <a:off x="7222435" y="6015737"/>
            <a:ext cx="184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VERA MEVORAH</a:t>
            </a:r>
          </a:p>
        </p:txBody>
      </p:sp>
    </p:spTree>
    <p:extLst>
      <p:ext uri="{BB962C8B-B14F-4D97-AF65-F5344CB8AC3E}">
        <p14:creationId xmlns:p14="http://schemas.microsoft.com/office/powerpoint/2010/main" val="267529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umbnail">
            <a:extLst>
              <a:ext uri="{FF2B5EF4-FFF2-40B4-BE49-F238E27FC236}">
                <a16:creationId xmlns:a16="http://schemas.microsoft.com/office/drawing/2014/main" id="{F22BCB15-D1C3-443C-B217-EF69CA87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753"/>
            <a:ext cx="3363568" cy="31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E762E-FE9A-4CF3-BDD8-37497B362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68" y="901595"/>
            <a:ext cx="2718053" cy="3878912"/>
          </a:xfrm>
          <a:prstGeom prst="rect">
            <a:avLst/>
          </a:prstGeom>
        </p:spPr>
      </p:pic>
      <p:pic>
        <p:nvPicPr>
          <p:cNvPr id="2054" name="Picture 6" descr="Pregled jevrejske periodike u Srbiji (od 1888. do 2015. godine)">
            <a:extLst>
              <a:ext uri="{FF2B5EF4-FFF2-40B4-BE49-F238E27FC236}">
                <a16:creationId xmlns:a16="http://schemas.microsoft.com/office/drawing/2014/main" id="{39C525EA-1DA0-4048-A291-514AA4BE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21" y="912992"/>
            <a:ext cx="2688739" cy="38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FA3F3-49D7-47F3-A6CA-81A734406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60" y="784421"/>
            <a:ext cx="3411597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7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storija jevreja u velikoj kikindi">
            <a:extLst>
              <a:ext uri="{FF2B5EF4-FFF2-40B4-BE49-F238E27FC236}">
                <a16:creationId xmlns:a16="http://schemas.microsoft.com/office/drawing/2014/main" id="{145CAF6D-4F57-4CDE-90E0-82137F62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62" y="653404"/>
            <a:ext cx="5449676" cy="55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1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4A9F6-44A0-46E4-AD66-DDC073B8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09" y="530352"/>
            <a:ext cx="3967581" cy="55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35892-4247-475A-A00F-2B6732674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02" y="808383"/>
            <a:ext cx="3490188" cy="54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5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622C3-2FA4-41F1-B88B-ECE0A1102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5" y="270642"/>
            <a:ext cx="5685250" cy="60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6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3F0B6-C75C-4BF7-A574-87154722A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0" b="12516"/>
          <a:stretch/>
        </p:blipFill>
        <p:spPr>
          <a:xfrm>
            <a:off x="0" y="347472"/>
            <a:ext cx="12211602" cy="56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1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B530E-F7BB-4A81-AA21-92E2DCBB3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"/>
          <a:stretch/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id="{A4F5E6F2-BB48-46F6-B7BC-B9C4FEC2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48" y="676656"/>
            <a:ext cx="3932429" cy="56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2744CE-6B8E-4A4C-A553-59C63EA31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38" y="676656"/>
            <a:ext cx="3962032" cy="56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B7E82-5B17-4094-B195-DE86D5A0D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8"/>
          <a:stretch/>
        </p:blipFill>
        <p:spPr>
          <a:xfrm>
            <a:off x="-920496" y="-103461"/>
            <a:ext cx="13112496" cy="70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2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C6A7C-2B50-4C8C-A579-62D15E3D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77" y="-758115"/>
            <a:ext cx="14049065" cy="78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2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C39DD-F2C1-45DC-BC74-E39578616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" b="4401"/>
          <a:stretch/>
        </p:blipFill>
        <p:spPr>
          <a:xfrm>
            <a:off x="0" y="-310896"/>
            <a:ext cx="12728448" cy="71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9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AC300-B143-4600-9B26-DAD217A04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0" b="25"/>
          <a:stretch/>
        </p:blipFill>
        <p:spPr>
          <a:xfrm>
            <a:off x="0" y="0"/>
            <a:ext cx="12192000" cy="65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1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72423B-920F-4775-9CFB-D73752D0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3" y="822960"/>
            <a:ext cx="4695253" cy="50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91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DD5D0-E6BA-49FD-A77C-1F7C13C35BF7}"/>
              </a:ext>
            </a:extLst>
          </p:cNvPr>
          <p:cNvSpPr/>
          <p:nvPr/>
        </p:nvSpPr>
        <p:spPr>
          <a:xfrm>
            <a:off x="2048256" y="274320"/>
            <a:ext cx="8650224" cy="6198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dirty="0"/>
          </a:p>
          <a:p>
            <a:r>
              <a:rPr lang="sr-Latn-RS" sz="2000" dirty="0"/>
              <a:t>I sada konačno dolazimo do razloga preobraćenja vere. Na početku gore navedene krize, 1845-ih godina, jedna od uredbi Ministarstva unutrašnjih dela je zahtevala da svi članovi jevrejske porodice, posle smrti najstarijeg člana i osnivača familije, pređu iz unutrašnjosti Srbije u Beograd. Tako je i moj čukun-čukun deda, po očevoj liniji, Aaron Šaron prešao u pravoslavlje 2. avgusta 1852.g. na Dan Svetog Elijaha – Ilije. Tu je matirao zakonsku odredbu koja nije predvidela i ovakav jevrejski momenat i stav. Postao je Srbin koji ide redovno u crkvu, slavi slavu, a u kući praznuje, koliko je moguće, sve jevrejske običaje. Nije proteran za Beograd, već je ostao u okolini Kruševca, gde je oduvek bio i on i njegovi Sefardski (Španski) preci, nekada davno 1492., proterani iz Španije. Neki drugi Jevreji su pre moga dede, a neki posle njega učinili istu stvar. Promenili veru i prešli u pravoslavlje. Tako je uradila i davnašnja porodica moje majke, koja je takođe jevrejskog porekla. Ti novi, tzv. Meranosi, tiho su isključivani iz jevrejskih zajednica, a sporo ali bez problema, prihvatani u novoj verskoj sredini. Da bi ipak nekako otrgli od zaborava sećanje na to ko su i šta su, ženili su se i udavali među sobom. Otuda su nastali i godišnjaci kao što je jedan jedini sačuvani primerak ‘MERANOS-a’. U Drugom svetskom ratu ovi ‘novi’ Srbi nisu ni izdaleka postradali kao njihova jevrejska braća po krvi. Njihovo članstvo iz jevrejskih zajednica bilo je odavno obrisano i zaboravljeno. Možda i sa punim pravom. Bog će ga znati!“.</a:t>
            </a:r>
          </a:p>
        </p:txBody>
      </p:sp>
    </p:spTree>
    <p:extLst>
      <p:ext uri="{BB962C8B-B14F-4D97-AF65-F5344CB8AC3E}">
        <p14:creationId xmlns:p14="http://schemas.microsoft.com/office/powerpoint/2010/main" val="301195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3E6AF-4921-4D35-830A-8CA6CE11F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71" y="200331"/>
            <a:ext cx="4801604" cy="6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6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3E04F-8F73-472F-ADE6-EAEFD6E4B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1" b="-1217"/>
          <a:stretch/>
        </p:blipFill>
        <p:spPr>
          <a:xfrm>
            <a:off x="-853440" y="182880"/>
            <a:ext cx="13045440" cy="70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50457-ECE0-42F7-AE44-07CDA1C3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42415"/>
            <a:ext cx="14049065" cy="78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8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35E5E-E742-419B-B6C0-BA82C675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996"/>
            <a:ext cx="14008608" cy="78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292CE-3B53-4749-955E-FB472523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6" y="1173936"/>
            <a:ext cx="2818830" cy="4510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E1E6A-5FFD-43BA-A24E-243FF7CAD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15" y="1202819"/>
            <a:ext cx="3230892" cy="4510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C2FFA-17B4-4E9F-A4C4-327D60C92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35" y="1173936"/>
            <a:ext cx="3250478" cy="45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30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CF98E-9966-4ADE-9094-981DCA20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58" y="713231"/>
            <a:ext cx="3971021" cy="545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4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C9D88-CEEE-4112-87E5-903B41D10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8" t="20263" r="34765" b="6368"/>
          <a:stretch/>
        </p:blipFill>
        <p:spPr>
          <a:xfrm>
            <a:off x="2486024" y="-1"/>
            <a:ext cx="5353051" cy="70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3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63B082-3B94-4BBF-95C1-CC72D22395CB}"/>
              </a:ext>
            </a:extLst>
          </p:cNvPr>
          <p:cNvSpPr/>
          <p:nvPr/>
        </p:nvSpPr>
        <p:spPr>
          <a:xfrm>
            <a:off x="1024128" y="1298448"/>
            <a:ext cx="10424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b="0" i="0" dirty="0">
                <a:effectLst/>
                <a:latin typeface="Helvetica" panose="020B0604020202020204" pitchFamily="34" charset="0"/>
              </a:rPr>
              <a:t>Knjiga predstavlja obimnu studiju (330 strana) koja prati istoriju prisutnosti i života Jevreja i jevrejskih plemena na prostoru predislamske Arabije u 5., 6. i 7. veku, zatim pojavu i učenje hazreti Muhameda, te njegove verske, ideološke, političke i vojne kontakte i odnose sa Jevrejima Medine (Jatriba), Kajbara, Fadaka, Kamusa, Vadi al Kure, Teme. Poseban deo knjige posvećen je kompletnom sadržaju Kur'ana, uz navođenje i citiranje svih delova teksta iz Kur'ana, a koji se odnose na Jevreje. A to je 29 posto ukupnog sadržaja i teksta Kur'ana. </a:t>
            </a:r>
            <a:endParaRPr lang="en-US" sz="1600" b="0" i="0" dirty="0">
              <a:effectLst/>
              <a:latin typeface="Helvetica" panose="020B0604020202020204" pitchFamily="34" charset="0"/>
            </a:endParaRPr>
          </a:p>
          <a:p>
            <a:endParaRPr lang="en-US" sz="1600" dirty="0">
              <a:latin typeface="Helvetica" panose="020B0604020202020204" pitchFamily="34" charset="0"/>
            </a:endParaRPr>
          </a:p>
          <a:p>
            <a:r>
              <a:rPr lang="sr-Latn-RS" sz="1600" b="0" i="0" dirty="0">
                <a:effectLst/>
                <a:latin typeface="Helvetica" panose="020B0604020202020204" pitchFamily="34" charset="0"/>
              </a:rPr>
              <a:t>Kroz poglavlja u knjizi u kojima se govori o Arapima, Muhamedu, Kur'anu, Islamu....knjiga nas upoznaja sa međusobnim istorijskim kontaktima, odnosima, uticajima, prožetostima ali i suprotnostima Jevreja i Arapa, kao i njihovih verskih učenja iskazanih u judaizmu (i hrišćanstvu) i islamu. Posebno interesantan deo predstavlja upoznavanje sa likovima zajedničkih proroka i anđela u judaizmu (i hrišćanstvu) i islamu. </a:t>
            </a:r>
            <a:endParaRPr lang="en-US" sz="1600" b="0" i="0" dirty="0">
              <a:effectLst/>
              <a:latin typeface="Helvetica" panose="020B0604020202020204" pitchFamily="34" charset="0"/>
            </a:endParaRPr>
          </a:p>
          <a:p>
            <a:endParaRPr lang="en-US" sz="1600" dirty="0">
              <a:latin typeface="Helvetica" panose="020B0604020202020204" pitchFamily="34" charset="0"/>
            </a:endParaRPr>
          </a:p>
          <a:p>
            <a:r>
              <a:rPr lang="sr-Latn-RS" sz="1600" b="0" i="0" dirty="0">
                <a:effectLst/>
                <a:latin typeface="Helvetica" panose="020B0604020202020204" pitchFamily="34" charset="0"/>
              </a:rPr>
              <a:t>Ono što je jako zanimljivo, a svakako manje poznato, jeste da su od ukupno 25 proroka u islamu koji se imenom pominju u Kur'anu, 22 njih preuzeti iz jevrejske i hrišćanske Biblije i biblijske istorije, a čak 15 njih su Jevreji! O svakome od njih, kao i navedenih anđela u Kur'anu, dat je poseban opis i obrazloženje. </a:t>
            </a:r>
            <a:endParaRPr lang="en-US" sz="1600" b="0" i="0" dirty="0">
              <a:effectLst/>
              <a:latin typeface="Helvetica" panose="020B0604020202020204" pitchFamily="34" charset="0"/>
            </a:endParaRPr>
          </a:p>
          <a:p>
            <a:endParaRPr lang="en-US" sz="1600" dirty="0">
              <a:latin typeface="Helvetica" panose="020B0604020202020204" pitchFamily="34" charset="0"/>
            </a:endParaRPr>
          </a:p>
          <a:p>
            <a:r>
              <a:rPr lang="sr-Latn-RS" sz="1600" b="0" i="0" dirty="0">
                <a:effectLst/>
                <a:latin typeface="Helvetica" panose="020B0604020202020204" pitchFamily="34" charset="0"/>
              </a:rPr>
              <a:t>Ono što je svakako takođe važno, jeste činjenica da su najveći broj autora i izvora podataka koji se koriste u sadržaju ove knjige - arapski, perzijski, indijski, pakistanski, turski... dakle primarno muslimansko-islamski autori, istoričari, pisci i teolozi.</a:t>
            </a:r>
            <a:endParaRPr lang="sr-Latn-RS" sz="1600" dirty="0"/>
          </a:p>
        </p:txBody>
      </p:sp>
    </p:spTree>
    <p:extLst>
      <p:ext uri="{BB962C8B-B14F-4D97-AF65-F5344CB8AC3E}">
        <p14:creationId xmlns:p14="http://schemas.microsoft.com/office/powerpoint/2010/main" val="3250742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2372A-688E-47B0-A168-DFC986B4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1443" y="-901147"/>
            <a:ext cx="14269217" cy="80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27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E0213-761D-44A1-A1A0-A73B4D972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2" t="11182" r="-94" b="-8439"/>
          <a:stretch/>
        </p:blipFill>
        <p:spPr>
          <a:xfrm>
            <a:off x="-877825" y="-841248"/>
            <a:ext cx="15190517" cy="843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65AEF-259C-4C71-A818-38298868A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25" y="727043"/>
            <a:ext cx="5873034" cy="54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4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ED5B1-E34E-49A7-9A0C-69E17DF46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" y="2176272"/>
            <a:ext cx="4223588" cy="2706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E5249-0E0C-4A9D-8856-CA301FDE5E39}"/>
              </a:ext>
            </a:extLst>
          </p:cNvPr>
          <p:cNvSpPr txBox="1"/>
          <p:nvPr/>
        </p:nvSpPr>
        <p:spPr>
          <a:xfrm>
            <a:off x="5943600" y="1353312"/>
            <a:ext cx="45537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Himjariti su najbrojnije i najpoznatije arapsko pleme koje je primilo judaizam (jevrejsku veru), prvom polovinom 5. veka.</a:t>
            </a:r>
          </a:p>
          <a:p>
            <a:endParaRPr lang="sr-Latn-RS" sz="2400" dirty="0"/>
          </a:p>
          <a:p>
            <a:r>
              <a:rPr lang="sr-Latn-RS" sz="2400" dirty="0"/>
              <a:t>Najpoznatiji vladar među njima koji je bio jevrejske vere, je Zar’a Jusuf Asar Du Nuvas (518-525. g.).</a:t>
            </a:r>
          </a:p>
          <a:p>
            <a:endParaRPr lang="sr-Latn-RS" sz="2400" dirty="0"/>
          </a:p>
          <a:p>
            <a:r>
              <a:rPr lang="sr-Latn-RS" sz="2400" dirty="0"/>
              <a:t>Slika levo – ulica u Jerusalimu koja nosi ime po njemu. </a:t>
            </a:r>
          </a:p>
          <a:p>
            <a:r>
              <a:rPr lang="sr-Latn-R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8942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E85FF-49EC-4D29-B993-0336D53A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1599054"/>
            <a:ext cx="6059424" cy="3659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21F0C-0FB4-4BA5-A500-77B51FAE4485}"/>
              </a:ext>
            </a:extLst>
          </p:cNvPr>
          <p:cNvSpPr txBox="1"/>
          <p:nvPr/>
        </p:nvSpPr>
        <p:spPr>
          <a:xfrm>
            <a:off x="7516368" y="2212848"/>
            <a:ext cx="4041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Poslanik Muhamed</a:t>
            </a:r>
          </a:p>
          <a:p>
            <a:r>
              <a:rPr lang="sr-Latn-RS" sz="2400" dirty="0"/>
              <a:t>– na konju levo – </a:t>
            </a:r>
          </a:p>
          <a:p>
            <a:endParaRPr lang="sr-Latn-RS" sz="2400" dirty="0"/>
          </a:p>
          <a:p>
            <a:r>
              <a:rPr lang="sr-Latn-RS" sz="2400" dirty="0"/>
              <a:t>u pratnji vojnika i anđela predvodi muslimane u bitku protiv jevrejskog plemena Kajnuka</a:t>
            </a:r>
          </a:p>
        </p:txBody>
      </p:sp>
    </p:spTree>
    <p:extLst>
      <p:ext uri="{BB962C8B-B14F-4D97-AF65-F5344CB8AC3E}">
        <p14:creationId xmlns:p14="http://schemas.microsoft.com/office/powerpoint/2010/main" val="1137857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271EE-BFBA-4AE7-BD92-63CE5B7C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" y="1762125"/>
            <a:ext cx="6858000" cy="3333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EF996-A7DA-4DB9-8E72-ECEBCE0C0726}"/>
              </a:ext>
            </a:extLst>
          </p:cNvPr>
          <p:cNvSpPr txBox="1"/>
          <p:nvPr/>
        </p:nvSpPr>
        <p:spPr>
          <a:xfrm>
            <a:off x="8284464" y="2395728"/>
            <a:ext cx="3270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Muhamed - na konju – </a:t>
            </a:r>
          </a:p>
          <a:p>
            <a:endParaRPr lang="sr-Latn-RS" sz="2400" dirty="0"/>
          </a:p>
          <a:p>
            <a:r>
              <a:rPr lang="sr-Latn-RS" sz="2400" dirty="0"/>
              <a:t>prima predaju jevrejskog plemena Banu Nadir iz Jatriba</a:t>
            </a:r>
          </a:p>
        </p:txBody>
      </p:sp>
    </p:spTree>
    <p:extLst>
      <p:ext uri="{BB962C8B-B14F-4D97-AF65-F5344CB8AC3E}">
        <p14:creationId xmlns:p14="http://schemas.microsoft.com/office/powerpoint/2010/main" val="4283318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5507B-D02F-428C-8CF4-EACD0453A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" y="1261934"/>
            <a:ext cx="4183380" cy="4635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692CF-EB21-456B-AC74-07A664EFD525}"/>
              </a:ext>
            </a:extLst>
          </p:cNvPr>
          <p:cNvSpPr txBox="1"/>
          <p:nvPr/>
        </p:nvSpPr>
        <p:spPr>
          <a:xfrm>
            <a:off x="6675120" y="2267712"/>
            <a:ext cx="452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Detalj sa crteža pod naslovom – Prorok Muhamed, Ali i Pratioci u masakru zarobljenika jevrejskog plemena Banu Kurajza</a:t>
            </a:r>
          </a:p>
        </p:txBody>
      </p:sp>
    </p:spTree>
    <p:extLst>
      <p:ext uri="{BB962C8B-B14F-4D97-AF65-F5344CB8AC3E}">
        <p14:creationId xmlns:p14="http://schemas.microsoft.com/office/powerpoint/2010/main" val="121692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1FDD8-C1A9-458F-AB7A-1153A5286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6" y="222196"/>
            <a:ext cx="2236329" cy="315379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2BDC1A-9040-48CC-87BB-52A8167F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90" y="248276"/>
            <a:ext cx="2236329" cy="31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347AC-F29C-4D5E-BDB8-7939CCDD7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70" y="235030"/>
            <a:ext cx="2303373" cy="31409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AB4289B-CD3A-4978-9D69-FB8D47E04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84" y="3687686"/>
            <a:ext cx="2050553" cy="29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6F0EB-ED9B-4F20-99CA-7FCB8E61A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63" y="235030"/>
            <a:ext cx="2250003" cy="3154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3AF64-F09A-4D2D-86E1-0B091D1C9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57" y="3624369"/>
            <a:ext cx="2175915" cy="2985355"/>
          </a:xfrm>
          <a:prstGeom prst="rect">
            <a:avLst/>
          </a:prstGeom>
        </p:spPr>
      </p:pic>
      <p:pic>
        <p:nvPicPr>
          <p:cNvPr id="11" name="Picture 6" descr="Moja jalija | Delfi knjižare | Sve dobre knjige na jednom mestu">
            <a:extLst>
              <a:ext uri="{FF2B5EF4-FFF2-40B4-BE49-F238E27FC236}">
                <a16:creationId xmlns:a16="http://schemas.microsoft.com/office/drawing/2014/main" id="{8844CF6A-5F80-441E-B219-B26C04B7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72" y="3653719"/>
            <a:ext cx="2193696" cy="29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96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6BFA7-7569-40A2-AF0D-C06FF78DA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" y="914400"/>
            <a:ext cx="4928616" cy="4928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F2677-D017-4799-8413-BCE5FC367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0784"/>
            <a:ext cx="5077968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1F973-0DCD-430F-A71A-192B194EA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92" y="1039460"/>
            <a:ext cx="4936808" cy="5050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E39DB-664F-4A59-859C-803C9B612499}"/>
              </a:ext>
            </a:extLst>
          </p:cNvPr>
          <p:cNvSpPr txBox="1"/>
          <p:nvPr/>
        </p:nvSpPr>
        <p:spPr>
          <a:xfrm flipH="1">
            <a:off x="7083549" y="1397508"/>
            <a:ext cx="3232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Habani Jevrej</a:t>
            </a:r>
            <a:r>
              <a:rPr lang="en-US" sz="2400" dirty="0" err="1"/>
              <a:t>i</a:t>
            </a:r>
            <a:r>
              <a:rPr lang="sr-Latn-RS" sz="2400" dirty="0"/>
              <a:t>, braća Sofer Said, S</a:t>
            </a:r>
            <a:r>
              <a:rPr lang="en-US" sz="2400" dirty="0"/>
              <a:t>a</a:t>
            </a:r>
            <a:r>
              <a:rPr lang="sr-Latn-RS" sz="2400" dirty="0"/>
              <a:t>llah i Sadia – kao telohranitelji jordanskog kralja Abdulaha I Huseina, </a:t>
            </a:r>
            <a:r>
              <a:rPr lang="en-US" sz="2400" dirty="0" err="1"/>
              <a:t>dede</a:t>
            </a:r>
            <a:r>
              <a:rPr lang="sr-Latn-RS" sz="2400" dirty="0"/>
              <a:t> današnjeg kralja Jordana.</a:t>
            </a:r>
          </a:p>
          <a:p>
            <a:endParaRPr lang="sr-Latn-RS" sz="2400" dirty="0"/>
          </a:p>
          <a:p>
            <a:r>
              <a:rPr lang="sr-Latn-RS" sz="2400" dirty="0"/>
              <a:t>Slika je iz 1922. godine</a:t>
            </a:r>
          </a:p>
        </p:txBody>
      </p:sp>
    </p:spTree>
    <p:extLst>
      <p:ext uri="{BB962C8B-B14F-4D97-AF65-F5344CB8AC3E}">
        <p14:creationId xmlns:p14="http://schemas.microsoft.com/office/powerpoint/2010/main" val="3783717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79A7D-6848-4D82-8C7A-61B0BFE89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2" y="1161288"/>
            <a:ext cx="4569288" cy="4535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03CF9-A5A6-4640-99BF-D8A45F1E1CEE}"/>
              </a:ext>
            </a:extLst>
          </p:cNvPr>
          <p:cNvSpPr txBox="1"/>
          <p:nvPr/>
        </p:nvSpPr>
        <p:spPr>
          <a:xfrm>
            <a:off x="6663810" y="493776"/>
            <a:ext cx="410782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Priče „Hiljadu i jedna noć“ autora Vahb ibn Munabiha. Postoje dvojbe da li je bio jevrejskog porekla, pa prešao na islam. U svakom slučaju poznavao je Bibliju, pa i hebrejski jezik. Njemu se pripisuju, pre svega priče od 114 do 132, koje su i po naslovima „jevrejske“: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Priča čoveka iz Jerusalima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Pobožni Izraelac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Anđeo smrti i kralj dece Izraela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Jevrejski kadi (sudija) i njegova pobožna žena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Kralj ostrva i pobožni Izraelac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Priče jevrejskog doktora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Priča o Davidu i Solomonu</a:t>
            </a:r>
          </a:p>
          <a:p>
            <a:pPr marL="285750" indent="-285750">
              <a:buFontTx/>
              <a:buChar char="-"/>
            </a:pPr>
            <a:r>
              <a:rPr lang="sr-Latn-RS" dirty="0"/>
              <a:t>Pustolovine Bulukije (sina i naslednikaučenog i svetog izraelskog kralja)</a:t>
            </a:r>
          </a:p>
          <a:p>
            <a:endParaRPr lang="sr-Latn-RS" sz="800" dirty="0"/>
          </a:p>
          <a:p>
            <a:r>
              <a:rPr lang="sr-Latn-RS" dirty="0"/>
              <a:t>U „Hiljadu i jednoj noći“ ima sve ukupno 45 priča koje imaju jevrejski sadržaj</a:t>
            </a:r>
          </a:p>
          <a:p>
            <a:pPr marL="285750" indent="-285750">
              <a:buFontTx/>
              <a:buChar char="-"/>
            </a:pPr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77426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561D2-4D17-4ED3-91BE-5645F94A4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" y="676656"/>
            <a:ext cx="3363597" cy="493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10A30-8924-47C1-A528-E6C23270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23" y="676656"/>
            <a:ext cx="3743276" cy="4937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B04BD7-60E1-4B59-B578-130C79739FCE}"/>
              </a:ext>
            </a:extLst>
          </p:cNvPr>
          <p:cNvSpPr txBox="1"/>
          <p:nvPr/>
        </p:nvSpPr>
        <p:spPr>
          <a:xfrm>
            <a:off x="4101877" y="841248"/>
            <a:ext cx="3579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Prikaz anđela iz jevrejske Biblije – </a:t>
            </a:r>
          </a:p>
          <a:p>
            <a:r>
              <a:rPr lang="sr-Latn-RS" sz="2400" dirty="0"/>
              <a:t>GABRIJELA levo i </a:t>
            </a:r>
          </a:p>
          <a:p>
            <a:r>
              <a:rPr lang="sr-Latn-RS" sz="2400" dirty="0"/>
              <a:t>RAFAELA desno</a:t>
            </a:r>
          </a:p>
          <a:p>
            <a:endParaRPr lang="sr-Latn-RS" sz="2400" dirty="0"/>
          </a:p>
          <a:p>
            <a:r>
              <a:rPr lang="sr-Latn-RS" sz="2400" dirty="0"/>
              <a:t>Prikaz tih istih anđela na islamskim crtežima, pod arapskim imenima – </a:t>
            </a:r>
          </a:p>
          <a:p>
            <a:r>
              <a:rPr lang="sr-Latn-RS" sz="2400" dirty="0"/>
              <a:t>DŽIBRIL  levo i </a:t>
            </a:r>
          </a:p>
          <a:p>
            <a:r>
              <a:rPr lang="sr-Latn-RS" sz="2400" dirty="0"/>
              <a:t>ISRAFIL  desno  </a:t>
            </a:r>
          </a:p>
        </p:txBody>
      </p:sp>
    </p:spTree>
    <p:extLst>
      <p:ext uri="{BB962C8B-B14F-4D97-AF65-F5344CB8AC3E}">
        <p14:creationId xmlns:p14="http://schemas.microsoft.com/office/powerpoint/2010/main" val="669556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0A44C-AA5D-4DE9-995E-58B057A3C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61" y="1188720"/>
            <a:ext cx="6305169" cy="4203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9B876-0A56-4038-87ED-DA2FABEC7305}"/>
              </a:ext>
            </a:extLst>
          </p:cNvPr>
          <p:cNvSpPr txBox="1"/>
          <p:nvPr/>
        </p:nvSpPr>
        <p:spPr>
          <a:xfrm>
            <a:off x="4462272" y="5522976"/>
            <a:ext cx="363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Tora  i  Kur’an</a:t>
            </a:r>
          </a:p>
        </p:txBody>
      </p:sp>
    </p:spTree>
    <p:extLst>
      <p:ext uri="{BB962C8B-B14F-4D97-AF65-F5344CB8AC3E}">
        <p14:creationId xmlns:p14="http://schemas.microsoft.com/office/powerpoint/2010/main" val="304087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id="{08EBA984-42EC-4547-BE29-7D30B8DB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54" y="878437"/>
            <a:ext cx="4100098" cy="47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nail">
            <a:extLst>
              <a:ext uri="{FF2B5EF4-FFF2-40B4-BE49-F238E27FC236}">
                <a16:creationId xmlns:a16="http://schemas.microsoft.com/office/drawing/2014/main" id="{CA33E069-1C84-4869-AA60-E240F4A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2" y="1205256"/>
            <a:ext cx="4100098" cy="41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9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C7168-BFC1-4B9A-B275-ABE5DE5A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08" y="1484015"/>
            <a:ext cx="7590183" cy="38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9BCC6-F904-48F0-9083-938B79204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63" y="897130"/>
            <a:ext cx="3494588" cy="4892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CE855-A71F-40CE-92B1-C1FC4875453E}"/>
              </a:ext>
            </a:extLst>
          </p:cNvPr>
          <p:cNvSpPr txBox="1"/>
          <p:nvPr/>
        </p:nvSpPr>
        <p:spPr>
          <a:xfrm>
            <a:off x="1828800" y="5960870"/>
            <a:ext cx="308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</a:t>
            </a:r>
            <a:r>
              <a:rPr lang="sr-Latn-RS" dirty="0"/>
              <a:t>MILAN KOLJANIN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77CAC-43FA-401A-8FD3-614022F55801}"/>
              </a:ext>
            </a:extLst>
          </p:cNvPr>
          <p:cNvSpPr txBox="1"/>
          <p:nvPr/>
        </p:nvSpPr>
        <p:spPr>
          <a:xfrm>
            <a:off x="6745357" y="5960870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PROF. DR  MILAN  RISTOVIĆ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18FCA-8554-4473-9FF7-F7AE1D040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30" y="949584"/>
            <a:ext cx="3377895" cy="48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B221F-BD78-4220-9B18-D09C99EC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1" y="1278835"/>
            <a:ext cx="3046643" cy="430033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8894F6-76B4-479C-AEAC-DD965B9A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89" y="1104537"/>
            <a:ext cx="3229056" cy="46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njige">
            <a:extLst>
              <a:ext uri="{FF2B5EF4-FFF2-40B4-BE49-F238E27FC236}">
                <a16:creationId xmlns:a16="http://schemas.microsoft.com/office/drawing/2014/main" id="{DE4ADAF6-87C6-46F2-B09F-D97B9B21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31" y="1175405"/>
            <a:ext cx="3467070" cy="450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nagoge u Vojvodini-Pavle Šosberger - Kupindo.com (64067257)">
            <a:extLst>
              <a:ext uri="{FF2B5EF4-FFF2-40B4-BE49-F238E27FC236}">
                <a16:creationId xmlns:a16="http://schemas.microsoft.com/office/drawing/2014/main" id="{3F79C3D9-4192-4D71-8E23-3E8EF09E2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1" y="1405145"/>
            <a:ext cx="3221067" cy="44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vosadski Jevreji - Pavle Šosberger: knjiga | KorisnaKnjiga.com">
            <a:extLst>
              <a:ext uri="{FF2B5EF4-FFF2-40B4-BE49-F238E27FC236}">
                <a16:creationId xmlns:a16="http://schemas.microsoft.com/office/drawing/2014/main" id="{5EA70832-CB89-49FE-903F-C616C11B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15" y="1405145"/>
            <a:ext cx="2904106" cy="44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snovni pojmovi jevrejskih običaja i religije">
            <a:extLst>
              <a:ext uri="{FF2B5EF4-FFF2-40B4-BE49-F238E27FC236}">
                <a16:creationId xmlns:a16="http://schemas.microsoft.com/office/drawing/2014/main" id="{A4C75BEE-BBE1-4E1D-BF86-E5504DB2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97" y="1405145"/>
            <a:ext cx="3076602" cy="44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0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914</Words>
  <Application>Microsoft Office PowerPoint</Application>
  <PresentationFormat>Widescreen</PresentationFormat>
  <Paragraphs>53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Biljana</dc:creator>
  <cp:lastModifiedBy>Barbi Barbi</cp:lastModifiedBy>
  <cp:revision>58</cp:revision>
  <dcterms:created xsi:type="dcterms:W3CDTF">2021-09-21T16:09:47Z</dcterms:created>
  <dcterms:modified xsi:type="dcterms:W3CDTF">2021-10-03T14:38:59Z</dcterms:modified>
</cp:coreProperties>
</file>