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69" r:id="rId5"/>
    <p:sldId id="258" r:id="rId6"/>
    <p:sldId id="270" r:id="rId7"/>
    <p:sldId id="259" r:id="rId8"/>
    <p:sldId id="260" r:id="rId9"/>
    <p:sldId id="261" r:id="rId10"/>
    <p:sldId id="272" r:id="rId11"/>
    <p:sldId id="273" r:id="rId12"/>
    <p:sldId id="277" r:id="rId13"/>
    <p:sldId id="267" r:id="rId14"/>
    <p:sldId id="268" r:id="rId15"/>
    <p:sldId id="264" r:id="rId16"/>
    <p:sldId id="263" r:id="rId17"/>
    <p:sldId id="271" r:id="rId18"/>
    <p:sldId id="266" r:id="rId19"/>
    <p:sldId id="275"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5/14/2021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Fatah" TargetMode="External"/><Relationship Id="rId13" Type="http://schemas.openxmlformats.org/officeDocument/2006/relationships/hyperlink" Target="https://en.wikipedia.org/wiki/Palestinian_National_Initiative" TargetMode="External"/><Relationship Id="rId18" Type="http://schemas.openxmlformats.org/officeDocument/2006/relationships/hyperlink" Target="https://en.wikipedia.org/wiki/Nayef_Hawatmeh" TargetMode="External"/><Relationship Id="rId3" Type="http://schemas.openxmlformats.org/officeDocument/2006/relationships/image" Target="../media/image2.png"/><Relationship Id="rId21" Type="http://schemas.openxmlformats.org/officeDocument/2006/relationships/hyperlink" Target="https://en.wikipedia.org/wiki/Palestinian_People%27s_Party" TargetMode="External"/><Relationship Id="rId7" Type="http://schemas.openxmlformats.org/officeDocument/2006/relationships/hyperlink" Target="https://en.wikipedia.org/wiki/Ismail_Haniyeh" TargetMode="External"/><Relationship Id="rId12" Type="http://schemas.openxmlformats.org/officeDocument/2006/relationships/hyperlink" Target="https://en.wikipedia.org/wiki/2021_Palestinian_legislative_election#cite_note-2" TargetMode="External"/><Relationship Id="rId17" Type="http://schemas.openxmlformats.org/officeDocument/2006/relationships/hyperlink" Target="https://en.wikipedia.org/wiki/Democratic_Front_for_the_Liberation_of_Palestine" TargetMode="External"/><Relationship Id="rId25" Type="http://schemas.openxmlformats.org/officeDocument/2006/relationships/image" Target="../media/image13.jpeg"/><Relationship Id="rId2" Type="http://schemas.openxmlformats.org/officeDocument/2006/relationships/image" Target="../media/image1.jpeg"/><Relationship Id="rId16" Type="http://schemas.openxmlformats.org/officeDocument/2006/relationships/hyperlink" Target="https://en.wikipedia.org/wiki/Salam_Fayyad" TargetMode="External"/><Relationship Id="rId20" Type="http://schemas.openxmlformats.org/officeDocument/2006/relationships/hyperlink" Target="https://en.wikipedia.org/wiki/2021_Palestinian_legislative_election#cite_note-4" TargetMode="External"/><Relationship Id="rId1" Type="http://schemas.openxmlformats.org/officeDocument/2006/relationships/slideLayout" Target="../slideLayouts/slideLayout7.xml"/><Relationship Id="rId6" Type="http://schemas.openxmlformats.org/officeDocument/2006/relationships/hyperlink" Target="https://en.wikipedia.org/wiki/Hamas" TargetMode="External"/><Relationship Id="rId11" Type="http://schemas.openxmlformats.org/officeDocument/2006/relationships/hyperlink" Target="https://en.wikipedia.org/wiki/Ahmad_Sa%27adat" TargetMode="External"/><Relationship Id="rId24" Type="http://schemas.openxmlformats.org/officeDocument/2006/relationships/image" Target="../media/image12.png"/><Relationship Id="rId5" Type="http://schemas.openxmlformats.org/officeDocument/2006/relationships/hyperlink" Target="https://en.wikipedia.org/wiki/Mahmoud_Abbas" TargetMode="External"/><Relationship Id="rId15" Type="http://schemas.openxmlformats.org/officeDocument/2006/relationships/hyperlink" Target="https://en.wikipedia.org/wiki/Third_Way_(Palestinian_political_party)" TargetMode="External"/><Relationship Id="rId23" Type="http://schemas.openxmlformats.org/officeDocument/2006/relationships/hyperlink" Target="https://en.wikipedia.org/wiki/2021_Palestinian_legislative_election#cite_note-5" TargetMode="External"/><Relationship Id="rId10" Type="http://schemas.openxmlformats.org/officeDocument/2006/relationships/hyperlink" Target="https://en.wikipedia.org/wiki/Popular_Front_for_the_Liberation_of_Palestine" TargetMode="External"/><Relationship Id="rId19" Type="http://schemas.openxmlformats.org/officeDocument/2006/relationships/hyperlink" Target="https://en.wikipedia.org/wiki/2021_Palestinian_legislative_election#cite_note-3" TargetMode="External"/><Relationship Id="rId4" Type="http://schemas.openxmlformats.org/officeDocument/2006/relationships/hyperlink" Target="https://en.wikipedia.org/wiki/Palestinian_Legislative_Council" TargetMode="External"/><Relationship Id="rId9" Type="http://schemas.openxmlformats.org/officeDocument/2006/relationships/hyperlink" Target="https://en.wikipedia.org/wiki/2021_Palestinian_legislative_election#cite_note-1" TargetMode="External"/><Relationship Id="rId14" Type="http://schemas.openxmlformats.org/officeDocument/2006/relationships/hyperlink" Target="https://en.wikipedia.org/wiki/Mustafa_Barghouti" TargetMode="External"/><Relationship Id="rId22" Type="http://schemas.openxmlformats.org/officeDocument/2006/relationships/hyperlink" Target="https://en.wikipedia.org/wiki/Bassam_Al-Salhi"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Palestine_Liberation_Organization" TargetMode="External"/><Relationship Id="rId3" Type="http://schemas.openxmlformats.org/officeDocument/2006/relationships/hyperlink" Target="https://en.wikipedia.org/wiki/Fatah#cite_note-alzaytouna.net-5" TargetMode="External"/><Relationship Id="rId7" Type="http://schemas.openxmlformats.org/officeDocument/2006/relationships/hyperlink" Target="https://en.wikipedia.org/wiki/Confederation" TargetMode="External"/><Relationship Id="rId2" Type="http://schemas.openxmlformats.org/officeDocument/2006/relationships/hyperlink" Target="https://en.wikipedia.org/wiki/Arabic_language" TargetMode="External"/><Relationship Id="rId1" Type="http://schemas.openxmlformats.org/officeDocument/2006/relationships/slideLayout" Target="../slideLayouts/slideLayout7.xml"/><Relationship Id="rId6" Type="http://schemas.openxmlformats.org/officeDocument/2006/relationships/hyperlink" Target="https://en.wikipedia.org/wiki/Political_party" TargetMode="External"/><Relationship Id="rId11" Type="http://schemas.openxmlformats.org/officeDocument/2006/relationships/image" Target="../media/image14.jpeg"/><Relationship Id="rId5" Type="http://schemas.openxmlformats.org/officeDocument/2006/relationships/hyperlink" Target="https://en.wikipedia.org/wiki/Social_democratic" TargetMode="External"/><Relationship Id="rId10" Type="http://schemas.openxmlformats.org/officeDocument/2006/relationships/hyperlink" Target="https://en.wikipedia.org/wiki/President_of_the_Palestinian_Authority" TargetMode="External"/><Relationship Id="rId4" Type="http://schemas.openxmlformats.org/officeDocument/2006/relationships/hyperlink" Target="https://en.wikipedia.org/wiki/Palestinian_nationalism" TargetMode="External"/><Relationship Id="rId9" Type="http://schemas.openxmlformats.org/officeDocument/2006/relationships/hyperlink" Target="https://en.wikipedia.org/wiki/Palestinian_Legislative_Counci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Blue_and_White_(political_alliance)" TargetMode="External"/><Relationship Id="rId13" Type="http://schemas.openxmlformats.org/officeDocument/2006/relationships/hyperlink" Target="https://en.wikipedia.org/wiki/Yamina" TargetMode="External"/><Relationship Id="rId18" Type="http://schemas.openxmlformats.org/officeDocument/2006/relationships/hyperlink" Target="https://en.wikipedia.org/wiki/Itamar_Ben-Gvir" TargetMode="External"/><Relationship Id="rId26" Type="http://schemas.openxmlformats.org/officeDocument/2006/relationships/hyperlink" Target="https://en.wikipedia.org/wiki/Balad_(political_party)" TargetMode="External"/><Relationship Id="rId3" Type="http://schemas.openxmlformats.org/officeDocument/2006/relationships/image" Target="../media/image8.png"/><Relationship Id="rId21" Type="http://schemas.openxmlformats.org/officeDocument/2006/relationships/hyperlink" Target="https://en.wikipedia.org/wiki/Hadash" TargetMode="External"/><Relationship Id="rId7" Type="http://schemas.openxmlformats.org/officeDocument/2006/relationships/hyperlink" Target="https://en.wikipedia.org/wiki/Shas" TargetMode="External"/><Relationship Id="rId12" Type="http://schemas.openxmlformats.org/officeDocument/2006/relationships/hyperlink" Target="https://en.wikipedia.org/wiki/Yesh_Atid" TargetMode="External"/><Relationship Id="rId17" Type="http://schemas.openxmlformats.org/officeDocument/2006/relationships/hyperlink" Target="https://en.wikipedia.org/wiki/Otzma_Yehudit" TargetMode="External"/><Relationship Id="rId25" Type="http://schemas.openxmlformats.org/officeDocument/2006/relationships/hyperlink" Target="https://en.wikipedia.org/wiki/Ta%27al" TargetMode="External"/><Relationship Id="rId2" Type="http://schemas.openxmlformats.org/officeDocument/2006/relationships/image" Target="../media/image7.jpeg"/><Relationship Id="rId16" Type="http://schemas.openxmlformats.org/officeDocument/2006/relationships/hyperlink" Target="https://en.wikipedia.org/wiki/Religious_Zionist_Party" TargetMode="External"/><Relationship Id="rId20" Type="http://schemas.openxmlformats.org/officeDocument/2006/relationships/hyperlink" Target="https://en.wikipedia.org/wiki/Joint_List" TargetMode="External"/><Relationship Id="rId29" Type="http://schemas.openxmlformats.org/officeDocument/2006/relationships/hyperlink" Target="https://en.wikipedia.org/wiki/Meretz" TargetMode="External"/><Relationship Id="rId1" Type="http://schemas.openxmlformats.org/officeDocument/2006/relationships/slideLayout" Target="../slideLayouts/slideLayout7.xml"/><Relationship Id="rId6" Type="http://schemas.openxmlformats.org/officeDocument/2006/relationships/hyperlink" Target="https://en.wikipedia.org/wiki/Ofir_Sofer" TargetMode="External"/><Relationship Id="rId11" Type="http://schemas.openxmlformats.org/officeDocument/2006/relationships/hyperlink" Target="https://en.wikipedia.org/wiki/Agudat_Yisrael" TargetMode="External"/><Relationship Id="rId24" Type="http://schemas.openxmlformats.org/officeDocument/2006/relationships/hyperlink" Target="https://en.wikipedia.org/wiki/Ayman_Odeh" TargetMode="External"/><Relationship Id="rId5" Type="http://schemas.openxmlformats.org/officeDocument/2006/relationships/hyperlink" Target="https://en.wikipedia.org/wiki/Atid_Ehad" TargetMode="External"/><Relationship Id="rId15" Type="http://schemas.openxmlformats.org/officeDocument/2006/relationships/hyperlink" Target="https://en.wikipedia.org/wiki/Yisrael_Beiteinu" TargetMode="External"/><Relationship Id="rId23" Type="http://schemas.openxmlformats.org/officeDocument/2006/relationships/hyperlink" Target="https://en.wikipedia.org/wiki/Independent_(politician)" TargetMode="External"/><Relationship Id="rId28" Type="http://schemas.openxmlformats.org/officeDocument/2006/relationships/hyperlink" Target="https://en.wikipedia.org/wiki/New_Hope_(Israel)" TargetMode="External"/><Relationship Id="rId10" Type="http://schemas.openxmlformats.org/officeDocument/2006/relationships/hyperlink" Target="https://en.wikipedia.org/wiki/Degel_HaTorah" TargetMode="External"/><Relationship Id="rId19" Type="http://schemas.openxmlformats.org/officeDocument/2006/relationships/hyperlink" Target="https://en.wikipedia.org/wiki/Noam_(political_party)" TargetMode="External"/><Relationship Id="rId4" Type="http://schemas.openxmlformats.org/officeDocument/2006/relationships/hyperlink" Target="https://en.wikipedia.org/wiki/Likud" TargetMode="External"/><Relationship Id="rId9" Type="http://schemas.openxmlformats.org/officeDocument/2006/relationships/hyperlink" Target="https://en.wikipedia.org/wiki/United_Torah_Judaism" TargetMode="External"/><Relationship Id="rId14" Type="http://schemas.openxmlformats.org/officeDocument/2006/relationships/hyperlink" Target="https://en.wikipedia.org/wiki/Israeli_Labor_Party" TargetMode="External"/><Relationship Id="rId22" Type="http://schemas.openxmlformats.org/officeDocument/2006/relationships/hyperlink" Target="https://en.wikipedia.org/wiki/Maki_(political_party)" TargetMode="External"/><Relationship Id="rId27" Type="http://schemas.openxmlformats.org/officeDocument/2006/relationships/hyperlink" Target="https://en.wikipedia.org/wiki/Sami_Abu_Shehadeh" TargetMode="External"/><Relationship Id="rId30" Type="http://schemas.openxmlformats.org/officeDocument/2006/relationships/hyperlink" Target="https://en.wikipedia.org/wiki/United_Arab_Lis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Two-state_solution" TargetMode="External"/><Relationship Id="rId13" Type="http://schemas.openxmlformats.org/officeDocument/2006/relationships/hyperlink" Target="https://en.wikipedia.org/wiki/United_Arab_List#cite_note-4" TargetMode="External"/><Relationship Id="rId18" Type="http://schemas.openxmlformats.org/officeDocument/2006/relationships/hyperlink" Target="https://en.wikipedia.org/wiki/Big_tent" TargetMode="External"/><Relationship Id="rId3" Type="http://schemas.openxmlformats.org/officeDocument/2006/relationships/hyperlink" Target="https://en.wikipedia.org/wiki/Mansour_Abbas" TargetMode="External"/><Relationship Id="rId7" Type="http://schemas.openxmlformats.org/officeDocument/2006/relationships/hyperlink" Target="https://en.wikipedia.org/wiki/Arab_citizens_of_Israel" TargetMode="External"/><Relationship Id="rId12" Type="http://schemas.openxmlformats.org/officeDocument/2006/relationships/hyperlink" Target="https://en.wikipedia.org/wiki/United_Arab_List#cite_note-3" TargetMode="External"/><Relationship Id="rId17" Type="http://schemas.openxmlformats.org/officeDocument/2006/relationships/hyperlink" Target="https://en.wikipedia.org/wiki/Political_spectrum" TargetMode="External"/><Relationship Id="rId2" Type="http://schemas.openxmlformats.org/officeDocument/2006/relationships/image" Target="../media/image9.png"/><Relationship Id="rId16" Type="http://schemas.openxmlformats.org/officeDocument/2006/relationships/hyperlink" Target="https://en.wikipedia.org/wiki/United_Arab_List#cite_note-6" TargetMode="External"/><Relationship Id="rId20" Type="http://schemas.openxmlformats.org/officeDocument/2006/relationships/hyperlink" Target="https://en.wikipedia.org/wiki/Knesset" TargetMode="External"/><Relationship Id="rId1" Type="http://schemas.openxmlformats.org/officeDocument/2006/relationships/slideLayout" Target="../slideLayouts/slideLayout7.xml"/><Relationship Id="rId6" Type="http://schemas.openxmlformats.org/officeDocument/2006/relationships/hyperlink" Target="https://en.wikipedia.org/wiki/United_Arab_List#cite_note-1" TargetMode="External"/><Relationship Id="rId11" Type="http://schemas.openxmlformats.org/officeDocument/2006/relationships/hyperlink" Target="https://en.wikipedia.org/wiki/United_Arab_List#cite_note-2" TargetMode="External"/><Relationship Id="rId5" Type="http://schemas.openxmlformats.org/officeDocument/2006/relationships/hyperlink" Target="https://en.wikipedia.org/wiki/Conservatism" TargetMode="External"/><Relationship Id="rId15" Type="http://schemas.openxmlformats.org/officeDocument/2006/relationships/hyperlink" Target="https://en.wikipedia.org/wiki/United_Arab_List#cite_note-5" TargetMode="External"/><Relationship Id="rId10" Type="http://schemas.openxmlformats.org/officeDocument/2006/relationships/hyperlink" Target="https://en.wikipedia.org/wiki/Islamism" TargetMode="External"/><Relationship Id="rId19" Type="http://schemas.openxmlformats.org/officeDocument/2006/relationships/hyperlink" Target="https://en.wikipedia.org/wiki/Joint_List" TargetMode="External"/><Relationship Id="rId4" Type="http://schemas.openxmlformats.org/officeDocument/2006/relationships/hyperlink" Target="https://en.wikipedia.org/wiki/List_of_political_ideologies" TargetMode="External"/><Relationship Id="rId9" Type="http://schemas.openxmlformats.org/officeDocument/2006/relationships/hyperlink" Target="https://en.wikipedia.org/wiki/Anti-Zionism" TargetMode="External"/><Relationship Id="rId14" Type="http://schemas.openxmlformats.org/officeDocument/2006/relationships/hyperlink" Target="https://en.wikipedia.org/wiki/Social_conservatis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Social_democracy" TargetMode="External"/><Relationship Id="rId13" Type="http://schemas.openxmlformats.org/officeDocument/2006/relationships/hyperlink" Target="https://en.wikipedia.org/wiki/Pan-Arabism" TargetMode="External"/><Relationship Id="rId18" Type="http://schemas.openxmlformats.org/officeDocument/2006/relationships/hyperlink" Target="https://en.wikipedia.org/wiki/Balad_(political_party)#cite_note-14" TargetMode="External"/><Relationship Id="rId26" Type="http://schemas.openxmlformats.org/officeDocument/2006/relationships/hyperlink" Target="https://en.wikipedia.org/wiki/East_Jerusalem" TargetMode="External"/><Relationship Id="rId3" Type="http://schemas.openxmlformats.org/officeDocument/2006/relationships/hyperlink" Target="https://en.wikipedia.org/wiki/Arab_nationalism" TargetMode="External"/><Relationship Id="rId21" Type="http://schemas.openxmlformats.org/officeDocument/2006/relationships/hyperlink" Target="https://en.wikipedia.org/wiki/Balad_(political_party)#cite_note-site-15" TargetMode="External"/><Relationship Id="rId7" Type="http://schemas.openxmlformats.org/officeDocument/2006/relationships/hyperlink" Target="https://en.wikipedia.org/wiki/Balad_(political_party)#cite_note-4" TargetMode="External"/><Relationship Id="rId12" Type="http://schemas.openxmlformats.org/officeDocument/2006/relationships/hyperlink" Target="https://en.wikipedia.org/wiki/Balad_(political_party)#cite_note-Jamal-1" TargetMode="External"/><Relationship Id="rId17" Type="http://schemas.openxmlformats.org/officeDocument/2006/relationships/hyperlink" Target="https://en.wikipedia.org/wiki/Balad_(political_party)#cite_note-9" TargetMode="External"/><Relationship Id="rId25" Type="http://schemas.openxmlformats.org/officeDocument/2006/relationships/hyperlink" Target="https://en.wikipedia.org/wiki/Gaza_Strip" TargetMode="External"/><Relationship Id="rId2" Type="http://schemas.openxmlformats.org/officeDocument/2006/relationships/image" Target="../media/image10.png"/><Relationship Id="rId16" Type="http://schemas.openxmlformats.org/officeDocument/2006/relationships/hyperlink" Target="https://en.wikipedia.org/wiki/Anti-Zionism" TargetMode="External"/><Relationship Id="rId20" Type="http://schemas.openxmlformats.org/officeDocument/2006/relationships/hyperlink" Target="https://en.wikipedia.org/wiki/Democracy" TargetMode="External"/><Relationship Id="rId1" Type="http://schemas.openxmlformats.org/officeDocument/2006/relationships/slideLayout" Target="../slideLayouts/slideLayout7.xml"/><Relationship Id="rId6" Type="http://schemas.openxmlformats.org/officeDocument/2006/relationships/hyperlink" Target="https://en.wikipedia.org/wiki/Left-wing_nationalism" TargetMode="External"/><Relationship Id="rId11" Type="http://schemas.openxmlformats.org/officeDocument/2006/relationships/hyperlink" Target="https://en.wikipedia.org/wiki/Balad_(political_party)#cite_note-6" TargetMode="External"/><Relationship Id="rId24" Type="http://schemas.openxmlformats.org/officeDocument/2006/relationships/hyperlink" Target="https://en.wikipedia.org/wiki/West_Bank" TargetMode="External"/><Relationship Id="rId5" Type="http://schemas.openxmlformats.org/officeDocument/2006/relationships/hyperlink" Target="https://en.wikipedia.org/wiki/Balad_(political_party)#cite_note-3" TargetMode="External"/><Relationship Id="rId15" Type="http://schemas.openxmlformats.org/officeDocument/2006/relationships/hyperlink" Target="https://en.wikipedia.org/wiki/Balad_(political_party)#cite_note-nzz-8" TargetMode="External"/><Relationship Id="rId23" Type="http://schemas.openxmlformats.org/officeDocument/2006/relationships/hyperlink" Target="https://en.wikipedia.org/wiki/Green_Line_(Israel)" TargetMode="External"/><Relationship Id="rId28" Type="http://schemas.openxmlformats.org/officeDocument/2006/relationships/hyperlink" Target="https://en.wikipedia.org/wiki/Balad_(political_party)#cite_note-16" TargetMode="External"/><Relationship Id="rId10" Type="http://schemas.openxmlformats.org/officeDocument/2006/relationships/hyperlink" Target="https://en.wikipedia.org/wiki/Secularism" TargetMode="External"/><Relationship Id="rId19" Type="http://schemas.openxmlformats.org/officeDocument/2006/relationships/hyperlink" Target="https://en.wikipedia.org/wiki/Sovereign_state" TargetMode="External"/><Relationship Id="rId4" Type="http://schemas.openxmlformats.org/officeDocument/2006/relationships/hyperlink" Target="https://en.wikipedia.org/wiki/Balad_(political_party)#cite_note-2" TargetMode="External"/><Relationship Id="rId9" Type="http://schemas.openxmlformats.org/officeDocument/2006/relationships/hyperlink" Target="https://en.wikipedia.org/wiki/Balad_(political_party)#cite_note-5" TargetMode="External"/><Relationship Id="rId14" Type="http://schemas.openxmlformats.org/officeDocument/2006/relationships/hyperlink" Target="https://en.wikipedia.org/wiki/Balad_(political_party)#cite_note-7" TargetMode="External"/><Relationship Id="rId22" Type="http://schemas.openxmlformats.org/officeDocument/2006/relationships/hyperlink" Target="https://en.wikipedia.org/wiki/National_minority" TargetMode="External"/><Relationship Id="rId27" Type="http://schemas.openxmlformats.org/officeDocument/2006/relationships/hyperlink" Target="https://en.wikipedia.org/wiki/Proposals_for_a_Palestinian_stat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Arab_citizens_of_Israel" TargetMode="External"/><Relationship Id="rId3" Type="http://schemas.openxmlformats.org/officeDocument/2006/relationships/hyperlink" Target="https://en.wikipedia.org/wiki/Ahmad_Tibi" TargetMode="External"/><Relationship Id="rId7" Type="http://schemas.openxmlformats.org/officeDocument/2006/relationships/hyperlink" Target="https://en.wikipedia.org/wiki/Ta%27al#cite_note-JTA-2"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en.wikipedia.org/wiki/Ta%27al#cite_note-Israel_Hayom-1" TargetMode="External"/><Relationship Id="rId11" Type="http://schemas.openxmlformats.org/officeDocument/2006/relationships/hyperlink" Target="https://en.wikipedia.org/wiki/Two-state_solution" TargetMode="External"/><Relationship Id="rId5" Type="http://schemas.openxmlformats.org/officeDocument/2006/relationships/hyperlink" Target="https://en.wikipedia.org/wiki/Arab_nationalism" TargetMode="External"/><Relationship Id="rId10" Type="http://schemas.openxmlformats.org/officeDocument/2006/relationships/hyperlink" Target="https://en.wikipedia.org/wiki/Ta%27al#cite_note-MEE-3" TargetMode="External"/><Relationship Id="rId4" Type="http://schemas.openxmlformats.org/officeDocument/2006/relationships/hyperlink" Target="https://en.wikipedia.org/wiki/List_of_political_ideologies" TargetMode="External"/><Relationship Id="rId9" Type="http://schemas.openxmlformats.org/officeDocument/2006/relationships/hyperlink" Target="https://en.wikipedia.org/wiki/Seculari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6148" name="Group 70">
            <a:extLst>
              <a:ext uri="{FF2B5EF4-FFF2-40B4-BE49-F238E27FC236}">
                <a16:creationId xmlns:a16="http://schemas.microsoft.com/office/drawing/2014/main" id="{EF58D138-35FF-4A3E-9FCD-A6044FD3CB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149" name="Rectangle 71">
              <a:extLst>
                <a:ext uri="{FF2B5EF4-FFF2-40B4-BE49-F238E27FC236}">
                  <a16:creationId xmlns:a16="http://schemas.microsoft.com/office/drawing/2014/main" id="{F5BD0798-598F-4D8A-86B1-B5EFC7444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AC94F2E1-5E1D-4DE4-876F-B863EF53769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3DC7480C-A3EA-47E1-805F-B504F401F441}"/>
              </a:ext>
            </a:extLst>
          </p:cNvPr>
          <p:cNvSpPr>
            <a:spLocks noGrp="1"/>
          </p:cNvSpPr>
          <p:nvPr>
            <p:ph type="ctrTitle"/>
          </p:nvPr>
        </p:nvSpPr>
        <p:spPr>
          <a:xfrm>
            <a:off x="2431524" y="4275668"/>
            <a:ext cx="7542209" cy="936096"/>
          </a:xfrm>
        </p:spPr>
        <p:txBody>
          <a:bodyPr>
            <a:normAutofit/>
          </a:bodyPr>
          <a:lstStyle/>
          <a:p>
            <a:r>
              <a:rPr lang="sr-Latn-RS" sz="4400" dirty="0"/>
              <a:t>KONFLIKT U IZRAELU maj 2021</a:t>
            </a:r>
            <a:endParaRPr lang="en-US" sz="4400" dirty="0"/>
          </a:p>
        </p:txBody>
      </p:sp>
      <p:sp>
        <p:nvSpPr>
          <p:cNvPr id="3" name="Subtitle 2">
            <a:extLst>
              <a:ext uri="{FF2B5EF4-FFF2-40B4-BE49-F238E27FC236}">
                <a16:creationId xmlns:a16="http://schemas.microsoft.com/office/drawing/2014/main" id="{78514057-D0EB-466D-BABC-D43E7CFFD393}"/>
              </a:ext>
            </a:extLst>
          </p:cNvPr>
          <p:cNvSpPr>
            <a:spLocks noGrp="1"/>
          </p:cNvSpPr>
          <p:nvPr>
            <p:ph type="subTitle" idx="1"/>
          </p:nvPr>
        </p:nvSpPr>
        <p:spPr>
          <a:xfrm>
            <a:off x="2189690" y="5312358"/>
            <a:ext cx="6885519" cy="690562"/>
          </a:xfrm>
        </p:spPr>
        <p:txBody>
          <a:bodyPr anchor="t">
            <a:normAutofit/>
          </a:bodyPr>
          <a:lstStyle/>
          <a:p>
            <a:r>
              <a:rPr lang="sr-Latn-RS" dirty="0"/>
              <a:t>             gost  : DaviD ( DARKO ) Shlezinger  </a:t>
            </a:r>
            <a:endParaRPr lang="en-US" dirty="0"/>
          </a:p>
        </p:txBody>
      </p:sp>
      <p:grpSp>
        <p:nvGrpSpPr>
          <p:cNvPr id="6150" name="Group 74">
            <a:extLst>
              <a:ext uri="{FF2B5EF4-FFF2-40B4-BE49-F238E27FC236}">
                <a16:creationId xmlns:a16="http://schemas.microsoft.com/office/drawing/2014/main" id="{B6B0FEEE-81F6-4CFD-9F19-7422C2BBB7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6" name="Rectangle 5">
              <a:extLst>
                <a:ext uri="{FF2B5EF4-FFF2-40B4-BE49-F238E27FC236}">
                  <a16:creationId xmlns:a16="http://schemas.microsoft.com/office/drawing/2014/main" id="{610875A9-E6B1-4A9E-8D06-56271808AF8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3568C212-C192-4F35-9EDA-FFAFA2620E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7">
              <a:extLst>
                <a:ext uri="{FF2B5EF4-FFF2-40B4-BE49-F238E27FC236}">
                  <a16:creationId xmlns:a16="http://schemas.microsoft.com/office/drawing/2014/main" id="{3AB2D5B1-4EF5-411D-98F9-332CE875D0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8">
              <a:extLst>
                <a:ext uri="{FF2B5EF4-FFF2-40B4-BE49-F238E27FC236}">
                  <a16:creationId xmlns:a16="http://schemas.microsoft.com/office/drawing/2014/main" id="{901DF0D0-5B9C-4A92-A0C5-F70CC77B4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9">
              <a:extLst>
                <a:ext uri="{FF2B5EF4-FFF2-40B4-BE49-F238E27FC236}">
                  <a16:creationId xmlns:a16="http://schemas.microsoft.com/office/drawing/2014/main" id="{0E44C639-7E08-4ED9-87D3-7E1DEBD17F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0">
              <a:extLst>
                <a:ext uri="{FF2B5EF4-FFF2-40B4-BE49-F238E27FC236}">
                  <a16:creationId xmlns:a16="http://schemas.microsoft.com/office/drawing/2014/main" id="{8D55EDFE-6B27-4CEF-A149-DE03F258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1">
              <a:extLst>
                <a:ext uri="{FF2B5EF4-FFF2-40B4-BE49-F238E27FC236}">
                  <a16:creationId xmlns:a16="http://schemas.microsoft.com/office/drawing/2014/main" id="{899753F1-0A7C-4019-B0D4-98E8D6555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2">
              <a:extLst>
                <a:ext uri="{FF2B5EF4-FFF2-40B4-BE49-F238E27FC236}">
                  <a16:creationId xmlns:a16="http://schemas.microsoft.com/office/drawing/2014/main" id="{2E46CC92-32DE-4118-9922-E40E32D0C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3">
              <a:extLst>
                <a:ext uri="{FF2B5EF4-FFF2-40B4-BE49-F238E27FC236}">
                  <a16:creationId xmlns:a16="http://schemas.microsoft.com/office/drawing/2014/main" id="{6E837780-3EEC-4D7C-AE0A-B85D4B4D7A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4">
              <a:extLst>
                <a:ext uri="{FF2B5EF4-FFF2-40B4-BE49-F238E27FC236}">
                  <a16:creationId xmlns:a16="http://schemas.microsoft.com/office/drawing/2014/main" id="{FF9C7BD2-1595-4FB5-84CC-08DBE10EF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5">
              <a:extLst>
                <a:ext uri="{FF2B5EF4-FFF2-40B4-BE49-F238E27FC236}">
                  <a16:creationId xmlns:a16="http://schemas.microsoft.com/office/drawing/2014/main" id="{223B4D7F-AAB4-4C07-8497-AC90FC7AC8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Line 16">
              <a:extLst>
                <a:ext uri="{FF2B5EF4-FFF2-40B4-BE49-F238E27FC236}">
                  <a16:creationId xmlns:a16="http://schemas.microsoft.com/office/drawing/2014/main" id="{BF0BC434-CADA-4A14-9CC4-514A8AC0AD8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8" name="Freeform 17">
              <a:extLst>
                <a:ext uri="{FF2B5EF4-FFF2-40B4-BE49-F238E27FC236}">
                  <a16:creationId xmlns:a16="http://schemas.microsoft.com/office/drawing/2014/main" id="{64B93112-5E7A-4AD7-9F08-EC9DE3B7A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8">
              <a:extLst>
                <a:ext uri="{FF2B5EF4-FFF2-40B4-BE49-F238E27FC236}">
                  <a16:creationId xmlns:a16="http://schemas.microsoft.com/office/drawing/2014/main" id="{104C40EC-49BC-4BF4-9B0F-36413F92C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9">
              <a:extLst>
                <a:ext uri="{FF2B5EF4-FFF2-40B4-BE49-F238E27FC236}">
                  <a16:creationId xmlns:a16="http://schemas.microsoft.com/office/drawing/2014/main" id="{490CF2A3-97A8-4A5C-AA71-F66D5EFB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0">
              <a:extLst>
                <a:ext uri="{FF2B5EF4-FFF2-40B4-BE49-F238E27FC236}">
                  <a16:creationId xmlns:a16="http://schemas.microsoft.com/office/drawing/2014/main" id="{AD278AAA-5D43-4120-94A8-8CABD2B2D4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Rectangle 21">
              <a:extLst>
                <a:ext uri="{FF2B5EF4-FFF2-40B4-BE49-F238E27FC236}">
                  <a16:creationId xmlns:a16="http://schemas.microsoft.com/office/drawing/2014/main" id="{4063DBF1-AA0B-41AE-B075-3592DD039E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93" name="Freeform 22">
              <a:extLst>
                <a:ext uri="{FF2B5EF4-FFF2-40B4-BE49-F238E27FC236}">
                  <a16:creationId xmlns:a16="http://schemas.microsoft.com/office/drawing/2014/main" id="{084C0B7D-251C-4399-AF81-3D417E6CC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3">
              <a:extLst>
                <a:ext uri="{FF2B5EF4-FFF2-40B4-BE49-F238E27FC236}">
                  <a16:creationId xmlns:a16="http://schemas.microsoft.com/office/drawing/2014/main" id="{41CBB601-6248-4C6A-8CE0-EDE956CA6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4">
              <a:extLst>
                <a:ext uri="{FF2B5EF4-FFF2-40B4-BE49-F238E27FC236}">
                  <a16:creationId xmlns:a16="http://schemas.microsoft.com/office/drawing/2014/main" id="{61217433-E7AF-4C9E-B859-8B51FDE4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5">
              <a:extLst>
                <a:ext uri="{FF2B5EF4-FFF2-40B4-BE49-F238E27FC236}">
                  <a16:creationId xmlns:a16="http://schemas.microsoft.com/office/drawing/2014/main" id="{83750ECC-2687-4D3D-AF82-9D55F4A956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6">
              <a:extLst>
                <a:ext uri="{FF2B5EF4-FFF2-40B4-BE49-F238E27FC236}">
                  <a16:creationId xmlns:a16="http://schemas.microsoft.com/office/drawing/2014/main" id="{481712CE-D3D3-48A9-9194-29514E826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7">
              <a:extLst>
                <a:ext uri="{FF2B5EF4-FFF2-40B4-BE49-F238E27FC236}">
                  <a16:creationId xmlns:a16="http://schemas.microsoft.com/office/drawing/2014/main" id="{AFDCA284-1452-42D7-8188-8DBBF5500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8">
              <a:extLst>
                <a:ext uri="{FF2B5EF4-FFF2-40B4-BE49-F238E27FC236}">
                  <a16:creationId xmlns:a16="http://schemas.microsoft.com/office/drawing/2014/main" id="{84621BF2-B93B-49DE-A0E9-7DB87A12D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9">
              <a:extLst>
                <a:ext uri="{FF2B5EF4-FFF2-40B4-BE49-F238E27FC236}">
                  <a16:creationId xmlns:a16="http://schemas.microsoft.com/office/drawing/2014/main" id="{23D257B1-AE83-4340-9A3D-9AF67475D5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30">
              <a:extLst>
                <a:ext uri="{FF2B5EF4-FFF2-40B4-BE49-F238E27FC236}">
                  <a16:creationId xmlns:a16="http://schemas.microsoft.com/office/drawing/2014/main" id="{48C080A8-F687-4FC3-85A0-06C260CA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1">
              <a:extLst>
                <a:ext uri="{FF2B5EF4-FFF2-40B4-BE49-F238E27FC236}">
                  <a16:creationId xmlns:a16="http://schemas.microsoft.com/office/drawing/2014/main" id="{A63FB1C6-D023-4C54-8D8E-319888E058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pic>
        <p:nvPicPr>
          <p:cNvPr id="6146" name="Picture 2" descr="Israel-Palestine: There Is No Two-State Solution">
            <a:extLst>
              <a:ext uri="{FF2B5EF4-FFF2-40B4-BE49-F238E27FC236}">
                <a16:creationId xmlns:a16="http://schemas.microsoft.com/office/drawing/2014/main" id="{77E3ED7B-D002-426B-8A74-8E56607EA4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95" b="19452"/>
          <a:stretch/>
        </p:blipFill>
        <p:spPr bwMode="auto">
          <a:xfrm>
            <a:off x="1346196" y="703449"/>
            <a:ext cx="9401179" cy="3299778"/>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04" name="Group 103">
            <a:extLst>
              <a:ext uri="{FF2B5EF4-FFF2-40B4-BE49-F238E27FC236}">
                <a16:creationId xmlns:a16="http://schemas.microsoft.com/office/drawing/2014/main" id="{ED8042C1-215E-4C21-BB6B-38C5EE4694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05" name="Freeform 32">
              <a:extLst>
                <a:ext uri="{FF2B5EF4-FFF2-40B4-BE49-F238E27FC236}">
                  <a16:creationId xmlns:a16="http://schemas.microsoft.com/office/drawing/2014/main" id="{134E4A6E-1602-4ED8-95F4-2649025B4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3">
              <a:extLst>
                <a:ext uri="{FF2B5EF4-FFF2-40B4-BE49-F238E27FC236}">
                  <a16:creationId xmlns:a16="http://schemas.microsoft.com/office/drawing/2014/main" id="{E26FC114-5BB0-453D-9D96-4A82F7EB73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4">
              <a:extLst>
                <a:ext uri="{FF2B5EF4-FFF2-40B4-BE49-F238E27FC236}">
                  <a16:creationId xmlns:a16="http://schemas.microsoft.com/office/drawing/2014/main" id="{42DD29BE-7338-48CF-A8E4-AE63B9474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5">
              <a:extLst>
                <a:ext uri="{FF2B5EF4-FFF2-40B4-BE49-F238E27FC236}">
                  <a16:creationId xmlns:a16="http://schemas.microsoft.com/office/drawing/2014/main" id="{38DA003C-8448-4B2C-AFEC-8354C0FCF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6">
              <a:extLst>
                <a:ext uri="{FF2B5EF4-FFF2-40B4-BE49-F238E27FC236}">
                  <a16:creationId xmlns:a16="http://schemas.microsoft.com/office/drawing/2014/main" id="{444007C8-E852-4C4C-B866-1F029E7D34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7">
              <a:extLst>
                <a:ext uri="{FF2B5EF4-FFF2-40B4-BE49-F238E27FC236}">
                  <a16:creationId xmlns:a16="http://schemas.microsoft.com/office/drawing/2014/main" id="{93687523-D874-491A-A0CA-5C46712A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38">
              <a:extLst>
                <a:ext uri="{FF2B5EF4-FFF2-40B4-BE49-F238E27FC236}">
                  <a16:creationId xmlns:a16="http://schemas.microsoft.com/office/drawing/2014/main" id="{8B54C82F-6BF1-43CD-8E37-69E9A44A8D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39">
              <a:extLst>
                <a:ext uri="{FF2B5EF4-FFF2-40B4-BE49-F238E27FC236}">
                  <a16:creationId xmlns:a16="http://schemas.microsoft.com/office/drawing/2014/main" id="{7319E2D4-6B6C-40D8-BED9-458580829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0">
              <a:extLst>
                <a:ext uri="{FF2B5EF4-FFF2-40B4-BE49-F238E27FC236}">
                  <a16:creationId xmlns:a16="http://schemas.microsoft.com/office/drawing/2014/main" id="{12E07592-0C27-4DBF-9DCB-3629BB6DE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Rectangle 41">
              <a:extLst>
                <a:ext uri="{FF2B5EF4-FFF2-40B4-BE49-F238E27FC236}">
                  <a16:creationId xmlns:a16="http://schemas.microsoft.com/office/drawing/2014/main" id="{9EA2E577-F748-4C1C-BD16-8356C2F763F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extLst>
      <p:ext uri="{BB962C8B-B14F-4D97-AF65-F5344CB8AC3E}">
        <p14:creationId xmlns:p14="http://schemas.microsoft.com/office/powerpoint/2010/main" val="24112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756D85-12F7-4CE0-95D6-181292C0C8F6}"/>
              </a:ext>
            </a:extLst>
          </p:cNvPr>
          <p:cNvSpPr txBox="1"/>
          <p:nvPr/>
        </p:nvSpPr>
        <p:spPr>
          <a:xfrm flipH="1">
            <a:off x="768624" y="2531165"/>
            <a:ext cx="10416210" cy="523220"/>
          </a:xfrm>
          <a:prstGeom prst="rect">
            <a:avLst/>
          </a:prstGeom>
          <a:noFill/>
        </p:spPr>
        <p:txBody>
          <a:bodyPr wrap="square" rtlCol="0">
            <a:spAutoFit/>
          </a:bodyPr>
          <a:lstStyle/>
          <a:p>
            <a:r>
              <a:rPr lang="sr-Latn-RS" sz="2800" b="1" dirty="0"/>
              <a:t>ZA KOGA GLASAJU PALESTINCI U GAZI I NA ZAPADNOJ OBALI?? </a:t>
            </a:r>
            <a:endParaRPr lang="en-US" sz="2800" b="1" dirty="0"/>
          </a:p>
        </p:txBody>
      </p:sp>
    </p:spTree>
    <p:extLst>
      <p:ext uri="{BB962C8B-B14F-4D97-AF65-F5344CB8AC3E}">
        <p14:creationId xmlns:p14="http://schemas.microsoft.com/office/powerpoint/2010/main" val="227533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1" name="Group 10">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5"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1"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3" name="Group 12">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useBgFill="1">
        <p:nvSpPr>
          <p:cNvPr id="52" name="Rectangle 5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3" name="TextBox 2">
            <a:extLst>
              <a:ext uri="{FF2B5EF4-FFF2-40B4-BE49-F238E27FC236}">
                <a16:creationId xmlns:a16="http://schemas.microsoft.com/office/drawing/2014/main" id="{2DB5189A-81A6-4677-9BC5-9DB09EE29EC2}"/>
              </a:ext>
            </a:extLst>
          </p:cNvPr>
          <p:cNvSpPr txBox="1"/>
          <p:nvPr/>
        </p:nvSpPr>
        <p:spPr>
          <a:xfrm>
            <a:off x="533400" y="198783"/>
            <a:ext cx="5067300" cy="6015750"/>
          </a:xfrm>
          <a:prstGeom prst="rect">
            <a:avLst/>
          </a:prstGeom>
        </p:spPr>
        <p:txBody>
          <a:bodyPr vert="horz" lIns="91440" tIns="45720" rIns="91440" bIns="45720" rtlCol="0">
            <a:normAutofit/>
          </a:bodyPr>
          <a:lstStyle/>
          <a:p>
            <a:pPr indent="-228600" defTabSz="914400">
              <a:lnSpc>
                <a:spcPct val="110000"/>
              </a:lnSpc>
              <a:spcAft>
                <a:spcPts val="600"/>
              </a:spcAft>
              <a:buSzPct val="125000"/>
              <a:buFont typeface="Arial" panose="020B0604020202020204" pitchFamily="34" charset="0"/>
              <a:buChar char="•"/>
            </a:pPr>
            <a:r>
              <a:rPr lang="en-US" sz="1700" b="1" i="0" dirty="0">
                <a:effectLst/>
              </a:rPr>
              <a:t>The 2021 Palestinian legislative election for the </a:t>
            </a:r>
            <a:r>
              <a:rPr lang="en-US" sz="1700" b="1" i="0" u="none" strike="noStrike" dirty="0">
                <a:effectLst/>
                <a:hlinkClick r:id="rId4" tooltip="Palestinian Legislative Council">
                  <a:extLst>
                    <a:ext uri="{A12FA001-AC4F-418D-AE19-62706E023703}">
                      <ahyp:hlinkClr xmlns:ahyp="http://schemas.microsoft.com/office/drawing/2018/hyperlinkcolor" val="tx"/>
                    </a:ext>
                  </a:extLst>
                </a:hlinkClick>
              </a:rPr>
              <a:t>Palestinian Legislative Council</a:t>
            </a:r>
            <a:r>
              <a:rPr lang="en-US" sz="1700" b="1" i="0" dirty="0">
                <a:effectLst/>
              </a:rPr>
              <a:t>, originally scheduled for 22 May 2021, according to a decree by President </a:t>
            </a:r>
            <a:r>
              <a:rPr lang="en-US" sz="1700" b="1" i="0" u="none" strike="noStrike" dirty="0">
                <a:solidFill>
                  <a:srgbClr val="FF0000"/>
                </a:solidFill>
                <a:effectLst/>
                <a:hlinkClick r:id="rId5">
                  <a:extLst>
                    <a:ext uri="{A12FA001-AC4F-418D-AE19-62706E023703}">
                      <ahyp:hlinkClr xmlns:ahyp="http://schemas.microsoft.com/office/drawing/2018/hyperlinkcolor" val="tx"/>
                    </a:ext>
                  </a:extLst>
                </a:hlinkClick>
              </a:rPr>
              <a:t>Mahmoud Abbas</a:t>
            </a:r>
            <a:r>
              <a:rPr lang="en-US" sz="1700" b="1" i="0" dirty="0">
                <a:solidFill>
                  <a:srgbClr val="FF0000"/>
                </a:solidFill>
                <a:effectLst/>
              </a:rPr>
              <a:t> </a:t>
            </a:r>
            <a:r>
              <a:rPr lang="en-US" sz="1700" b="1" i="0" dirty="0">
                <a:effectLst/>
              </a:rPr>
              <a:t>on 15 January 2021, was indefinitely postponed on 29 April 2021. Announcing the postponement on Palestinian TV, Abbas said "Facing this difficult situation, we decided to postpone the date of holding legislative elections until the participation of Jerusalem and its people is guaranteed."</a:t>
            </a:r>
            <a:endParaRPr lang="en-US" sz="1700" b="1" dirty="0"/>
          </a:p>
        </p:txBody>
      </p:sp>
      <p:grpSp>
        <p:nvGrpSpPr>
          <p:cNvPr id="56" name="Group 5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aphicFrame>
        <p:nvGraphicFramePr>
          <p:cNvPr id="4" name="Table 3">
            <a:extLst>
              <a:ext uri="{FF2B5EF4-FFF2-40B4-BE49-F238E27FC236}">
                <a16:creationId xmlns:a16="http://schemas.microsoft.com/office/drawing/2014/main" id="{46896303-0323-4022-8307-FD4BB9A0709F}"/>
              </a:ext>
            </a:extLst>
          </p:cNvPr>
          <p:cNvGraphicFramePr>
            <a:graphicFrameLocks noGrp="1"/>
          </p:cNvGraphicFramePr>
          <p:nvPr>
            <p:extLst>
              <p:ext uri="{D42A27DB-BD31-4B8C-83A1-F6EECF244321}">
                <p14:modId xmlns:p14="http://schemas.microsoft.com/office/powerpoint/2010/main" val="2621847895"/>
              </p:ext>
            </p:extLst>
          </p:nvPr>
        </p:nvGraphicFramePr>
        <p:xfrm>
          <a:off x="6376987" y="2427842"/>
          <a:ext cx="5175294" cy="2860676"/>
        </p:xfrm>
        <a:graphic>
          <a:graphicData uri="http://schemas.openxmlformats.org/drawingml/2006/table">
            <a:tbl>
              <a:tblPr firstRow="1" bandRow="1"/>
              <a:tblGrid>
                <a:gridCol w="1508366">
                  <a:extLst>
                    <a:ext uri="{9D8B030D-6E8A-4147-A177-3AD203B41FA5}">
                      <a16:colId xmlns:a16="http://schemas.microsoft.com/office/drawing/2014/main" val="966716871"/>
                    </a:ext>
                  </a:extLst>
                </a:gridCol>
                <a:gridCol w="2167797">
                  <a:extLst>
                    <a:ext uri="{9D8B030D-6E8A-4147-A177-3AD203B41FA5}">
                      <a16:colId xmlns:a16="http://schemas.microsoft.com/office/drawing/2014/main" val="2436360542"/>
                    </a:ext>
                  </a:extLst>
                </a:gridCol>
                <a:gridCol w="1499131">
                  <a:extLst>
                    <a:ext uri="{9D8B030D-6E8A-4147-A177-3AD203B41FA5}">
                      <a16:colId xmlns:a16="http://schemas.microsoft.com/office/drawing/2014/main" val="4189520057"/>
                    </a:ext>
                  </a:extLst>
                </a:gridCol>
              </a:tblGrid>
              <a:tr h="336624">
                <a:tc>
                  <a:txBody>
                    <a:bodyPr/>
                    <a:lstStyle/>
                    <a:p>
                      <a:pPr algn="l" fontAlgn="t"/>
                      <a:r>
                        <a:rPr lang="en-US" sz="2000" b="0" u="none" strike="noStrike">
                          <a:solidFill>
                            <a:schemeClr val="bg1"/>
                          </a:solidFill>
                          <a:effectLst/>
                          <a:hlinkClick r:id="rId6" tooltip="Hamas">
                            <a:extLst>
                              <a:ext uri="{A12FA001-AC4F-418D-AE19-62706E023703}">
                                <ahyp:hlinkClr xmlns:ahyp="http://schemas.microsoft.com/office/drawing/2018/hyperlinkcolor" val="tx"/>
                              </a:ext>
                            </a:extLst>
                          </a:hlinkClick>
                        </a:rPr>
                        <a:t>Hamas</a:t>
                      </a:r>
                      <a:endParaRPr lang="en-US" sz="2000" b="0">
                        <a:solidFill>
                          <a:schemeClr val="bg1"/>
                        </a:solidFill>
                        <a:effectLst/>
                      </a:endParaRPr>
                    </a:p>
                  </a:txBody>
                  <a:tcPr marL="103869" marR="103869" marT="51934" marB="51934">
                    <a:lnL w="38100" cap="flat" cmpd="sng" algn="ctr">
                      <a:solidFill>
                        <a:srgbClr val="008000"/>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u="none" strike="noStrike" dirty="0">
                          <a:solidFill>
                            <a:schemeClr val="bg1"/>
                          </a:solidFill>
                          <a:effectLst/>
                          <a:hlinkClick r:id="rId7" tooltip="Ismail Haniyeh">
                            <a:extLst>
                              <a:ext uri="{A12FA001-AC4F-418D-AE19-62706E023703}">
                                <ahyp:hlinkClr xmlns:ahyp="http://schemas.microsoft.com/office/drawing/2018/hyperlinkcolor" val="tx"/>
                              </a:ext>
                            </a:extLst>
                          </a:hlinkClick>
                        </a:rPr>
                        <a:t>Ismail Haniyeh</a:t>
                      </a:r>
                      <a:endParaRPr lang="en-US" sz="2000" dirty="0">
                        <a:solidFill>
                          <a:schemeClr val="bg1"/>
                        </a:solidFill>
                        <a:effectLst/>
                      </a:endParaRP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fontAlgn="t"/>
                      <a:r>
                        <a:rPr lang="en-US" sz="2000">
                          <a:solidFill>
                            <a:srgbClr val="000000"/>
                          </a:solidFill>
                          <a:effectLst/>
                        </a:rPr>
                        <a:t>73</a:t>
                      </a: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50908110"/>
                  </a:ext>
                </a:extLst>
              </a:tr>
              <a:tr h="336624">
                <a:tc>
                  <a:txBody>
                    <a:bodyPr/>
                    <a:lstStyle/>
                    <a:p>
                      <a:pPr algn="l" fontAlgn="t"/>
                      <a:r>
                        <a:rPr lang="en-US" sz="2000" b="0" u="none" strike="noStrike">
                          <a:solidFill>
                            <a:schemeClr val="bg1"/>
                          </a:solidFill>
                          <a:effectLst/>
                          <a:hlinkClick r:id="rId8">
                            <a:extLst>
                              <a:ext uri="{A12FA001-AC4F-418D-AE19-62706E023703}">
                                <ahyp:hlinkClr xmlns:ahyp="http://schemas.microsoft.com/office/drawing/2018/hyperlinkcolor" val="tx"/>
                              </a:ext>
                            </a:extLst>
                          </a:hlinkClick>
                        </a:rPr>
                        <a:t>Fatah</a:t>
                      </a:r>
                      <a:endParaRPr lang="en-US" sz="2000" b="0">
                        <a:solidFill>
                          <a:schemeClr val="bg1"/>
                        </a:solidFill>
                        <a:effectLst/>
                      </a:endParaRPr>
                    </a:p>
                  </a:txBody>
                  <a:tcPr marL="103869" marR="103869" marT="51934" marB="51934">
                    <a:lnL w="38100" cap="flat" cmpd="sng" algn="ctr">
                      <a:solidFill>
                        <a:srgbClr val="FFFF00"/>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2F2F2"/>
                    </a:solidFill>
                  </a:tcPr>
                </a:tc>
                <a:tc>
                  <a:txBody>
                    <a:bodyPr/>
                    <a:lstStyle/>
                    <a:p>
                      <a:pPr algn="l" fontAlgn="t"/>
                      <a:r>
                        <a:rPr lang="en-US" sz="2000" u="none" strike="noStrike">
                          <a:solidFill>
                            <a:schemeClr val="bg1"/>
                          </a:solidFill>
                          <a:effectLst/>
                          <a:hlinkClick r:id="rId5" tooltip="Mahmoud Abbas">
                            <a:extLst>
                              <a:ext uri="{A12FA001-AC4F-418D-AE19-62706E023703}">
                                <ahyp:hlinkClr xmlns:ahyp="http://schemas.microsoft.com/office/drawing/2018/hyperlinkcolor" val="tx"/>
                              </a:ext>
                            </a:extLst>
                          </a:hlinkClick>
                        </a:rPr>
                        <a:t>Mahmoud Abbas</a:t>
                      </a:r>
                      <a:r>
                        <a:rPr lang="en-US" sz="2000" b="0" i="0" u="none" strike="noStrike" baseline="30000">
                          <a:solidFill>
                            <a:schemeClr val="bg1"/>
                          </a:solidFill>
                          <a:effectLst/>
                          <a:hlinkClick r:id="rId9">
                            <a:extLst>
                              <a:ext uri="{A12FA001-AC4F-418D-AE19-62706E023703}">
                                <ahyp:hlinkClr xmlns:ahyp="http://schemas.microsoft.com/office/drawing/2018/hyperlinkcolor" val="tx"/>
                              </a:ext>
                            </a:extLst>
                          </a:hlinkClick>
                        </a:rPr>
                        <a:t>[a]</a:t>
                      </a:r>
                      <a:endParaRPr lang="en-US" sz="2000">
                        <a:solidFill>
                          <a:schemeClr val="bg1"/>
                        </a:solidFill>
                        <a:effectLst/>
                      </a:endParaRP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2F2F2"/>
                    </a:solidFill>
                  </a:tcPr>
                </a:tc>
                <a:tc>
                  <a:txBody>
                    <a:bodyPr/>
                    <a:lstStyle/>
                    <a:p>
                      <a:pPr algn="r" fontAlgn="t"/>
                      <a:r>
                        <a:rPr lang="en-US" sz="2000">
                          <a:solidFill>
                            <a:srgbClr val="000000"/>
                          </a:solidFill>
                          <a:effectLst/>
                        </a:rPr>
                        <a:t>43</a:t>
                      </a: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2F2F2"/>
                    </a:solidFill>
                  </a:tcPr>
                </a:tc>
                <a:extLst>
                  <a:ext uri="{0D108BD9-81ED-4DB2-BD59-A6C34878D82A}">
                    <a16:rowId xmlns:a16="http://schemas.microsoft.com/office/drawing/2014/main" val="3500578118"/>
                  </a:ext>
                </a:extLst>
              </a:tr>
              <a:tr h="336624">
                <a:tc>
                  <a:txBody>
                    <a:bodyPr/>
                    <a:lstStyle/>
                    <a:p>
                      <a:pPr algn="l" fontAlgn="t"/>
                      <a:r>
                        <a:rPr lang="en-US" sz="2000" b="0" u="none" strike="noStrike">
                          <a:solidFill>
                            <a:schemeClr val="bg1"/>
                          </a:solidFill>
                          <a:effectLst/>
                          <a:hlinkClick r:id="rId10" tooltip="Popular Front for the Liberation of Palestine">
                            <a:extLst>
                              <a:ext uri="{A12FA001-AC4F-418D-AE19-62706E023703}">
                                <ahyp:hlinkClr xmlns:ahyp="http://schemas.microsoft.com/office/drawing/2018/hyperlinkcolor" val="tx"/>
                              </a:ext>
                            </a:extLst>
                          </a:hlinkClick>
                        </a:rPr>
                        <a:t>PFLP</a:t>
                      </a:r>
                      <a:endParaRPr lang="en-US" sz="2000" b="0">
                        <a:solidFill>
                          <a:schemeClr val="bg1"/>
                        </a:solidFill>
                        <a:effectLst/>
                      </a:endParaRPr>
                    </a:p>
                  </a:txBody>
                  <a:tcPr marL="103869" marR="103869" marT="51934" marB="51934">
                    <a:lnL w="38100" cap="flat" cmpd="sng" algn="ctr">
                      <a:solidFill>
                        <a:srgbClr val="DC143C"/>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u="none" strike="noStrike">
                          <a:solidFill>
                            <a:schemeClr val="bg1"/>
                          </a:solidFill>
                          <a:effectLst/>
                          <a:hlinkClick r:id="rId11" tooltip="Ahmad Sa'adat">
                            <a:extLst>
                              <a:ext uri="{A12FA001-AC4F-418D-AE19-62706E023703}">
                                <ahyp:hlinkClr xmlns:ahyp="http://schemas.microsoft.com/office/drawing/2018/hyperlinkcolor" val="tx"/>
                              </a:ext>
                            </a:extLst>
                          </a:hlinkClick>
                        </a:rPr>
                        <a:t>Ahmad Sa'adat</a:t>
                      </a:r>
                      <a:r>
                        <a:rPr lang="en-US" sz="2000" b="0" i="0" u="none" strike="noStrike" baseline="30000">
                          <a:solidFill>
                            <a:schemeClr val="bg1"/>
                          </a:solidFill>
                          <a:effectLst/>
                          <a:hlinkClick r:id="rId12">
                            <a:extLst>
                              <a:ext uri="{A12FA001-AC4F-418D-AE19-62706E023703}">
                                <ahyp:hlinkClr xmlns:ahyp="http://schemas.microsoft.com/office/drawing/2018/hyperlinkcolor" val="tx"/>
                              </a:ext>
                            </a:extLst>
                          </a:hlinkClick>
                        </a:rPr>
                        <a:t>[b]</a:t>
                      </a:r>
                      <a:endParaRPr lang="en-US" sz="2000">
                        <a:solidFill>
                          <a:schemeClr val="bg1"/>
                        </a:solidFill>
                        <a:effectLst/>
                      </a:endParaRP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fontAlgn="t"/>
                      <a:r>
                        <a:rPr lang="en-US" sz="2000">
                          <a:solidFill>
                            <a:srgbClr val="000000"/>
                          </a:solidFill>
                          <a:effectLst/>
                        </a:rPr>
                        <a:t>3</a:t>
                      </a: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32465394"/>
                  </a:ext>
                </a:extLst>
              </a:tr>
              <a:tr h="336624">
                <a:tc>
                  <a:txBody>
                    <a:bodyPr/>
                    <a:lstStyle/>
                    <a:p>
                      <a:pPr algn="l" fontAlgn="t"/>
                      <a:r>
                        <a:rPr lang="en-US" sz="2000" b="0" u="none" strike="noStrike">
                          <a:solidFill>
                            <a:schemeClr val="bg1"/>
                          </a:solidFill>
                          <a:effectLst/>
                          <a:hlinkClick r:id="rId13" tooltip="Palestinian National Initiative">
                            <a:extLst>
                              <a:ext uri="{A12FA001-AC4F-418D-AE19-62706E023703}">
                                <ahyp:hlinkClr xmlns:ahyp="http://schemas.microsoft.com/office/drawing/2018/hyperlinkcolor" val="tx"/>
                              </a:ext>
                            </a:extLst>
                          </a:hlinkClick>
                        </a:rPr>
                        <a:t>PNI</a:t>
                      </a:r>
                      <a:endParaRPr lang="en-US" sz="2000" b="0">
                        <a:solidFill>
                          <a:schemeClr val="bg1"/>
                        </a:solidFill>
                        <a:effectLst/>
                      </a:endParaRPr>
                    </a:p>
                  </a:txBody>
                  <a:tcPr marL="103869" marR="103869" marT="51934" marB="51934">
                    <a:lnL w="38100" cap="flat" cmpd="sng" algn="ctr">
                      <a:solidFill>
                        <a:srgbClr val="FF7F00"/>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2F2F2"/>
                    </a:solidFill>
                  </a:tcPr>
                </a:tc>
                <a:tc>
                  <a:txBody>
                    <a:bodyPr/>
                    <a:lstStyle/>
                    <a:p>
                      <a:pPr algn="l" fontAlgn="t"/>
                      <a:r>
                        <a:rPr lang="en-US" sz="2000" u="none" strike="noStrike" dirty="0">
                          <a:solidFill>
                            <a:schemeClr val="bg1"/>
                          </a:solidFill>
                          <a:effectLst/>
                          <a:hlinkClick r:id="rId14" tooltip="Mustafa Barghouti">
                            <a:extLst>
                              <a:ext uri="{A12FA001-AC4F-418D-AE19-62706E023703}">
                                <ahyp:hlinkClr xmlns:ahyp="http://schemas.microsoft.com/office/drawing/2018/hyperlinkcolor" val="tx"/>
                              </a:ext>
                            </a:extLst>
                          </a:hlinkClick>
                        </a:rPr>
                        <a:t>Mustafa Barghouti</a:t>
                      </a:r>
                      <a:endParaRPr lang="en-US" sz="2000" dirty="0">
                        <a:solidFill>
                          <a:schemeClr val="bg1"/>
                        </a:solidFill>
                        <a:effectLst/>
                      </a:endParaRP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2F2F2"/>
                    </a:solidFill>
                  </a:tcPr>
                </a:tc>
                <a:tc>
                  <a:txBody>
                    <a:bodyPr/>
                    <a:lstStyle/>
                    <a:p>
                      <a:pPr algn="r" fontAlgn="t"/>
                      <a:r>
                        <a:rPr lang="en-US" sz="2000">
                          <a:solidFill>
                            <a:srgbClr val="000000"/>
                          </a:solidFill>
                          <a:effectLst/>
                        </a:rPr>
                        <a:t>2</a:t>
                      </a: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2F2F2"/>
                    </a:solidFill>
                  </a:tcPr>
                </a:tc>
                <a:extLst>
                  <a:ext uri="{0D108BD9-81ED-4DB2-BD59-A6C34878D82A}">
                    <a16:rowId xmlns:a16="http://schemas.microsoft.com/office/drawing/2014/main" val="4257849941"/>
                  </a:ext>
                </a:extLst>
              </a:tr>
              <a:tr h="336624">
                <a:tc>
                  <a:txBody>
                    <a:bodyPr/>
                    <a:lstStyle/>
                    <a:p>
                      <a:pPr algn="l" fontAlgn="t"/>
                      <a:r>
                        <a:rPr lang="en-US" sz="2000" b="0" u="none" strike="noStrike">
                          <a:solidFill>
                            <a:schemeClr val="bg1"/>
                          </a:solidFill>
                          <a:effectLst/>
                          <a:hlinkClick r:id="rId15" tooltip="Third Way (Palestinian political party)">
                            <a:extLst>
                              <a:ext uri="{A12FA001-AC4F-418D-AE19-62706E023703}">
                                <ahyp:hlinkClr xmlns:ahyp="http://schemas.microsoft.com/office/drawing/2018/hyperlinkcolor" val="tx"/>
                              </a:ext>
                            </a:extLst>
                          </a:hlinkClick>
                        </a:rPr>
                        <a:t>Third Way</a:t>
                      </a:r>
                      <a:endParaRPr lang="en-US" sz="2000" b="0">
                        <a:solidFill>
                          <a:schemeClr val="bg1"/>
                        </a:solidFill>
                        <a:effectLst/>
                      </a:endParaRPr>
                    </a:p>
                  </a:txBody>
                  <a:tcPr marL="103869" marR="103869" marT="51934" marB="51934">
                    <a:lnL w="38100" cap="flat" cmpd="sng" algn="ctr">
                      <a:solidFill>
                        <a:srgbClr val="87CEEB"/>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u="none" strike="noStrike" dirty="0">
                          <a:solidFill>
                            <a:schemeClr val="bg1"/>
                          </a:solidFill>
                          <a:effectLst/>
                          <a:hlinkClick r:id="rId16" tooltip="Salam Fayyad">
                            <a:extLst>
                              <a:ext uri="{A12FA001-AC4F-418D-AE19-62706E023703}">
                                <ahyp:hlinkClr xmlns:ahyp="http://schemas.microsoft.com/office/drawing/2018/hyperlinkcolor" val="tx"/>
                              </a:ext>
                            </a:extLst>
                          </a:hlinkClick>
                        </a:rPr>
                        <a:t>Salam Fayyad</a:t>
                      </a:r>
                      <a:endParaRPr lang="en-US" sz="2000" dirty="0">
                        <a:solidFill>
                          <a:schemeClr val="bg1"/>
                        </a:solidFill>
                        <a:effectLst/>
                      </a:endParaRP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fontAlgn="t"/>
                      <a:r>
                        <a:rPr lang="en-US" sz="2000">
                          <a:solidFill>
                            <a:srgbClr val="000000"/>
                          </a:solidFill>
                          <a:effectLst/>
                        </a:rPr>
                        <a:t>2</a:t>
                      </a: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65616334"/>
                  </a:ext>
                </a:extLst>
              </a:tr>
              <a:tr h="336624">
                <a:tc>
                  <a:txBody>
                    <a:bodyPr/>
                    <a:lstStyle/>
                    <a:p>
                      <a:pPr algn="l" fontAlgn="t"/>
                      <a:r>
                        <a:rPr lang="en-US" sz="2000" b="0" u="none" strike="noStrike">
                          <a:solidFill>
                            <a:schemeClr val="bg1"/>
                          </a:solidFill>
                          <a:effectLst/>
                          <a:hlinkClick r:id="rId17" tooltip="Democratic Front for the Liberation of Palestine">
                            <a:extLst>
                              <a:ext uri="{A12FA001-AC4F-418D-AE19-62706E023703}">
                                <ahyp:hlinkClr xmlns:ahyp="http://schemas.microsoft.com/office/drawing/2018/hyperlinkcolor" val="tx"/>
                              </a:ext>
                            </a:extLst>
                          </a:hlinkClick>
                        </a:rPr>
                        <a:t>DFLP</a:t>
                      </a:r>
                      <a:endParaRPr lang="en-US" sz="2000" b="0">
                        <a:solidFill>
                          <a:schemeClr val="bg1"/>
                        </a:solidFill>
                        <a:effectLst/>
                      </a:endParaRPr>
                    </a:p>
                  </a:txBody>
                  <a:tcPr marL="103869" marR="103869" marT="51934" marB="51934">
                    <a:lnL w="38100" cap="flat" cmpd="sng" algn="ctr">
                      <a:solidFill>
                        <a:srgbClr val="D10A2B"/>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2F2F2"/>
                    </a:solidFill>
                  </a:tcPr>
                </a:tc>
                <a:tc>
                  <a:txBody>
                    <a:bodyPr/>
                    <a:lstStyle/>
                    <a:p>
                      <a:pPr algn="l" fontAlgn="t"/>
                      <a:r>
                        <a:rPr lang="en-US" sz="2000" u="none" strike="noStrike" dirty="0">
                          <a:solidFill>
                            <a:schemeClr val="bg1"/>
                          </a:solidFill>
                          <a:effectLst/>
                          <a:hlinkClick r:id="rId18" tooltip="Bassam Al-Salhi">
                            <a:extLst>
                              <a:ext uri="{A12FA001-AC4F-418D-AE19-62706E023703}">
                                <ahyp:hlinkClr xmlns:ahyp="http://schemas.microsoft.com/office/drawing/2018/hyperlinkcolor" val="tx"/>
                              </a:ext>
                            </a:extLst>
                          </a:hlinkClick>
                        </a:rPr>
                        <a:t>Nayef </a:t>
                      </a:r>
                      <a:r>
                        <a:rPr lang="en-US" sz="2000" u="none" strike="noStrike" dirty="0" err="1">
                          <a:solidFill>
                            <a:schemeClr val="bg1"/>
                          </a:solidFill>
                          <a:effectLst/>
                          <a:hlinkClick r:id="rId18" tooltip="Bassam Al-Salhi">
                            <a:extLst>
                              <a:ext uri="{A12FA001-AC4F-418D-AE19-62706E023703}">
                                <ahyp:hlinkClr xmlns:ahyp="http://schemas.microsoft.com/office/drawing/2018/hyperlinkcolor" val="tx"/>
                              </a:ext>
                            </a:extLst>
                          </a:hlinkClick>
                        </a:rPr>
                        <a:t>Hawatmeh</a:t>
                      </a:r>
                      <a:r>
                        <a:rPr lang="en-US" sz="2000" b="0" i="0" u="none" strike="noStrike" baseline="30000" dirty="0">
                          <a:solidFill>
                            <a:schemeClr val="bg1"/>
                          </a:solidFill>
                          <a:effectLst/>
                          <a:hlinkClick r:id="rId19">
                            <a:extLst>
                              <a:ext uri="{A12FA001-AC4F-418D-AE19-62706E023703}">
                                <ahyp:hlinkClr xmlns:ahyp="http://schemas.microsoft.com/office/drawing/2018/hyperlinkcolor" val="tx"/>
                              </a:ext>
                            </a:extLst>
                          </a:hlinkClick>
                        </a:rPr>
                        <a:t>[c]</a:t>
                      </a:r>
                      <a:endParaRPr lang="en-US" sz="2000" dirty="0">
                        <a:solidFill>
                          <a:schemeClr val="bg1"/>
                        </a:solidFill>
                        <a:effectLst/>
                      </a:endParaRP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2F2F2"/>
                    </a:solidFill>
                  </a:tcPr>
                </a:tc>
                <a:tc>
                  <a:txBody>
                    <a:bodyPr/>
                    <a:lstStyle/>
                    <a:p>
                      <a:pPr algn="r" fontAlgn="t"/>
                      <a:r>
                        <a:rPr lang="en-US" sz="2000">
                          <a:effectLst/>
                        </a:rPr>
                        <a:t>1</a:t>
                      </a:r>
                      <a:r>
                        <a:rPr lang="en-US" sz="2000" b="0" i="0" u="none" strike="noStrike" baseline="30000">
                          <a:solidFill>
                            <a:srgbClr val="0645AD"/>
                          </a:solidFill>
                          <a:effectLst/>
                          <a:hlinkClick r:id="rId20"/>
                        </a:rPr>
                        <a:t>[d]</a:t>
                      </a:r>
                      <a:endParaRPr lang="en-US" sz="2000">
                        <a:effectLst/>
                      </a:endParaRP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2F2F2"/>
                    </a:solidFill>
                  </a:tcPr>
                </a:tc>
                <a:extLst>
                  <a:ext uri="{0D108BD9-81ED-4DB2-BD59-A6C34878D82A}">
                    <a16:rowId xmlns:a16="http://schemas.microsoft.com/office/drawing/2014/main" val="3912898818"/>
                  </a:ext>
                </a:extLst>
              </a:tr>
              <a:tr h="336624">
                <a:tc>
                  <a:txBody>
                    <a:bodyPr/>
                    <a:lstStyle/>
                    <a:p>
                      <a:pPr algn="l" fontAlgn="t"/>
                      <a:r>
                        <a:rPr lang="en-US" sz="2000" b="0" u="none" strike="noStrike">
                          <a:solidFill>
                            <a:schemeClr val="bg1"/>
                          </a:solidFill>
                          <a:effectLst/>
                          <a:hlinkClick r:id="rId21" tooltip="Palestinian People's Party">
                            <a:extLst>
                              <a:ext uri="{A12FA001-AC4F-418D-AE19-62706E023703}">
                                <ahyp:hlinkClr xmlns:ahyp="http://schemas.microsoft.com/office/drawing/2018/hyperlinkcolor" val="tx"/>
                              </a:ext>
                            </a:extLst>
                          </a:hlinkClick>
                        </a:rPr>
                        <a:t>PPP</a:t>
                      </a:r>
                      <a:endParaRPr lang="en-US" sz="2000" b="0">
                        <a:solidFill>
                          <a:schemeClr val="bg1"/>
                        </a:solidFill>
                        <a:effectLst/>
                      </a:endParaRPr>
                    </a:p>
                  </a:txBody>
                  <a:tcPr marL="103869" marR="103869" marT="51934" marB="51934">
                    <a:lnL w="38100" cap="flat" cmpd="sng" algn="ctr">
                      <a:solidFill>
                        <a:srgbClr val="8B0000"/>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000" u="none" strike="noStrike" dirty="0">
                          <a:solidFill>
                            <a:schemeClr val="bg1"/>
                          </a:solidFill>
                          <a:effectLst/>
                          <a:hlinkClick r:id="rId22">
                            <a:extLst>
                              <a:ext uri="{A12FA001-AC4F-418D-AE19-62706E023703}">
                                <ahyp:hlinkClr xmlns:ahyp="http://schemas.microsoft.com/office/drawing/2018/hyperlinkcolor" val="tx"/>
                              </a:ext>
                            </a:extLst>
                          </a:hlinkClick>
                        </a:rPr>
                        <a:t>Bassam Al-</a:t>
                      </a:r>
                      <a:r>
                        <a:rPr lang="en-US" sz="2000" u="none" strike="noStrike" dirty="0" err="1">
                          <a:solidFill>
                            <a:schemeClr val="bg1"/>
                          </a:solidFill>
                          <a:effectLst/>
                          <a:hlinkClick r:id="rId22">
                            <a:extLst>
                              <a:ext uri="{A12FA001-AC4F-418D-AE19-62706E023703}">
                                <ahyp:hlinkClr xmlns:ahyp="http://schemas.microsoft.com/office/drawing/2018/hyperlinkcolor" val="tx"/>
                              </a:ext>
                            </a:extLst>
                          </a:hlinkClick>
                        </a:rPr>
                        <a:t>Salhi</a:t>
                      </a:r>
                      <a:endParaRPr lang="en-US" sz="2000" dirty="0">
                        <a:solidFill>
                          <a:schemeClr val="bg1"/>
                        </a:solidFill>
                        <a:effectLst/>
                      </a:endParaRP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r" fontAlgn="t"/>
                      <a:r>
                        <a:rPr lang="en-US" sz="2000" dirty="0">
                          <a:effectLst/>
                        </a:rPr>
                        <a:t>1</a:t>
                      </a:r>
                      <a:r>
                        <a:rPr lang="en-US" sz="2000" b="0" i="0" u="none" strike="noStrike" baseline="30000" dirty="0">
                          <a:solidFill>
                            <a:srgbClr val="0645AD"/>
                          </a:solidFill>
                          <a:effectLst/>
                          <a:hlinkClick r:id="rId23"/>
                        </a:rPr>
                        <a:t>[e]</a:t>
                      </a:r>
                      <a:endParaRPr lang="en-US" sz="2000" dirty="0">
                        <a:effectLst/>
                      </a:endParaRPr>
                    </a:p>
                  </a:txBody>
                  <a:tcPr marL="103869" marR="103869" marT="51934" marB="5193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81290976"/>
                  </a:ext>
                </a:extLst>
              </a:tr>
            </a:tbl>
          </a:graphicData>
        </a:graphic>
      </p:graphicFrame>
      <p:pic>
        <p:nvPicPr>
          <p:cNvPr id="14339" name="Picture 3">
            <a:extLst>
              <a:ext uri="{FF2B5EF4-FFF2-40B4-BE49-F238E27FC236}">
                <a16:creationId xmlns:a16="http://schemas.microsoft.com/office/drawing/2014/main" id="{9D10D70B-85FC-46B6-9A31-D91637E510C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19425" y="2932148"/>
            <a:ext cx="27622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a:extLst>
              <a:ext uri="{FF2B5EF4-FFF2-40B4-BE49-F238E27FC236}">
                <a16:creationId xmlns:a16="http://schemas.microsoft.com/office/drawing/2014/main" id="{166C17EB-F612-475D-8CD2-578501841EF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133680" y="198784"/>
            <a:ext cx="2416969" cy="192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30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620F2-BADC-4FDF-A0B3-EDDC079054CA}"/>
              </a:ext>
            </a:extLst>
          </p:cNvPr>
          <p:cNvSpPr txBox="1"/>
          <p:nvPr/>
        </p:nvSpPr>
        <p:spPr>
          <a:xfrm>
            <a:off x="1444978" y="2416160"/>
            <a:ext cx="7696199" cy="1754326"/>
          </a:xfrm>
          <a:prstGeom prst="rect">
            <a:avLst/>
          </a:prstGeom>
          <a:noFill/>
        </p:spPr>
        <p:txBody>
          <a:bodyPr wrap="square">
            <a:spAutoFit/>
          </a:bodyPr>
          <a:lstStyle/>
          <a:p>
            <a:r>
              <a:rPr lang="en-US" b="1" i="0" dirty="0">
                <a:solidFill>
                  <a:schemeClr val="bg1"/>
                </a:solidFill>
                <a:effectLst/>
                <a:latin typeface="Arial" panose="020B0604020202020204" pitchFamily="34" charset="0"/>
              </a:rPr>
              <a:t>Fatah</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2" tooltip="Arabic language">
                  <a:extLst>
                    <a:ext uri="{A12FA001-AC4F-418D-AE19-62706E023703}">
                      <ahyp:hlinkClr xmlns:ahyp="http://schemas.microsoft.com/office/drawing/2018/hyperlinkcolor" val="tx"/>
                    </a:ext>
                  </a:extLst>
                </a:hlinkClick>
              </a:rPr>
              <a:t>Arabic</a:t>
            </a:r>
            <a:r>
              <a:rPr lang="en-US" b="0" i="0" dirty="0">
                <a:solidFill>
                  <a:schemeClr val="bg1"/>
                </a:solidFill>
                <a:effectLst/>
                <a:latin typeface="Arial" panose="020B0604020202020204" pitchFamily="34" charset="0"/>
              </a:rPr>
              <a:t>: </a:t>
            </a:r>
            <a:r>
              <a:rPr lang="ar-AE" b="0" i="0" dirty="0">
                <a:solidFill>
                  <a:schemeClr val="bg1"/>
                </a:solidFill>
                <a:effectLst/>
                <a:latin typeface="Arial" panose="020B0604020202020204" pitchFamily="34" charset="0"/>
              </a:rPr>
              <a:t>فتح‎ </a:t>
            </a:r>
            <a:r>
              <a:rPr lang="en-US" b="0" i="1" dirty="0" err="1">
                <a:solidFill>
                  <a:schemeClr val="bg1"/>
                </a:solidFill>
                <a:effectLst/>
                <a:latin typeface="Arial" panose="020B0604020202020204" pitchFamily="34" charset="0"/>
              </a:rPr>
              <a:t>Fatḥ</a:t>
            </a:r>
            <a:r>
              <a:rPr lang="en-US" b="0" i="0" dirty="0">
                <a:solidFill>
                  <a:schemeClr val="bg1"/>
                </a:solidFill>
                <a:effectLst/>
                <a:latin typeface="Arial" panose="020B0604020202020204" pitchFamily="34" charset="0"/>
              </a:rPr>
              <a:t>), formerly the </a:t>
            </a:r>
            <a:r>
              <a:rPr lang="en-US" b="1" i="0" dirty="0">
                <a:solidFill>
                  <a:schemeClr val="bg1"/>
                </a:solidFill>
                <a:effectLst/>
                <a:latin typeface="Arial" panose="020B0604020202020204" pitchFamily="34" charset="0"/>
              </a:rPr>
              <a:t>Palestinian National Liberation Movement</a:t>
            </a:r>
            <a:r>
              <a:rPr lang="en-US" b="0" i="0" dirty="0">
                <a:solidFill>
                  <a:schemeClr val="bg1"/>
                </a:solidFill>
                <a:effectLst/>
                <a:latin typeface="Arial" panose="020B0604020202020204" pitchFamily="34" charset="0"/>
              </a:rPr>
              <a:t>,</a:t>
            </a:r>
            <a:r>
              <a:rPr lang="en-US" b="0" i="0" u="none" strike="noStrike" baseline="3000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[5]</a:t>
            </a:r>
            <a:r>
              <a:rPr lang="en-US" b="0" i="0" dirty="0">
                <a:solidFill>
                  <a:schemeClr val="bg1"/>
                </a:solidFill>
                <a:effectLst/>
                <a:latin typeface="Arial" panose="020B0604020202020204" pitchFamily="34" charset="0"/>
              </a:rPr>
              <a:t> is a </a:t>
            </a:r>
            <a:r>
              <a:rPr lang="en-US" b="0" i="0" u="none" strike="noStrike" dirty="0">
                <a:solidFill>
                  <a:schemeClr val="bg1"/>
                </a:solidFill>
                <a:effectLst/>
                <a:latin typeface="Arial" panose="020B0604020202020204" pitchFamily="34" charset="0"/>
                <a:hlinkClick r:id="rId4" tooltip="Palestinian nationalism">
                  <a:extLst>
                    <a:ext uri="{A12FA001-AC4F-418D-AE19-62706E023703}">
                      <ahyp:hlinkClr xmlns:ahyp="http://schemas.microsoft.com/office/drawing/2018/hyperlinkcolor" val="tx"/>
                    </a:ext>
                  </a:extLst>
                </a:hlinkClick>
              </a:rPr>
              <a:t>Palestinian nationalist</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5" tooltip="Social democratic">
                  <a:extLst>
                    <a:ext uri="{A12FA001-AC4F-418D-AE19-62706E023703}">
                      <ahyp:hlinkClr xmlns:ahyp="http://schemas.microsoft.com/office/drawing/2018/hyperlinkcolor" val="tx"/>
                    </a:ext>
                  </a:extLst>
                </a:hlinkClick>
              </a:rPr>
              <a:t>social democratic</a:t>
            </a:r>
            <a:r>
              <a:rPr lang="en-US" b="0" i="0" dirty="0">
                <a:solidFill>
                  <a:schemeClr val="bg1"/>
                </a:solidFill>
                <a:effectLst/>
                <a:latin typeface="Arial" panose="020B0604020202020204" pitchFamily="34" charset="0"/>
              </a:rPr>
              <a:t> </a:t>
            </a:r>
            <a:r>
              <a:rPr lang="en-US" b="0" i="0" u="sng"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political party</a:t>
            </a:r>
            <a:r>
              <a:rPr lang="en-US" b="0" i="0" dirty="0">
                <a:solidFill>
                  <a:schemeClr val="bg1"/>
                </a:solidFill>
                <a:effectLst/>
                <a:latin typeface="Arial" panose="020B0604020202020204" pitchFamily="34" charset="0"/>
              </a:rPr>
              <a:t> and the largest faction of the </a:t>
            </a:r>
            <a:r>
              <a:rPr lang="en-US" b="0" i="0" u="none" strike="noStrike" dirty="0">
                <a:solidFill>
                  <a:schemeClr val="bg1"/>
                </a:solidFill>
                <a:effectLst/>
                <a:latin typeface="Arial" panose="020B0604020202020204" pitchFamily="34" charset="0"/>
                <a:hlinkClick r:id="rId7" tooltip="Confederation">
                  <a:extLst>
                    <a:ext uri="{A12FA001-AC4F-418D-AE19-62706E023703}">
                      <ahyp:hlinkClr xmlns:ahyp="http://schemas.microsoft.com/office/drawing/2018/hyperlinkcolor" val="tx"/>
                    </a:ext>
                  </a:extLst>
                </a:hlinkClick>
              </a:rPr>
              <a:t>confederated</a:t>
            </a:r>
            <a:r>
              <a:rPr lang="en-US" b="0" i="0" dirty="0">
                <a:solidFill>
                  <a:schemeClr val="bg1"/>
                </a:solidFill>
                <a:effectLst/>
                <a:latin typeface="Arial" panose="020B0604020202020204" pitchFamily="34" charset="0"/>
              </a:rPr>
              <a:t> multi-party </a:t>
            </a:r>
            <a:r>
              <a:rPr lang="en-US" b="0" i="0" u="none" strike="noStrike" dirty="0">
                <a:solidFill>
                  <a:schemeClr val="bg1"/>
                </a:solidFill>
                <a:effectLst/>
                <a:latin typeface="Arial" panose="020B0604020202020204" pitchFamily="34" charset="0"/>
                <a:hlinkClick r:id="rId8">
                  <a:extLst>
                    <a:ext uri="{A12FA001-AC4F-418D-AE19-62706E023703}">
                      <ahyp:hlinkClr xmlns:ahyp="http://schemas.microsoft.com/office/drawing/2018/hyperlinkcolor" val="tx"/>
                    </a:ext>
                  </a:extLst>
                </a:hlinkClick>
              </a:rPr>
              <a:t>Palestine Liberation Organization</a:t>
            </a:r>
            <a:r>
              <a:rPr lang="en-US" b="0" i="0" dirty="0">
                <a:solidFill>
                  <a:schemeClr val="bg1"/>
                </a:solidFill>
                <a:effectLst/>
                <a:latin typeface="Arial" panose="020B0604020202020204" pitchFamily="34" charset="0"/>
              </a:rPr>
              <a:t> (PLO) and the second-largest party in the </a:t>
            </a:r>
            <a:r>
              <a:rPr lang="en-US" b="0" i="0" u="none" strike="noStrike" dirty="0">
                <a:solidFill>
                  <a:schemeClr val="bg1"/>
                </a:solidFill>
                <a:effectLst/>
                <a:latin typeface="Arial" panose="020B0604020202020204" pitchFamily="34" charset="0"/>
                <a:hlinkClick r:id="rId9" tooltip="Palestinian Legislative Council">
                  <a:extLst>
                    <a:ext uri="{A12FA001-AC4F-418D-AE19-62706E023703}">
                      <ahyp:hlinkClr xmlns:ahyp="http://schemas.microsoft.com/office/drawing/2018/hyperlinkcolor" val="tx"/>
                    </a:ext>
                  </a:extLst>
                </a:hlinkClick>
              </a:rPr>
              <a:t>Palestinian Legislative Council</a:t>
            </a:r>
            <a:r>
              <a:rPr lang="en-US" b="0" i="0" dirty="0">
                <a:solidFill>
                  <a:schemeClr val="bg1"/>
                </a:solidFill>
                <a:effectLst/>
                <a:latin typeface="Arial" panose="020B0604020202020204" pitchFamily="34" charset="0"/>
              </a:rPr>
              <a:t> (PLC). The </a:t>
            </a:r>
            <a:r>
              <a:rPr lang="en-US" b="0" i="0" u="none" strike="noStrike" dirty="0">
                <a:solidFill>
                  <a:schemeClr val="bg1"/>
                </a:solidFill>
                <a:effectLst/>
                <a:latin typeface="Arial" panose="020B0604020202020204" pitchFamily="34" charset="0"/>
                <a:hlinkClick r:id="rId10" tooltip="Political party">
                  <a:extLst>
                    <a:ext uri="{A12FA001-AC4F-418D-AE19-62706E023703}">
                      <ahyp:hlinkClr xmlns:ahyp="http://schemas.microsoft.com/office/drawing/2018/hyperlinkcolor" val="tx"/>
                    </a:ext>
                  </a:extLst>
                </a:hlinkClick>
              </a:rPr>
              <a:t>President of the Palestinian Authority</a:t>
            </a:r>
            <a:r>
              <a:rPr lang="en-US" b="0" i="0" dirty="0">
                <a:solidFill>
                  <a:schemeClr val="bg1"/>
                </a:solidFill>
                <a:effectLst/>
                <a:latin typeface="Arial" panose="020B0604020202020204" pitchFamily="34" charset="0"/>
              </a:rPr>
              <a:t> is a member of Fatah</a:t>
            </a:r>
            <a:r>
              <a:rPr lang="en-US" b="0" i="0" dirty="0">
                <a:solidFill>
                  <a:srgbClr val="202122"/>
                </a:solidFill>
                <a:effectLst/>
                <a:latin typeface="Arial" panose="020B0604020202020204" pitchFamily="34" charset="0"/>
              </a:rPr>
              <a:t>.</a:t>
            </a:r>
            <a:endParaRPr lang="en-US" dirty="0"/>
          </a:p>
        </p:txBody>
      </p:sp>
      <p:pic>
        <p:nvPicPr>
          <p:cNvPr id="4" name="Picture 5">
            <a:extLst>
              <a:ext uri="{FF2B5EF4-FFF2-40B4-BE49-F238E27FC236}">
                <a16:creationId xmlns:a16="http://schemas.microsoft.com/office/drawing/2014/main" id="{94B0ED9D-4A8A-4E5E-80B5-AA9F9E7E28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22373" y="3293323"/>
            <a:ext cx="20955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2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73" name="Group 72">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4" name="Group 73">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6"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87"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8"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3"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75" name="Group 74">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6"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grpSp>
        <p:nvGrpSpPr>
          <p:cNvPr id="114" name="Group 113">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5" name="Rectangle 114">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grpSp>
        <p:nvGrpSpPr>
          <p:cNvPr id="118" name="Group 117">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19" name="Rectangle 118">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0"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Rectangle 121">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3"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7"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7"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8"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9"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0"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1"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2"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3"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4"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5"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6"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7" name="Rectangle 146">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48"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9"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0"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1"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2"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3"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4"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5"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6"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7"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8"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9" name="Rectangle 158">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0"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1"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2"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3"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4"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5"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6"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7"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8"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9"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0"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1"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2"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TextBox 2">
            <a:extLst>
              <a:ext uri="{FF2B5EF4-FFF2-40B4-BE49-F238E27FC236}">
                <a16:creationId xmlns:a16="http://schemas.microsoft.com/office/drawing/2014/main" id="{5AF85BB3-D70C-4646-8547-0FAB80C7EDE2}"/>
              </a:ext>
            </a:extLst>
          </p:cNvPr>
          <p:cNvSpPr txBox="1"/>
          <p:nvPr/>
        </p:nvSpPr>
        <p:spPr>
          <a:xfrm>
            <a:off x="4968958" y="2249487"/>
            <a:ext cx="6078453" cy="3541714"/>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sz="2400" b="1" i="0" dirty="0">
                <a:effectLst/>
              </a:rPr>
              <a:t>Hamas je </a:t>
            </a:r>
            <a:r>
              <a:rPr lang="en-US" sz="2400" b="1" i="0" dirty="0" err="1">
                <a:effectLst/>
              </a:rPr>
              <a:t>najveća</a:t>
            </a:r>
            <a:r>
              <a:rPr lang="en-US" sz="2400" b="1" i="0" dirty="0">
                <a:effectLst/>
              </a:rPr>
              <a:t> od </a:t>
            </a:r>
            <a:r>
              <a:rPr lang="en-US" sz="2400" b="1" i="0" dirty="0" err="1">
                <a:effectLst/>
              </a:rPr>
              <a:t>nekoliko</a:t>
            </a:r>
            <a:r>
              <a:rPr lang="en-US" sz="2400" b="1" i="0" dirty="0">
                <a:effectLst/>
              </a:rPr>
              <a:t> </a:t>
            </a:r>
            <a:r>
              <a:rPr lang="en-US" sz="2400" b="1" i="0" dirty="0" err="1">
                <a:effectLst/>
              </a:rPr>
              <a:t>palestinskih</a:t>
            </a:r>
            <a:r>
              <a:rPr lang="en-US" sz="2400" b="1" i="0" dirty="0">
                <a:effectLst/>
              </a:rPr>
              <a:t> </a:t>
            </a:r>
            <a:r>
              <a:rPr lang="en-US" sz="2400" b="1" i="0" dirty="0" err="1">
                <a:effectLst/>
              </a:rPr>
              <a:t>ekstremističkih</a:t>
            </a:r>
            <a:r>
              <a:rPr lang="en-US" sz="2400" b="1" i="0" dirty="0">
                <a:effectLst/>
              </a:rPr>
              <a:t> </a:t>
            </a:r>
            <a:r>
              <a:rPr lang="en-US" sz="2400" b="1" i="0" dirty="0" err="1">
                <a:effectLst/>
              </a:rPr>
              <a:t>islamskih</a:t>
            </a:r>
            <a:r>
              <a:rPr lang="en-US" sz="2400" b="1" i="0" dirty="0">
                <a:effectLst/>
              </a:rPr>
              <a:t> </a:t>
            </a:r>
            <a:r>
              <a:rPr lang="en-US" sz="2400" b="1" i="0" dirty="0" err="1">
                <a:effectLst/>
              </a:rPr>
              <a:t>grupa</a:t>
            </a:r>
            <a:r>
              <a:rPr lang="en-US" sz="2400" b="1" i="0" dirty="0">
                <a:effectLst/>
              </a:rPr>
              <a:t>.</a:t>
            </a:r>
            <a:endParaRPr lang="en-US" sz="2400" b="0" i="0" dirty="0">
              <a:effectLst/>
            </a:endParaRPr>
          </a:p>
          <a:p>
            <a:pPr indent="-228600" defTabSz="914400">
              <a:lnSpc>
                <a:spcPct val="120000"/>
              </a:lnSpc>
              <a:spcAft>
                <a:spcPts val="600"/>
              </a:spcAft>
              <a:buSzPct val="125000"/>
              <a:buFont typeface="Arial" panose="020B0604020202020204" pitchFamily="34" charset="0"/>
              <a:buChar char="•"/>
            </a:pPr>
            <a:r>
              <a:rPr lang="en-US" b="0" i="0" dirty="0">
                <a:effectLst/>
              </a:rPr>
              <a:t>Ime mu je </a:t>
            </a:r>
            <a:r>
              <a:rPr lang="en-US" b="0" i="0" dirty="0" err="1">
                <a:effectLst/>
              </a:rPr>
              <a:t>akronim</a:t>
            </a:r>
            <a:r>
              <a:rPr lang="en-US" b="0" i="0" dirty="0">
                <a:effectLst/>
              </a:rPr>
              <a:t> za „</a:t>
            </a:r>
            <a:r>
              <a:rPr lang="en-US" b="0" i="0" dirty="0" err="1">
                <a:effectLst/>
              </a:rPr>
              <a:t>Islamski</a:t>
            </a:r>
            <a:r>
              <a:rPr lang="en-US" b="0" i="0" dirty="0">
                <a:effectLst/>
              </a:rPr>
              <a:t> </a:t>
            </a:r>
            <a:r>
              <a:rPr lang="en-US" b="0" i="0" dirty="0" err="1">
                <a:effectLst/>
              </a:rPr>
              <a:t>pokret</a:t>
            </a:r>
            <a:r>
              <a:rPr lang="en-US" b="0" i="0" dirty="0">
                <a:effectLst/>
              </a:rPr>
              <a:t> </a:t>
            </a:r>
            <a:r>
              <a:rPr lang="en-US" b="0" i="0" dirty="0" err="1">
                <a:effectLst/>
              </a:rPr>
              <a:t>otpora</a:t>
            </a:r>
            <a:r>
              <a:rPr lang="en-US" b="0" i="0" dirty="0">
                <a:effectLst/>
              </a:rPr>
              <a:t>", a u tom </a:t>
            </a:r>
            <a:r>
              <a:rPr lang="en-US" b="0" i="0" dirty="0" err="1">
                <a:effectLst/>
              </a:rPr>
              <a:t>obliku</a:t>
            </a:r>
            <a:r>
              <a:rPr lang="en-US" b="0" i="0" dirty="0">
                <a:effectLst/>
              </a:rPr>
              <a:t> je </a:t>
            </a:r>
            <a:r>
              <a:rPr lang="en-US" b="0" i="0" dirty="0" err="1">
                <a:effectLst/>
              </a:rPr>
              <a:t>nastao</a:t>
            </a:r>
            <a:r>
              <a:rPr lang="en-US" b="0" i="0" dirty="0">
                <a:effectLst/>
              </a:rPr>
              <a:t> 1987. </a:t>
            </a:r>
            <a:r>
              <a:rPr lang="en-US" b="0" i="0" dirty="0" err="1">
                <a:effectLst/>
              </a:rPr>
              <a:t>godine</a:t>
            </a:r>
            <a:r>
              <a:rPr lang="en-US" b="0" i="0" dirty="0">
                <a:effectLst/>
              </a:rPr>
              <a:t>, </a:t>
            </a:r>
            <a:r>
              <a:rPr lang="en-US" b="0" i="0" dirty="0" err="1">
                <a:effectLst/>
              </a:rPr>
              <a:t>posle</a:t>
            </a:r>
            <a:r>
              <a:rPr lang="en-US" b="0" i="0" dirty="0">
                <a:effectLst/>
              </a:rPr>
              <a:t> </a:t>
            </a:r>
            <a:r>
              <a:rPr lang="en-US" b="0" i="0" dirty="0" err="1">
                <a:effectLst/>
              </a:rPr>
              <a:t>početka</a:t>
            </a:r>
            <a:r>
              <a:rPr lang="en-US" b="0" i="0" dirty="0">
                <a:effectLst/>
              </a:rPr>
              <a:t> </a:t>
            </a:r>
            <a:r>
              <a:rPr lang="en-US" b="0" i="0" dirty="0" err="1">
                <a:effectLst/>
              </a:rPr>
              <a:t>prve</a:t>
            </a:r>
            <a:r>
              <a:rPr lang="en-US" b="0" i="0" dirty="0">
                <a:effectLst/>
              </a:rPr>
              <a:t> </a:t>
            </a:r>
            <a:r>
              <a:rPr lang="en-US" b="0" i="0" dirty="0" err="1">
                <a:effectLst/>
              </a:rPr>
              <a:t>palestinske</a:t>
            </a:r>
            <a:r>
              <a:rPr lang="en-US" b="0" i="0" dirty="0">
                <a:effectLst/>
              </a:rPr>
              <a:t> </a:t>
            </a:r>
            <a:r>
              <a:rPr lang="en-US" b="0" i="0" dirty="0" err="1">
                <a:effectLst/>
              </a:rPr>
              <a:t>intifade</a:t>
            </a:r>
            <a:r>
              <a:rPr lang="en-US" b="0" i="0" dirty="0">
                <a:effectLst/>
              </a:rPr>
              <a:t>, </a:t>
            </a:r>
            <a:r>
              <a:rPr lang="en-US" b="0" i="0" dirty="0" err="1">
                <a:effectLst/>
              </a:rPr>
              <a:t>iliti</a:t>
            </a:r>
            <a:r>
              <a:rPr lang="en-US" b="0" i="0" dirty="0">
                <a:effectLst/>
              </a:rPr>
              <a:t> </a:t>
            </a:r>
            <a:r>
              <a:rPr lang="en-US" b="0" i="0" dirty="0" err="1">
                <a:effectLst/>
              </a:rPr>
              <a:t>pobune</a:t>
            </a:r>
            <a:r>
              <a:rPr lang="en-US" b="0" i="0" dirty="0">
                <a:effectLst/>
              </a:rPr>
              <a:t>, </a:t>
            </a:r>
            <a:r>
              <a:rPr lang="en-US" b="0" i="0" dirty="0" err="1">
                <a:effectLst/>
              </a:rPr>
              <a:t>protiv</a:t>
            </a:r>
            <a:r>
              <a:rPr lang="en-US" b="0" i="0" dirty="0">
                <a:effectLst/>
              </a:rPr>
              <a:t> </a:t>
            </a:r>
            <a:r>
              <a:rPr lang="en-US" b="0" i="0" dirty="0" err="1">
                <a:effectLst/>
              </a:rPr>
              <a:t>izraelske</a:t>
            </a:r>
            <a:r>
              <a:rPr lang="en-US" b="0" i="0" dirty="0">
                <a:effectLst/>
              </a:rPr>
              <a:t> </a:t>
            </a:r>
            <a:r>
              <a:rPr lang="en-US" b="0" i="0" dirty="0" err="1">
                <a:effectLst/>
              </a:rPr>
              <a:t>okupacije</a:t>
            </a:r>
            <a:r>
              <a:rPr lang="en-US" b="0" i="0" dirty="0">
                <a:effectLst/>
              </a:rPr>
              <a:t> </a:t>
            </a:r>
            <a:r>
              <a:rPr lang="en-US" b="0" i="0" dirty="0" err="1">
                <a:effectLst/>
              </a:rPr>
              <a:t>Zapadne</a:t>
            </a:r>
            <a:r>
              <a:rPr lang="en-US" b="0" i="0" dirty="0">
                <a:effectLst/>
              </a:rPr>
              <a:t> </a:t>
            </a:r>
            <a:r>
              <a:rPr lang="en-US" b="0" i="0" dirty="0" err="1">
                <a:effectLst/>
              </a:rPr>
              <a:t>obale</a:t>
            </a:r>
            <a:r>
              <a:rPr lang="en-US" b="0" i="0" dirty="0">
                <a:effectLst/>
              </a:rPr>
              <a:t> </a:t>
            </a:r>
            <a:r>
              <a:rPr lang="en-US" b="0" i="0" dirty="0" err="1">
                <a:effectLst/>
              </a:rPr>
              <a:t>i</a:t>
            </a:r>
            <a:r>
              <a:rPr lang="en-US" b="0" i="0" dirty="0">
                <a:effectLst/>
              </a:rPr>
              <a:t> </a:t>
            </a:r>
            <a:r>
              <a:rPr lang="en-US" b="0" i="0" dirty="0" err="1">
                <a:effectLst/>
              </a:rPr>
              <a:t>pojasa</a:t>
            </a:r>
            <a:r>
              <a:rPr lang="en-US" b="0" i="0" dirty="0">
                <a:effectLst/>
              </a:rPr>
              <a:t> Gaze.</a:t>
            </a:r>
          </a:p>
          <a:p>
            <a:pPr indent="-228600" defTabSz="914400">
              <a:lnSpc>
                <a:spcPct val="120000"/>
              </a:lnSpc>
              <a:spcAft>
                <a:spcPts val="600"/>
              </a:spcAft>
              <a:buSzPct val="125000"/>
              <a:buFont typeface="Arial" panose="020B0604020202020204" pitchFamily="34" charset="0"/>
              <a:buChar char="•"/>
            </a:pPr>
            <a:r>
              <a:rPr lang="en-US" b="0" i="0" dirty="0" err="1">
                <a:effectLst/>
              </a:rPr>
              <a:t>Sopstvenom</a:t>
            </a:r>
            <a:r>
              <a:rPr lang="en-US" b="0" i="0" dirty="0">
                <a:effectLst/>
              </a:rPr>
              <a:t> </a:t>
            </a:r>
            <a:r>
              <a:rPr lang="en-US" b="0" i="0" dirty="0" err="1">
                <a:effectLst/>
              </a:rPr>
              <a:t>poveljom</a:t>
            </a:r>
            <a:r>
              <a:rPr lang="en-US" b="0" i="0" dirty="0">
                <a:effectLst/>
              </a:rPr>
              <a:t> on se </a:t>
            </a:r>
            <a:r>
              <a:rPr lang="en-US" b="0" i="0" dirty="0" err="1">
                <a:effectLst/>
              </a:rPr>
              <a:t>obavezao</a:t>
            </a:r>
            <a:r>
              <a:rPr lang="en-US" b="0" i="0" dirty="0">
                <a:effectLst/>
              </a:rPr>
              <a:t> </a:t>
            </a:r>
            <a:r>
              <a:rPr lang="en-US" b="0" i="0" dirty="0" err="1">
                <a:effectLst/>
              </a:rPr>
              <a:t>na</a:t>
            </a:r>
            <a:r>
              <a:rPr lang="en-US" b="0" i="0" dirty="0">
                <a:effectLst/>
              </a:rPr>
              <a:t> </a:t>
            </a:r>
            <a:r>
              <a:rPr lang="en-US" b="0" i="0" dirty="0" err="1">
                <a:effectLst/>
              </a:rPr>
              <a:t>uništenje</a:t>
            </a:r>
            <a:r>
              <a:rPr lang="en-US" b="0" i="0" dirty="0">
                <a:effectLst/>
              </a:rPr>
              <a:t> </a:t>
            </a:r>
            <a:r>
              <a:rPr lang="en-US" b="0" i="0" dirty="0" err="1">
                <a:effectLst/>
              </a:rPr>
              <a:t>Izraela</a:t>
            </a:r>
            <a:r>
              <a:rPr lang="en-US" b="0" i="0" dirty="0">
                <a:effectLst/>
              </a:rPr>
              <a:t>.</a:t>
            </a:r>
          </a:p>
        </p:txBody>
      </p:sp>
      <p:pic>
        <p:nvPicPr>
          <p:cNvPr id="113" name="Picture 7">
            <a:extLst>
              <a:ext uri="{FF2B5EF4-FFF2-40B4-BE49-F238E27FC236}">
                <a16:creationId xmlns:a16="http://schemas.microsoft.com/office/drawing/2014/main" id="{78BA3529-853F-4C98-BF3F-485C3F29B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1213640"/>
            <a:ext cx="3042883" cy="33924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246559-DF1F-4960-B3C6-67F045C1D9BC}"/>
              </a:ext>
            </a:extLst>
          </p:cNvPr>
          <p:cNvSpPr txBox="1"/>
          <p:nvPr/>
        </p:nvSpPr>
        <p:spPr>
          <a:xfrm>
            <a:off x="1990726" y="5289551"/>
            <a:ext cx="3109912" cy="369332"/>
          </a:xfrm>
          <a:prstGeom prst="rect">
            <a:avLst/>
          </a:prstGeom>
          <a:noFill/>
        </p:spPr>
        <p:txBody>
          <a:bodyPr wrap="square" rtlCol="0">
            <a:spAutoFit/>
          </a:bodyPr>
          <a:lstStyle/>
          <a:p>
            <a:r>
              <a:rPr lang="sr-Latn-RS" dirty="0"/>
              <a:t>Ismail Haniyeh </a:t>
            </a:r>
            <a:endParaRPr lang="en-US" dirty="0"/>
          </a:p>
        </p:txBody>
      </p:sp>
    </p:spTree>
    <p:extLst>
      <p:ext uri="{BB962C8B-B14F-4D97-AF65-F5344CB8AC3E}">
        <p14:creationId xmlns:p14="http://schemas.microsoft.com/office/powerpoint/2010/main" val="380905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705E34FB-F15B-4B97-A591-8EE92E5FAE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73" name="Round Diagonal Corner Rectangle 6">
            <a:extLst>
              <a:ext uri="{FF2B5EF4-FFF2-40B4-BE49-F238E27FC236}">
                <a16:creationId xmlns:a16="http://schemas.microsoft.com/office/drawing/2014/main" id="{1E43660D-412A-41EF-9745-E92C0AC6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omemade Hamas arsenal shakes Israel | Financial Times">
            <a:extLst>
              <a:ext uri="{FF2B5EF4-FFF2-40B4-BE49-F238E27FC236}">
                <a16:creationId xmlns:a16="http://schemas.microsoft.com/office/drawing/2014/main" id="{7E5D6CCB-AFFD-4C44-BE63-0098F2BF16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5097"/>
          <a:stretch/>
        </p:blipFill>
        <p:spPr bwMode="auto">
          <a:xfrm>
            <a:off x="1302278" y="1136606"/>
            <a:ext cx="9584265" cy="457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56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2E362A8E-BA72-471E-ADD4-4F757FA2D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728663"/>
            <a:ext cx="9958387"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187DFB-30C1-43E1-A4CF-0774BDC7AB78}"/>
              </a:ext>
            </a:extLst>
          </p:cNvPr>
          <p:cNvSpPr txBox="1"/>
          <p:nvPr/>
        </p:nvSpPr>
        <p:spPr>
          <a:xfrm>
            <a:off x="4943061" y="331304"/>
            <a:ext cx="3424343" cy="369332"/>
          </a:xfrm>
          <a:prstGeom prst="rect">
            <a:avLst/>
          </a:prstGeom>
          <a:noFill/>
        </p:spPr>
        <p:txBody>
          <a:bodyPr wrap="square" rtlCol="0">
            <a:spAutoFit/>
          </a:bodyPr>
          <a:lstStyle/>
          <a:p>
            <a:r>
              <a:rPr lang="sr-Latn-RS" b="1" dirty="0">
                <a:solidFill>
                  <a:schemeClr val="bg1"/>
                </a:solidFill>
              </a:rPr>
              <a:t>JERUSALIM  MAJ 2021 </a:t>
            </a:r>
            <a:endParaRPr lang="en-US" b="1" dirty="0">
              <a:solidFill>
                <a:schemeClr val="bg1"/>
              </a:solidFill>
            </a:endParaRPr>
          </a:p>
        </p:txBody>
      </p:sp>
    </p:spTree>
    <p:extLst>
      <p:ext uri="{BB962C8B-B14F-4D97-AF65-F5344CB8AC3E}">
        <p14:creationId xmlns:p14="http://schemas.microsoft.com/office/powerpoint/2010/main" val="290298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3" name="Picture 2">
            <a:extLst>
              <a:ext uri="{FF2B5EF4-FFF2-40B4-BE49-F238E27FC236}">
                <a16:creationId xmlns:a16="http://schemas.microsoft.com/office/drawing/2014/main" id="{E25531F0-2399-4F2A-824C-26C3563711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a16="http://schemas.microsoft.com/office/drawing/2014/main" id="{82A94579-01B7-454A-9C90-6EE06CC1E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ATCH: Chaos in Jerusalem and the West Bank, Killings and Mob Violence">
            <a:extLst>
              <a:ext uri="{FF2B5EF4-FFF2-40B4-BE49-F238E27FC236}">
                <a16:creationId xmlns:a16="http://schemas.microsoft.com/office/drawing/2014/main" id="{BB8CEB05-1E91-474C-AA1E-9A6FB63F4B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5200" y="1625601"/>
            <a:ext cx="4809066" cy="36067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2" name="Picture 4" descr="Israeli police detain a demonstrator in East Jerusalem on Friday during protests over Israel's threatened eviction of dozens of Palestinians in the Sheikh Jarrah neighbourhood [Mahmoud Illean/AP]">
            <a:extLst>
              <a:ext uri="{FF2B5EF4-FFF2-40B4-BE49-F238E27FC236}">
                <a16:creationId xmlns:a16="http://schemas.microsoft.com/office/drawing/2014/main" id="{3D049A26-333F-47DA-8425-C8687A5DB0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733" y="1625601"/>
            <a:ext cx="4809066" cy="36067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5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4C7381D-B43A-45A5-BB56-B34E16373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4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Rockets firing into air from Gaza apartments">
            <a:extLst>
              <a:ext uri="{FF2B5EF4-FFF2-40B4-BE49-F238E27FC236}">
                <a16:creationId xmlns:a16="http://schemas.microsoft.com/office/drawing/2014/main" id="{556178C7-6650-4453-B93F-73C1834E45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ockets are seen in the night sky fired towards Israel from Beit Lahia in the northern Gaza Strip on May 14, 2021">
            <a:extLst>
              <a:ext uri="{FF2B5EF4-FFF2-40B4-BE49-F238E27FC236}">
                <a16:creationId xmlns:a16="http://schemas.microsoft.com/office/drawing/2014/main" id="{E6F97664-85A5-442E-83D4-17AEA97842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r="5383" b="-1"/>
          <a:stretch/>
        </p:blipFill>
        <p:spPr bwMode="auto">
          <a:xfrm>
            <a:off x="1141411" y="1113710"/>
            <a:ext cx="5542156" cy="3955999"/>
          </a:xfrm>
          <a:prstGeom prst="rect">
            <a:avLst/>
          </a:prstGeom>
          <a:noFill/>
          <a:ln w="152400">
            <a:solidFill>
              <a:srgbClr val="FFFFF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3962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7EF01E5-AE79-4E98-9327-C138B8EA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2">
            <a:extLst>
              <a:ext uri="{FF2B5EF4-FFF2-40B4-BE49-F238E27FC236}">
                <a16:creationId xmlns:a16="http://schemas.microsoft.com/office/drawing/2014/main" id="{D79F3BA7-CC68-49B9-BE94-0F48FAC083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a:extLst>
              <a:ext uri="{FF2B5EF4-FFF2-40B4-BE49-F238E27FC236}">
                <a16:creationId xmlns:a16="http://schemas.microsoft.com/office/drawing/2014/main" id="{3455836A-A023-4D3C-9A1D-B276576C73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alestinians assess the damage caused by Israeli air strikes, in Beit Hanoun in the northern Gaza Strip [Mahmud Hams/AFP]">
            <a:extLst>
              <a:ext uri="{FF2B5EF4-FFF2-40B4-BE49-F238E27FC236}">
                <a16:creationId xmlns:a16="http://schemas.microsoft.com/office/drawing/2014/main" id="{90156040-8203-4D68-9CDA-5D32FAA4D1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028" r="25666" b="2"/>
          <a:stretch/>
        </p:blipFill>
        <p:spPr bwMode="auto">
          <a:xfrm>
            <a:off x="965201" y="965200"/>
            <a:ext cx="3022905" cy="4866640"/>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4" name="Picture 4" descr="DNA Explainer: The 'Gaza' issue? Real reason behind Israel-Palestine  conflict">
            <a:extLst>
              <a:ext uri="{FF2B5EF4-FFF2-40B4-BE49-F238E27FC236}">
                <a16:creationId xmlns:a16="http://schemas.microsoft.com/office/drawing/2014/main" id="{33798B2C-34E4-4D49-95D8-6E4CAEC360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57" r="13797" b="2"/>
          <a:stretch/>
        </p:blipFill>
        <p:spPr bwMode="auto">
          <a:xfrm>
            <a:off x="4309839" y="965200"/>
            <a:ext cx="6916959" cy="4866640"/>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8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sraeli soldiers fire towards targets in the Gaza Strip on 12 May">
            <a:extLst>
              <a:ext uri="{FF2B5EF4-FFF2-40B4-BE49-F238E27FC236}">
                <a16:creationId xmlns:a16="http://schemas.microsoft.com/office/drawing/2014/main" id="{77F6066A-BCC6-447A-9526-851414752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557213"/>
            <a:ext cx="10115550" cy="601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8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Political Map of Israel - Nations Online Project">
            <a:extLst>
              <a:ext uri="{FF2B5EF4-FFF2-40B4-BE49-F238E27FC236}">
                <a16:creationId xmlns:a16="http://schemas.microsoft.com/office/drawing/2014/main" id="{1ABEC714-9410-4593-B9AD-5809D6F7B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8" r="23869" b="-3"/>
          <a:stretch/>
        </p:blipFill>
        <p:spPr bwMode="auto">
          <a:xfrm>
            <a:off x="192528" y="171716"/>
            <a:ext cx="3793268" cy="65145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za Strip: Mapping Movement and Access (January 2020) - occupied  Palestinian territory | ReliefWeb">
            <a:extLst>
              <a:ext uri="{FF2B5EF4-FFF2-40B4-BE49-F238E27FC236}">
                <a16:creationId xmlns:a16="http://schemas.microsoft.com/office/drawing/2014/main" id="{F0BAD0BC-DA1D-4BC1-B986-BB540B711F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850" b="7"/>
          <a:stretch/>
        </p:blipFill>
        <p:spPr bwMode="auto">
          <a:xfrm>
            <a:off x="4184538" y="171716"/>
            <a:ext cx="3822924" cy="65145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rael Map and Satellite Image">
            <a:extLst>
              <a:ext uri="{FF2B5EF4-FFF2-40B4-BE49-F238E27FC236}">
                <a16:creationId xmlns:a16="http://schemas.microsoft.com/office/drawing/2014/main" id="{83B304AA-0750-4364-BF27-BBCDBADC9A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50" r="16381" b="-1"/>
          <a:stretch/>
        </p:blipFill>
        <p:spPr bwMode="auto">
          <a:xfrm>
            <a:off x="8188032" y="171716"/>
            <a:ext cx="3799007" cy="651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5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 sign&#10;&#10;Description automatically generated with medium confidence">
            <a:extLst>
              <a:ext uri="{FF2B5EF4-FFF2-40B4-BE49-F238E27FC236}">
                <a16:creationId xmlns:a16="http://schemas.microsoft.com/office/drawing/2014/main" id="{72FC63F5-9A71-4887-B04C-84DFEDC21F93}"/>
              </a:ext>
            </a:extLst>
          </p:cNvPr>
          <p:cNvPicPr>
            <a:picLocks noChangeAspect="1"/>
          </p:cNvPicPr>
          <p:nvPr/>
        </p:nvPicPr>
        <p:blipFill rotWithShape="1">
          <a:blip r:embed="rId2"/>
          <a:srcRect l="8492" r="8489" b="-1"/>
          <a:stretch/>
        </p:blipFill>
        <p:spPr>
          <a:xfrm>
            <a:off x="-1" y="10"/>
            <a:ext cx="7370057" cy="6857990"/>
          </a:xfrm>
          <a:prstGeom prst="rect">
            <a:avLst/>
          </a:prstGeom>
        </p:spPr>
      </p:pic>
      <p:pic>
        <p:nvPicPr>
          <p:cNvPr id="7" name="Picture 6" descr="A group of people holding a sign&#10;&#10;Description automatically generated with medium confidence">
            <a:extLst>
              <a:ext uri="{FF2B5EF4-FFF2-40B4-BE49-F238E27FC236}">
                <a16:creationId xmlns:a16="http://schemas.microsoft.com/office/drawing/2014/main" id="{B5B7D006-9BB6-4F0B-89C4-FCB038208D14}"/>
              </a:ext>
            </a:extLst>
          </p:cNvPr>
          <p:cNvPicPr>
            <a:picLocks noChangeAspect="1"/>
          </p:cNvPicPr>
          <p:nvPr/>
        </p:nvPicPr>
        <p:blipFill rotWithShape="1">
          <a:blip r:embed="rId3"/>
          <a:srcRect l="3073" r="4033" b="-4"/>
          <a:stretch/>
        </p:blipFill>
        <p:spPr>
          <a:xfrm>
            <a:off x="7534656" y="1"/>
            <a:ext cx="4657344" cy="3346704"/>
          </a:xfrm>
          <a:prstGeom prst="rect">
            <a:avLst/>
          </a:prstGeom>
        </p:spPr>
      </p:pic>
      <p:pic>
        <p:nvPicPr>
          <p:cNvPr id="5" name="Picture 4" descr="A picture containing text, sky, outdoor, road&#10;&#10;Description automatically generated">
            <a:extLst>
              <a:ext uri="{FF2B5EF4-FFF2-40B4-BE49-F238E27FC236}">
                <a16:creationId xmlns:a16="http://schemas.microsoft.com/office/drawing/2014/main" id="{6608CC27-90A5-4207-9E78-44CD33A02909}"/>
              </a:ext>
            </a:extLst>
          </p:cNvPr>
          <p:cNvPicPr>
            <a:picLocks noChangeAspect="1"/>
          </p:cNvPicPr>
          <p:nvPr/>
        </p:nvPicPr>
        <p:blipFill rotWithShape="1">
          <a:blip r:embed="rId4"/>
          <a:srcRect r="7106" b="-4"/>
          <a:stretch/>
        </p:blipFill>
        <p:spPr>
          <a:xfrm>
            <a:off x="7534654" y="3511296"/>
            <a:ext cx="4657346" cy="3346704"/>
          </a:xfrm>
          <a:prstGeom prst="rect">
            <a:avLst/>
          </a:prstGeom>
        </p:spPr>
      </p:pic>
    </p:spTree>
    <p:extLst>
      <p:ext uri="{BB962C8B-B14F-4D97-AF65-F5344CB8AC3E}">
        <p14:creationId xmlns:p14="http://schemas.microsoft.com/office/powerpoint/2010/main" val="96994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EA441-1E98-4F4A-BAA2-C78BDEF825A9}"/>
              </a:ext>
            </a:extLst>
          </p:cNvPr>
          <p:cNvSpPr txBox="1"/>
          <p:nvPr/>
        </p:nvSpPr>
        <p:spPr>
          <a:xfrm>
            <a:off x="1941689" y="1964267"/>
            <a:ext cx="9204327" cy="1384995"/>
          </a:xfrm>
          <a:prstGeom prst="rect">
            <a:avLst/>
          </a:prstGeom>
          <a:noFill/>
        </p:spPr>
        <p:txBody>
          <a:bodyPr wrap="square" rtlCol="0">
            <a:spAutoFit/>
          </a:bodyPr>
          <a:lstStyle/>
          <a:p>
            <a:r>
              <a:rPr lang="sr-Latn-RS" sz="2800" dirty="0"/>
              <a:t>Politička dimenzija saradnje i  sukoba Jevreja i Arapa </a:t>
            </a:r>
          </a:p>
          <a:p>
            <a:r>
              <a:rPr lang="sr-Latn-RS" sz="2800" dirty="0"/>
              <a:t>Vojni sukob IDF i HAMASA </a:t>
            </a:r>
          </a:p>
          <a:p>
            <a:r>
              <a:rPr lang="sr-Latn-RS" sz="2800" dirty="0"/>
              <a:t>Verska netrpeljivost Jevreja i Arapa     </a:t>
            </a:r>
            <a:endParaRPr lang="en-US" sz="2800" dirty="0"/>
          </a:p>
        </p:txBody>
      </p:sp>
    </p:spTree>
    <p:extLst>
      <p:ext uri="{BB962C8B-B14F-4D97-AF65-F5344CB8AC3E}">
        <p14:creationId xmlns:p14="http://schemas.microsoft.com/office/powerpoint/2010/main" val="126065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D0B5E5-A9AC-4C62-A19C-804A638EB56E}"/>
              </a:ext>
            </a:extLst>
          </p:cNvPr>
          <p:cNvSpPr txBox="1"/>
          <p:nvPr/>
        </p:nvSpPr>
        <p:spPr>
          <a:xfrm>
            <a:off x="2968487" y="2385391"/>
            <a:ext cx="5499652" cy="1077218"/>
          </a:xfrm>
          <a:prstGeom prst="rect">
            <a:avLst/>
          </a:prstGeom>
          <a:noFill/>
        </p:spPr>
        <p:txBody>
          <a:bodyPr wrap="square" rtlCol="0">
            <a:spAutoFit/>
          </a:bodyPr>
          <a:lstStyle/>
          <a:p>
            <a:r>
              <a:rPr lang="sr-Latn-RS" sz="3200" b="1" dirty="0"/>
              <a:t>POLITIČKA SCENA IZRAELA                    </a:t>
            </a:r>
          </a:p>
          <a:p>
            <a:r>
              <a:rPr lang="sr-Latn-RS" sz="3200" b="1" dirty="0"/>
              <a:t>                  danas </a:t>
            </a:r>
            <a:endParaRPr lang="en-US" sz="3200" b="1" dirty="0"/>
          </a:p>
        </p:txBody>
      </p:sp>
    </p:spTree>
    <p:extLst>
      <p:ext uri="{BB962C8B-B14F-4D97-AF65-F5344CB8AC3E}">
        <p14:creationId xmlns:p14="http://schemas.microsoft.com/office/powerpoint/2010/main" val="387877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TATE: Legislature: The Knesset">
            <a:extLst>
              <a:ext uri="{FF2B5EF4-FFF2-40B4-BE49-F238E27FC236}">
                <a16:creationId xmlns:a16="http://schemas.microsoft.com/office/drawing/2014/main" id="{415ED39A-D65F-4EE4-A2E3-46E661402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595312"/>
            <a:ext cx="4351117" cy="31815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718CC70-1DAA-4847-9B27-0469653C1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178" y="595312"/>
            <a:ext cx="2291644"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5A2693-707E-44A2-8F09-F5DBE6B75275}"/>
              </a:ext>
            </a:extLst>
          </p:cNvPr>
          <p:cNvSpPr txBox="1"/>
          <p:nvPr/>
        </p:nvSpPr>
        <p:spPr>
          <a:xfrm>
            <a:off x="5184546" y="171489"/>
            <a:ext cx="4351117" cy="6740307"/>
          </a:xfrm>
          <a:prstGeom prst="rect">
            <a:avLst/>
          </a:prstGeom>
          <a:noFill/>
        </p:spPr>
        <p:txBody>
          <a:bodyPr wrap="square">
            <a:spAutoFit/>
          </a:bodyPr>
          <a:lstStyle/>
          <a:p>
            <a:pPr algn="l">
              <a:buFont typeface="Arial" panose="020B0604020202020204" pitchFamily="34" charset="0"/>
              <a:buChar char="•"/>
            </a:pPr>
            <a:r>
              <a:rPr lang="en-US" b="0" i="0" u="none" strike="noStrike"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Likud</a:t>
            </a:r>
            <a:r>
              <a:rPr lang="en-US" b="0" i="0" dirty="0">
                <a:solidFill>
                  <a:schemeClr val="bg1"/>
                </a:solidFill>
                <a:effectLst/>
                <a:latin typeface="Arial" panose="020B0604020202020204" pitchFamily="34" charset="0"/>
              </a:rPr>
              <a:t> (30)</a:t>
            </a:r>
          </a:p>
          <a:p>
            <a:pPr marL="742950" lvl="1" indent="-285750"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err="1">
                <a:solidFill>
                  <a:schemeClr val="bg1"/>
                </a:solidFill>
                <a:effectLst/>
                <a:latin typeface="Arial" panose="020B0604020202020204" pitchFamily="34" charset="0"/>
                <a:hlinkClick r:id="rId5" tooltip="Atid Ehad">
                  <a:extLst>
                    <a:ext uri="{A12FA001-AC4F-418D-AE19-62706E023703}">
                      <ahyp:hlinkClr xmlns:ahyp="http://schemas.microsoft.com/office/drawing/2018/hyperlinkcolor" val="tx"/>
                    </a:ext>
                  </a:extLst>
                </a:hlinkClick>
              </a:rPr>
              <a:t>Atid</a:t>
            </a:r>
            <a:r>
              <a:rPr lang="en-US" b="0" i="0" u="none" strike="noStrike" dirty="0">
                <a:solidFill>
                  <a:schemeClr val="bg1"/>
                </a:solidFill>
                <a:effectLst/>
                <a:latin typeface="Arial" panose="020B0604020202020204" pitchFamily="34" charset="0"/>
                <a:hlinkClick r:id="rId5" tooltip="Atid Ehad">
                  <a:extLst>
                    <a:ext uri="{A12FA001-AC4F-418D-AE19-62706E023703}">
                      <ahyp:hlinkClr xmlns:ahyp="http://schemas.microsoft.com/office/drawing/2018/hyperlinkcolor" val="tx"/>
                    </a:ext>
                  </a:extLst>
                </a:hlinkClick>
              </a:rPr>
              <a:t> </a:t>
            </a:r>
            <a:r>
              <a:rPr lang="en-US" b="0" i="0" u="none" strike="noStrike" dirty="0" err="1">
                <a:solidFill>
                  <a:schemeClr val="bg1"/>
                </a:solidFill>
                <a:effectLst/>
                <a:latin typeface="Arial" panose="020B0604020202020204" pitchFamily="34" charset="0"/>
                <a:hlinkClick r:id="rId5" tooltip="Atid Ehad">
                  <a:extLst>
                    <a:ext uri="{A12FA001-AC4F-418D-AE19-62706E023703}">
                      <ahyp:hlinkClr xmlns:ahyp="http://schemas.microsoft.com/office/drawing/2018/hyperlinkcolor" val="tx"/>
                    </a:ext>
                  </a:extLst>
                </a:hlinkClick>
              </a:rPr>
              <a:t>Ehad</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6" tooltip="Ofir Sofer">
                  <a:extLst>
                    <a:ext uri="{A12FA001-AC4F-418D-AE19-62706E023703}">
                      <ahyp:hlinkClr xmlns:ahyp="http://schemas.microsoft.com/office/drawing/2018/hyperlinkcolor" val="tx"/>
                    </a:ext>
                  </a:extLst>
                </a:hlinkClick>
              </a:rPr>
              <a:t>1</a:t>
            </a:r>
            <a:r>
              <a:rPr lang="en-US" b="0" i="0" dirty="0">
                <a:solidFill>
                  <a:schemeClr val="bg1"/>
                </a:solidFill>
                <a:effectLst/>
                <a:latin typeface="Arial" panose="020B0604020202020204" pitchFamily="34" charset="0"/>
              </a:rPr>
              <a:t>)</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7" tooltip="Shas">
                  <a:extLst>
                    <a:ext uri="{A12FA001-AC4F-418D-AE19-62706E023703}">
                      <ahyp:hlinkClr xmlns:ahyp="http://schemas.microsoft.com/office/drawing/2018/hyperlinkcolor" val="tx"/>
                    </a:ext>
                  </a:extLst>
                </a:hlinkClick>
              </a:rPr>
              <a:t>Shas</a:t>
            </a:r>
            <a:r>
              <a:rPr lang="en-US" b="0" i="0" dirty="0">
                <a:solidFill>
                  <a:schemeClr val="bg1"/>
                </a:solidFill>
                <a:effectLst/>
                <a:latin typeface="Arial" panose="020B0604020202020204" pitchFamily="34" charset="0"/>
              </a:rPr>
              <a:t> (9)</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8" tooltip="Blue and White (political alliance)">
                  <a:extLst>
                    <a:ext uri="{A12FA001-AC4F-418D-AE19-62706E023703}">
                      <ahyp:hlinkClr xmlns:ahyp="http://schemas.microsoft.com/office/drawing/2018/hyperlinkcolor" val="tx"/>
                    </a:ext>
                  </a:extLst>
                </a:hlinkClick>
              </a:rPr>
              <a:t>Blue and White</a:t>
            </a:r>
            <a:r>
              <a:rPr lang="en-US" b="0" i="0" dirty="0">
                <a:solidFill>
                  <a:schemeClr val="bg1"/>
                </a:solidFill>
                <a:effectLst/>
                <a:latin typeface="Arial" panose="020B0604020202020204" pitchFamily="34" charset="0"/>
              </a:rPr>
              <a:t> (8)</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9" tooltip="United Torah Judaism">
                  <a:extLst>
                    <a:ext uri="{A12FA001-AC4F-418D-AE19-62706E023703}">
                      <ahyp:hlinkClr xmlns:ahyp="http://schemas.microsoft.com/office/drawing/2018/hyperlinkcolor" val="tx"/>
                    </a:ext>
                  </a:extLst>
                </a:hlinkClick>
              </a:rPr>
              <a:t>United Torah Judaism</a:t>
            </a:r>
            <a:r>
              <a:rPr lang="en-US" b="0" i="0" dirty="0">
                <a:solidFill>
                  <a:schemeClr val="bg1"/>
                </a:solidFill>
                <a:effectLst/>
                <a:latin typeface="Arial" panose="020B0604020202020204" pitchFamily="34" charset="0"/>
              </a:rPr>
              <a:t> (7)</a:t>
            </a:r>
          </a:p>
          <a:p>
            <a:pPr marL="742950" lvl="1" indent="-285750"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err="1">
                <a:solidFill>
                  <a:schemeClr val="bg1"/>
                </a:solidFill>
                <a:effectLst/>
                <a:latin typeface="Arial" panose="020B0604020202020204" pitchFamily="34" charset="0"/>
                <a:hlinkClick r:id="rId10" tooltip="Degel HaTorah">
                  <a:extLst>
                    <a:ext uri="{A12FA001-AC4F-418D-AE19-62706E023703}">
                      <ahyp:hlinkClr xmlns:ahyp="http://schemas.microsoft.com/office/drawing/2018/hyperlinkcolor" val="tx"/>
                    </a:ext>
                  </a:extLst>
                </a:hlinkClick>
              </a:rPr>
              <a:t>Degel</a:t>
            </a:r>
            <a:r>
              <a:rPr lang="en-US" b="0" i="0" u="none" strike="noStrike" dirty="0">
                <a:solidFill>
                  <a:schemeClr val="bg1"/>
                </a:solidFill>
                <a:effectLst/>
                <a:latin typeface="Arial" panose="020B0604020202020204" pitchFamily="34" charset="0"/>
                <a:hlinkClick r:id="rId10" tooltip="Degel HaTorah">
                  <a:extLst>
                    <a:ext uri="{A12FA001-AC4F-418D-AE19-62706E023703}">
                      <ahyp:hlinkClr xmlns:ahyp="http://schemas.microsoft.com/office/drawing/2018/hyperlinkcolor" val="tx"/>
                    </a:ext>
                  </a:extLst>
                </a:hlinkClick>
              </a:rPr>
              <a:t> </a:t>
            </a:r>
            <a:r>
              <a:rPr lang="en-US" b="0" i="0" u="none" strike="noStrike" dirty="0" err="1">
                <a:solidFill>
                  <a:schemeClr val="bg1"/>
                </a:solidFill>
                <a:effectLst/>
                <a:latin typeface="Arial" panose="020B0604020202020204" pitchFamily="34" charset="0"/>
                <a:hlinkClick r:id="rId10" tooltip="Degel HaTorah">
                  <a:extLst>
                    <a:ext uri="{A12FA001-AC4F-418D-AE19-62706E023703}">
                      <ahyp:hlinkClr xmlns:ahyp="http://schemas.microsoft.com/office/drawing/2018/hyperlinkcolor" val="tx"/>
                    </a:ext>
                  </a:extLst>
                </a:hlinkClick>
              </a:rPr>
              <a:t>HaTorah</a:t>
            </a:r>
            <a:r>
              <a:rPr lang="en-US" b="0" i="0" dirty="0">
                <a:solidFill>
                  <a:schemeClr val="bg1"/>
                </a:solidFill>
                <a:effectLst/>
                <a:latin typeface="Arial" panose="020B0604020202020204" pitchFamily="34" charset="0"/>
              </a:rPr>
              <a:t> (4)</a:t>
            </a:r>
          </a:p>
          <a:p>
            <a:pPr marL="742950" lvl="1" indent="-285750"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err="1">
                <a:solidFill>
                  <a:schemeClr val="bg1"/>
                </a:solidFill>
                <a:effectLst/>
                <a:latin typeface="Arial" panose="020B0604020202020204" pitchFamily="34" charset="0"/>
                <a:hlinkClick r:id="rId11" tooltip="Agudat Yisrael">
                  <a:extLst>
                    <a:ext uri="{A12FA001-AC4F-418D-AE19-62706E023703}">
                      <ahyp:hlinkClr xmlns:ahyp="http://schemas.microsoft.com/office/drawing/2018/hyperlinkcolor" val="tx"/>
                    </a:ext>
                  </a:extLst>
                </a:hlinkClick>
              </a:rPr>
              <a:t>Agudat</a:t>
            </a:r>
            <a:r>
              <a:rPr lang="en-US" b="0" i="0" u="none" strike="noStrike" dirty="0">
                <a:solidFill>
                  <a:schemeClr val="bg1"/>
                </a:solidFill>
                <a:effectLst/>
                <a:latin typeface="Arial" panose="020B0604020202020204" pitchFamily="34" charset="0"/>
                <a:hlinkClick r:id="rId11" tooltip="Agudat Yisrael">
                  <a:extLst>
                    <a:ext uri="{A12FA001-AC4F-418D-AE19-62706E023703}">
                      <ahyp:hlinkClr xmlns:ahyp="http://schemas.microsoft.com/office/drawing/2018/hyperlinkcolor" val="tx"/>
                    </a:ext>
                  </a:extLst>
                </a:hlinkClick>
              </a:rPr>
              <a:t> Yisrael</a:t>
            </a:r>
            <a:r>
              <a:rPr lang="en-US" b="0" i="0" dirty="0">
                <a:solidFill>
                  <a:schemeClr val="bg1"/>
                </a:solidFill>
                <a:effectLst/>
                <a:latin typeface="Arial" panose="020B0604020202020204" pitchFamily="34" charset="0"/>
              </a:rPr>
              <a:t> </a:t>
            </a:r>
            <a:r>
              <a:rPr lang="en-US" b="0" i="0" dirty="0">
                <a:solidFill>
                  <a:srgbClr val="000000"/>
                </a:solidFill>
                <a:effectLst/>
                <a:latin typeface="Arial" panose="020B0604020202020204" pitchFamily="34" charset="0"/>
              </a:rPr>
              <a:t>(3)</a:t>
            </a:r>
          </a:p>
          <a:p>
            <a:pPr algn="l"/>
            <a:r>
              <a:rPr lang="en-US" b="1" i="0" dirty="0">
                <a:solidFill>
                  <a:srgbClr val="FF0000"/>
                </a:solidFill>
                <a:effectLst/>
                <a:latin typeface="Arial" panose="020B0604020202020204" pitchFamily="34" charset="0"/>
              </a:rPr>
              <a:t>Opposition (66)</a:t>
            </a:r>
            <a:endParaRPr lang="en-US" b="0" i="0" dirty="0">
              <a:solidFill>
                <a:srgbClr val="FF0000"/>
              </a:solidFill>
              <a:effectLst/>
              <a:latin typeface="Arial" panose="020B0604020202020204" pitchFamily="34" charset="0"/>
            </a:endParaRPr>
          </a:p>
          <a:p>
            <a:pPr algn="l">
              <a:buFont typeface="Arial" panose="020B0604020202020204" pitchFamily="34" charset="0"/>
              <a:buChar char="•"/>
            </a:pPr>
            <a:r>
              <a:rPr lang="en-US" b="0" i="0" dirty="0">
                <a:solidFill>
                  <a:srgbClr val="FFFFFF"/>
                </a:solidFill>
                <a:effectLst/>
                <a:latin typeface="Arial" panose="020B0604020202020204" pitchFamily="34" charset="0"/>
              </a:rPr>
              <a:t> </a:t>
            </a:r>
            <a:r>
              <a:rPr lang="en-US" b="0" i="0" dirty="0">
                <a:solidFill>
                  <a:srgbClr val="000000"/>
                </a:solidFill>
                <a:effectLst/>
                <a:latin typeface="Arial" panose="020B0604020202020204" pitchFamily="34" charset="0"/>
              </a:rPr>
              <a:t> </a:t>
            </a:r>
            <a:r>
              <a:rPr lang="en-US" b="0" i="0" u="none" strike="noStrike" dirty="0" err="1">
                <a:solidFill>
                  <a:schemeClr val="bg1"/>
                </a:solidFill>
                <a:effectLst/>
                <a:latin typeface="Arial" panose="020B0604020202020204" pitchFamily="34" charset="0"/>
                <a:hlinkClick r:id="rId12" tooltip="Yesh Atid">
                  <a:extLst>
                    <a:ext uri="{A12FA001-AC4F-418D-AE19-62706E023703}">
                      <ahyp:hlinkClr xmlns:ahyp="http://schemas.microsoft.com/office/drawing/2018/hyperlinkcolor" val="tx"/>
                    </a:ext>
                  </a:extLst>
                </a:hlinkClick>
              </a:rPr>
              <a:t>Yesh</a:t>
            </a:r>
            <a:r>
              <a:rPr lang="en-US" b="0" i="0" u="none" strike="noStrike" dirty="0">
                <a:solidFill>
                  <a:schemeClr val="bg1"/>
                </a:solidFill>
                <a:effectLst/>
                <a:latin typeface="Arial" panose="020B0604020202020204" pitchFamily="34" charset="0"/>
                <a:hlinkClick r:id="rId12" tooltip="Yesh Atid">
                  <a:extLst>
                    <a:ext uri="{A12FA001-AC4F-418D-AE19-62706E023703}">
                      <ahyp:hlinkClr xmlns:ahyp="http://schemas.microsoft.com/office/drawing/2018/hyperlinkcolor" val="tx"/>
                    </a:ext>
                  </a:extLst>
                </a:hlinkClick>
              </a:rPr>
              <a:t> </a:t>
            </a:r>
            <a:r>
              <a:rPr lang="en-US" b="0" i="0" u="none" strike="noStrike" dirty="0" err="1">
                <a:solidFill>
                  <a:schemeClr val="bg1"/>
                </a:solidFill>
                <a:effectLst/>
                <a:latin typeface="Arial" panose="020B0604020202020204" pitchFamily="34" charset="0"/>
                <a:hlinkClick r:id="rId12" tooltip="Yesh Atid">
                  <a:extLst>
                    <a:ext uri="{A12FA001-AC4F-418D-AE19-62706E023703}">
                      <ahyp:hlinkClr xmlns:ahyp="http://schemas.microsoft.com/office/drawing/2018/hyperlinkcolor" val="tx"/>
                    </a:ext>
                  </a:extLst>
                </a:hlinkClick>
              </a:rPr>
              <a:t>Atid</a:t>
            </a:r>
            <a:r>
              <a:rPr lang="en-US" b="0" i="0" dirty="0">
                <a:solidFill>
                  <a:schemeClr val="bg1"/>
                </a:solidFill>
                <a:effectLst/>
                <a:latin typeface="Arial" panose="020B0604020202020204" pitchFamily="34" charset="0"/>
              </a:rPr>
              <a:t> (17)</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err="1">
                <a:solidFill>
                  <a:schemeClr val="bg1"/>
                </a:solidFill>
                <a:effectLst/>
                <a:latin typeface="Arial" panose="020B0604020202020204" pitchFamily="34" charset="0"/>
                <a:hlinkClick r:id="rId13" tooltip="Yamina">
                  <a:extLst>
                    <a:ext uri="{A12FA001-AC4F-418D-AE19-62706E023703}">
                      <ahyp:hlinkClr xmlns:ahyp="http://schemas.microsoft.com/office/drawing/2018/hyperlinkcolor" val="tx"/>
                    </a:ext>
                  </a:extLst>
                </a:hlinkClick>
              </a:rPr>
              <a:t>Yamina</a:t>
            </a:r>
            <a:r>
              <a:rPr lang="en-US" b="0" i="0" dirty="0">
                <a:solidFill>
                  <a:schemeClr val="bg1"/>
                </a:solidFill>
                <a:effectLst/>
                <a:latin typeface="Arial" panose="020B0604020202020204" pitchFamily="34" charset="0"/>
              </a:rPr>
              <a:t> (7)</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14" tooltip="Israeli Labor Party">
                  <a:extLst>
                    <a:ext uri="{A12FA001-AC4F-418D-AE19-62706E023703}">
                      <ahyp:hlinkClr xmlns:ahyp="http://schemas.microsoft.com/office/drawing/2018/hyperlinkcolor" val="tx"/>
                    </a:ext>
                  </a:extLst>
                </a:hlinkClick>
              </a:rPr>
              <a:t>Labor</a:t>
            </a:r>
            <a:r>
              <a:rPr lang="en-US" b="0" i="0" dirty="0">
                <a:solidFill>
                  <a:schemeClr val="bg1"/>
                </a:solidFill>
                <a:effectLst/>
                <a:latin typeface="Arial" panose="020B0604020202020204" pitchFamily="34" charset="0"/>
              </a:rPr>
              <a:t> (7)</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15" tooltip="Yisrael Beiteinu">
                  <a:extLst>
                    <a:ext uri="{A12FA001-AC4F-418D-AE19-62706E023703}">
                      <ahyp:hlinkClr xmlns:ahyp="http://schemas.microsoft.com/office/drawing/2018/hyperlinkcolor" val="tx"/>
                    </a:ext>
                  </a:extLst>
                </a:hlinkClick>
              </a:rPr>
              <a:t>Yisrael Beiteinu</a:t>
            </a:r>
            <a:r>
              <a:rPr lang="en-US" b="0" i="0" dirty="0">
                <a:solidFill>
                  <a:schemeClr val="bg1"/>
                </a:solidFill>
                <a:effectLst/>
                <a:latin typeface="Arial" panose="020B0604020202020204" pitchFamily="34" charset="0"/>
              </a:rPr>
              <a:t> (7)</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16" tooltip="Religious Zionist Party">
                  <a:extLst>
                    <a:ext uri="{A12FA001-AC4F-418D-AE19-62706E023703}">
                      <ahyp:hlinkClr xmlns:ahyp="http://schemas.microsoft.com/office/drawing/2018/hyperlinkcolor" val="tx"/>
                    </a:ext>
                  </a:extLst>
                </a:hlinkClick>
              </a:rPr>
              <a:t>Religious Zionist</a:t>
            </a:r>
            <a:r>
              <a:rPr lang="en-US" b="0" i="0" dirty="0">
                <a:solidFill>
                  <a:schemeClr val="bg1"/>
                </a:solidFill>
                <a:effectLst/>
                <a:latin typeface="Arial" panose="020B0604020202020204" pitchFamily="34" charset="0"/>
              </a:rPr>
              <a:t> (6)</a:t>
            </a:r>
          </a:p>
          <a:p>
            <a:pPr marL="742950" lvl="1" indent="-285750"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err="1">
                <a:solidFill>
                  <a:schemeClr val="bg1"/>
                </a:solidFill>
                <a:effectLst/>
                <a:latin typeface="Arial" panose="020B0604020202020204" pitchFamily="34" charset="0"/>
                <a:hlinkClick r:id="rId17" tooltip="Otzma Yehudit">
                  <a:extLst>
                    <a:ext uri="{A12FA001-AC4F-418D-AE19-62706E023703}">
                      <ahyp:hlinkClr xmlns:ahyp="http://schemas.microsoft.com/office/drawing/2018/hyperlinkcolor" val="tx"/>
                    </a:ext>
                  </a:extLst>
                </a:hlinkClick>
              </a:rPr>
              <a:t>Otzma</a:t>
            </a:r>
            <a:r>
              <a:rPr lang="en-US" b="0" i="0" u="none" strike="noStrike" dirty="0">
                <a:solidFill>
                  <a:schemeClr val="bg1"/>
                </a:solidFill>
                <a:effectLst/>
                <a:latin typeface="Arial" panose="020B0604020202020204" pitchFamily="34" charset="0"/>
                <a:hlinkClick r:id="rId17" tooltip="Otzma Yehudit">
                  <a:extLst>
                    <a:ext uri="{A12FA001-AC4F-418D-AE19-62706E023703}">
                      <ahyp:hlinkClr xmlns:ahyp="http://schemas.microsoft.com/office/drawing/2018/hyperlinkcolor" val="tx"/>
                    </a:ext>
                  </a:extLst>
                </a:hlinkClick>
              </a:rPr>
              <a:t> Yehudit</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18" tooltip="Itamar Ben-Gvir">
                  <a:extLst>
                    <a:ext uri="{A12FA001-AC4F-418D-AE19-62706E023703}">
                      <ahyp:hlinkClr xmlns:ahyp="http://schemas.microsoft.com/office/drawing/2018/hyperlinkcolor" val="tx"/>
                    </a:ext>
                  </a:extLst>
                </a:hlinkClick>
              </a:rPr>
              <a:t>1</a:t>
            </a:r>
            <a:r>
              <a:rPr lang="en-US" b="0" i="0" dirty="0">
                <a:solidFill>
                  <a:schemeClr val="bg1"/>
                </a:solidFill>
                <a:effectLst/>
                <a:latin typeface="Arial" panose="020B0604020202020204" pitchFamily="34" charset="0"/>
              </a:rPr>
              <a:t>)</a:t>
            </a:r>
          </a:p>
          <a:p>
            <a:pPr marL="742950" lvl="1" indent="-285750"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19" tooltip="Noam (political party)">
                  <a:extLst>
                    <a:ext uri="{A12FA001-AC4F-418D-AE19-62706E023703}">
                      <ahyp:hlinkClr xmlns:ahyp="http://schemas.microsoft.com/office/drawing/2018/hyperlinkcolor" val="tx"/>
                    </a:ext>
                  </a:extLst>
                </a:hlinkClick>
              </a:rPr>
              <a:t>Noam</a:t>
            </a:r>
            <a:r>
              <a:rPr lang="en-US" b="0" i="0" dirty="0">
                <a:solidFill>
                  <a:schemeClr val="bg1"/>
                </a:solidFill>
                <a:effectLst/>
                <a:latin typeface="Arial" panose="020B0604020202020204" pitchFamily="34" charset="0"/>
              </a:rPr>
              <a:t> (1)</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20" tooltip="Joint List">
                  <a:extLst>
                    <a:ext uri="{A12FA001-AC4F-418D-AE19-62706E023703}">
                      <ahyp:hlinkClr xmlns:ahyp="http://schemas.microsoft.com/office/drawing/2018/hyperlinkcolor" val="tx"/>
                    </a:ext>
                  </a:extLst>
                </a:hlinkClick>
              </a:rPr>
              <a:t>Joint List</a:t>
            </a:r>
            <a:r>
              <a:rPr lang="en-US" b="0" i="0" dirty="0">
                <a:solidFill>
                  <a:schemeClr val="bg1"/>
                </a:solidFill>
                <a:effectLst/>
                <a:latin typeface="Arial" panose="020B0604020202020204" pitchFamily="34" charset="0"/>
              </a:rPr>
              <a:t> (6)</a:t>
            </a:r>
          </a:p>
          <a:p>
            <a:pPr marL="742950" lvl="1" indent="-285750"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err="1">
                <a:solidFill>
                  <a:schemeClr val="bg1"/>
                </a:solidFill>
                <a:effectLst/>
                <a:latin typeface="Arial" panose="020B0604020202020204" pitchFamily="34" charset="0"/>
                <a:hlinkClick r:id="rId21" tooltip="Hadash">
                  <a:extLst>
                    <a:ext uri="{A12FA001-AC4F-418D-AE19-62706E023703}">
                      <ahyp:hlinkClr xmlns:ahyp="http://schemas.microsoft.com/office/drawing/2018/hyperlinkcolor" val="tx"/>
                    </a:ext>
                  </a:extLst>
                </a:hlinkClick>
              </a:rPr>
              <a:t>Hadash</a:t>
            </a:r>
            <a:r>
              <a:rPr lang="en-US" b="0" i="0" dirty="0">
                <a:solidFill>
                  <a:schemeClr val="bg1"/>
                </a:solidFill>
                <a:effectLst/>
                <a:latin typeface="Arial" panose="020B0604020202020204" pitchFamily="34" charset="0"/>
              </a:rPr>
              <a:t> (3)</a:t>
            </a:r>
          </a:p>
          <a:p>
            <a:pPr marL="1143000" lvl="2" indent="-228600"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22" tooltip="Maki (political party)">
                  <a:extLst>
                    <a:ext uri="{A12FA001-AC4F-418D-AE19-62706E023703}">
                      <ahyp:hlinkClr xmlns:ahyp="http://schemas.microsoft.com/office/drawing/2018/hyperlinkcolor" val="tx"/>
                    </a:ext>
                  </a:extLst>
                </a:hlinkClick>
              </a:rPr>
              <a:t>Maki</a:t>
            </a:r>
            <a:r>
              <a:rPr lang="en-US" b="0" i="0" dirty="0">
                <a:solidFill>
                  <a:schemeClr val="bg1"/>
                </a:solidFill>
                <a:effectLst/>
                <a:latin typeface="Arial" panose="020B0604020202020204" pitchFamily="34" charset="0"/>
              </a:rPr>
              <a:t> (2)</a:t>
            </a:r>
          </a:p>
          <a:p>
            <a:pPr marL="1143000" lvl="2" indent="-228600"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23" tooltip="Independent (politician)">
                  <a:extLst>
                    <a:ext uri="{A12FA001-AC4F-418D-AE19-62706E023703}">
                      <ahyp:hlinkClr xmlns:ahyp="http://schemas.microsoft.com/office/drawing/2018/hyperlinkcolor" val="tx"/>
                    </a:ext>
                  </a:extLst>
                </a:hlinkClick>
              </a:rPr>
              <a:t>Independents</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24" tooltip="Ayman Odeh">
                  <a:extLst>
                    <a:ext uri="{A12FA001-AC4F-418D-AE19-62706E023703}">
                      <ahyp:hlinkClr xmlns:ahyp="http://schemas.microsoft.com/office/drawing/2018/hyperlinkcolor" val="tx"/>
                    </a:ext>
                  </a:extLst>
                </a:hlinkClick>
              </a:rPr>
              <a:t>1</a:t>
            </a:r>
            <a:r>
              <a:rPr lang="en-US" b="0" i="0" dirty="0">
                <a:solidFill>
                  <a:schemeClr val="bg1"/>
                </a:solidFill>
                <a:effectLst/>
                <a:latin typeface="Arial" panose="020B0604020202020204" pitchFamily="34" charset="0"/>
              </a:rPr>
              <a:t>)</a:t>
            </a:r>
          </a:p>
          <a:p>
            <a:pPr marL="742950" lvl="1" indent="-285750"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1" i="0" u="none" strike="noStrike" dirty="0" err="1">
                <a:solidFill>
                  <a:srgbClr val="00B050"/>
                </a:solidFill>
                <a:effectLst/>
                <a:latin typeface="Arial" panose="020B0604020202020204" pitchFamily="34" charset="0"/>
                <a:hlinkClick r:id="rId25" tooltip="Ta'al">
                  <a:extLst>
                    <a:ext uri="{A12FA001-AC4F-418D-AE19-62706E023703}">
                      <ahyp:hlinkClr xmlns:ahyp="http://schemas.microsoft.com/office/drawing/2018/hyperlinkcolor" val="tx"/>
                    </a:ext>
                  </a:extLst>
                </a:hlinkClick>
              </a:rPr>
              <a:t>Ta'al</a:t>
            </a:r>
            <a:r>
              <a:rPr lang="en-US" b="1" i="0" dirty="0">
                <a:solidFill>
                  <a:srgbClr val="00B050"/>
                </a:solidFill>
                <a:effectLst/>
                <a:latin typeface="Arial" panose="020B0604020202020204" pitchFamily="34" charset="0"/>
              </a:rPr>
              <a:t> (2)</a:t>
            </a:r>
          </a:p>
          <a:p>
            <a:pPr marL="742950" lvl="1" indent="-285750" algn="l">
              <a:buFont typeface="Arial" panose="020B0604020202020204" pitchFamily="34" charset="0"/>
              <a:buChar char="•"/>
            </a:pPr>
            <a:r>
              <a:rPr lang="en-US" b="1" i="0" dirty="0">
                <a:solidFill>
                  <a:schemeClr val="bg1"/>
                </a:solidFill>
                <a:effectLst/>
                <a:latin typeface="Arial" panose="020B0604020202020204" pitchFamily="34" charset="0"/>
              </a:rPr>
              <a:t> </a:t>
            </a:r>
            <a:r>
              <a:rPr lang="en-US" b="1" i="0" dirty="0">
                <a:solidFill>
                  <a:srgbClr val="0070C0"/>
                </a:solidFill>
                <a:effectLst/>
                <a:latin typeface="Arial" panose="020B0604020202020204" pitchFamily="34" charset="0"/>
              </a:rPr>
              <a:t> </a:t>
            </a:r>
            <a:r>
              <a:rPr lang="en-US" b="1" i="0" u="none" strike="noStrike" dirty="0" err="1">
                <a:solidFill>
                  <a:srgbClr val="00B050"/>
                </a:solidFill>
                <a:effectLst/>
                <a:latin typeface="Arial" panose="020B0604020202020204" pitchFamily="34" charset="0"/>
                <a:hlinkClick r:id="rId26" tooltip="Balad (political party)">
                  <a:extLst>
                    <a:ext uri="{A12FA001-AC4F-418D-AE19-62706E023703}">
                      <ahyp:hlinkClr xmlns:ahyp="http://schemas.microsoft.com/office/drawing/2018/hyperlinkcolor" val="tx"/>
                    </a:ext>
                  </a:extLst>
                </a:hlinkClick>
              </a:rPr>
              <a:t>Balad</a:t>
            </a:r>
            <a:r>
              <a:rPr lang="en-US" b="1" i="0" dirty="0">
                <a:solidFill>
                  <a:srgbClr val="00B050"/>
                </a:solidFill>
                <a:effectLst/>
                <a:latin typeface="Arial" panose="020B0604020202020204" pitchFamily="34" charset="0"/>
              </a:rPr>
              <a:t> (</a:t>
            </a:r>
            <a:r>
              <a:rPr lang="en-US" b="1" i="0" u="none" strike="noStrike" dirty="0">
                <a:solidFill>
                  <a:srgbClr val="00B050"/>
                </a:solidFill>
                <a:effectLst/>
                <a:latin typeface="Arial" panose="020B0604020202020204" pitchFamily="34" charset="0"/>
                <a:hlinkClick r:id="rId27" tooltip="Sami Abu Shehadeh">
                  <a:extLst>
                    <a:ext uri="{A12FA001-AC4F-418D-AE19-62706E023703}">
                      <ahyp:hlinkClr xmlns:ahyp="http://schemas.microsoft.com/office/drawing/2018/hyperlinkcolor" val="tx"/>
                    </a:ext>
                  </a:extLst>
                </a:hlinkClick>
              </a:rPr>
              <a:t>1</a:t>
            </a:r>
            <a:r>
              <a:rPr lang="en-US" b="1" i="0" dirty="0">
                <a:solidFill>
                  <a:srgbClr val="00B050"/>
                </a:solidFill>
                <a:effectLst/>
                <a:latin typeface="Arial" panose="020B0604020202020204" pitchFamily="34" charset="0"/>
              </a:rPr>
              <a:t>)</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28" tooltip="New Hope (Israel)">
                  <a:extLst>
                    <a:ext uri="{A12FA001-AC4F-418D-AE19-62706E023703}">
                      <ahyp:hlinkClr xmlns:ahyp="http://schemas.microsoft.com/office/drawing/2018/hyperlinkcolor" val="tx"/>
                    </a:ext>
                  </a:extLst>
                </a:hlinkClick>
              </a:rPr>
              <a:t>New Hope</a:t>
            </a:r>
            <a:r>
              <a:rPr lang="en-US" b="0" i="0" dirty="0">
                <a:solidFill>
                  <a:schemeClr val="bg1"/>
                </a:solidFill>
                <a:effectLst/>
                <a:latin typeface="Arial" panose="020B0604020202020204" pitchFamily="34" charset="0"/>
              </a:rPr>
              <a:t> (6)</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29" tooltip="Meretz">
                  <a:extLst>
                    <a:ext uri="{A12FA001-AC4F-418D-AE19-62706E023703}">
                      <ahyp:hlinkClr xmlns:ahyp="http://schemas.microsoft.com/office/drawing/2018/hyperlinkcolor" val="tx"/>
                    </a:ext>
                  </a:extLst>
                </a:hlinkClick>
              </a:rPr>
              <a:t>Meretz</a:t>
            </a:r>
            <a:r>
              <a:rPr lang="en-US" b="0" i="0" dirty="0">
                <a:solidFill>
                  <a:schemeClr val="bg1"/>
                </a:solidFill>
                <a:effectLst/>
                <a:latin typeface="Arial" panose="020B0604020202020204" pitchFamily="34" charset="0"/>
              </a:rPr>
              <a:t> (6)</a:t>
            </a:r>
          </a:p>
          <a:p>
            <a:pPr algn="l">
              <a:buFont typeface="Arial" panose="020B0604020202020204" pitchFamily="34" charset="0"/>
              <a:buChar char="•"/>
            </a:pPr>
            <a:r>
              <a:rPr lang="en-US" b="0" i="0" dirty="0">
                <a:solidFill>
                  <a:schemeClr val="bg1"/>
                </a:solidFill>
                <a:effectLst/>
                <a:latin typeface="Arial" panose="020B0604020202020204" pitchFamily="34" charset="0"/>
              </a:rPr>
              <a:t> </a:t>
            </a:r>
            <a:r>
              <a:rPr lang="en-US" b="0" i="0" dirty="0">
                <a:solidFill>
                  <a:srgbClr val="00B050"/>
                </a:solidFill>
                <a:effectLst/>
                <a:latin typeface="Arial" panose="020B0604020202020204" pitchFamily="34" charset="0"/>
              </a:rPr>
              <a:t> </a:t>
            </a:r>
            <a:r>
              <a:rPr lang="en-US" b="1" i="0" u="none" strike="noStrike" dirty="0" err="1">
                <a:solidFill>
                  <a:srgbClr val="00B050"/>
                </a:solidFill>
                <a:effectLst/>
                <a:latin typeface="Arial" panose="020B0604020202020204" pitchFamily="34" charset="0"/>
                <a:hlinkClick r:id="rId30" tooltip="United Arab List">
                  <a:extLst>
                    <a:ext uri="{A12FA001-AC4F-418D-AE19-62706E023703}">
                      <ahyp:hlinkClr xmlns:ahyp="http://schemas.microsoft.com/office/drawing/2018/hyperlinkcolor" val="tx"/>
                    </a:ext>
                  </a:extLst>
                </a:hlinkClick>
              </a:rPr>
              <a:t>Ra'am</a:t>
            </a:r>
            <a:r>
              <a:rPr lang="en-US" b="1" i="0" dirty="0">
                <a:solidFill>
                  <a:srgbClr val="00B050"/>
                </a:solidFill>
                <a:effectLst/>
                <a:latin typeface="Arial" panose="020B0604020202020204" pitchFamily="34" charset="0"/>
              </a:rPr>
              <a:t> (4)</a:t>
            </a:r>
          </a:p>
        </p:txBody>
      </p:sp>
    </p:spTree>
    <p:extLst>
      <p:ext uri="{BB962C8B-B14F-4D97-AF65-F5344CB8AC3E}">
        <p14:creationId xmlns:p14="http://schemas.microsoft.com/office/powerpoint/2010/main" val="362257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4F458-CF16-4B19-8D60-6B7BEC88B6B0}"/>
              </a:ext>
            </a:extLst>
          </p:cNvPr>
          <p:cNvSpPr txBox="1"/>
          <p:nvPr/>
        </p:nvSpPr>
        <p:spPr>
          <a:xfrm>
            <a:off x="2358887" y="2213113"/>
            <a:ext cx="6215271" cy="461665"/>
          </a:xfrm>
          <a:prstGeom prst="rect">
            <a:avLst/>
          </a:prstGeom>
          <a:noFill/>
        </p:spPr>
        <p:txBody>
          <a:bodyPr wrap="square" rtlCol="0">
            <a:spAutoFit/>
          </a:bodyPr>
          <a:lstStyle/>
          <a:p>
            <a:r>
              <a:rPr lang="sr-Latn-RS" sz="2400" b="1" dirty="0"/>
              <a:t>ZA KOGA GLASAJU IZRAELSKI ARAPI ????</a:t>
            </a:r>
            <a:endParaRPr lang="en-US" sz="2400" b="1" dirty="0"/>
          </a:p>
        </p:txBody>
      </p:sp>
    </p:spTree>
    <p:extLst>
      <p:ext uri="{BB962C8B-B14F-4D97-AF65-F5344CB8AC3E}">
        <p14:creationId xmlns:p14="http://schemas.microsoft.com/office/powerpoint/2010/main" val="22966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825C4BB-E9C1-4D6E-A1DC-AEDE11A40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34" y="445853"/>
            <a:ext cx="2512300" cy="9490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DFAC768A-443E-4B27-9EB9-A027F7DB3DA5}"/>
              </a:ext>
            </a:extLst>
          </p:cNvPr>
          <p:cNvGraphicFramePr>
            <a:graphicFrameLocks noGrp="1"/>
          </p:cNvGraphicFramePr>
          <p:nvPr>
            <p:extLst>
              <p:ext uri="{D42A27DB-BD31-4B8C-83A1-F6EECF244321}">
                <p14:modId xmlns:p14="http://schemas.microsoft.com/office/powerpoint/2010/main" val="4290032996"/>
              </p:ext>
            </p:extLst>
          </p:nvPr>
        </p:nvGraphicFramePr>
        <p:xfrm>
          <a:off x="689113" y="1394945"/>
          <a:ext cx="10035332" cy="3932382"/>
        </p:xfrm>
        <a:graphic>
          <a:graphicData uri="http://schemas.openxmlformats.org/drawingml/2006/table">
            <a:tbl>
              <a:tblPr/>
              <a:tblGrid>
                <a:gridCol w="5017666">
                  <a:extLst>
                    <a:ext uri="{9D8B030D-6E8A-4147-A177-3AD203B41FA5}">
                      <a16:colId xmlns:a16="http://schemas.microsoft.com/office/drawing/2014/main" val="489993774"/>
                    </a:ext>
                  </a:extLst>
                </a:gridCol>
                <a:gridCol w="5017666">
                  <a:extLst>
                    <a:ext uri="{9D8B030D-6E8A-4147-A177-3AD203B41FA5}">
                      <a16:colId xmlns:a16="http://schemas.microsoft.com/office/drawing/2014/main" val="2934345816"/>
                    </a:ext>
                  </a:extLst>
                </a:gridCol>
              </a:tblGrid>
              <a:tr h="238687">
                <a:tc>
                  <a:txBody>
                    <a:bodyPr/>
                    <a:lstStyle/>
                    <a:p>
                      <a:pPr algn="l" fontAlgn="t"/>
                      <a:r>
                        <a:rPr lang="en-US" sz="1500">
                          <a:solidFill>
                            <a:schemeClr val="bg1"/>
                          </a:solidFill>
                          <a:effectLst/>
                        </a:rPr>
                        <a:t>Hebrew name</a:t>
                      </a: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he-IL" sz="1500">
                          <a:solidFill>
                            <a:schemeClr val="bg1"/>
                          </a:solidFill>
                          <a:effectLst/>
                          <a:latin typeface="SBL Hebrew"/>
                        </a:rPr>
                        <a:t>הרשימה הערבית המאוחדת</a:t>
                      </a:r>
                      <a:r>
                        <a:rPr lang="he-IL" sz="1500">
                          <a:solidFill>
                            <a:schemeClr val="bg1"/>
                          </a:solidFill>
                          <a:effectLst/>
                        </a:rPr>
                        <a:t>‎</a:t>
                      </a: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96784871"/>
                  </a:ext>
                </a:extLst>
              </a:tr>
              <a:tr h="238687">
                <a:tc>
                  <a:txBody>
                    <a:bodyPr/>
                    <a:lstStyle/>
                    <a:p>
                      <a:pPr algn="l" fontAlgn="t"/>
                      <a:r>
                        <a:rPr lang="en-US" sz="1500">
                          <a:solidFill>
                            <a:schemeClr val="bg1"/>
                          </a:solidFill>
                          <a:effectLst/>
                        </a:rPr>
                        <a:t>Leader</a:t>
                      </a: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dirty="0">
                          <a:solidFill>
                            <a:schemeClr val="bg1"/>
                          </a:solidFill>
                          <a:effectLst/>
                          <a:hlinkClick r:id="rId3" tooltip="Mansour Abbas">
                            <a:extLst>
                              <a:ext uri="{A12FA001-AC4F-418D-AE19-62706E023703}">
                                <ahyp:hlinkClr xmlns:ahyp="http://schemas.microsoft.com/office/drawing/2018/hyperlinkcolor" val="tx"/>
                              </a:ext>
                            </a:extLst>
                          </a:hlinkClick>
                        </a:rPr>
                        <a:t>Mansour Abbas</a:t>
                      </a:r>
                      <a:endParaRPr lang="en-US" sz="1500" dirty="0">
                        <a:solidFill>
                          <a:schemeClr val="bg1"/>
                        </a:solidFill>
                        <a:effectLst/>
                      </a:endParaRP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52345041"/>
                  </a:ext>
                </a:extLst>
              </a:tr>
              <a:tr h="238687">
                <a:tc>
                  <a:txBody>
                    <a:bodyPr/>
                    <a:lstStyle/>
                    <a:p>
                      <a:pPr algn="l" fontAlgn="t"/>
                      <a:r>
                        <a:rPr lang="en-US" sz="1500">
                          <a:effectLst/>
                        </a:rPr>
                        <a:t>Chairman</a:t>
                      </a: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dirty="0">
                          <a:solidFill>
                            <a:schemeClr val="bg1"/>
                          </a:solidFill>
                          <a:effectLst/>
                          <a:hlinkClick r:id="rId3" tooltip="Mansour Abbas">
                            <a:extLst>
                              <a:ext uri="{A12FA001-AC4F-418D-AE19-62706E023703}">
                                <ahyp:hlinkClr xmlns:ahyp="http://schemas.microsoft.com/office/drawing/2018/hyperlinkcolor" val="tx"/>
                              </a:ext>
                            </a:extLst>
                          </a:hlinkClick>
                        </a:rPr>
                        <a:t>Mansour Abbas</a:t>
                      </a:r>
                      <a:endParaRPr lang="en-US" sz="1500" dirty="0">
                        <a:solidFill>
                          <a:schemeClr val="bg1"/>
                        </a:solidFill>
                        <a:effectLst/>
                      </a:endParaRP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88792817"/>
                  </a:ext>
                </a:extLst>
              </a:tr>
              <a:tr h="238687">
                <a:tc>
                  <a:txBody>
                    <a:bodyPr/>
                    <a:lstStyle/>
                    <a:p>
                      <a:pPr algn="l" fontAlgn="t"/>
                      <a:r>
                        <a:rPr lang="en-US" sz="1500">
                          <a:effectLst/>
                        </a:rPr>
                        <a:t>Founded</a:t>
                      </a: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a:effectLst/>
                        </a:rPr>
                        <a:t>1996</a:t>
                      </a: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42438340"/>
                  </a:ext>
                </a:extLst>
              </a:tr>
              <a:tr h="1136250">
                <a:tc>
                  <a:txBody>
                    <a:bodyPr/>
                    <a:lstStyle/>
                    <a:p>
                      <a:pPr algn="l" fontAlgn="t"/>
                      <a:r>
                        <a:rPr lang="en-US" sz="1500" u="none" strike="noStrike" dirty="0">
                          <a:solidFill>
                            <a:schemeClr val="bg1"/>
                          </a:solidFill>
                          <a:effectLst/>
                          <a:hlinkClick r:id="rId4" tooltip="List of political ideologies">
                            <a:extLst>
                              <a:ext uri="{A12FA001-AC4F-418D-AE19-62706E023703}">
                                <ahyp:hlinkClr xmlns:ahyp="http://schemas.microsoft.com/office/drawing/2018/hyperlinkcolor" val="tx"/>
                              </a:ext>
                            </a:extLst>
                          </a:hlinkClick>
                        </a:rPr>
                        <a:t>Ideology</a:t>
                      </a:r>
                      <a:endParaRPr lang="en-US" sz="1500" dirty="0">
                        <a:solidFill>
                          <a:schemeClr val="bg1"/>
                        </a:solidFill>
                        <a:effectLst/>
                      </a:endParaRP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buFont typeface="Arial" panose="020B0604020202020204" pitchFamily="34" charset="0"/>
                        <a:buChar char="•"/>
                      </a:pPr>
                      <a:r>
                        <a:rPr lang="en-US" sz="1500" b="1" u="none" strike="noStrike" dirty="0">
                          <a:solidFill>
                            <a:schemeClr val="bg1"/>
                          </a:solidFill>
                          <a:effectLst/>
                          <a:hlinkClick r:id="rId5" tooltip="Conservatism">
                            <a:extLst>
                              <a:ext uri="{A12FA001-AC4F-418D-AE19-62706E023703}">
                                <ahyp:hlinkClr xmlns:ahyp="http://schemas.microsoft.com/office/drawing/2018/hyperlinkcolor" val="tx"/>
                              </a:ext>
                            </a:extLst>
                          </a:hlinkClick>
                        </a:rPr>
                        <a:t>Conservatism</a:t>
                      </a:r>
                      <a:r>
                        <a:rPr lang="en-US" sz="1500" b="1" i="0" u="none" strike="noStrike" baseline="30000" dirty="0">
                          <a:solidFill>
                            <a:schemeClr val="bg1"/>
                          </a:solidFill>
                          <a:effectLst/>
                          <a:hlinkClick r:id="rId6">
                            <a:extLst>
                              <a:ext uri="{A12FA001-AC4F-418D-AE19-62706E023703}">
                                <ahyp:hlinkClr xmlns:ahyp="http://schemas.microsoft.com/office/drawing/2018/hyperlinkcolor" val="tx"/>
                              </a:ext>
                            </a:extLst>
                          </a:hlinkClick>
                        </a:rPr>
                        <a:t>[1]</a:t>
                      </a:r>
                      <a:endParaRPr lang="en-US" sz="1500" b="1" dirty="0">
                        <a:solidFill>
                          <a:schemeClr val="bg1"/>
                        </a:solidFill>
                        <a:effectLst/>
                      </a:endParaRPr>
                    </a:p>
                    <a:p>
                      <a:pPr algn="l" fontAlgn="t">
                        <a:buFont typeface="Arial" panose="020B0604020202020204" pitchFamily="34" charset="0"/>
                        <a:buChar char="•"/>
                      </a:pPr>
                      <a:r>
                        <a:rPr lang="en-US" sz="1500" b="1" u="none" strike="noStrike" dirty="0">
                          <a:solidFill>
                            <a:schemeClr val="bg1"/>
                          </a:solidFill>
                          <a:effectLst/>
                          <a:hlinkClick r:id="rId7" tooltip="Arab citizens of Israel">
                            <a:extLst>
                              <a:ext uri="{A12FA001-AC4F-418D-AE19-62706E023703}">
                                <ahyp:hlinkClr xmlns:ahyp="http://schemas.microsoft.com/office/drawing/2018/hyperlinkcolor" val="tx"/>
                              </a:ext>
                            </a:extLst>
                          </a:hlinkClick>
                        </a:rPr>
                        <a:t>Israeli Arab</a:t>
                      </a:r>
                      <a:r>
                        <a:rPr lang="en-US" sz="1500" b="1" dirty="0">
                          <a:solidFill>
                            <a:schemeClr val="bg1"/>
                          </a:solidFill>
                          <a:effectLst/>
                        </a:rPr>
                        <a:t> interests</a:t>
                      </a:r>
                    </a:p>
                    <a:p>
                      <a:pPr algn="l" fontAlgn="t">
                        <a:buFont typeface="Arial" panose="020B0604020202020204" pitchFamily="34" charset="0"/>
                        <a:buChar char="•"/>
                      </a:pPr>
                      <a:r>
                        <a:rPr lang="en-US" sz="1500" b="1" u="none" strike="noStrike" dirty="0">
                          <a:solidFill>
                            <a:schemeClr val="bg1"/>
                          </a:solidFill>
                          <a:effectLst/>
                          <a:hlinkClick r:id="rId8" tooltip="Two-state solution">
                            <a:extLst>
                              <a:ext uri="{A12FA001-AC4F-418D-AE19-62706E023703}">
                                <ahyp:hlinkClr xmlns:ahyp="http://schemas.microsoft.com/office/drawing/2018/hyperlinkcolor" val="tx"/>
                              </a:ext>
                            </a:extLst>
                          </a:hlinkClick>
                        </a:rPr>
                        <a:t>Two-state solution</a:t>
                      </a:r>
                      <a:endParaRPr lang="en-US" sz="1500" b="1" dirty="0">
                        <a:solidFill>
                          <a:schemeClr val="bg1"/>
                        </a:solidFill>
                        <a:effectLst/>
                      </a:endParaRPr>
                    </a:p>
                    <a:p>
                      <a:pPr algn="l" fontAlgn="t">
                        <a:buFont typeface="Arial" panose="020B0604020202020204" pitchFamily="34" charset="0"/>
                        <a:buChar char="•"/>
                      </a:pPr>
                      <a:r>
                        <a:rPr lang="en-US" sz="1500" b="1" u="none" strike="noStrike" dirty="0">
                          <a:solidFill>
                            <a:schemeClr val="bg1"/>
                          </a:solidFill>
                          <a:effectLst/>
                          <a:hlinkClick r:id="rId9" tooltip="Anti-Zionism">
                            <a:extLst>
                              <a:ext uri="{A12FA001-AC4F-418D-AE19-62706E023703}">
                                <ahyp:hlinkClr xmlns:ahyp="http://schemas.microsoft.com/office/drawing/2018/hyperlinkcolor" val="tx"/>
                              </a:ext>
                            </a:extLst>
                          </a:hlinkClick>
                        </a:rPr>
                        <a:t>Anti-Zionism</a:t>
                      </a:r>
                      <a:endParaRPr lang="en-US" sz="1500" b="1" dirty="0">
                        <a:solidFill>
                          <a:schemeClr val="bg1"/>
                        </a:solidFill>
                        <a:effectLst/>
                      </a:endParaRPr>
                    </a:p>
                    <a:p>
                      <a:pPr algn="l" fontAlgn="t">
                        <a:buFont typeface="Arial" panose="020B0604020202020204" pitchFamily="34" charset="0"/>
                        <a:buChar char="•"/>
                      </a:pPr>
                      <a:r>
                        <a:rPr lang="en-US" sz="1500" b="1" u="none" strike="noStrike" dirty="0">
                          <a:solidFill>
                            <a:schemeClr val="bg1"/>
                          </a:solidFill>
                          <a:effectLst/>
                          <a:hlinkClick r:id="rId10" tooltip="Islamism">
                            <a:extLst>
                              <a:ext uri="{A12FA001-AC4F-418D-AE19-62706E023703}">
                                <ahyp:hlinkClr xmlns:ahyp="http://schemas.microsoft.com/office/drawing/2018/hyperlinkcolor" val="tx"/>
                              </a:ext>
                            </a:extLst>
                          </a:hlinkClick>
                        </a:rPr>
                        <a:t>Islamism</a:t>
                      </a:r>
                      <a:r>
                        <a:rPr lang="en-US" sz="1500" b="1" i="0" u="none" strike="noStrike" baseline="30000" dirty="0">
                          <a:solidFill>
                            <a:schemeClr val="bg1"/>
                          </a:solidFill>
                          <a:effectLst/>
                          <a:hlinkClick r:id="rId11">
                            <a:extLst>
                              <a:ext uri="{A12FA001-AC4F-418D-AE19-62706E023703}">
                                <ahyp:hlinkClr xmlns:ahyp="http://schemas.microsoft.com/office/drawing/2018/hyperlinkcolor" val="tx"/>
                              </a:ext>
                            </a:extLst>
                          </a:hlinkClick>
                        </a:rPr>
                        <a:t>[2]</a:t>
                      </a:r>
                      <a:r>
                        <a:rPr lang="en-US" sz="1500" b="1" i="0" u="none" strike="noStrike" baseline="30000" dirty="0">
                          <a:solidFill>
                            <a:schemeClr val="bg1"/>
                          </a:solidFill>
                          <a:effectLst/>
                          <a:hlinkClick r:id="rId12">
                            <a:extLst>
                              <a:ext uri="{A12FA001-AC4F-418D-AE19-62706E023703}">
                                <ahyp:hlinkClr xmlns:ahyp="http://schemas.microsoft.com/office/drawing/2018/hyperlinkcolor" val="tx"/>
                              </a:ext>
                            </a:extLst>
                          </a:hlinkClick>
                        </a:rPr>
                        <a:t>[3]</a:t>
                      </a:r>
                      <a:r>
                        <a:rPr lang="en-US" sz="1500" b="1" i="0" u="none" strike="noStrike" baseline="30000" dirty="0">
                          <a:solidFill>
                            <a:schemeClr val="bg1"/>
                          </a:solidFill>
                          <a:effectLst/>
                          <a:hlinkClick r:id="rId13">
                            <a:extLst>
                              <a:ext uri="{A12FA001-AC4F-418D-AE19-62706E023703}">
                                <ahyp:hlinkClr xmlns:ahyp="http://schemas.microsoft.com/office/drawing/2018/hyperlinkcolor" val="tx"/>
                              </a:ext>
                            </a:extLst>
                          </a:hlinkClick>
                        </a:rPr>
                        <a:t>[4]</a:t>
                      </a:r>
                      <a:endParaRPr lang="en-US" sz="1500" b="1" dirty="0">
                        <a:solidFill>
                          <a:schemeClr val="bg1"/>
                        </a:solidFill>
                        <a:effectLst/>
                      </a:endParaRPr>
                    </a:p>
                    <a:p>
                      <a:pPr algn="l" fontAlgn="t">
                        <a:buFont typeface="Arial" panose="020B0604020202020204" pitchFamily="34" charset="0"/>
                        <a:buChar char="•"/>
                      </a:pPr>
                      <a:r>
                        <a:rPr lang="en-US" sz="1500" b="1" u="none" strike="noStrike" dirty="0">
                          <a:solidFill>
                            <a:schemeClr val="bg1"/>
                          </a:solidFill>
                          <a:effectLst/>
                          <a:hlinkClick r:id="rId14" tooltip="Social conservatism">
                            <a:extLst>
                              <a:ext uri="{A12FA001-AC4F-418D-AE19-62706E023703}">
                                <ahyp:hlinkClr xmlns:ahyp="http://schemas.microsoft.com/office/drawing/2018/hyperlinkcolor" val="tx"/>
                              </a:ext>
                            </a:extLst>
                          </a:hlinkClick>
                        </a:rPr>
                        <a:t>Social conservatism</a:t>
                      </a:r>
                      <a:r>
                        <a:rPr lang="en-US" sz="1500" b="1" i="0" u="none" strike="noStrike" baseline="30000" dirty="0">
                          <a:solidFill>
                            <a:schemeClr val="bg1"/>
                          </a:solidFill>
                          <a:effectLst/>
                          <a:hlinkClick r:id="rId15">
                            <a:extLst>
                              <a:ext uri="{A12FA001-AC4F-418D-AE19-62706E023703}">
                                <ahyp:hlinkClr xmlns:ahyp="http://schemas.microsoft.com/office/drawing/2018/hyperlinkcolor" val="tx"/>
                              </a:ext>
                            </a:extLst>
                          </a:hlinkClick>
                        </a:rPr>
                        <a:t>[5]</a:t>
                      </a:r>
                      <a:r>
                        <a:rPr lang="en-US" sz="1500" b="1" i="0" u="none" strike="noStrike" baseline="30000" dirty="0">
                          <a:solidFill>
                            <a:schemeClr val="bg1"/>
                          </a:solidFill>
                          <a:effectLst/>
                          <a:hlinkClick r:id="rId16">
                            <a:extLst>
                              <a:ext uri="{A12FA001-AC4F-418D-AE19-62706E023703}">
                                <ahyp:hlinkClr xmlns:ahyp="http://schemas.microsoft.com/office/drawing/2018/hyperlinkcolor" val="tx"/>
                              </a:ext>
                            </a:extLst>
                          </a:hlinkClick>
                        </a:rPr>
                        <a:t>[6]</a:t>
                      </a:r>
                      <a:endParaRPr lang="en-US" sz="1500" b="1" dirty="0">
                        <a:solidFill>
                          <a:schemeClr val="bg1"/>
                        </a:solidFill>
                        <a:effectLst/>
                      </a:endParaRP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77219149"/>
                  </a:ext>
                </a:extLst>
              </a:tr>
              <a:tr h="238687">
                <a:tc>
                  <a:txBody>
                    <a:bodyPr/>
                    <a:lstStyle/>
                    <a:p>
                      <a:pPr algn="l" fontAlgn="t"/>
                      <a:r>
                        <a:rPr lang="en-US" sz="1500" u="none" strike="noStrike" dirty="0">
                          <a:solidFill>
                            <a:schemeClr val="bg1"/>
                          </a:solidFill>
                          <a:effectLst/>
                          <a:hlinkClick r:id="rId17" tooltip="Political spectrum">
                            <a:extLst>
                              <a:ext uri="{A12FA001-AC4F-418D-AE19-62706E023703}">
                                <ahyp:hlinkClr xmlns:ahyp="http://schemas.microsoft.com/office/drawing/2018/hyperlinkcolor" val="tx"/>
                              </a:ext>
                            </a:extLst>
                          </a:hlinkClick>
                        </a:rPr>
                        <a:t>Political position</a:t>
                      </a:r>
                      <a:endParaRPr lang="en-US" sz="1500" dirty="0">
                        <a:solidFill>
                          <a:schemeClr val="bg1"/>
                        </a:solidFill>
                        <a:effectLst/>
                      </a:endParaRP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b="1" u="none" strike="noStrike" dirty="0">
                          <a:solidFill>
                            <a:schemeClr val="bg1"/>
                          </a:solidFill>
                          <a:effectLst/>
                          <a:hlinkClick r:id="rId18" tooltip="Big tent">
                            <a:extLst>
                              <a:ext uri="{A12FA001-AC4F-418D-AE19-62706E023703}">
                                <ahyp:hlinkClr xmlns:ahyp="http://schemas.microsoft.com/office/drawing/2018/hyperlinkcolor" val="tx"/>
                              </a:ext>
                            </a:extLst>
                          </a:hlinkClick>
                        </a:rPr>
                        <a:t>Big tent</a:t>
                      </a:r>
                      <a:endParaRPr lang="en-US" sz="1500" b="1" dirty="0">
                        <a:solidFill>
                          <a:schemeClr val="bg1"/>
                        </a:solidFill>
                        <a:effectLst/>
                      </a:endParaRP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06103263"/>
                  </a:ext>
                </a:extLst>
              </a:tr>
              <a:tr h="661690">
                <a:tc>
                  <a:txBody>
                    <a:bodyPr/>
                    <a:lstStyle/>
                    <a:p>
                      <a:pPr algn="l" fontAlgn="t"/>
                      <a:r>
                        <a:rPr lang="en-US" sz="1500">
                          <a:effectLst/>
                        </a:rPr>
                        <a:t>National affiliation</a:t>
                      </a: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b="1" u="none" strike="noStrike" dirty="0">
                          <a:solidFill>
                            <a:schemeClr val="bg1"/>
                          </a:solidFill>
                          <a:effectLst/>
                          <a:hlinkClick r:id="rId19" tooltip="Joint List">
                            <a:extLst>
                              <a:ext uri="{A12FA001-AC4F-418D-AE19-62706E023703}">
                                <ahyp:hlinkClr xmlns:ahyp="http://schemas.microsoft.com/office/drawing/2018/hyperlinkcolor" val="tx"/>
                              </a:ext>
                            </a:extLst>
                          </a:hlinkClick>
                        </a:rPr>
                        <a:t>Joint List</a:t>
                      </a:r>
                      <a:r>
                        <a:rPr lang="en-US" sz="1500" b="1" dirty="0">
                          <a:solidFill>
                            <a:schemeClr val="bg1"/>
                          </a:solidFill>
                          <a:effectLst/>
                        </a:rPr>
                        <a:t> (2015–2019; 2020–2021)</a:t>
                      </a: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32881961"/>
                  </a:ext>
                </a:extLst>
              </a:tr>
              <a:tr h="238687">
                <a:tc>
                  <a:txBody>
                    <a:bodyPr/>
                    <a:lstStyle/>
                    <a:p>
                      <a:pPr algn="l" fontAlgn="t"/>
                      <a:r>
                        <a:rPr lang="en-US" sz="1500" dirty="0">
                          <a:solidFill>
                            <a:schemeClr val="bg1"/>
                          </a:solidFill>
                          <a:effectLst/>
                        </a:rPr>
                        <a:t>Seats in </a:t>
                      </a:r>
                      <a:r>
                        <a:rPr lang="en-US" sz="1500" u="none" strike="noStrike" dirty="0">
                          <a:solidFill>
                            <a:schemeClr val="bg1"/>
                          </a:solidFill>
                          <a:effectLst/>
                          <a:hlinkClick r:id="rId20" tooltip="Knesset">
                            <a:extLst>
                              <a:ext uri="{A12FA001-AC4F-418D-AE19-62706E023703}">
                                <ahyp:hlinkClr xmlns:ahyp="http://schemas.microsoft.com/office/drawing/2018/hyperlinkcolor" val="tx"/>
                              </a:ext>
                            </a:extLst>
                          </a:hlinkClick>
                        </a:rPr>
                        <a:t>Knesset</a:t>
                      </a:r>
                      <a:endParaRPr lang="en-US" sz="1500" dirty="0">
                        <a:solidFill>
                          <a:schemeClr val="bg1"/>
                        </a:solidFill>
                        <a:effectLst/>
                      </a:endParaRP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dirty="0">
                          <a:effectLst/>
                        </a:rPr>
                        <a:t>4 / 120</a:t>
                      </a:r>
                    </a:p>
                  </a:txBody>
                  <a:tcPr marL="75356" marR="75356" marT="37678" marB="3767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58922619"/>
                  </a:ext>
                </a:extLst>
              </a:tr>
            </a:tbl>
          </a:graphicData>
        </a:graphic>
      </p:graphicFrame>
      <p:sp>
        <p:nvSpPr>
          <p:cNvPr id="5" name="TextBox 4">
            <a:extLst>
              <a:ext uri="{FF2B5EF4-FFF2-40B4-BE49-F238E27FC236}">
                <a16:creationId xmlns:a16="http://schemas.microsoft.com/office/drawing/2014/main" id="{3B8ABD3A-2E60-4C95-A7A3-598DCF9B1727}"/>
              </a:ext>
            </a:extLst>
          </p:cNvPr>
          <p:cNvSpPr txBox="1"/>
          <p:nvPr/>
        </p:nvSpPr>
        <p:spPr>
          <a:xfrm>
            <a:off x="1467555" y="5232806"/>
            <a:ext cx="7673131" cy="923330"/>
          </a:xfrm>
          <a:prstGeom prst="rect">
            <a:avLst/>
          </a:prstGeom>
          <a:noFill/>
        </p:spPr>
        <p:txBody>
          <a:bodyPr wrap="square">
            <a:spAutoFit/>
          </a:bodyPr>
          <a:lstStyle/>
          <a:p>
            <a:r>
              <a:rPr lang="en-US" b="0" i="0" dirty="0">
                <a:solidFill>
                  <a:srgbClr val="202122"/>
                </a:solidFill>
                <a:effectLst/>
                <a:latin typeface="Arial" panose="020B0604020202020204" pitchFamily="34" charset="0"/>
              </a:rPr>
              <a:t>The party supports the </a:t>
            </a:r>
            <a:r>
              <a:rPr lang="en-US" b="1" i="0" u="none" strike="noStrike" dirty="0">
                <a:solidFill>
                  <a:schemeClr val="bg1"/>
                </a:solidFill>
                <a:effectLst/>
                <a:latin typeface="Arial" panose="020B0604020202020204" pitchFamily="34" charset="0"/>
                <a:hlinkClick r:id="rId8" tooltip="Two-state solution">
                  <a:extLst>
                    <a:ext uri="{A12FA001-AC4F-418D-AE19-62706E023703}">
                      <ahyp:hlinkClr xmlns:ahyp="http://schemas.microsoft.com/office/drawing/2018/hyperlinkcolor" val="tx"/>
                    </a:ext>
                  </a:extLst>
                </a:hlinkClick>
              </a:rPr>
              <a:t>two-state solution</a:t>
            </a:r>
            <a:r>
              <a:rPr lang="en-US" b="0" i="0" dirty="0">
                <a:solidFill>
                  <a:srgbClr val="202122"/>
                </a:solidFill>
                <a:effectLst/>
                <a:latin typeface="Arial" panose="020B0604020202020204" pitchFamily="34" charset="0"/>
              </a:rPr>
              <a:t>, and the creation of a Palestinian state in the West Bank and Gaza Strip, with East Jerusalem as its capital; and equal rights for Arab citizens of Israel.</a:t>
            </a:r>
            <a:endParaRPr lang="en-US" dirty="0"/>
          </a:p>
        </p:txBody>
      </p:sp>
      <p:sp>
        <p:nvSpPr>
          <p:cNvPr id="4" name="TextBox 3">
            <a:extLst>
              <a:ext uri="{FF2B5EF4-FFF2-40B4-BE49-F238E27FC236}">
                <a16:creationId xmlns:a16="http://schemas.microsoft.com/office/drawing/2014/main" id="{D7CAF58F-0ECB-4051-966C-56E87CE6108E}"/>
              </a:ext>
            </a:extLst>
          </p:cNvPr>
          <p:cNvSpPr txBox="1"/>
          <p:nvPr/>
        </p:nvSpPr>
        <p:spPr>
          <a:xfrm flipH="1">
            <a:off x="5208104" y="596348"/>
            <a:ext cx="1828800" cy="369332"/>
          </a:xfrm>
          <a:prstGeom prst="rect">
            <a:avLst/>
          </a:prstGeom>
          <a:noFill/>
        </p:spPr>
        <p:txBody>
          <a:bodyPr wrap="square" rtlCol="0">
            <a:spAutoFit/>
          </a:bodyPr>
          <a:lstStyle/>
          <a:p>
            <a:r>
              <a:rPr lang="sr-Latn-RS" b="1" dirty="0">
                <a:solidFill>
                  <a:schemeClr val="bg1"/>
                </a:solidFill>
              </a:rPr>
              <a:t>      RAAM</a:t>
            </a:r>
            <a:r>
              <a:rPr lang="sr-Latn-RS"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84444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D02D63F-7CA2-4D6B-9258-F6AFE0D1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04" y="503584"/>
            <a:ext cx="3525079" cy="1444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376E80-5DB6-49C0-B05F-DFA6313EA7C3}"/>
              </a:ext>
            </a:extLst>
          </p:cNvPr>
          <p:cNvSpPr txBox="1"/>
          <p:nvPr/>
        </p:nvSpPr>
        <p:spPr>
          <a:xfrm>
            <a:off x="4903303" y="503584"/>
            <a:ext cx="4237383" cy="1754326"/>
          </a:xfrm>
          <a:prstGeom prst="rect">
            <a:avLst/>
          </a:prstGeom>
          <a:noFill/>
        </p:spPr>
        <p:txBody>
          <a:bodyPr wrap="square">
            <a:spAutoFit/>
          </a:bodyPr>
          <a:lstStyle/>
          <a:p>
            <a:pPr algn="l">
              <a:buFont typeface="Arial" panose="020B0604020202020204" pitchFamily="34" charset="0"/>
              <a:buChar char="•"/>
            </a:pPr>
            <a:r>
              <a:rPr lang="en-US" b="1" i="0" u="none" strike="noStrike"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Arab nationalism</a:t>
            </a:r>
            <a:r>
              <a:rPr lang="en-US" b="1" i="0" u="none" strike="noStrike" baseline="3000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[2]</a:t>
            </a:r>
            <a:r>
              <a:rPr lang="en-US" b="1" i="0" u="none" strike="noStrike" baseline="3000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[3]</a:t>
            </a:r>
            <a:endParaRPr lang="en-US" b="1" i="0" dirty="0">
              <a:solidFill>
                <a:schemeClr val="bg1"/>
              </a:solidFill>
              <a:effectLst/>
              <a:latin typeface="Arial" panose="020B0604020202020204" pitchFamily="34" charset="0"/>
            </a:endParaRPr>
          </a:p>
          <a:p>
            <a:pPr algn="l">
              <a:buFont typeface="Arial" panose="020B0604020202020204" pitchFamily="34" charset="0"/>
              <a:buChar char="•"/>
            </a:pPr>
            <a:r>
              <a:rPr lang="en-US" b="1" i="0" u="sng"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Left-wing nationalism</a:t>
            </a:r>
            <a:r>
              <a:rPr lang="en-US" b="1" i="0" u="none" strike="noStrike" baseline="30000" dirty="0">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[4]</a:t>
            </a:r>
            <a:endParaRPr lang="en-US" b="1" i="0" dirty="0">
              <a:solidFill>
                <a:schemeClr val="bg1"/>
              </a:solidFill>
              <a:effectLst/>
              <a:latin typeface="Arial" panose="020B0604020202020204" pitchFamily="34" charset="0"/>
            </a:endParaRPr>
          </a:p>
          <a:p>
            <a:pPr algn="l">
              <a:buFont typeface="Arial" panose="020B0604020202020204" pitchFamily="34" charset="0"/>
              <a:buChar char="•"/>
            </a:pPr>
            <a:r>
              <a:rPr lang="en-US" b="1" i="0" u="none" strike="noStrike" dirty="0">
                <a:solidFill>
                  <a:schemeClr val="bg1"/>
                </a:solidFill>
                <a:effectLst/>
                <a:latin typeface="Arial" panose="020B0604020202020204" pitchFamily="34" charset="0"/>
                <a:hlinkClick r:id="rId8">
                  <a:extLst>
                    <a:ext uri="{A12FA001-AC4F-418D-AE19-62706E023703}">
                      <ahyp:hlinkClr xmlns:ahyp="http://schemas.microsoft.com/office/drawing/2018/hyperlinkcolor" val="tx"/>
                    </a:ext>
                  </a:extLst>
                </a:hlinkClick>
              </a:rPr>
              <a:t>Social democracy</a:t>
            </a:r>
            <a:r>
              <a:rPr lang="en-US" b="1" i="0" u="none" strike="noStrike" baseline="30000" dirty="0">
                <a:solidFill>
                  <a:schemeClr val="bg1"/>
                </a:solidFill>
                <a:effectLst/>
                <a:latin typeface="Arial" panose="020B0604020202020204" pitchFamily="34" charset="0"/>
                <a:hlinkClick r:id="rId9">
                  <a:extLst>
                    <a:ext uri="{A12FA001-AC4F-418D-AE19-62706E023703}">
                      <ahyp:hlinkClr xmlns:ahyp="http://schemas.microsoft.com/office/drawing/2018/hyperlinkcolor" val="tx"/>
                    </a:ext>
                  </a:extLst>
                </a:hlinkClick>
              </a:rPr>
              <a:t>[5]</a:t>
            </a:r>
            <a:endParaRPr lang="en-US" b="1" i="0" dirty="0">
              <a:solidFill>
                <a:schemeClr val="bg1"/>
              </a:solidFill>
              <a:effectLst/>
              <a:latin typeface="Arial" panose="020B0604020202020204" pitchFamily="34" charset="0"/>
            </a:endParaRPr>
          </a:p>
          <a:p>
            <a:pPr algn="l">
              <a:buFont typeface="Arial" panose="020B0604020202020204" pitchFamily="34" charset="0"/>
              <a:buChar char="•"/>
            </a:pPr>
            <a:r>
              <a:rPr lang="en-US" b="1" i="0" u="none" strike="noStrike" dirty="0">
                <a:solidFill>
                  <a:schemeClr val="bg1"/>
                </a:solidFill>
                <a:effectLst/>
                <a:latin typeface="Arial" panose="020B0604020202020204" pitchFamily="34" charset="0"/>
                <a:hlinkClick r:id="rId10" tooltip="Secularism">
                  <a:extLst>
                    <a:ext uri="{A12FA001-AC4F-418D-AE19-62706E023703}">
                      <ahyp:hlinkClr xmlns:ahyp="http://schemas.microsoft.com/office/drawing/2018/hyperlinkcolor" val="tx"/>
                    </a:ext>
                  </a:extLst>
                </a:hlinkClick>
              </a:rPr>
              <a:t>Secularism</a:t>
            </a:r>
            <a:r>
              <a:rPr lang="en-US" b="1" i="0" u="none" strike="noStrike" baseline="30000" dirty="0">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[6]</a:t>
            </a:r>
            <a:r>
              <a:rPr lang="en-US" b="1" i="0" u="none" strike="noStrike" baseline="30000" dirty="0">
                <a:solidFill>
                  <a:schemeClr val="bg1"/>
                </a:solidFill>
                <a:effectLst/>
                <a:latin typeface="Arial" panose="020B0604020202020204" pitchFamily="34" charset="0"/>
                <a:hlinkClick r:id="rId12">
                  <a:extLst>
                    <a:ext uri="{A12FA001-AC4F-418D-AE19-62706E023703}">
                      <ahyp:hlinkClr xmlns:ahyp="http://schemas.microsoft.com/office/drawing/2018/hyperlinkcolor" val="tx"/>
                    </a:ext>
                  </a:extLst>
                </a:hlinkClick>
              </a:rPr>
              <a:t>[1]</a:t>
            </a:r>
            <a:endParaRPr lang="en-US" b="1" i="0" dirty="0">
              <a:solidFill>
                <a:schemeClr val="bg1"/>
              </a:solidFill>
              <a:effectLst/>
              <a:latin typeface="Arial" panose="020B0604020202020204" pitchFamily="34" charset="0"/>
            </a:endParaRPr>
          </a:p>
          <a:p>
            <a:pPr algn="l">
              <a:buFont typeface="Arial" panose="020B0604020202020204" pitchFamily="34" charset="0"/>
              <a:buChar char="•"/>
            </a:pPr>
            <a:r>
              <a:rPr lang="en-US" b="1" i="0" u="none" strike="noStrike" dirty="0">
                <a:solidFill>
                  <a:schemeClr val="bg1"/>
                </a:solidFill>
                <a:effectLst/>
                <a:latin typeface="Arial" panose="020B0604020202020204" pitchFamily="34" charset="0"/>
                <a:hlinkClick r:id="rId13" tooltip="Pan-Arabism">
                  <a:extLst>
                    <a:ext uri="{A12FA001-AC4F-418D-AE19-62706E023703}">
                      <ahyp:hlinkClr xmlns:ahyp="http://schemas.microsoft.com/office/drawing/2018/hyperlinkcolor" val="tx"/>
                    </a:ext>
                  </a:extLst>
                </a:hlinkClick>
              </a:rPr>
              <a:t>Pan-Arabism</a:t>
            </a:r>
            <a:r>
              <a:rPr lang="en-US" b="1" i="0" u="none" strike="noStrike" baseline="30000" dirty="0">
                <a:solidFill>
                  <a:schemeClr val="bg1"/>
                </a:solidFill>
                <a:effectLst/>
                <a:latin typeface="Arial" panose="020B0604020202020204" pitchFamily="34" charset="0"/>
                <a:hlinkClick r:id="rId14">
                  <a:extLst>
                    <a:ext uri="{A12FA001-AC4F-418D-AE19-62706E023703}">
                      <ahyp:hlinkClr xmlns:ahyp="http://schemas.microsoft.com/office/drawing/2018/hyperlinkcolor" val="tx"/>
                    </a:ext>
                  </a:extLst>
                </a:hlinkClick>
              </a:rPr>
              <a:t>[7]</a:t>
            </a:r>
            <a:r>
              <a:rPr lang="en-US" b="1" i="0" u="none" strike="noStrike" baseline="30000" dirty="0">
                <a:solidFill>
                  <a:schemeClr val="bg1"/>
                </a:solidFill>
                <a:effectLst/>
                <a:latin typeface="Arial" panose="020B0604020202020204" pitchFamily="34" charset="0"/>
                <a:hlinkClick r:id="rId15">
                  <a:extLst>
                    <a:ext uri="{A12FA001-AC4F-418D-AE19-62706E023703}">
                      <ahyp:hlinkClr xmlns:ahyp="http://schemas.microsoft.com/office/drawing/2018/hyperlinkcolor" val="tx"/>
                    </a:ext>
                  </a:extLst>
                </a:hlinkClick>
              </a:rPr>
              <a:t>[8]</a:t>
            </a:r>
            <a:endParaRPr lang="en-US" b="1" i="0" dirty="0">
              <a:solidFill>
                <a:schemeClr val="bg1"/>
              </a:solidFill>
              <a:effectLst/>
              <a:latin typeface="Arial" panose="020B0604020202020204" pitchFamily="34" charset="0"/>
            </a:endParaRPr>
          </a:p>
          <a:p>
            <a:pPr algn="l">
              <a:buFont typeface="Arial" panose="020B0604020202020204" pitchFamily="34" charset="0"/>
              <a:buChar char="•"/>
            </a:pPr>
            <a:r>
              <a:rPr lang="en-US" b="1" i="0" u="none" strike="noStrike" dirty="0">
                <a:solidFill>
                  <a:schemeClr val="bg1"/>
                </a:solidFill>
                <a:effectLst/>
                <a:latin typeface="Arial" panose="020B0604020202020204" pitchFamily="34" charset="0"/>
                <a:hlinkClick r:id="rId16" tooltip="Left-wing">
                  <a:extLst>
                    <a:ext uri="{A12FA001-AC4F-418D-AE19-62706E023703}">
                      <ahyp:hlinkClr xmlns:ahyp="http://schemas.microsoft.com/office/drawing/2018/hyperlinkcolor" val="tx"/>
                    </a:ext>
                  </a:extLst>
                </a:hlinkClick>
              </a:rPr>
              <a:t>Anti-Zionism</a:t>
            </a:r>
            <a:r>
              <a:rPr lang="en-US" b="1" i="0" u="none" strike="noStrike" baseline="30000" dirty="0">
                <a:solidFill>
                  <a:schemeClr val="bg1"/>
                </a:solidFill>
                <a:effectLst/>
                <a:latin typeface="Arial" panose="020B0604020202020204" pitchFamily="34" charset="0"/>
                <a:hlinkClick r:id="rId17">
                  <a:extLst>
                    <a:ext uri="{A12FA001-AC4F-418D-AE19-62706E023703}">
                      <ahyp:hlinkClr xmlns:ahyp="http://schemas.microsoft.com/office/drawing/2018/hyperlinkcolor" val="tx"/>
                    </a:ext>
                  </a:extLst>
                </a:hlinkClick>
              </a:rPr>
              <a:t>[9]</a:t>
            </a:r>
            <a:endParaRPr lang="en-US" b="1" i="0" dirty="0">
              <a:solidFill>
                <a:schemeClr val="bg1"/>
              </a:solidFill>
              <a:effectLst/>
              <a:latin typeface="Arial" panose="020B0604020202020204" pitchFamily="34" charset="0"/>
            </a:endParaRPr>
          </a:p>
        </p:txBody>
      </p:sp>
      <p:sp>
        <p:nvSpPr>
          <p:cNvPr id="6" name="TextBox 5">
            <a:extLst>
              <a:ext uri="{FF2B5EF4-FFF2-40B4-BE49-F238E27FC236}">
                <a16:creationId xmlns:a16="http://schemas.microsoft.com/office/drawing/2014/main" id="{0DCD0518-2E4D-4CCB-BA3F-2EF0A62D9808}"/>
              </a:ext>
            </a:extLst>
          </p:cNvPr>
          <p:cNvSpPr txBox="1"/>
          <p:nvPr/>
        </p:nvSpPr>
        <p:spPr>
          <a:xfrm>
            <a:off x="742123" y="3220278"/>
            <a:ext cx="8398564" cy="3416320"/>
          </a:xfrm>
          <a:prstGeom prst="rect">
            <a:avLst/>
          </a:prstGeom>
          <a:noFill/>
        </p:spPr>
        <p:txBody>
          <a:bodyPr wrap="square">
            <a:spAutoFit/>
          </a:bodyPr>
          <a:lstStyle/>
          <a:p>
            <a:pPr algn="l"/>
            <a:r>
              <a:rPr lang="en-US" b="1" i="0" dirty="0" err="1">
                <a:solidFill>
                  <a:schemeClr val="bg1"/>
                </a:solidFill>
                <a:effectLst/>
                <a:latin typeface="Arial" panose="020B0604020202020204" pitchFamily="34" charset="0"/>
              </a:rPr>
              <a:t>Balad</a:t>
            </a:r>
            <a:r>
              <a:rPr lang="en-US" b="1" i="0" dirty="0">
                <a:solidFill>
                  <a:schemeClr val="bg1"/>
                </a:solidFill>
                <a:effectLst/>
                <a:latin typeface="Arial" panose="020B0604020202020204" pitchFamily="34" charset="0"/>
              </a:rPr>
              <a:t> is a political party</a:t>
            </a:r>
            <a:r>
              <a:rPr lang="en-US" b="1" i="0" u="none" strike="noStrike" baseline="30000" dirty="0">
                <a:solidFill>
                  <a:schemeClr val="bg1"/>
                </a:solidFill>
                <a:effectLst/>
                <a:latin typeface="Arial" panose="020B0604020202020204" pitchFamily="34" charset="0"/>
                <a:hlinkClick r:id="rId18">
                  <a:extLst>
                    <a:ext uri="{A12FA001-AC4F-418D-AE19-62706E023703}">
                      <ahyp:hlinkClr xmlns:ahyp="http://schemas.microsoft.com/office/drawing/2018/hyperlinkcolor" val="tx"/>
                    </a:ext>
                  </a:extLst>
                </a:hlinkClick>
              </a:rPr>
              <a:t>[14]</a:t>
            </a:r>
            <a:r>
              <a:rPr lang="en-US" b="1" i="0" dirty="0">
                <a:solidFill>
                  <a:schemeClr val="bg1"/>
                </a:solidFill>
                <a:effectLst/>
                <a:latin typeface="Arial" panose="020B0604020202020204" pitchFamily="34" charset="0"/>
              </a:rPr>
              <a:t> whose stated purpose is the "struggle to transform the </a:t>
            </a:r>
            <a:r>
              <a:rPr lang="en-US" b="1" i="0" u="none" strike="noStrike" dirty="0">
                <a:solidFill>
                  <a:schemeClr val="bg1"/>
                </a:solidFill>
                <a:effectLst/>
                <a:latin typeface="Arial" panose="020B0604020202020204" pitchFamily="34" charset="0"/>
                <a:hlinkClick r:id="rId19" tooltip="Sovereign state">
                  <a:extLst>
                    <a:ext uri="{A12FA001-AC4F-418D-AE19-62706E023703}">
                      <ahyp:hlinkClr xmlns:ahyp="http://schemas.microsoft.com/office/drawing/2018/hyperlinkcolor" val="tx"/>
                    </a:ext>
                  </a:extLst>
                </a:hlinkClick>
              </a:rPr>
              <a:t>state</a:t>
            </a:r>
            <a:r>
              <a:rPr lang="en-US" b="1" i="0" dirty="0">
                <a:solidFill>
                  <a:schemeClr val="bg1"/>
                </a:solidFill>
                <a:effectLst/>
                <a:latin typeface="Arial" panose="020B0604020202020204" pitchFamily="34" charset="0"/>
              </a:rPr>
              <a:t> of Israel into a </a:t>
            </a:r>
            <a:r>
              <a:rPr lang="en-US" b="1" i="0" u="none" strike="noStrike" dirty="0">
                <a:solidFill>
                  <a:schemeClr val="bg1"/>
                </a:solidFill>
                <a:effectLst/>
                <a:latin typeface="Arial" panose="020B0604020202020204" pitchFamily="34" charset="0"/>
                <a:hlinkClick r:id="rId20">
                  <a:extLst>
                    <a:ext uri="{A12FA001-AC4F-418D-AE19-62706E023703}">
                      <ahyp:hlinkClr xmlns:ahyp="http://schemas.microsoft.com/office/drawing/2018/hyperlinkcolor" val="tx"/>
                    </a:ext>
                  </a:extLst>
                </a:hlinkClick>
              </a:rPr>
              <a:t>democracy</a:t>
            </a:r>
            <a:r>
              <a:rPr lang="en-US" b="1" i="0" dirty="0">
                <a:solidFill>
                  <a:schemeClr val="bg1"/>
                </a:solidFill>
                <a:effectLst/>
                <a:latin typeface="Arial" panose="020B0604020202020204" pitchFamily="34" charset="0"/>
              </a:rPr>
              <a:t> for all its citizens, irrespective of national or ethnic identity".</a:t>
            </a:r>
            <a:r>
              <a:rPr lang="en-US" b="1" i="0" u="none" strike="noStrike" baseline="30000" dirty="0">
                <a:solidFill>
                  <a:schemeClr val="bg1"/>
                </a:solidFill>
                <a:effectLst/>
                <a:latin typeface="Arial" panose="020B0604020202020204" pitchFamily="34" charset="0"/>
                <a:hlinkClick r:id="rId21">
                  <a:extLst>
                    <a:ext uri="{A12FA001-AC4F-418D-AE19-62706E023703}">
                      <ahyp:hlinkClr xmlns:ahyp="http://schemas.microsoft.com/office/drawing/2018/hyperlinkcolor" val="tx"/>
                    </a:ext>
                  </a:extLst>
                </a:hlinkClick>
              </a:rPr>
              <a:t>[15]</a:t>
            </a:r>
            <a:r>
              <a:rPr lang="en-US" b="1" i="0" dirty="0">
                <a:solidFill>
                  <a:schemeClr val="bg1"/>
                </a:solidFill>
                <a:effectLst/>
                <a:latin typeface="Arial" panose="020B0604020202020204" pitchFamily="34" charset="0"/>
              </a:rPr>
              <a:t> It opposes the idea of Israel as a Jewish state, and supports its creating a new "binational" state.</a:t>
            </a:r>
          </a:p>
          <a:p>
            <a:pPr algn="l"/>
            <a:r>
              <a:rPr lang="en-US" b="1" i="0" dirty="0" err="1">
                <a:solidFill>
                  <a:schemeClr val="bg1"/>
                </a:solidFill>
                <a:effectLst/>
                <a:latin typeface="Arial" panose="020B0604020202020204" pitchFamily="34" charset="0"/>
              </a:rPr>
              <a:t>Balad</a:t>
            </a:r>
            <a:r>
              <a:rPr lang="en-US" b="1" i="0" dirty="0">
                <a:solidFill>
                  <a:schemeClr val="bg1"/>
                </a:solidFill>
                <a:effectLst/>
                <a:latin typeface="Arial" panose="020B0604020202020204" pitchFamily="34" charset="0"/>
              </a:rPr>
              <a:t> also advocates that the state of Israel recognize Arabs as a </a:t>
            </a:r>
            <a:r>
              <a:rPr lang="en-US" b="1" i="0" u="none" strike="noStrike" dirty="0">
                <a:solidFill>
                  <a:schemeClr val="bg1"/>
                </a:solidFill>
                <a:effectLst/>
                <a:latin typeface="Arial" panose="020B0604020202020204" pitchFamily="34" charset="0"/>
                <a:hlinkClick r:id="rId22" tooltip="National minority">
                  <a:extLst>
                    <a:ext uri="{A12FA001-AC4F-418D-AE19-62706E023703}">
                      <ahyp:hlinkClr xmlns:ahyp="http://schemas.microsoft.com/office/drawing/2018/hyperlinkcolor" val="tx"/>
                    </a:ext>
                  </a:extLst>
                </a:hlinkClick>
              </a:rPr>
              <a:t>national minority</a:t>
            </a:r>
            <a:r>
              <a:rPr lang="en-US" b="1" i="0" dirty="0">
                <a:solidFill>
                  <a:schemeClr val="bg1"/>
                </a:solidFill>
                <a:effectLst/>
                <a:latin typeface="Arial" panose="020B0604020202020204" pitchFamily="34" charset="0"/>
              </a:rPr>
              <a:t>, entitled to all rights that come with that status including autonomy in education, culture and media.</a:t>
            </a:r>
            <a:r>
              <a:rPr lang="en-US" b="1" i="0" u="none" strike="noStrike" baseline="30000" dirty="0">
                <a:solidFill>
                  <a:schemeClr val="bg1"/>
                </a:solidFill>
                <a:effectLst/>
                <a:latin typeface="Arial" panose="020B0604020202020204" pitchFamily="34" charset="0"/>
                <a:hlinkClick r:id="rId21">
                  <a:extLst>
                    <a:ext uri="{A12FA001-AC4F-418D-AE19-62706E023703}">
                      <ahyp:hlinkClr xmlns:ahyp="http://schemas.microsoft.com/office/drawing/2018/hyperlinkcolor" val="tx"/>
                    </a:ext>
                  </a:extLst>
                </a:hlinkClick>
              </a:rPr>
              <a:t>[15]</a:t>
            </a:r>
            <a:r>
              <a:rPr lang="en-US" b="1" i="0" dirty="0">
                <a:solidFill>
                  <a:schemeClr val="bg1"/>
                </a:solidFill>
                <a:effectLst/>
                <a:latin typeface="Arial" panose="020B0604020202020204" pitchFamily="34" charset="0"/>
              </a:rPr>
              <a:t> Since the party's formation, it has objected to every proposed state budget.</a:t>
            </a:r>
          </a:p>
          <a:p>
            <a:pPr algn="l"/>
            <a:r>
              <a:rPr lang="en-US" b="1" i="0" dirty="0">
                <a:solidFill>
                  <a:schemeClr val="bg1"/>
                </a:solidFill>
                <a:effectLst/>
                <a:latin typeface="Arial" panose="020B0604020202020204" pitchFamily="34" charset="0"/>
              </a:rPr>
              <a:t>The party supports the creation of two states based on </a:t>
            </a:r>
            <a:r>
              <a:rPr lang="en-US" b="1" i="0" u="none" strike="noStrike" dirty="0">
                <a:solidFill>
                  <a:schemeClr val="bg1"/>
                </a:solidFill>
                <a:effectLst/>
                <a:latin typeface="Arial" panose="020B0604020202020204" pitchFamily="34" charset="0"/>
                <a:hlinkClick r:id="rId23" tooltip="Green Line (Israel)">
                  <a:extLst>
                    <a:ext uri="{A12FA001-AC4F-418D-AE19-62706E023703}">
                      <ahyp:hlinkClr xmlns:ahyp="http://schemas.microsoft.com/office/drawing/2018/hyperlinkcolor" val="tx"/>
                    </a:ext>
                  </a:extLst>
                </a:hlinkClick>
              </a:rPr>
              <a:t>pre-1967 borders</a:t>
            </a:r>
            <a:r>
              <a:rPr lang="en-US" b="1" i="0" dirty="0">
                <a:solidFill>
                  <a:schemeClr val="bg1"/>
                </a:solidFill>
                <a:effectLst/>
                <a:latin typeface="Arial" panose="020B0604020202020204" pitchFamily="34" charset="0"/>
              </a:rPr>
              <a:t>, with the </a:t>
            </a:r>
            <a:r>
              <a:rPr lang="en-US" b="1" i="0" u="none" strike="noStrike" dirty="0">
                <a:solidFill>
                  <a:schemeClr val="bg1"/>
                </a:solidFill>
                <a:effectLst/>
                <a:latin typeface="Arial" panose="020B0604020202020204" pitchFamily="34" charset="0"/>
                <a:hlinkClick r:id="rId24" tooltip="West Bank">
                  <a:extLst>
                    <a:ext uri="{A12FA001-AC4F-418D-AE19-62706E023703}">
                      <ahyp:hlinkClr xmlns:ahyp="http://schemas.microsoft.com/office/drawing/2018/hyperlinkcolor" val="tx"/>
                    </a:ext>
                  </a:extLst>
                </a:hlinkClick>
              </a:rPr>
              <a:t>West Bank</a:t>
            </a:r>
            <a:r>
              <a:rPr lang="en-US" b="1" i="0" dirty="0">
                <a:solidFill>
                  <a:schemeClr val="bg1"/>
                </a:solidFill>
                <a:effectLst/>
                <a:latin typeface="Arial" panose="020B0604020202020204" pitchFamily="34" charset="0"/>
              </a:rPr>
              <a:t>, </a:t>
            </a:r>
            <a:r>
              <a:rPr lang="en-US" b="1" i="0" u="none" strike="noStrike" dirty="0">
                <a:solidFill>
                  <a:schemeClr val="bg1"/>
                </a:solidFill>
                <a:effectLst/>
                <a:latin typeface="Arial" panose="020B0604020202020204" pitchFamily="34" charset="0"/>
                <a:hlinkClick r:id="rId25" tooltip="Gaza Strip">
                  <a:extLst>
                    <a:ext uri="{A12FA001-AC4F-418D-AE19-62706E023703}">
                      <ahyp:hlinkClr xmlns:ahyp="http://schemas.microsoft.com/office/drawing/2018/hyperlinkcolor" val="tx"/>
                    </a:ext>
                  </a:extLst>
                </a:hlinkClick>
              </a:rPr>
              <a:t>Gaza Strip</a:t>
            </a:r>
            <a:r>
              <a:rPr lang="en-US" b="1" i="0" dirty="0">
                <a:solidFill>
                  <a:schemeClr val="bg1"/>
                </a:solidFill>
                <a:effectLst/>
                <a:latin typeface="Arial" panose="020B0604020202020204" pitchFamily="34" charset="0"/>
              </a:rPr>
              <a:t>, and </a:t>
            </a:r>
            <a:r>
              <a:rPr lang="en-US" b="1" i="0" u="none" strike="noStrike" dirty="0">
                <a:solidFill>
                  <a:schemeClr val="bg1"/>
                </a:solidFill>
                <a:effectLst/>
                <a:latin typeface="Arial" panose="020B0604020202020204" pitchFamily="34" charset="0"/>
                <a:hlinkClick r:id="rId26" tooltip="East Jerusalem">
                  <a:extLst>
                    <a:ext uri="{A12FA001-AC4F-418D-AE19-62706E023703}">
                      <ahyp:hlinkClr xmlns:ahyp="http://schemas.microsoft.com/office/drawing/2018/hyperlinkcolor" val="tx"/>
                    </a:ext>
                  </a:extLst>
                </a:hlinkClick>
              </a:rPr>
              <a:t>East Jerusalem</a:t>
            </a:r>
            <a:r>
              <a:rPr lang="en-US" b="1" i="0" dirty="0">
                <a:solidFill>
                  <a:schemeClr val="bg1"/>
                </a:solidFill>
                <a:effectLst/>
                <a:latin typeface="Arial" panose="020B0604020202020204" pitchFamily="34" charset="0"/>
              </a:rPr>
              <a:t> to constitute a </a:t>
            </a:r>
            <a:r>
              <a:rPr lang="en-US" b="1" i="0" u="none" strike="noStrike" dirty="0">
                <a:solidFill>
                  <a:schemeClr val="bg1"/>
                </a:solidFill>
                <a:effectLst/>
                <a:latin typeface="Arial" panose="020B0604020202020204" pitchFamily="34" charset="0"/>
                <a:hlinkClick r:id="rId27" tooltip="Proposals for a Palestinian state">
                  <a:extLst>
                    <a:ext uri="{A12FA001-AC4F-418D-AE19-62706E023703}">
                      <ahyp:hlinkClr xmlns:ahyp="http://schemas.microsoft.com/office/drawing/2018/hyperlinkcolor" val="tx"/>
                    </a:ext>
                  </a:extLst>
                </a:hlinkClick>
              </a:rPr>
              <a:t>Palestinian state</a:t>
            </a:r>
            <a:r>
              <a:rPr lang="en-US" b="1" i="0" u="none" strike="noStrike" baseline="30000" dirty="0">
                <a:solidFill>
                  <a:schemeClr val="bg1"/>
                </a:solidFill>
                <a:effectLst/>
                <a:latin typeface="Arial" panose="020B0604020202020204" pitchFamily="34" charset="0"/>
                <a:hlinkClick r:id="rId28">
                  <a:extLst>
                    <a:ext uri="{A12FA001-AC4F-418D-AE19-62706E023703}">
                      <ahyp:hlinkClr xmlns:ahyp="http://schemas.microsoft.com/office/drawing/2018/hyperlinkcolor" val="tx"/>
                    </a:ext>
                  </a:extLst>
                </a:hlinkClick>
              </a:rPr>
              <a:t>[16]</a:t>
            </a:r>
            <a:r>
              <a:rPr lang="en-US" b="1" i="0" dirty="0">
                <a:solidFill>
                  <a:schemeClr val="bg1"/>
                </a:solidFill>
                <a:effectLst/>
                <a:latin typeface="Arial" panose="020B0604020202020204" pitchFamily="34" charset="0"/>
              </a:rPr>
              <a:t> and returning Palestinians who left homes in Israel to where they were.</a:t>
            </a:r>
          </a:p>
        </p:txBody>
      </p:sp>
    </p:spTree>
    <p:extLst>
      <p:ext uri="{BB962C8B-B14F-4D97-AF65-F5344CB8AC3E}">
        <p14:creationId xmlns:p14="http://schemas.microsoft.com/office/powerpoint/2010/main" val="350432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6974018A-225F-4E91-9E84-02C42ECE7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1" y="477079"/>
            <a:ext cx="4373217" cy="16300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841934F3-169A-4921-AAEF-F2B9562704DE}"/>
              </a:ext>
            </a:extLst>
          </p:cNvPr>
          <p:cNvGraphicFramePr>
            <a:graphicFrameLocks noGrp="1"/>
          </p:cNvGraphicFramePr>
          <p:nvPr>
            <p:extLst>
              <p:ext uri="{D42A27DB-BD31-4B8C-83A1-F6EECF244321}">
                <p14:modId xmlns:p14="http://schemas.microsoft.com/office/powerpoint/2010/main" val="2740498566"/>
              </p:ext>
            </p:extLst>
          </p:nvPr>
        </p:nvGraphicFramePr>
        <p:xfrm>
          <a:off x="3220277" y="3243104"/>
          <a:ext cx="3366054" cy="2651760"/>
        </p:xfrm>
        <a:graphic>
          <a:graphicData uri="http://schemas.openxmlformats.org/drawingml/2006/table">
            <a:tbl>
              <a:tblPr/>
              <a:tblGrid>
                <a:gridCol w="1683027">
                  <a:extLst>
                    <a:ext uri="{9D8B030D-6E8A-4147-A177-3AD203B41FA5}">
                      <a16:colId xmlns:a16="http://schemas.microsoft.com/office/drawing/2014/main" val="2372272085"/>
                    </a:ext>
                  </a:extLst>
                </a:gridCol>
                <a:gridCol w="1683027">
                  <a:extLst>
                    <a:ext uri="{9D8B030D-6E8A-4147-A177-3AD203B41FA5}">
                      <a16:colId xmlns:a16="http://schemas.microsoft.com/office/drawing/2014/main" val="1467176433"/>
                    </a:ext>
                  </a:extLst>
                </a:gridCol>
              </a:tblGrid>
              <a:tr h="0">
                <a:tc>
                  <a:txBody>
                    <a:bodyPr/>
                    <a:lstStyle/>
                    <a:p>
                      <a:pPr algn="l" fontAlgn="t"/>
                      <a:r>
                        <a:rPr lang="en-US" b="1">
                          <a:solidFill>
                            <a:schemeClr val="bg1"/>
                          </a:solidFill>
                          <a:effectLst/>
                        </a:rPr>
                        <a:t>Leader</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b="1" u="none" strike="noStrike">
                          <a:solidFill>
                            <a:schemeClr val="bg1"/>
                          </a:solidFill>
                          <a:effectLst/>
                          <a:hlinkClick r:id="rId3" tooltip="Arab nationalism">
                            <a:extLst>
                              <a:ext uri="{A12FA001-AC4F-418D-AE19-62706E023703}">
                                <ahyp:hlinkClr xmlns:ahyp="http://schemas.microsoft.com/office/drawing/2018/hyperlinkcolor" val="tx"/>
                              </a:ext>
                            </a:extLst>
                          </a:hlinkClick>
                        </a:rPr>
                        <a:t>Ahmad Tibi</a:t>
                      </a:r>
                      <a:endParaRPr lang="en-US" b="1">
                        <a:solidFill>
                          <a:schemeClr val="bg1"/>
                        </a:solidFill>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79999501"/>
                  </a:ext>
                </a:extLst>
              </a:tr>
              <a:tr h="0">
                <a:tc>
                  <a:txBody>
                    <a:bodyPr/>
                    <a:lstStyle/>
                    <a:p>
                      <a:pPr algn="l" fontAlgn="t"/>
                      <a:r>
                        <a:rPr lang="en-US" b="1" u="none" strike="noStrike">
                          <a:solidFill>
                            <a:schemeClr val="bg1"/>
                          </a:solidFill>
                          <a:effectLst/>
                          <a:hlinkClick r:id="rId4" tooltip="List of political ideologies">
                            <a:extLst>
                              <a:ext uri="{A12FA001-AC4F-418D-AE19-62706E023703}">
                                <ahyp:hlinkClr xmlns:ahyp="http://schemas.microsoft.com/office/drawing/2018/hyperlinkcolor" val="tx"/>
                              </a:ext>
                            </a:extLst>
                          </a:hlinkClick>
                        </a:rPr>
                        <a:t>Ideology</a:t>
                      </a:r>
                      <a:endParaRPr lang="en-US" b="1">
                        <a:solidFill>
                          <a:schemeClr val="bg1"/>
                        </a:solidFill>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buFont typeface="Arial" panose="020B0604020202020204" pitchFamily="34" charset="0"/>
                        <a:buChar char="•"/>
                      </a:pPr>
                      <a:r>
                        <a:rPr lang="en-US" b="1" u="none" strike="noStrike" dirty="0">
                          <a:solidFill>
                            <a:schemeClr val="bg1"/>
                          </a:solidFill>
                          <a:effectLst/>
                          <a:hlinkClick r:id="rId5">
                            <a:extLst>
                              <a:ext uri="{A12FA001-AC4F-418D-AE19-62706E023703}">
                                <ahyp:hlinkClr xmlns:ahyp="http://schemas.microsoft.com/office/drawing/2018/hyperlinkcolor" val="tx"/>
                              </a:ext>
                            </a:extLst>
                          </a:hlinkClick>
                        </a:rPr>
                        <a:t>Arab nationalism</a:t>
                      </a:r>
                      <a:r>
                        <a:rPr lang="en-US" b="1" i="0" u="none" strike="noStrike" baseline="30000" dirty="0">
                          <a:solidFill>
                            <a:schemeClr val="bg1"/>
                          </a:solidFill>
                          <a:effectLst/>
                          <a:hlinkClick r:id="rId6">
                            <a:extLst>
                              <a:ext uri="{A12FA001-AC4F-418D-AE19-62706E023703}">
                                <ahyp:hlinkClr xmlns:ahyp="http://schemas.microsoft.com/office/drawing/2018/hyperlinkcolor" val="tx"/>
                              </a:ext>
                            </a:extLst>
                          </a:hlinkClick>
                        </a:rPr>
                        <a:t>[1]</a:t>
                      </a:r>
                      <a:r>
                        <a:rPr lang="en-US" b="1" i="0" u="none" strike="noStrike" baseline="30000" dirty="0">
                          <a:solidFill>
                            <a:schemeClr val="bg1"/>
                          </a:solidFill>
                          <a:effectLst/>
                          <a:hlinkClick r:id="rId7">
                            <a:extLst>
                              <a:ext uri="{A12FA001-AC4F-418D-AE19-62706E023703}">
                                <ahyp:hlinkClr xmlns:ahyp="http://schemas.microsoft.com/office/drawing/2018/hyperlinkcolor" val="tx"/>
                              </a:ext>
                            </a:extLst>
                          </a:hlinkClick>
                        </a:rPr>
                        <a:t>[2]</a:t>
                      </a:r>
                      <a:endParaRPr lang="en-US" b="1" dirty="0">
                        <a:solidFill>
                          <a:schemeClr val="bg1"/>
                        </a:solidFill>
                        <a:effectLst/>
                      </a:endParaRPr>
                    </a:p>
                    <a:p>
                      <a:pPr algn="l" fontAlgn="t">
                        <a:buFont typeface="Arial" panose="020B0604020202020204" pitchFamily="34" charset="0"/>
                        <a:buChar char="•"/>
                      </a:pPr>
                      <a:r>
                        <a:rPr lang="en-US" b="1" u="sng" dirty="0">
                          <a:solidFill>
                            <a:schemeClr val="bg1"/>
                          </a:solidFill>
                          <a:effectLst/>
                          <a:hlinkClick r:id="rId8">
                            <a:extLst>
                              <a:ext uri="{A12FA001-AC4F-418D-AE19-62706E023703}">
                                <ahyp:hlinkClr xmlns:ahyp="http://schemas.microsoft.com/office/drawing/2018/hyperlinkcolor" val="tx"/>
                              </a:ext>
                            </a:extLst>
                          </a:hlinkClick>
                        </a:rPr>
                        <a:t>Israeli Arab</a:t>
                      </a:r>
                      <a:r>
                        <a:rPr lang="en-US" b="1" dirty="0">
                          <a:solidFill>
                            <a:schemeClr val="bg1"/>
                          </a:solidFill>
                          <a:effectLst/>
                        </a:rPr>
                        <a:t> interests</a:t>
                      </a:r>
                    </a:p>
                    <a:p>
                      <a:pPr algn="l" fontAlgn="t">
                        <a:buFont typeface="Arial" panose="020B0604020202020204" pitchFamily="34" charset="0"/>
                        <a:buChar char="•"/>
                      </a:pPr>
                      <a:r>
                        <a:rPr lang="en-US" b="1" u="none" strike="noStrike" dirty="0">
                          <a:solidFill>
                            <a:schemeClr val="bg1"/>
                          </a:solidFill>
                          <a:effectLst/>
                          <a:hlinkClick r:id="rId9" tooltip="Secularism">
                            <a:extLst>
                              <a:ext uri="{A12FA001-AC4F-418D-AE19-62706E023703}">
                                <ahyp:hlinkClr xmlns:ahyp="http://schemas.microsoft.com/office/drawing/2018/hyperlinkcolor" val="tx"/>
                              </a:ext>
                            </a:extLst>
                          </a:hlinkClick>
                        </a:rPr>
                        <a:t>Secularism</a:t>
                      </a:r>
                      <a:r>
                        <a:rPr lang="en-US" b="1" i="0" u="none" strike="noStrike" baseline="30000" dirty="0">
                          <a:solidFill>
                            <a:schemeClr val="bg1"/>
                          </a:solidFill>
                          <a:effectLst/>
                          <a:hlinkClick r:id="rId10">
                            <a:extLst>
                              <a:ext uri="{A12FA001-AC4F-418D-AE19-62706E023703}">
                                <ahyp:hlinkClr xmlns:ahyp="http://schemas.microsoft.com/office/drawing/2018/hyperlinkcolor" val="tx"/>
                              </a:ext>
                            </a:extLst>
                          </a:hlinkClick>
                        </a:rPr>
                        <a:t>[3]</a:t>
                      </a:r>
                      <a:r>
                        <a:rPr lang="en-US" b="1" i="0" u="none" strike="noStrike" baseline="30000" dirty="0">
                          <a:solidFill>
                            <a:schemeClr val="bg1"/>
                          </a:solidFill>
                          <a:effectLst/>
                          <a:hlinkClick r:id="rId6">
                            <a:extLst>
                              <a:ext uri="{A12FA001-AC4F-418D-AE19-62706E023703}">
                                <ahyp:hlinkClr xmlns:ahyp="http://schemas.microsoft.com/office/drawing/2018/hyperlinkcolor" val="tx"/>
                              </a:ext>
                            </a:extLst>
                          </a:hlinkClick>
                        </a:rPr>
                        <a:t>[1]</a:t>
                      </a:r>
                      <a:r>
                        <a:rPr lang="en-US" b="1" i="0" u="none" strike="noStrike" baseline="30000" dirty="0">
                          <a:solidFill>
                            <a:schemeClr val="bg1"/>
                          </a:solidFill>
                          <a:effectLst/>
                          <a:hlinkClick r:id="rId7">
                            <a:extLst>
                              <a:ext uri="{A12FA001-AC4F-418D-AE19-62706E023703}">
                                <ahyp:hlinkClr xmlns:ahyp="http://schemas.microsoft.com/office/drawing/2018/hyperlinkcolor" val="tx"/>
                              </a:ext>
                            </a:extLst>
                          </a:hlinkClick>
                        </a:rPr>
                        <a:t>[2]</a:t>
                      </a:r>
                      <a:endParaRPr lang="en-US" b="1" dirty="0">
                        <a:solidFill>
                          <a:schemeClr val="bg1"/>
                        </a:solidFill>
                        <a:effectLst/>
                      </a:endParaRPr>
                    </a:p>
                    <a:p>
                      <a:pPr algn="l" fontAlgn="t">
                        <a:buFont typeface="Arial" panose="020B0604020202020204" pitchFamily="34" charset="0"/>
                        <a:buChar char="•"/>
                      </a:pPr>
                      <a:r>
                        <a:rPr lang="en-US" b="1" u="none" strike="noStrike" dirty="0">
                          <a:solidFill>
                            <a:schemeClr val="bg1"/>
                          </a:solidFill>
                          <a:effectLst/>
                          <a:hlinkClick r:id="rId11" tooltip="Left-wing politics">
                            <a:extLst>
                              <a:ext uri="{A12FA001-AC4F-418D-AE19-62706E023703}">
                                <ahyp:hlinkClr xmlns:ahyp="http://schemas.microsoft.com/office/drawing/2018/hyperlinkcolor" val="tx"/>
                              </a:ext>
                            </a:extLst>
                          </a:hlinkClick>
                        </a:rPr>
                        <a:t>Two-state solution</a:t>
                      </a:r>
                      <a:endParaRPr lang="en-US" b="1" dirty="0">
                        <a:solidFill>
                          <a:schemeClr val="bg1"/>
                        </a:solidFill>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35583127"/>
                  </a:ext>
                </a:extLst>
              </a:tr>
            </a:tbl>
          </a:graphicData>
        </a:graphic>
      </p:graphicFrame>
      <p:pic>
        <p:nvPicPr>
          <p:cNvPr id="5122" name="Picture 2">
            <a:extLst>
              <a:ext uri="{FF2B5EF4-FFF2-40B4-BE49-F238E27FC236}">
                <a16:creationId xmlns:a16="http://schemas.microsoft.com/office/drawing/2014/main" id="{4DBEC2D9-69B2-4398-B755-903B4B3E2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450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55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108</TotalTime>
  <Words>760</Words>
  <Application>Microsoft Office PowerPoint</Application>
  <PresentationFormat>Widescreen</PresentationFormat>
  <Paragraphs>100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SBL Hebrew</vt:lpstr>
      <vt:lpstr>Tw Cen MT</vt:lpstr>
      <vt:lpstr>Circuit</vt:lpstr>
      <vt:lpstr>KONFLIKT U IZRAELU maj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KONFLIKT U IZRAELU</dc:title>
  <dc:creator>Davor</dc:creator>
  <cp:lastModifiedBy>Davor</cp:lastModifiedBy>
  <cp:revision>12</cp:revision>
  <dcterms:created xsi:type="dcterms:W3CDTF">2021-05-14T14:14:17Z</dcterms:created>
  <dcterms:modified xsi:type="dcterms:W3CDTF">2021-05-14T16:03:20Z</dcterms:modified>
</cp:coreProperties>
</file>