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57" r:id="rId22"/>
    <p:sldId id="277" r:id="rId23"/>
    <p:sldId id="278" r:id="rId24"/>
    <p:sldId id="279" r:id="rId25"/>
    <p:sldId id="280" r:id="rId26"/>
    <p:sldId id="282" r:id="rId27"/>
    <p:sldId id="285" r:id="rId28"/>
    <p:sldId id="284" r:id="rId29"/>
    <p:sldId id="283" r:id="rId30"/>
    <p:sldId id="2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8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2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4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9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5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2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05E9E-04C4-4F50-91D9-5636543ABA0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5F8E-054A-43D1-A90C-CE8409615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4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632" y="829696"/>
            <a:ext cx="8191337" cy="2387600"/>
          </a:xfrm>
        </p:spPr>
        <p:txBody>
          <a:bodyPr/>
          <a:lstStyle/>
          <a:p>
            <a:r>
              <a:rPr lang="en-US" dirty="0" err="1"/>
              <a:t>Dokumenti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Raguze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487" y="4113628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pisanja</a:t>
            </a:r>
            <a:r>
              <a:rPr lang="en-US" dirty="0"/>
              <a:t>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Hajima</a:t>
            </a:r>
            <a:r>
              <a:rPr lang="en-US" dirty="0"/>
              <a:t> </a:t>
            </a:r>
            <a:r>
              <a:rPr lang="en-US" dirty="0" err="1"/>
              <a:t>Kamhija</a:t>
            </a:r>
            <a:endParaRPr lang="en-US" dirty="0"/>
          </a:p>
          <a:p>
            <a:r>
              <a:rPr lang="en-US" dirty="0"/>
              <a:t>i</a:t>
            </a:r>
          </a:p>
          <a:p>
            <a:r>
              <a:rPr lang="en-US" dirty="0" err="1"/>
              <a:t>Vinka</a:t>
            </a:r>
            <a:r>
              <a:rPr lang="en-US" dirty="0"/>
              <a:t> </a:t>
            </a:r>
            <a:r>
              <a:rPr lang="en-US" dirty="0" err="1"/>
              <a:t>Ivancevica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JEVREJSKI  ALMANAH 1954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225" t="19328" r="11162" b="19986"/>
          <a:stretch/>
        </p:blipFill>
        <p:spPr>
          <a:xfrm>
            <a:off x="8860665" y="193183"/>
            <a:ext cx="3000778" cy="41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1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Jevrejin</a:t>
            </a:r>
            <a:r>
              <a:rPr lang="en-US" dirty="0"/>
              <a:t> - </a:t>
            </a:r>
            <a:r>
              <a:rPr lang="en-US" dirty="0" err="1"/>
              <a:t>nejevrejinu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Pismo je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interesantno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sadržaju</a:t>
            </a:r>
            <a:r>
              <a:rPr lang="en-US" dirty="0"/>
              <a:t>. </a:t>
            </a:r>
            <a:r>
              <a:rPr lang="en-US" dirty="0" err="1"/>
              <a:t>Pisac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 je </a:t>
            </a:r>
            <a:r>
              <a:rPr lang="en-US" dirty="0" err="1"/>
              <a:t>Jevrejin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se </a:t>
            </a:r>
            <a:r>
              <a:rPr lang="en-US" dirty="0" err="1"/>
              <a:t>potpisuje</a:t>
            </a:r>
            <a:r>
              <a:rPr lang="en-US" dirty="0"/>
              <a:t> </a:t>
            </a:r>
            <a:r>
              <a:rPr lang="en-US" dirty="0" err="1"/>
              <a:t>kraticom</a:t>
            </a:r>
            <a:r>
              <a:rPr lang="en-US" dirty="0"/>
              <a:t> S. T. — </a:t>
            </a:r>
            <a:r>
              <a:rPr lang="en-US" dirty="0" err="1"/>
              <a:t>sefarad</a:t>
            </a:r>
            <a:r>
              <a:rPr lang="en-US" dirty="0"/>
              <a:t> </a:t>
            </a:r>
            <a:r>
              <a:rPr lang="en-US" dirty="0" err="1"/>
              <a:t>taor</a:t>
            </a:r>
            <a:r>
              <a:rPr lang="en-US" dirty="0"/>
              <a:t> = </a:t>
            </a:r>
            <a:r>
              <a:rPr lang="en-US" dirty="0" err="1"/>
              <a:t>čisti</a:t>
            </a:r>
            <a:r>
              <a:rPr lang="en-US" dirty="0"/>
              <a:t> </a:t>
            </a:r>
            <a:r>
              <a:rPr lang="en-US" dirty="0" err="1"/>
              <a:t>sefarad</a:t>
            </a:r>
            <a:r>
              <a:rPr lang="en-US" dirty="0"/>
              <a:t>, </a:t>
            </a:r>
            <a:r>
              <a:rPr lang="en-US" dirty="0" err="1"/>
              <a:t>dok</a:t>
            </a:r>
            <a:r>
              <a:rPr lang="en-US" dirty="0"/>
              <a:t> je </a:t>
            </a:r>
            <a:r>
              <a:rPr lang="en-US" dirty="0" err="1"/>
              <a:t>naslovnik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 — </a:t>
            </a:r>
            <a:r>
              <a:rPr lang="en-US" dirty="0" err="1"/>
              <a:t>njegov</a:t>
            </a:r>
            <a:r>
              <a:rPr lang="en-US" dirty="0"/>
              <a:t> principal —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prilici</a:t>
            </a:r>
            <a:r>
              <a:rPr lang="en-US" dirty="0"/>
              <a:t> </a:t>
            </a:r>
            <a:r>
              <a:rPr lang="en-US" dirty="0" err="1"/>
              <a:t>nejevrejin</a:t>
            </a:r>
            <a:r>
              <a:rPr lang="en-US" dirty="0"/>
              <a:t>. </a:t>
            </a:r>
          </a:p>
          <a:p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prezime</a:t>
            </a:r>
            <a:r>
              <a:rPr lang="en-US" dirty="0"/>
              <a:t> </a:t>
            </a:r>
            <a:r>
              <a:rPr lang="en-US" dirty="0" err="1"/>
              <a:t>njegovo</a:t>
            </a:r>
            <a:r>
              <a:rPr lang="en-US" dirty="0"/>
              <a:t>: </a:t>
            </a:r>
            <a:r>
              <a:rPr lang="en-US" dirty="0" err="1"/>
              <a:t>Vajco</a:t>
            </a:r>
            <a:r>
              <a:rPr lang="en-US" dirty="0"/>
              <a:t> </a:t>
            </a:r>
            <a:r>
              <a:rPr lang="en-US" dirty="0" err="1"/>
              <a:t>Paskali</a:t>
            </a:r>
            <a:r>
              <a:rPr lang="en-US" dirty="0"/>
              <a:t> </a:t>
            </a:r>
            <a:r>
              <a:rPr lang="en-US" dirty="0" err="1"/>
              <a:t>stoji</a:t>
            </a:r>
            <a:r>
              <a:rPr lang="en-US" dirty="0"/>
              <a:t> </a:t>
            </a:r>
            <a:r>
              <a:rPr lang="en-US" dirty="0" err="1"/>
              <a:t>dodatak</a:t>
            </a:r>
            <a:r>
              <a:rPr lang="en-US" dirty="0"/>
              <a:t> ,,N e r o“, </a:t>
            </a:r>
            <a:r>
              <a:rPr lang="en-US" dirty="0" err="1"/>
              <a:t>kraticu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stavljaju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nejevrejskih</a:t>
            </a:r>
            <a:r>
              <a:rPr lang="en-US" dirty="0"/>
              <a:t> </a:t>
            </a:r>
            <a:r>
              <a:rPr lang="en-US" dirty="0" err="1"/>
              <a:t>uglednih</a:t>
            </a:r>
            <a:r>
              <a:rPr lang="en-US" dirty="0"/>
              <a:t> </a:t>
            </a:r>
            <a:r>
              <a:rPr lang="en-US" dirty="0" err="1"/>
              <a:t>ličnosti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državnih</a:t>
            </a:r>
            <a:r>
              <a:rPr lang="en-US" dirty="0"/>
              <a:t> organa, a </a:t>
            </a:r>
            <a:r>
              <a:rPr lang="en-US" dirty="0" err="1"/>
              <a:t>znači</a:t>
            </a:r>
            <a:r>
              <a:rPr lang="en-US" dirty="0"/>
              <a:t>: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Bog </a:t>
            </a:r>
            <a:r>
              <a:rPr lang="en-US" dirty="0" err="1"/>
              <a:t>poživi</a:t>
            </a:r>
            <a:r>
              <a:rPr lang="en-US" dirty="0"/>
              <a:t>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veliča</a:t>
            </a:r>
            <a:r>
              <a:rPr lang="en-US" dirty="0"/>
              <a:t> </a:t>
            </a:r>
            <a:r>
              <a:rPr lang="en-US" dirty="0" err="1"/>
              <a:t>njegov</a:t>
            </a:r>
            <a:r>
              <a:rPr lang="en-US" dirty="0"/>
              <a:t> </a:t>
            </a:r>
            <a:r>
              <a:rPr lang="en-US" dirty="0" err="1"/>
              <a:t>ugled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390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Pismo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Ladinu</a:t>
            </a:r>
            <a:r>
              <a:rPr lang="en-US" dirty="0"/>
              <a:t> – </a:t>
            </a:r>
            <a:r>
              <a:rPr lang="en-US" dirty="0" err="1"/>
              <a:t>zet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Raguze</a:t>
            </a:r>
            <a:r>
              <a:rPr lang="en-US" dirty="0"/>
              <a:t> </a:t>
            </a:r>
            <a:r>
              <a:rPr lang="en-US" dirty="0" err="1"/>
              <a:t>pise</a:t>
            </a:r>
            <a:r>
              <a:rPr lang="en-US" dirty="0"/>
              <a:t> </a:t>
            </a:r>
            <a:r>
              <a:rPr lang="en-US" dirty="0" err="1"/>
              <a:t>suraku</a:t>
            </a:r>
            <a:br>
              <a:rPr lang="en-US" dirty="0"/>
            </a:br>
            <a:r>
              <a:rPr lang="en-US" dirty="0" err="1"/>
              <a:t>trazi</a:t>
            </a:r>
            <a:r>
              <a:rPr lang="en-US" dirty="0"/>
              <a:t> </a:t>
            </a:r>
            <a:r>
              <a:rPr lang="en-US" dirty="0" err="1"/>
              <a:t>stan</a:t>
            </a:r>
            <a:r>
              <a:rPr lang="en-US" dirty="0"/>
              <a:t> u </a:t>
            </a:r>
            <a:r>
              <a:rPr lang="en-US" dirty="0" err="1"/>
              <a:t>Sarajevu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0957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NASLOV</a:t>
            </a:r>
          </a:p>
          <a:p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zanimljiv</a:t>
            </a:r>
            <a:r>
              <a:rPr lang="en-US" dirty="0"/>
              <a:t> je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naslovljivanja</a:t>
            </a:r>
            <a:r>
              <a:rPr lang="en-US" dirty="0"/>
              <a:t> </a:t>
            </a:r>
            <a:r>
              <a:rPr lang="en-US" dirty="0" err="1"/>
              <a:t>adrese</a:t>
            </a:r>
            <a:r>
              <a:rPr lang="en-US" dirty="0"/>
              <a:t> </a:t>
            </a:r>
            <a:r>
              <a:rPr lang="en-US" dirty="0" err="1"/>
              <a:t>zetove</a:t>
            </a:r>
            <a:r>
              <a:rPr lang="en-US" dirty="0"/>
              <a:t> </a:t>
            </a:r>
            <a:r>
              <a:rPr lang="en-US" dirty="0" err="1"/>
              <a:t>šuraku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hebrejskom</a:t>
            </a:r>
            <a:r>
              <a:rPr lang="en-US" dirty="0"/>
              <a:t>: </a:t>
            </a:r>
          </a:p>
          <a:p>
            <a:r>
              <a:rPr lang="en-US" dirty="0" err="1"/>
              <a:t>Agrevir</a:t>
            </a:r>
            <a:r>
              <a:rPr lang="en-US" dirty="0"/>
              <a:t> </a:t>
            </a:r>
            <a:r>
              <a:rPr lang="en-US" dirty="0" err="1"/>
              <a:t>javiar</a:t>
            </a:r>
            <a:r>
              <a:rPr lang="en-US" dirty="0"/>
              <a:t> </a:t>
            </a:r>
            <a:r>
              <a:rPr lang="en-US" dirty="0" err="1"/>
              <a:t>navon</a:t>
            </a:r>
            <a:r>
              <a:rPr lang="en-US" dirty="0"/>
              <a:t> </a:t>
            </a:r>
            <a:r>
              <a:rPr lang="en-US" dirty="0" err="1"/>
              <a:t>venaala</a:t>
            </a:r>
            <a:r>
              <a:rPr lang="en-US" dirty="0"/>
              <a:t> </a:t>
            </a:r>
            <a:r>
              <a:rPr lang="en-US" dirty="0" err="1"/>
              <a:t>kemoar</a:t>
            </a:r>
            <a:r>
              <a:rPr lang="en-US" dirty="0"/>
              <a:t> </a:t>
            </a:r>
            <a:r>
              <a:rPr lang="en-US" dirty="0" err="1"/>
              <a:t>Jehiel</a:t>
            </a:r>
            <a:r>
              <a:rPr lang="en-US" dirty="0"/>
              <a:t>  Vitale. j. = </a:t>
            </a:r>
            <a:r>
              <a:rPr lang="en-US" dirty="0" err="1"/>
              <a:t>što</a:t>
            </a:r>
            <a:r>
              <a:rPr lang="en-US" dirty="0"/>
              <a:t> bi </a:t>
            </a:r>
            <a:r>
              <a:rPr lang="en-US" dirty="0" err="1"/>
              <a:t>trebalo</a:t>
            </a:r>
            <a:r>
              <a:rPr lang="en-US" dirty="0"/>
              <a:t> da </a:t>
            </a:r>
            <a:r>
              <a:rPr lang="en-US" dirty="0" err="1"/>
              <a:t>znači</a:t>
            </a:r>
            <a:r>
              <a:rPr lang="en-US" dirty="0"/>
              <a:t>: </a:t>
            </a:r>
            <a:r>
              <a:rPr lang="en-US" dirty="0" err="1"/>
              <a:t>Cijenjenom</a:t>
            </a:r>
            <a:r>
              <a:rPr lang="en-US" dirty="0"/>
              <a:t>, </a:t>
            </a:r>
            <a:r>
              <a:rPr lang="en-US" dirty="0" err="1"/>
              <a:t>uvaženom</a:t>
            </a:r>
            <a:r>
              <a:rPr lang="en-US" dirty="0"/>
              <a:t> </a:t>
            </a:r>
            <a:r>
              <a:rPr lang="en-US" dirty="0" err="1"/>
              <a:t>gospodinu</a:t>
            </a:r>
            <a:r>
              <a:rPr lang="en-US" dirty="0"/>
              <a:t> (</a:t>
            </a:r>
            <a:r>
              <a:rPr lang="en-US" dirty="0" err="1"/>
              <a:t>gazdi</a:t>
            </a:r>
            <a:r>
              <a:rPr lang="en-US" dirty="0"/>
              <a:t>) </a:t>
            </a:r>
          </a:p>
          <a:p>
            <a:r>
              <a:rPr lang="en-US" dirty="0"/>
              <a:t>K e m o a r = </a:t>
            </a:r>
            <a:r>
              <a:rPr lang="en-US" dirty="0" err="1"/>
              <a:t>kratica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„</a:t>
            </a:r>
            <a:r>
              <a:rPr lang="en-US" dirty="0" err="1"/>
              <a:t>Kevod</a:t>
            </a:r>
            <a:r>
              <a:rPr lang="en-US" dirty="0"/>
              <a:t> </a:t>
            </a:r>
            <a:r>
              <a:rPr lang="en-US" dirty="0" err="1"/>
              <a:t>Morenu</a:t>
            </a:r>
            <a:r>
              <a:rPr lang="en-US" dirty="0"/>
              <a:t> </a:t>
            </a:r>
            <a:r>
              <a:rPr lang="en-US" dirty="0" err="1"/>
              <a:t>Arav</a:t>
            </a:r>
            <a:r>
              <a:rPr lang="en-US" dirty="0"/>
              <a:t>“ </a:t>
            </a:r>
          </a:p>
          <a:p>
            <a:r>
              <a:rPr lang="en-US" dirty="0" err="1"/>
              <a:t>Jehielu</a:t>
            </a:r>
            <a:r>
              <a:rPr lang="en-US" dirty="0"/>
              <a:t> Vitale. J. =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Bog </a:t>
            </a:r>
            <a:r>
              <a:rPr lang="en-US" dirty="0" err="1"/>
              <a:t>poživi</a:t>
            </a:r>
            <a:r>
              <a:rPr lang="en-US" dirty="0"/>
              <a:t> — </a:t>
            </a:r>
            <a:r>
              <a:rPr lang="en-US" dirty="0" err="1"/>
              <a:t>čuva</a:t>
            </a:r>
            <a:r>
              <a:rPr lang="en-US" dirty="0"/>
              <a:t>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036" t="19516" r="4718" b="38398"/>
          <a:stretch/>
        </p:blipFill>
        <p:spPr>
          <a:xfrm>
            <a:off x="7285148" y="1116427"/>
            <a:ext cx="4906852" cy="28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3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Pismo </a:t>
            </a:r>
            <a:r>
              <a:rPr lang="en-US" dirty="0" err="1"/>
              <a:t>počinje</a:t>
            </a:r>
            <a:r>
              <a:rPr lang="en-US" dirty="0"/>
              <a:t>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lijepom</a:t>
            </a:r>
            <a:r>
              <a:rPr lang="en-US" dirty="0"/>
              <a:t> </a:t>
            </a:r>
            <a:r>
              <a:rPr lang="en-US" dirty="0" err="1"/>
              <a:t>kraticom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hebrejskom</a:t>
            </a:r>
            <a:r>
              <a:rPr lang="en-US" dirty="0"/>
              <a:t>: </a:t>
            </a:r>
            <a:r>
              <a:rPr lang="en-US" dirty="0" err="1"/>
              <a:t>inicijalima</a:t>
            </a:r>
            <a:r>
              <a:rPr lang="en-US" dirty="0"/>
              <a:t> </a:t>
            </a:r>
            <a:r>
              <a:rPr lang="en-US" dirty="0" err="1"/>
              <a:t>pojedinih</a:t>
            </a:r>
            <a:r>
              <a:rPr lang="en-US" dirty="0"/>
              <a:t> </a:t>
            </a:r>
            <a:r>
              <a:rPr lang="en-US" dirty="0" err="1"/>
              <a:t>rijeći</a:t>
            </a:r>
            <a:r>
              <a:rPr lang="en-US" dirty="0"/>
              <a:t>: A.D.Š.V. = </a:t>
            </a:r>
            <a:r>
              <a:rPr lang="en-US" dirty="0" err="1"/>
              <a:t>Ahare</a:t>
            </a:r>
            <a:r>
              <a:rPr lang="en-US" dirty="0"/>
              <a:t> </a:t>
            </a:r>
            <a:r>
              <a:rPr lang="en-US" dirty="0" err="1"/>
              <a:t>derišat</a:t>
            </a:r>
            <a:r>
              <a:rPr lang="en-US" dirty="0"/>
              <a:t> </a:t>
            </a:r>
            <a:r>
              <a:rPr lang="en-US" dirty="0" err="1"/>
              <a:t>šelomo</a:t>
            </a:r>
            <a:r>
              <a:rPr lang="en-US" dirty="0"/>
              <a:t> </a:t>
            </a:r>
            <a:r>
              <a:rPr lang="en-US" dirty="0" err="1"/>
              <a:t>vetovato</a:t>
            </a:r>
            <a:r>
              <a:rPr lang="en-US" dirty="0"/>
              <a:t> = </a:t>
            </a:r>
            <a:r>
              <a:rPr lang="en-US" dirty="0" err="1"/>
              <a:t>ili</a:t>
            </a:r>
            <a:r>
              <a:rPr lang="en-US" dirty="0"/>
              <a:t> „</a:t>
            </a:r>
            <a:r>
              <a:rPr lang="en-US" dirty="0" err="1"/>
              <a:t>Pitajući</a:t>
            </a:r>
            <a:r>
              <a:rPr lang="en-US" dirty="0"/>
              <a:t> </a:t>
            </a:r>
            <a:r>
              <a:rPr lang="en-US" dirty="0" err="1"/>
              <a:t>prvo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Vaše</a:t>
            </a:r>
            <a:r>
              <a:rPr lang="en-US" dirty="0"/>
              <a:t> dobro </a:t>
            </a:r>
            <a:r>
              <a:rPr lang="en-US" dirty="0" err="1"/>
              <a:t>zdravlje</a:t>
            </a:r>
            <a:r>
              <a:rPr lang="en-US" dirty="0"/>
              <a:t>." </a:t>
            </a:r>
          </a:p>
          <a:p>
            <a:r>
              <a:rPr lang="en-US" dirty="0"/>
              <a:t>Kao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ranijim</a:t>
            </a:r>
            <a:r>
              <a:rPr lang="en-US" dirty="0"/>
              <a:t> </a:t>
            </a:r>
            <a:r>
              <a:rPr lang="en-US" dirty="0" err="1"/>
              <a:t>pismima</a:t>
            </a:r>
            <a:r>
              <a:rPr lang="en-US" dirty="0"/>
              <a:t> </a:t>
            </a:r>
            <a:r>
              <a:rPr lang="en-US" dirty="0" err="1"/>
              <a:t>kadgod</a:t>
            </a:r>
            <a:r>
              <a:rPr lang="en-US" dirty="0"/>
              <a:t> se </a:t>
            </a:r>
            <a:r>
              <a:rPr lang="en-US" dirty="0" err="1"/>
              <a:t>spominje</a:t>
            </a:r>
            <a:r>
              <a:rPr lang="en-US" dirty="0"/>
              <a:t> </a:t>
            </a:r>
            <a:r>
              <a:rPr lang="en-US" dirty="0" err="1"/>
              <a:t>jevrejsko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, </a:t>
            </a:r>
            <a:r>
              <a:rPr lang="en-US" dirty="0" err="1"/>
              <a:t>neizostavno</a:t>
            </a:r>
            <a:r>
              <a:rPr lang="en-US" dirty="0"/>
              <a:t> se </a:t>
            </a:r>
            <a:r>
              <a:rPr lang="en-US" dirty="0" err="1"/>
              <a:t>navodi</a:t>
            </a:r>
            <a:r>
              <a:rPr lang="en-US" dirty="0"/>
              <a:t>  </a:t>
            </a:r>
            <a:r>
              <a:rPr lang="en-US" dirty="0" err="1"/>
              <a:t>e.j</a:t>
            </a:r>
            <a:r>
              <a:rPr lang="en-US" dirty="0"/>
              <a:t>. = </a:t>
            </a:r>
            <a:r>
              <a:rPr lang="en-US" dirty="0" err="1"/>
              <a:t>ašem</a:t>
            </a:r>
            <a:r>
              <a:rPr lang="en-US" dirty="0"/>
              <a:t> </a:t>
            </a:r>
            <a:r>
              <a:rPr lang="en-US" dirty="0" err="1"/>
              <a:t>jišmereu</a:t>
            </a:r>
            <a:r>
              <a:rPr lang="en-US" dirty="0"/>
              <a:t> =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Bog </a:t>
            </a:r>
            <a:r>
              <a:rPr lang="en-US" dirty="0" err="1"/>
              <a:t>ćuva</a:t>
            </a:r>
            <a:r>
              <a:rPr lang="en-US" dirty="0"/>
              <a:t>! </a:t>
            </a:r>
          </a:p>
          <a:p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adrese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imena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Ragusa, </a:t>
            </a:r>
            <a:r>
              <a:rPr lang="en-US" dirty="0" err="1"/>
              <a:t>stavlja</a:t>
            </a:r>
            <a:r>
              <a:rPr lang="en-US" dirty="0"/>
              <a:t> se </a:t>
            </a:r>
            <a:r>
              <a:rPr lang="en-US" dirty="0" err="1"/>
              <a:t>kratica</a:t>
            </a:r>
            <a:r>
              <a:rPr lang="en-US" dirty="0"/>
              <a:t> </a:t>
            </a:r>
            <a:r>
              <a:rPr lang="en-US" dirty="0" err="1"/>
              <a:t>j.a.</a:t>
            </a:r>
            <a:r>
              <a:rPr lang="en-US" dirty="0"/>
              <a:t> (jot </a:t>
            </a:r>
            <a:r>
              <a:rPr lang="en-US" dirty="0" err="1"/>
              <a:t>ajin</a:t>
            </a:r>
            <a:r>
              <a:rPr lang="en-US" dirty="0"/>
              <a:t>) = „</a:t>
            </a:r>
            <a:r>
              <a:rPr lang="en-US" dirty="0" err="1"/>
              <a:t>jezera</a:t>
            </a:r>
            <a:r>
              <a:rPr lang="en-US" dirty="0"/>
              <a:t> </a:t>
            </a:r>
            <a:r>
              <a:rPr lang="en-US" dirty="0" err="1"/>
              <a:t>eloim</a:t>
            </a:r>
            <a:r>
              <a:rPr lang="en-US" dirty="0"/>
              <a:t>” =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Bog </a:t>
            </a:r>
            <a:r>
              <a:rPr lang="en-US" dirty="0" err="1"/>
              <a:t>pomaže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1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Potpis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Autor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 u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skromnosti</a:t>
            </a:r>
            <a:r>
              <a:rPr lang="en-US" dirty="0"/>
              <a:t> </a:t>
            </a:r>
            <a:r>
              <a:rPr lang="en-US" dirty="0" err="1"/>
              <a:t>završava</a:t>
            </a:r>
            <a:r>
              <a:rPr lang="en-US" dirty="0"/>
              <a:t> </a:t>
            </a:r>
            <a:r>
              <a:rPr lang="en-US" dirty="0" err="1"/>
              <a:t>pismo</a:t>
            </a:r>
            <a:r>
              <a:rPr lang="en-US" dirty="0"/>
              <a:t> 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uglađeno</a:t>
            </a:r>
            <a:r>
              <a:rPr lang="en-US" dirty="0"/>
              <a:t>: </a:t>
            </a:r>
          </a:p>
          <a:p>
            <a:r>
              <a:rPr lang="en-US" dirty="0"/>
              <a:t>Di </a:t>
            </a:r>
            <a:r>
              <a:rPr lang="en-US" dirty="0" err="1"/>
              <a:t>Voestro</a:t>
            </a:r>
            <a:r>
              <a:rPr lang="en-US" dirty="0"/>
              <a:t> </a:t>
            </a:r>
            <a:r>
              <a:rPr lang="en-US" dirty="0" err="1"/>
              <a:t>Kunjado</a:t>
            </a:r>
            <a:r>
              <a:rPr lang="en-US" dirty="0"/>
              <a:t> </a:t>
            </a:r>
            <a:r>
              <a:rPr lang="en-US" dirty="0" err="1"/>
              <a:t>kuante</a:t>
            </a:r>
            <a:r>
              <a:rPr lang="en-US" dirty="0"/>
              <a:t> E r m a n o - </a:t>
            </a:r>
            <a:r>
              <a:rPr lang="en-US" dirty="0" err="1"/>
              <a:t>Mi</a:t>
            </a:r>
            <a:r>
              <a:rPr lang="en-US" dirty="0"/>
              <a:t> </a:t>
            </a:r>
            <a:r>
              <a:rPr lang="en-US" dirty="0" err="1"/>
              <a:t>meni</a:t>
            </a:r>
            <a:r>
              <a:rPr lang="en-US" dirty="0"/>
              <a:t> ac air =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znaci</a:t>
            </a:r>
            <a:r>
              <a:rPr lang="en-US" dirty="0"/>
              <a:t> Od </a:t>
            </a:r>
            <a:r>
              <a:rPr lang="en-US" dirty="0" err="1"/>
              <a:t>Vašeg</a:t>
            </a:r>
            <a:r>
              <a:rPr lang="en-US" dirty="0"/>
              <a:t> </a:t>
            </a:r>
            <a:r>
              <a:rPr lang="en-US" dirty="0" err="1"/>
              <a:t>šuraka</a:t>
            </a:r>
            <a:r>
              <a:rPr lang="en-US" dirty="0"/>
              <a:t>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brata</a:t>
            </a:r>
            <a:r>
              <a:rPr lang="en-US" dirty="0"/>
              <a:t> u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skromnosti</a:t>
            </a:r>
            <a:r>
              <a:rPr lang="en-US" dirty="0"/>
              <a:t> </a:t>
            </a:r>
            <a:r>
              <a:rPr lang="en-US" dirty="0" err="1"/>
              <a:t>Jakov</a:t>
            </a:r>
            <a:r>
              <a:rPr lang="en-US" dirty="0"/>
              <a:t> </a:t>
            </a:r>
            <a:r>
              <a:rPr lang="en-US" dirty="0" err="1"/>
              <a:t>Jizrael</a:t>
            </a:r>
            <a:r>
              <a:rPr lang="en-US" dirty="0"/>
              <a:t> </a:t>
            </a:r>
            <a:r>
              <a:rPr lang="en-US" dirty="0" err="1"/>
              <a:t>Montiljo</a:t>
            </a:r>
            <a:r>
              <a:rPr lang="en-US" dirty="0"/>
              <a:t>,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otmeni</a:t>
            </a:r>
            <a:r>
              <a:rPr lang="en-US" dirty="0"/>
              <a:t>,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uglađeni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izražavanja</a:t>
            </a:r>
            <a:r>
              <a:rPr lang="en-US" dirty="0"/>
              <a:t> </a:t>
            </a:r>
            <a:r>
              <a:rPr lang="en-US" dirty="0" err="1"/>
              <a:t>poštovanja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starijim</a:t>
            </a:r>
            <a:r>
              <a:rPr lang="en-US" dirty="0"/>
              <a:t> </a:t>
            </a:r>
            <a:r>
              <a:rPr lang="en-US" dirty="0" err="1"/>
              <a:t>osobama</a:t>
            </a:r>
            <a:r>
              <a:rPr lang="en-US" dirty="0"/>
              <a:t> u </a:t>
            </a:r>
            <a:r>
              <a:rPr lang="en-US" dirty="0" err="1"/>
              <a:t>porodici</a:t>
            </a:r>
            <a:r>
              <a:rPr lang="en-US" dirty="0"/>
              <a:t> a </a:t>
            </a:r>
            <a:r>
              <a:rPr lang="en-US" dirty="0" err="1"/>
              <a:t>naročito</a:t>
            </a:r>
            <a:r>
              <a:rPr lang="en-US" dirty="0"/>
              <a:t> </a:t>
            </a:r>
            <a:r>
              <a:rPr lang="en-US" dirty="0" err="1"/>
              <a:t>učenim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uglednim</a:t>
            </a:r>
            <a:r>
              <a:rPr lang="en-US" dirty="0"/>
              <a:t> </a:t>
            </a:r>
            <a:r>
              <a:rPr lang="en-US" dirty="0" err="1"/>
              <a:t>ličnostima</a:t>
            </a:r>
            <a:r>
              <a:rPr lang="en-US" dirty="0"/>
              <a:t>. </a:t>
            </a:r>
          </a:p>
          <a:p>
            <a:r>
              <a:rPr lang="en-US" dirty="0" err="1"/>
              <a:t>Zanimljiv</a:t>
            </a:r>
            <a:r>
              <a:rPr lang="en-US" dirty="0"/>
              <a:t> je </a:t>
            </a:r>
            <a:r>
              <a:rPr lang="en-US" dirty="0" err="1"/>
              <a:t>navod</a:t>
            </a:r>
            <a:r>
              <a:rPr lang="en-US" dirty="0"/>
              <a:t> u </a:t>
            </a:r>
            <a:r>
              <a:rPr lang="en-US" dirty="0" err="1"/>
              <a:t>pismu</a:t>
            </a:r>
            <a:r>
              <a:rPr lang="en-US" dirty="0"/>
              <a:t>, da se </a:t>
            </a:r>
            <a:r>
              <a:rPr lang="en-US" dirty="0" err="1"/>
              <a:t>stan</a:t>
            </a:r>
            <a:r>
              <a:rPr lang="en-US" dirty="0"/>
              <a:t> u </a:t>
            </a:r>
            <a:r>
              <a:rPr lang="en-US" dirty="0" err="1"/>
              <a:t>Sarajevu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naći</a:t>
            </a:r>
            <a:r>
              <a:rPr lang="en-US" dirty="0"/>
              <a:t> ,,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kortižu</a:t>
            </a:r>
            <a:r>
              <a:rPr lang="en-US" dirty="0"/>
              <a:t>"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u </a:t>
            </a:r>
            <a:r>
              <a:rPr lang="en-US" dirty="0" err="1"/>
              <a:t>Getu</a:t>
            </a:r>
            <a:r>
              <a:rPr lang="en-US" dirty="0"/>
              <a:t> </a:t>
            </a:r>
            <a:r>
              <a:rPr lang="en-US" dirty="0" err="1"/>
              <a:t>sarajevskom</a:t>
            </a:r>
            <a:r>
              <a:rPr lang="en-US" dirty="0"/>
              <a:t> </a:t>
            </a:r>
            <a:r>
              <a:rPr lang="en-US" dirty="0" err="1"/>
              <a:t>zvanom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Dr. M. </a:t>
            </a:r>
            <a:r>
              <a:rPr lang="en-US" dirty="0" err="1"/>
              <a:t>Leviu</a:t>
            </a:r>
            <a:r>
              <a:rPr lang="en-US" dirty="0"/>
              <a:t> </a:t>
            </a:r>
            <a:r>
              <a:rPr lang="en-US" dirty="0" err="1"/>
              <a:t>Cifuthana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5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Ladinu</a:t>
            </a:r>
            <a:r>
              <a:rPr lang="en-US" dirty="0"/>
              <a:t> </a:t>
            </a:r>
            <a:r>
              <a:rPr lang="en-US" dirty="0" err="1"/>
              <a:t>pisano</a:t>
            </a:r>
            <a:r>
              <a:rPr lang="en-US" dirty="0"/>
              <a:t> </a:t>
            </a:r>
            <a:r>
              <a:rPr lang="en-US" dirty="0" err="1"/>
              <a:t>Rasi</a:t>
            </a:r>
            <a:r>
              <a:rPr lang="en-US" dirty="0"/>
              <a:t> </a:t>
            </a:r>
            <a:r>
              <a:rPr lang="en-US" dirty="0" err="1"/>
              <a:t>pismom</a:t>
            </a:r>
            <a:r>
              <a:rPr lang="en-US" dirty="0"/>
              <a:t>   1756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Sadržina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 je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privatnog</a:t>
            </a:r>
            <a:r>
              <a:rPr lang="en-US" dirty="0"/>
              <a:t> a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službenog</a:t>
            </a:r>
            <a:r>
              <a:rPr lang="en-US" dirty="0"/>
              <a:t> </a:t>
            </a:r>
            <a:r>
              <a:rPr lang="en-US" dirty="0" err="1"/>
              <a:t>karaktera</a:t>
            </a:r>
            <a:r>
              <a:rPr lang="en-US" dirty="0"/>
              <a:t>. Moše </a:t>
            </a:r>
            <a:r>
              <a:rPr lang="en-US" dirty="0" err="1"/>
              <a:t>Bonfil</a:t>
            </a:r>
            <a:r>
              <a:rPr lang="en-US" dirty="0"/>
              <a:t> — </a:t>
            </a:r>
            <a:r>
              <a:rPr lang="en-US" dirty="0" err="1"/>
              <a:t>Jevrejin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Raguse</a:t>
            </a:r>
            <a:r>
              <a:rPr lang="en-US" dirty="0"/>
              <a:t> — </a:t>
            </a:r>
            <a:r>
              <a:rPr lang="en-US" dirty="0" err="1"/>
              <a:t>kako</a:t>
            </a:r>
            <a:r>
              <a:rPr lang="en-US" dirty="0"/>
              <a:t> on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potpisuje</a:t>
            </a:r>
            <a:r>
              <a:rPr lang="en-US" dirty="0"/>
              <a:t> — </a:t>
            </a:r>
            <a:r>
              <a:rPr lang="en-US" dirty="0" err="1"/>
              <a:t>obraća</a:t>
            </a:r>
            <a:r>
              <a:rPr lang="en-US" dirty="0"/>
              <a:t> se </a:t>
            </a:r>
            <a:r>
              <a:rPr lang="en-US" dirty="0" err="1"/>
              <a:t>nekoj</a:t>
            </a:r>
            <a:r>
              <a:rPr lang="en-US" dirty="0"/>
              <a:t>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uglednoj</a:t>
            </a:r>
            <a:r>
              <a:rPr lang="en-US" dirty="0"/>
              <a:t> </a:t>
            </a:r>
            <a:r>
              <a:rPr lang="en-US" dirty="0" err="1"/>
              <a:t>ličnosti</a:t>
            </a:r>
            <a:r>
              <a:rPr lang="en-US" dirty="0"/>
              <a:t>, a </a:t>
            </a:r>
            <a:r>
              <a:rPr lang="en-US" dirty="0" err="1"/>
              <a:t>možda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samoj</a:t>
            </a:r>
            <a:r>
              <a:rPr lang="en-US" dirty="0"/>
              <a:t> </a:t>
            </a:r>
            <a:r>
              <a:rPr lang="en-US" dirty="0" err="1"/>
              <a:t>Vladi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se ne </a:t>
            </a:r>
            <a:r>
              <a:rPr lang="en-US" dirty="0" err="1"/>
              <a:t>navode</a:t>
            </a:r>
            <a:r>
              <a:rPr lang="en-US" dirty="0"/>
              <a:t> </a:t>
            </a:r>
            <a:r>
              <a:rPr lang="en-US" dirty="0" err="1"/>
              <a:t>nikakva</a:t>
            </a:r>
            <a:r>
              <a:rPr lang="en-US" dirty="0"/>
              <a:t> </a:t>
            </a:r>
            <a:r>
              <a:rPr lang="en-US" dirty="0" err="1"/>
              <a:t>Imena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prezimena</a:t>
            </a:r>
            <a:r>
              <a:rPr lang="en-US" dirty="0"/>
              <a:t>, no </a:t>
            </a:r>
            <a:r>
              <a:rPr lang="en-US" dirty="0" err="1"/>
              <a:t>anonimni</a:t>
            </a:r>
            <a:r>
              <a:rPr lang="en-US" dirty="0"/>
              <a:t> </a:t>
            </a:r>
            <a:r>
              <a:rPr lang="en-US" dirty="0" err="1"/>
              <a:t>atributi</a:t>
            </a:r>
            <a:r>
              <a:rPr lang="en-US" dirty="0"/>
              <a:t> u </a:t>
            </a:r>
            <a:r>
              <a:rPr lang="en-US" dirty="0" err="1"/>
              <a:t>samim</a:t>
            </a:r>
            <a:r>
              <a:rPr lang="en-US" dirty="0"/>
              <a:t> </a:t>
            </a:r>
            <a:r>
              <a:rPr lang="en-US" dirty="0" err="1"/>
              <a:t>suprelativima</a:t>
            </a:r>
            <a:r>
              <a:rPr lang="en-US" dirty="0"/>
              <a:t>, </a:t>
            </a:r>
            <a:r>
              <a:rPr lang="en-US" dirty="0" err="1"/>
              <a:t>kojim</a:t>
            </a:r>
            <a:r>
              <a:rPr lang="en-US" dirty="0"/>
              <a:t> </a:t>
            </a:r>
            <a:r>
              <a:rPr lang="en-US" dirty="0" err="1"/>
              <a:t>inače</a:t>
            </a:r>
            <a:r>
              <a:rPr lang="en-US" dirty="0"/>
              <a:t> </a:t>
            </a:r>
            <a:r>
              <a:rPr lang="en-US" dirty="0" err="1"/>
              <a:t>obiluje</a:t>
            </a:r>
            <a:r>
              <a:rPr lang="en-US" dirty="0"/>
              <a:t> </a:t>
            </a:r>
            <a:r>
              <a:rPr lang="en-US" dirty="0" err="1"/>
              <a:t>ovo</a:t>
            </a:r>
            <a:r>
              <a:rPr lang="en-US" dirty="0"/>
              <a:t> </a:t>
            </a:r>
            <a:r>
              <a:rPr lang="en-US" dirty="0" err="1"/>
              <a:t>pismo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naslovljuje</a:t>
            </a:r>
            <a:r>
              <a:rPr lang="en-US" dirty="0"/>
              <a:t>: </a:t>
            </a:r>
          </a:p>
          <a:p>
            <a:r>
              <a:rPr lang="en-US" dirty="0" err="1"/>
              <a:t>Lustrisimo</a:t>
            </a:r>
            <a:r>
              <a:rPr lang="en-US" dirty="0"/>
              <a:t>, </a:t>
            </a:r>
            <a:r>
              <a:rPr lang="en-US" dirty="0" err="1"/>
              <a:t>eccellentissimo</a:t>
            </a:r>
            <a:r>
              <a:rPr lang="en-US" dirty="0"/>
              <a:t>, </a:t>
            </a:r>
            <a:r>
              <a:rPr lang="en-US" dirty="0" err="1"/>
              <a:t>sinori</a:t>
            </a:r>
            <a:r>
              <a:rPr lang="en-US" dirty="0"/>
              <a:t>, patron, </a:t>
            </a:r>
            <a:r>
              <a:rPr lang="en-US" dirty="0" err="1"/>
              <a:t>colondissimo</a:t>
            </a:r>
            <a:r>
              <a:rPr lang="en-US" dirty="0"/>
              <a:t> = </a:t>
            </a:r>
          </a:p>
          <a:p>
            <a:r>
              <a:rPr lang="en-US" dirty="0" err="1"/>
              <a:t>Presvjetli</a:t>
            </a:r>
            <a:r>
              <a:rPr lang="en-US" dirty="0"/>
              <a:t>, </a:t>
            </a:r>
            <a:r>
              <a:rPr lang="en-US" dirty="0" err="1"/>
              <a:t>najugledniji</a:t>
            </a:r>
            <a:r>
              <a:rPr lang="en-US" dirty="0"/>
              <a:t> — </a:t>
            </a:r>
            <a:r>
              <a:rPr lang="en-US" dirty="0" err="1"/>
              <a:t>gospodo</a:t>
            </a:r>
            <a:r>
              <a:rPr lang="en-US" dirty="0"/>
              <a:t> — </a:t>
            </a:r>
            <a:r>
              <a:rPr lang="en-US" dirty="0" err="1"/>
              <a:t>gospodaru</a:t>
            </a:r>
            <a:r>
              <a:rPr lang="en-US" dirty="0"/>
              <a:t> — </a:t>
            </a:r>
            <a:r>
              <a:rPr lang="en-US" dirty="0" err="1"/>
              <a:t>visoko</a:t>
            </a:r>
            <a:r>
              <a:rPr lang="en-US" dirty="0"/>
              <a:t> </a:t>
            </a:r>
            <a:r>
              <a:rPr lang="en-US" dirty="0" err="1"/>
              <a:t>poštovani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99152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Zastita</a:t>
            </a:r>
            <a:r>
              <a:rPr lang="en-US" dirty="0"/>
              <a:t> </a:t>
            </a:r>
            <a:r>
              <a:rPr lang="en-US" dirty="0" err="1"/>
              <a:t>ugleda</a:t>
            </a:r>
            <a:r>
              <a:rPr lang="en-US" dirty="0"/>
              <a:t> </a:t>
            </a:r>
            <a:r>
              <a:rPr lang="en-US" dirty="0" err="1"/>
              <a:t>Raguze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3913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Tenor </a:t>
            </a:r>
            <a:r>
              <a:rPr lang="en-US" dirty="0" err="1"/>
              <a:t>pisma</a:t>
            </a:r>
            <a:r>
              <a:rPr lang="en-US" dirty="0"/>
              <a:t> </a:t>
            </a:r>
            <a:r>
              <a:rPr lang="en-US" dirty="0" err="1"/>
              <a:t>sastoji</a:t>
            </a:r>
            <a:r>
              <a:rPr lang="en-US" dirty="0"/>
              <a:t> se u </a:t>
            </a:r>
            <a:r>
              <a:rPr lang="en-US" dirty="0" err="1"/>
              <a:t>molbi</a:t>
            </a:r>
            <a:r>
              <a:rPr lang="en-US" dirty="0"/>
              <a:t> tog Moše </a:t>
            </a:r>
            <a:r>
              <a:rPr lang="en-US" dirty="0" err="1"/>
              <a:t>Bonfila</a:t>
            </a:r>
            <a:r>
              <a:rPr lang="en-US" dirty="0"/>
              <a:t>  </a:t>
            </a:r>
            <a:r>
              <a:rPr lang="en-US" dirty="0" err="1"/>
              <a:t>upućenoj</a:t>
            </a:r>
            <a:r>
              <a:rPr lang="en-US" dirty="0"/>
              <a:t> </a:t>
            </a:r>
            <a:r>
              <a:rPr lang="en-US" dirty="0" err="1"/>
              <a:t>dubrovačkoj</a:t>
            </a:r>
            <a:r>
              <a:rPr lang="en-US" dirty="0"/>
              <a:t> </a:t>
            </a:r>
            <a:r>
              <a:rPr lang="en-US" dirty="0" err="1"/>
              <a:t>vladi</a:t>
            </a:r>
            <a:r>
              <a:rPr lang="en-US" dirty="0"/>
              <a:t> da mu </a:t>
            </a:r>
            <a:r>
              <a:rPr lang="en-US" dirty="0" err="1"/>
              <a:t>naknadi</a:t>
            </a:r>
            <a:r>
              <a:rPr lang="en-US" dirty="0"/>
              <a:t> </a:t>
            </a:r>
            <a:r>
              <a:rPr lang="en-US" dirty="0" err="1"/>
              <a:t>izdatke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trud</a:t>
            </a:r>
            <a:r>
              <a:rPr lang="en-US" dirty="0"/>
              <a:t> </a:t>
            </a:r>
            <a:r>
              <a:rPr lang="en-US" dirty="0" err="1"/>
              <a:t>učinjen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zaštitu</a:t>
            </a:r>
            <a:r>
              <a:rPr lang="en-US" dirty="0"/>
              <a:t> </a:t>
            </a:r>
            <a:r>
              <a:rPr lang="en-US" dirty="0" err="1"/>
              <a:t>ugleda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imena</a:t>
            </a:r>
            <a:r>
              <a:rPr lang="en-US" dirty="0"/>
              <a:t> </a:t>
            </a:r>
            <a:r>
              <a:rPr lang="en-US" dirty="0" err="1"/>
              <a:t>ranijeg</a:t>
            </a:r>
            <a:r>
              <a:rPr lang="en-US" dirty="0"/>
              <a:t> </a:t>
            </a:r>
            <a:r>
              <a:rPr lang="en-US" dirty="0" err="1"/>
              <a:t>dubrovačkog</a:t>
            </a:r>
            <a:r>
              <a:rPr lang="en-US" dirty="0"/>
              <a:t> </a:t>
            </a:r>
            <a:r>
              <a:rPr lang="en-US" dirty="0" err="1"/>
              <a:t>vicekonzula</a:t>
            </a:r>
            <a:r>
              <a:rPr lang="en-US" dirty="0"/>
              <a:t> u Hanji —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imenu</a:t>
            </a:r>
            <a:r>
              <a:rPr lang="en-US" dirty="0"/>
              <a:t> Francesca </a:t>
            </a:r>
            <a:r>
              <a:rPr lang="en-US" dirty="0" err="1"/>
              <a:t>Zantia</a:t>
            </a:r>
            <a:r>
              <a:rPr lang="en-US" dirty="0"/>
              <a:t>. </a:t>
            </a:r>
          </a:p>
          <a:p>
            <a:r>
              <a:rPr lang="en-US" dirty="0"/>
              <a:t>Taj se </a:t>
            </a:r>
            <a:r>
              <a:rPr lang="en-US" dirty="0" err="1"/>
              <a:t>Zanti</a:t>
            </a:r>
            <a:r>
              <a:rPr lang="en-US" dirty="0"/>
              <a:t> </a:t>
            </a:r>
            <a:r>
              <a:rPr lang="en-US" dirty="0" err="1"/>
              <a:t>ogriješio</a:t>
            </a:r>
            <a:r>
              <a:rPr lang="en-US" dirty="0"/>
              <a:t> o </a:t>
            </a:r>
            <a:r>
              <a:rPr lang="en-US" dirty="0" err="1"/>
              <a:t>mnogo</a:t>
            </a:r>
            <a:r>
              <a:rPr lang="en-US" dirty="0"/>
              <a:t> </a:t>
            </a:r>
            <a:r>
              <a:rPr lang="en-US" dirty="0" err="1"/>
              <a:t>propisa</a:t>
            </a:r>
            <a:r>
              <a:rPr lang="en-US" dirty="0"/>
              <a:t>, </a:t>
            </a:r>
            <a:r>
              <a:rPr lang="en-US" dirty="0" err="1"/>
              <a:t>počinio</a:t>
            </a:r>
            <a:r>
              <a:rPr lang="en-US" dirty="0"/>
              <a:t> </a:t>
            </a:r>
            <a:r>
              <a:rPr lang="en-US" dirty="0" err="1"/>
              <a:t>mnogo</a:t>
            </a:r>
            <a:r>
              <a:rPr lang="en-US" dirty="0"/>
              <a:t> </a:t>
            </a:r>
            <a:r>
              <a:rPr lang="en-US" dirty="0" err="1"/>
              <a:t>nevaljalih</a:t>
            </a:r>
            <a:r>
              <a:rPr lang="en-US" dirty="0"/>
              <a:t> </a:t>
            </a:r>
            <a:r>
              <a:rPr lang="en-US" dirty="0" err="1"/>
              <a:t>radnji</a:t>
            </a:r>
            <a:r>
              <a:rPr lang="en-US" dirty="0"/>
              <a:t>, </a:t>
            </a:r>
            <a:r>
              <a:rPr lang="en-US" dirty="0" err="1"/>
              <a:t>stavio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zao</a:t>
            </a:r>
            <a:r>
              <a:rPr lang="en-US" dirty="0"/>
              <a:t> </a:t>
            </a:r>
            <a:r>
              <a:rPr lang="en-US" dirty="0" err="1"/>
              <a:t>glas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predstavnika</a:t>
            </a:r>
            <a:r>
              <a:rPr lang="en-US" dirty="0"/>
              <a:t> </a:t>
            </a:r>
            <a:r>
              <a:rPr lang="en-US" dirty="0" err="1"/>
              <a:t>Dubrovačke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Moše </a:t>
            </a:r>
            <a:r>
              <a:rPr lang="en-US" dirty="0" err="1"/>
              <a:t>Bonfil</a:t>
            </a:r>
            <a:r>
              <a:rPr lang="en-US" dirty="0"/>
              <a:t> </a:t>
            </a:r>
            <a:r>
              <a:rPr lang="en-US" dirty="0" err="1"/>
              <a:t>smatra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mu je to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Zanti</a:t>
            </a:r>
            <a:r>
              <a:rPr lang="en-US" dirty="0"/>
              <a:t> </a:t>
            </a:r>
            <a:r>
              <a:rPr lang="en-US" dirty="0" err="1"/>
              <a:t>lično</a:t>
            </a:r>
            <a:r>
              <a:rPr lang="en-US" dirty="0"/>
              <a:t> </a:t>
            </a:r>
            <a:r>
              <a:rPr lang="en-US" dirty="0" err="1"/>
              <a:t>obećao</a:t>
            </a:r>
            <a:r>
              <a:rPr lang="en-US" dirty="0"/>
              <a:t>, a to on u </a:t>
            </a:r>
            <a:r>
              <a:rPr lang="en-US" dirty="0" err="1"/>
              <a:t>pismu</a:t>
            </a:r>
            <a:r>
              <a:rPr lang="en-US" dirty="0"/>
              <a:t> </a:t>
            </a:r>
            <a:r>
              <a:rPr lang="en-US" dirty="0" err="1"/>
              <a:t>moli</a:t>
            </a:r>
            <a:r>
              <a:rPr lang="en-US" dirty="0"/>
              <a:t>, da mu se </a:t>
            </a:r>
            <a:r>
              <a:rPr lang="en-US" dirty="0" err="1"/>
              <a:t>isplati</a:t>
            </a:r>
            <a:r>
              <a:rPr lang="en-US" dirty="0"/>
              <a:t> </a:t>
            </a:r>
            <a:r>
              <a:rPr lang="en-US" dirty="0" err="1"/>
              <a:t>naknada</a:t>
            </a:r>
            <a:r>
              <a:rPr lang="en-US" dirty="0"/>
              <a:t>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nagrada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218" t="18389" r="13909" b="19421"/>
          <a:stretch/>
        </p:blipFill>
        <p:spPr>
          <a:xfrm>
            <a:off x="8873543" y="365125"/>
            <a:ext cx="2910626" cy="42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2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Zasto</a:t>
            </a:r>
            <a:r>
              <a:rPr lang="en-US" dirty="0"/>
              <a:t> </a:t>
            </a:r>
            <a:r>
              <a:rPr lang="en-US" dirty="0" err="1"/>
              <a:t>Rasi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pretpostaviti</a:t>
            </a:r>
            <a:r>
              <a:rPr lang="en-US" dirty="0"/>
              <a:t> — s </a:t>
            </a:r>
            <a:r>
              <a:rPr lang="en-US" dirty="0" err="1"/>
              <a:t>obzirom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pismenih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u tom </a:t>
            </a:r>
            <a:r>
              <a:rPr lang="en-US" dirty="0" err="1"/>
              <a:t>vremenu</a:t>
            </a:r>
            <a:r>
              <a:rPr lang="en-US" dirty="0"/>
              <a:t> — da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Jevrejin</a:t>
            </a:r>
            <a:r>
              <a:rPr lang="en-US" dirty="0"/>
              <a:t>, </a:t>
            </a:r>
            <a:r>
              <a:rPr lang="en-US" dirty="0" err="1"/>
              <a:t>pismen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Ladinu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rašiju</a:t>
            </a:r>
            <a:r>
              <a:rPr lang="en-US" dirty="0"/>
              <a:t>, bio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službene</a:t>
            </a:r>
            <a:r>
              <a:rPr lang="en-US" dirty="0"/>
              <a:t> </a:t>
            </a:r>
            <a:r>
              <a:rPr lang="en-US" dirty="0" err="1"/>
              <a:t>kadrove</a:t>
            </a:r>
            <a:r>
              <a:rPr lang="en-US" dirty="0"/>
              <a:t> </a:t>
            </a:r>
            <a:r>
              <a:rPr lang="en-US" dirty="0" err="1"/>
              <a:t>dovoljno</a:t>
            </a:r>
            <a:r>
              <a:rPr lang="en-US" dirty="0"/>
              <a:t> </a:t>
            </a:r>
            <a:r>
              <a:rPr lang="en-US" dirty="0" err="1"/>
              <a:t>pismena</a:t>
            </a:r>
            <a:r>
              <a:rPr lang="en-US" dirty="0"/>
              <a:t> </a:t>
            </a:r>
            <a:r>
              <a:rPr lang="en-US" dirty="0" err="1"/>
              <a:t>ličnost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da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organi</a:t>
            </a:r>
            <a:r>
              <a:rPr lang="en-US" dirty="0"/>
              <a:t> </a:t>
            </a:r>
            <a:r>
              <a:rPr lang="en-US" dirty="0" err="1"/>
              <a:t>morali</a:t>
            </a:r>
            <a:r>
              <a:rPr lang="en-US" dirty="0"/>
              <a:t> </a:t>
            </a:r>
            <a:r>
              <a:rPr lang="en-US" dirty="0" err="1"/>
              <a:t>vjerovatno</a:t>
            </a:r>
            <a:r>
              <a:rPr lang="en-US" dirty="0"/>
              <a:t> </a:t>
            </a:r>
            <a:r>
              <a:rPr lang="en-US" dirty="0" err="1"/>
              <a:t>služiti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prevođenja</a:t>
            </a:r>
            <a:r>
              <a:rPr lang="en-US" dirty="0"/>
              <a:t> </a:t>
            </a:r>
            <a:r>
              <a:rPr lang="en-US" dirty="0" err="1"/>
              <a:t>pisama</a:t>
            </a:r>
            <a:r>
              <a:rPr lang="en-US" dirty="0"/>
              <a:t>, </a:t>
            </a:r>
            <a:r>
              <a:rPr lang="en-US" dirty="0" err="1"/>
              <a:t>drugim</a:t>
            </a:r>
            <a:r>
              <a:rPr lang="en-US" dirty="0"/>
              <a:t> </a:t>
            </a:r>
            <a:r>
              <a:rPr lang="en-US" dirty="0" err="1"/>
              <a:t>Jevrejima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tumačima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36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Prostitutke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devojke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zaveo</a:t>
            </a:r>
            <a:r>
              <a:rPr lang="en-US" dirty="0"/>
              <a:t> </a:t>
            </a:r>
            <a:r>
              <a:rPr lang="en-US" dirty="0" err="1"/>
              <a:t>Zanti</a:t>
            </a:r>
            <a:r>
              <a:rPr lang="en-US" dirty="0"/>
              <a:t> — </a:t>
            </a:r>
            <a:r>
              <a:rPr lang="en-US" dirty="0" err="1"/>
              <a:t>navodi</a:t>
            </a:r>
            <a:r>
              <a:rPr lang="en-US" dirty="0"/>
              <a:t> se u </a:t>
            </a:r>
            <a:r>
              <a:rPr lang="en-US" dirty="0" err="1"/>
              <a:t>pismu</a:t>
            </a:r>
            <a:r>
              <a:rPr lang="en-US" dirty="0"/>
              <a:t>,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turske</a:t>
            </a:r>
            <a:r>
              <a:rPr lang="en-US" dirty="0"/>
              <a:t> </a:t>
            </a:r>
            <a:r>
              <a:rPr lang="en-US" dirty="0" err="1"/>
              <a:t>vlasti-paše</a:t>
            </a:r>
            <a:r>
              <a:rPr lang="en-US" dirty="0"/>
              <a:t> </a:t>
            </a:r>
            <a:r>
              <a:rPr lang="en-US" dirty="0" err="1"/>
              <a:t>komandanti</a:t>
            </a:r>
            <a:r>
              <a:rPr lang="en-US" dirty="0"/>
              <a:t> </a:t>
            </a:r>
            <a:r>
              <a:rPr lang="en-US" dirty="0" err="1"/>
              <a:t>htele</a:t>
            </a:r>
            <a:r>
              <a:rPr lang="en-US" dirty="0"/>
              <a:t> </a:t>
            </a:r>
            <a:r>
              <a:rPr lang="en-US" dirty="0" err="1"/>
              <a:t>prodati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prostitutke</a:t>
            </a:r>
            <a:r>
              <a:rPr lang="en-US" dirty="0"/>
              <a:t>,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propise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običaje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tog </a:t>
            </a:r>
            <a:r>
              <a:rPr lang="en-US" dirty="0" err="1"/>
              <a:t>vremena</a:t>
            </a:r>
            <a:r>
              <a:rPr lang="en-US" dirty="0"/>
              <a:t> u </a:t>
            </a:r>
            <a:r>
              <a:rPr lang="en-US" dirty="0" err="1"/>
              <a:t>turskoj</a:t>
            </a:r>
            <a:r>
              <a:rPr lang="en-US" dirty="0"/>
              <a:t> </a:t>
            </a:r>
            <a:r>
              <a:rPr lang="en-US" dirty="0" err="1"/>
              <a:t>carevini</a:t>
            </a:r>
            <a:r>
              <a:rPr lang="en-US" dirty="0"/>
              <a:t>, da </a:t>
            </a:r>
            <a:r>
              <a:rPr lang="en-US" dirty="0" err="1"/>
              <a:t>djevojka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ostane</a:t>
            </a:r>
            <a:r>
              <a:rPr lang="en-US" dirty="0"/>
              <a:t> </a:t>
            </a:r>
            <a:r>
              <a:rPr lang="en-US" dirty="0" err="1"/>
              <a:t>vanbračno</a:t>
            </a:r>
            <a:r>
              <a:rPr lang="en-US" dirty="0"/>
              <a:t> </a:t>
            </a:r>
            <a:r>
              <a:rPr lang="en-US" dirty="0" err="1"/>
              <a:t>trudna</a:t>
            </a:r>
            <a:r>
              <a:rPr lang="en-US" dirty="0"/>
              <a:t>— </a:t>
            </a:r>
            <a:r>
              <a:rPr lang="en-US" dirty="0" err="1"/>
              <a:t>ima</a:t>
            </a:r>
            <a:r>
              <a:rPr lang="en-US" dirty="0"/>
              <a:t> da se </a:t>
            </a:r>
            <a:r>
              <a:rPr lang="en-US" dirty="0" err="1"/>
              <a:t>proda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javna</a:t>
            </a:r>
            <a:r>
              <a:rPr lang="en-US" dirty="0"/>
              <a:t> </a:t>
            </a:r>
            <a:r>
              <a:rPr lang="en-US" dirty="0" err="1"/>
              <a:t>prostitutka</a:t>
            </a:r>
            <a:r>
              <a:rPr lang="en-US" dirty="0"/>
              <a:t>. </a:t>
            </a:r>
          </a:p>
          <a:p>
            <a:r>
              <a:rPr lang="en-US" dirty="0"/>
              <a:t>Taj se </a:t>
            </a:r>
            <a:r>
              <a:rPr lang="en-US" dirty="0" err="1"/>
              <a:t>navod</a:t>
            </a:r>
            <a:r>
              <a:rPr lang="en-US" dirty="0"/>
              <a:t> u </a:t>
            </a:r>
            <a:r>
              <a:rPr lang="en-US" dirty="0" err="1"/>
              <a:t>pismu</a:t>
            </a:r>
            <a:r>
              <a:rPr lang="en-US" dirty="0"/>
              <a:t> </a:t>
            </a:r>
            <a:r>
              <a:rPr lang="en-US" dirty="0" err="1"/>
              <a:t>ponavlja</a:t>
            </a:r>
            <a:r>
              <a:rPr lang="en-US" dirty="0"/>
              <a:t> </a:t>
            </a:r>
            <a:r>
              <a:rPr lang="en-US" dirty="0" err="1"/>
              <a:t>dvaput</a:t>
            </a:r>
            <a:r>
              <a:rPr lang="en-US" dirty="0"/>
              <a:t> —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slučaja</a:t>
            </a:r>
            <a:r>
              <a:rPr lang="en-US" dirty="0"/>
              <a:t> </a:t>
            </a:r>
            <a:r>
              <a:rPr lang="en-US" dirty="0" err="1"/>
              <a:t>zavođenja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tome </a:t>
            </a:r>
            <a:r>
              <a:rPr lang="en-US" dirty="0" err="1"/>
              <a:t>slučajnost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085" t="19703" r="4190" b="37083"/>
          <a:stretch/>
        </p:blipFill>
        <p:spPr>
          <a:xfrm>
            <a:off x="7104844" y="3895859"/>
            <a:ext cx="5087156" cy="29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0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korupcija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78544" cy="4351338"/>
          </a:xfrm>
        </p:spPr>
        <p:txBody>
          <a:bodyPr/>
          <a:lstStyle/>
          <a:p>
            <a:r>
              <a:rPr lang="en-US" dirty="0" err="1"/>
              <a:t>Zanimljiv</a:t>
            </a:r>
            <a:r>
              <a:rPr lang="en-US" dirty="0"/>
              <a:t> je </a:t>
            </a:r>
            <a:r>
              <a:rPr lang="en-US" dirty="0" err="1"/>
              <a:t>uspjeh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je </a:t>
            </a:r>
            <a:r>
              <a:rPr lang="en-US" dirty="0" err="1"/>
              <a:t>postignut</a:t>
            </a:r>
            <a:r>
              <a:rPr lang="en-US" dirty="0"/>
              <a:t> u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slučaja</a:t>
            </a:r>
            <a:r>
              <a:rPr lang="en-US" dirty="0"/>
              <a:t> — </a:t>
            </a:r>
            <a:r>
              <a:rPr lang="en-US" dirty="0" err="1"/>
              <a:t>podmićivanjem</a:t>
            </a:r>
            <a:r>
              <a:rPr lang="en-US" dirty="0"/>
              <a:t> </a:t>
            </a:r>
            <a:r>
              <a:rPr lang="en-US" dirty="0" err="1"/>
              <a:t>turskih</a:t>
            </a:r>
            <a:r>
              <a:rPr lang="en-US" dirty="0"/>
              <a:t> organa — </a:t>
            </a:r>
            <a:r>
              <a:rPr lang="en-US" dirty="0" err="1"/>
              <a:t>paša</a:t>
            </a:r>
            <a:r>
              <a:rPr lang="en-US" dirty="0"/>
              <a:t> </a:t>
            </a:r>
            <a:r>
              <a:rPr lang="en-US" dirty="0" err="1"/>
              <a:t>komandanata</a:t>
            </a:r>
            <a:r>
              <a:rPr lang="en-US" dirty="0"/>
              <a:t> — </a:t>
            </a:r>
            <a:r>
              <a:rPr lang="en-US" dirty="0" err="1"/>
              <a:t>novcem</a:t>
            </a:r>
            <a:r>
              <a:rPr lang="en-US" dirty="0"/>
              <a:t> — da se to ne bi </a:t>
            </a:r>
            <a:r>
              <a:rPr lang="en-US" dirty="0" err="1"/>
              <a:t>desilo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potvrđuje</a:t>
            </a:r>
            <a:r>
              <a:rPr lang="en-US" dirty="0"/>
              <a:t> se od </a:t>
            </a:r>
            <a:r>
              <a:rPr lang="en-US" dirty="0" err="1"/>
              <a:t>starina</a:t>
            </a:r>
            <a:r>
              <a:rPr lang="en-US" dirty="0"/>
              <a:t> </a:t>
            </a:r>
            <a:r>
              <a:rPr lang="en-US" dirty="0" err="1"/>
              <a:t>poznata</a:t>
            </a:r>
            <a:r>
              <a:rPr lang="en-US" dirty="0"/>
              <a:t> </a:t>
            </a:r>
            <a:r>
              <a:rPr lang="en-US" dirty="0" err="1"/>
              <a:t>fama</a:t>
            </a:r>
            <a:r>
              <a:rPr lang="en-US" dirty="0"/>
              <a:t>, da se je </a:t>
            </a:r>
            <a:r>
              <a:rPr lang="en-US" dirty="0" err="1"/>
              <a:t>nekada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turskih</a:t>
            </a:r>
            <a:r>
              <a:rPr lang="en-US" dirty="0"/>
              <a:t> </a:t>
            </a:r>
            <a:r>
              <a:rPr lang="en-US" dirty="0" err="1"/>
              <a:t>vlasti</a:t>
            </a:r>
            <a:r>
              <a:rPr lang="en-US" dirty="0"/>
              <a:t> </a:t>
            </a:r>
            <a:r>
              <a:rPr lang="en-US" dirty="0" err="1"/>
              <a:t>moglo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postići</a:t>
            </a:r>
            <a:r>
              <a:rPr lang="en-US" dirty="0"/>
              <a:t> </a:t>
            </a:r>
            <a:r>
              <a:rPr lang="en-US" dirty="0" err="1"/>
              <a:t>mitom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novcem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Zato</a:t>
            </a:r>
            <a:r>
              <a:rPr lang="en-US" dirty="0"/>
              <a:t> Moše </a:t>
            </a:r>
            <a:r>
              <a:rPr lang="en-US" dirty="0" err="1"/>
              <a:t>Bonfil</a:t>
            </a:r>
            <a:r>
              <a:rPr lang="en-US" dirty="0"/>
              <a:t> </a:t>
            </a:r>
            <a:r>
              <a:rPr lang="en-US" dirty="0" err="1"/>
              <a:t>trazi</a:t>
            </a:r>
            <a:r>
              <a:rPr lang="en-US" dirty="0"/>
              <a:t> da mu se </a:t>
            </a:r>
            <a:r>
              <a:rPr lang="en-US" dirty="0" err="1"/>
              <a:t>vrate</a:t>
            </a:r>
            <a:r>
              <a:rPr lang="en-US" dirty="0"/>
              <a:t> pare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podmicivanje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18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Zanti</a:t>
            </a:r>
            <a:r>
              <a:rPr lang="en-US" dirty="0"/>
              <a:t> bi da se </a:t>
            </a:r>
            <a:r>
              <a:rPr lang="en-US" dirty="0" err="1"/>
              <a:t>ozeni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83817" cy="4351338"/>
          </a:xfrm>
        </p:spPr>
        <p:txBody>
          <a:bodyPr/>
          <a:lstStyle/>
          <a:p>
            <a:r>
              <a:rPr lang="en-US" dirty="0" err="1"/>
              <a:t>Nastojanje</a:t>
            </a:r>
            <a:r>
              <a:rPr lang="en-US" dirty="0"/>
              <a:t> </a:t>
            </a:r>
            <a:r>
              <a:rPr lang="en-US" dirty="0" err="1"/>
              <a:t>diskreditiranog</a:t>
            </a:r>
            <a:r>
              <a:rPr lang="en-US" dirty="0"/>
              <a:t> </a:t>
            </a:r>
            <a:r>
              <a:rPr lang="en-US" dirty="0" err="1"/>
              <a:t>vicekonzula</a:t>
            </a:r>
            <a:r>
              <a:rPr lang="en-US" dirty="0"/>
              <a:t> </a:t>
            </a:r>
            <a:r>
              <a:rPr lang="en-US" dirty="0" err="1"/>
              <a:t>Zantia</a:t>
            </a:r>
            <a:r>
              <a:rPr lang="en-US" dirty="0"/>
              <a:t> da se </a:t>
            </a:r>
            <a:r>
              <a:rPr lang="en-US" dirty="0" err="1"/>
              <a:t>oženi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kojom</a:t>
            </a:r>
            <a:r>
              <a:rPr lang="en-US" dirty="0"/>
              <a:t> od </a:t>
            </a:r>
            <a:r>
              <a:rPr lang="en-US" dirty="0" err="1"/>
              <a:t>kćeri</a:t>
            </a:r>
            <a:r>
              <a:rPr lang="en-US" dirty="0"/>
              <a:t> </a:t>
            </a:r>
            <a:r>
              <a:rPr lang="en-US" dirty="0" err="1"/>
              <a:t>bogatih</a:t>
            </a:r>
            <a:r>
              <a:rPr lang="en-US" dirty="0"/>
              <a:t> </a:t>
            </a:r>
            <a:r>
              <a:rPr lang="en-US" dirty="0" err="1"/>
              <a:t>grčkih</a:t>
            </a:r>
            <a:r>
              <a:rPr lang="en-US" dirty="0"/>
              <a:t> </a:t>
            </a:r>
            <a:r>
              <a:rPr lang="en-US" dirty="0" err="1"/>
              <a:t>uglednih</a:t>
            </a:r>
            <a:r>
              <a:rPr lang="en-US" dirty="0"/>
              <a:t> </a:t>
            </a:r>
            <a:r>
              <a:rPr lang="en-US" dirty="0" err="1"/>
              <a:t>trgovaca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mjesta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dobivanja</a:t>
            </a:r>
            <a:r>
              <a:rPr lang="en-US" dirty="0"/>
              <a:t> </a:t>
            </a:r>
            <a:r>
              <a:rPr lang="en-US" dirty="0" err="1"/>
              <a:t>miraza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omogućenja</a:t>
            </a:r>
            <a:r>
              <a:rPr lang="en-US" dirty="0"/>
              <a:t> da </a:t>
            </a:r>
            <a:r>
              <a:rPr lang="en-US" dirty="0" err="1"/>
              <a:t>ostane</a:t>
            </a:r>
            <a:r>
              <a:rPr lang="en-US" dirty="0"/>
              <a:t> u </a:t>
            </a:r>
            <a:r>
              <a:rPr lang="en-US" dirty="0" err="1"/>
              <a:t>Turskoj</a:t>
            </a:r>
            <a:r>
              <a:rPr lang="en-US" dirty="0"/>
              <a:t> (</a:t>
            </a:r>
            <a:r>
              <a:rPr lang="en-US" dirty="0" err="1"/>
              <a:t>jer</a:t>
            </a:r>
            <a:r>
              <a:rPr lang="en-US" dirty="0"/>
              <a:t> se </a:t>
            </a:r>
            <a:r>
              <a:rPr lang="en-US" dirty="0" err="1"/>
              <a:t>valjda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smio</a:t>
            </a:r>
            <a:r>
              <a:rPr lang="en-US" dirty="0"/>
              <a:t> </a:t>
            </a:r>
            <a:r>
              <a:rPr lang="en-US" dirty="0" err="1"/>
              <a:t>vratiti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u Dubrovnik) — </a:t>
            </a:r>
            <a:r>
              <a:rPr lang="en-US" dirty="0" err="1"/>
              <a:t>propada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Grci</a:t>
            </a:r>
            <a:r>
              <a:rPr lang="en-US" dirty="0"/>
              <a:t> ne </a:t>
            </a:r>
            <a:r>
              <a:rPr lang="en-US" dirty="0" err="1"/>
              <a:t>daju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kćeri</a:t>
            </a:r>
            <a:r>
              <a:rPr lang="en-US" dirty="0"/>
              <a:t> </a:t>
            </a:r>
            <a:r>
              <a:rPr lang="en-US" dirty="0" err="1"/>
              <a:t>Francima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Grci</a:t>
            </a:r>
            <a:r>
              <a:rPr lang="en-US" dirty="0"/>
              <a:t> </a:t>
            </a:r>
            <a:r>
              <a:rPr lang="en-US" dirty="0" err="1"/>
              <a:t>nazivaju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ostale</a:t>
            </a:r>
            <a:r>
              <a:rPr lang="en-US" dirty="0"/>
              <a:t> </a:t>
            </a:r>
            <a:r>
              <a:rPr lang="en-US" dirty="0" err="1"/>
              <a:t>Evropljane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59" t="9933" r="48662" b="9088"/>
          <a:stretch/>
        </p:blipFill>
        <p:spPr>
          <a:xfrm>
            <a:off x="7122017" y="626167"/>
            <a:ext cx="4752304" cy="55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9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pisama</a:t>
            </a:r>
            <a:r>
              <a:rPr lang="en-US" dirty="0"/>
              <a:t> - </a:t>
            </a:r>
            <a:r>
              <a:rPr lang="en-US" dirty="0" err="1"/>
              <a:t>dokumenta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23991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Državnom</a:t>
            </a:r>
            <a:r>
              <a:rPr lang="en-US" dirty="0"/>
              <a:t> </a:t>
            </a:r>
            <a:r>
              <a:rPr lang="en-US" dirty="0" err="1"/>
              <a:t>arhivu</a:t>
            </a:r>
            <a:r>
              <a:rPr lang="en-US" dirty="0"/>
              <a:t> </a:t>
            </a:r>
            <a:r>
              <a:rPr lang="en-US" dirty="0" err="1"/>
              <a:t>Dubrovnika</a:t>
            </a:r>
            <a:r>
              <a:rPr lang="en-US" dirty="0"/>
              <a:t> </a:t>
            </a:r>
            <a:r>
              <a:rPr lang="en-US" dirty="0" err="1"/>
              <a:t>pronađeno</a:t>
            </a:r>
            <a:r>
              <a:rPr lang="en-US" dirty="0"/>
              <a:t> je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dokumenata</a:t>
            </a:r>
            <a:r>
              <a:rPr lang="en-US" dirty="0"/>
              <a:t>, </a:t>
            </a:r>
            <a:r>
              <a:rPr lang="en-US" dirty="0" err="1"/>
              <a:t>starih</a:t>
            </a:r>
            <a:r>
              <a:rPr lang="en-US" dirty="0"/>
              <a:t>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stotina</a:t>
            </a:r>
            <a:r>
              <a:rPr lang="en-US" dirty="0"/>
              <a:t> </a:t>
            </a:r>
            <a:r>
              <a:rPr lang="en-US" dirty="0" err="1"/>
              <a:t>godina</a:t>
            </a:r>
            <a:r>
              <a:rPr lang="en-US" dirty="0"/>
              <a:t>, </a:t>
            </a:r>
            <a:r>
              <a:rPr lang="en-US" dirty="0" err="1"/>
              <a:t>pisanih</a:t>
            </a:r>
            <a:r>
              <a:rPr lang="en-US" dirty="0"/>
              <a:t> </a:t>
            </a:r>
            <a:r>
              <a:rPr lang="en-US" dirty="0" err="1"/>
              <a:t>hebrejskim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španjolsko-jevrejskim</a:t>
            </a:r>
            <a:r>
              <a:rPr lang="en-US" dirty="0"/>
              <a:t> </a:t>
            </a:r>
            <a:r>
              <a:rPr lang="en-US" dirty="0" err="1"/>
              <a:t>pismenima</a:t>
            </a:r>
            <a:r>
              <a:rPr lang="en-US" dirty="0"/>
              <a:t>, </a:t>
            </a:r>
            <a:r>
              <a:rPr lang="en-US" dirty="0" err="1"/>
              <a:t>kojima</a:t>
            </a:r>
            <a:r>
              <a:rPr lang="en-US" dirty="0"/>
              <a:t> se </a:t>
            </a:r>
            <a:r>
              <a:rPr lang="en-US" dirty="0" err="1"/>
              <a:t>služe</a:t>
            </a:r>
            <a:r>
              <a:rPr lang="en-US" dirty="0"/>
              <a:t> </a:t>
            </a:r>
            <a:r>
              <a:rPr lang="en-US" dirty="0" err="1"/>
              <a:t>Sefardi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Balkanu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956" t="26462" r="38370" b="14765"/>
          <a:stretch/>
        </p:blipFill>
        <p:spPr>
          <a:xfrm>
            <a:off x="7566992" y="365125"/>
            <a:ext cx="4373218" cy="5856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9531" y="6221767"/>
            <a:ext cx="150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Josef ha </a:t>
            </a:r>
            <a:r>
              <a:rPr lang="en-US" dirty="0" err="1"/>
              <a:t>Cadik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 </a:t>
            </a:r>
            <a:r>
              <a:rPr lang="en-US" dirty="0" err="1"/>
              <a:t>daju</a:t>
            </a:r>
            <a:r>
              <a:rPr lang="en-US" dirty="0"/>
              <a:t> </a:t>
            </a:r>
            <a:r>
              <a:rPr lang="en-US" dirty="0" err="1"/>
              <a:t>Grci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cerke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Tako</a:t>
            </a:r>
            <a:r>
              <a:rPr lang="en-US" dirty="0"/>
              <a:t> se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razlog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odbijanje</a:t>
            </a:r>
            <a:r>
              <a:rPr lang="en-US" dirty="0"/>
              <a:t> </a:t>
            </a:r>
            <a:r>
              <a:rPr lang="en-US" dirty="0" err="1"/>
              <a:t>navodi</a:t>
            </a:r>
            <a:r>
              <a:rPr lang="en-US" dirty="0"/>
              <a:t>: ,,Na </a:t>
            </a:r>
            <a:r>
              <a:rPr lang="en-US" dirty="0" err="1"/>
              <a:t>prošenje</a:t>
            </a:r>
            <a:r>
              <a:rPr lang="en-US" dirty="0"/>
              <a:t> ne ide se </a:t>
            </a:r>
            <a:r>
              <a:rPr lang="en-US" dirty="0" err="1"/>
              <a:t>praznih</a:t>
            </a:r>
            <a:r>
              <a:rPr lang="en-US" dirty="0"/>
              <a:t> </a:t>
            </a:r>
            <a:r>
              <a:rPr lang="en-US" dirty="0" err="1"/>
              <a:t>ruku</a:t>
            </a:r>
            <a:r>
              <a:rPr lang="en-US" dirty="0"/>
              <a:t>,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ponijeti</a:t>
            </a:r>
            <a:r>
              <a:rPr lang="en-US" dirty="0"/>
              <a:t> 2 do 3 </a:t>
            </a:r>
            <a:r>
              <a:rPr lang="en-US" dirty="0" err="1"/>
              <a:t>hiljade</a:t>
            </a:r>
            <a:r>
              <a:rPr lang="en-US" dirty="0"/>
              <a:t> </a:t>
            </a:r>
            <a:r>
              <a:rPr lang="en-US" dirty="0" err="1"/>
              <a:t>zlatnih</a:t>
            </a:r>
            <a:r>
              <a:rPr lang="en-US" dirty="0"/>
              <a:t> </a:t>
            </a:r>
            <a:r>
              <a:rPr lang="en-US" dirty="0" err="1"/>
              <a:t>groša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nakita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ta </a:t>
            </a:r>
            <a:r>
              <a:rPr lang="en-US" dirty="0" err="1"/>
              <a:t>đjevojka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</a:t>
            </a:r>
            <a:r>
              <a:rPr lang="en-US" dirty="0" err="1"/>
              <a:t>seljanka</a:t>
            </a:r>
            <a:r>
              <a:rPr lang="en-US" dirty="0"/>
              <a:t>". </a:t>
            </a:r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drugom</a:t>
            </a:r>
            <a:r>
              <a:rPr lang="en-US" dirty="0"/>
              <a:t> </a:t>
            </a:r>
            <a:r>
              <a:rPr lang="en-US" dirty="0" err="1"/>
              <a:t>slučaju</a:t>
            </a:r>
            <a:r>
              <a:rPr lang="en-US" dirty="0"/>
              <a:t> </a:t>
            </a:r>
            <a:r>
              <a:rPr lang="en-US" dirty="0" err="1"/>
              <a:t>bogati</a:t>
            </a:r>
            <a:r>
              <a:rPr lang="en-US" dirty="0"/>
              <a:t> </a:t>
            </a:r>
            <a:r>
              <a:rPr lang="en-US" dirty="0" err="1"/>
              <a:t>Grci</a:t>
            </a:r>
            <a:r>
              <a:rPr lang="en-US" dirty="0"/>
              <a:t> </a:t>
            </a:r>
            <a:r>
              <a:rPr lang="en-US" dirty="0" err="1"/>
              <a:t>odbijaju</a:t>
            </a:r>
            <a:r>
              <a:rPr lang="en-US" dirty="0"/>
              <a:t> </a:t>
            </a:r>
            <a:r>
              <a:rPr lang="en-US" dirty="0" err="1"/>
              <a:t>Zantia</a:t>
            </a:r>
            <a:r>
              <a:rPr lang="en-US" dirty="0"/>
              <a:t>, ,,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oni</a:t>
            </a:r>
            <a:r>
              <a:rPr lang="en-US" dirty="0"/>
              <a:t> ne </a:t>
            </a:r>
            <a:r>
              <a:rPr lang="en-US" dirty="0" err="1"/>
              <a:t>daju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kćeri</a:t>
            </a:r>
            <a:r>
              <a:rPr lang="en-US" dirty="0"/>
              <a:t> da </a:t>
            </a:r>
            <a:r>
              <a:rPr lang="en-US" dirty="0" err="1"/>
              <a:t>jedu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njega</a:t>
            </a:r>
            <a:r>
              <a:rPr lang="en-US" dirty="0"/>
              <a:t> </a:t>
            </a:r>
            <a:r>
              <a:rPr lang="en-US" dirty="0" err="1"/>
              <a:t>travu</a:t>
            </a:r>
            <a:r>
              <a:rPr lang="en-US" dirty="0"/>
              <a:t>, </a:t>
            </a:r>
            <a:r>
              <a:rPr lang="en-US" dirty="0" err="1"/>
              <a:t>repu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tikvino</a:t>
            </a:r>
            <a:r>
              <a:rPr lang="en-US" dirty="0"/>
              <a:t> </a:t>
            </a:r>
            <a:r>
              <a:rPr lang="en-US" dirty="0" err="1"/>
              <a:t>lišće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on, </a:t>
            </a:r>
            <a:r>
              <a:rPr lang="en-US" dirty="0" err="1"/>
              <a:t>pošto</a:t>
            </a:r>
            <a:r>
              <a:rPr lang="en-US" dirty="0"/>
              <a:t> mu je </a:t>
            </a:r>
            <a:r>
              <a:rPr lang="en-US" dirty="0" err="1"/>
              <a:t>takova</a:t>
            </a:r>
            <a:r>
              <a:rPr lang="en-US" dirty="0"/>
              <a:t> </a:t>
            </a:r>
            <a:r>
              <a:rPr lang="en-US" dirty="0" err="1"/>
              <a:t>prošlost</a:t>
            </a:r>
            <a:r>
              <a:rPr lang="en-US" dirty="0"/>
              <a:t>“ </a:t>
            </a:r>
            <a:r>
              <a:rPr lang="en-US" dirty="0" err="1"/>
              <a:t>itd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483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Zavrsetak</a:t>
            </a:r>
            <a:r>
              <a:rPr lang="en-US" dirty="0"/>
              <a:t> </a:t>
            </a:r>
            <a:r>
              <a:rPr lang="en-US" dirty="0" err="1"/>
              <a:t>pisma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5034" cy="4351338"/>
          </a:xfrm>
        </p:spPr>
        <p:txBody>
          <a:bodyPr/>
          <a:lstStyle/>
          <a:p>
            <a:r>
              <a:rPr lang="en-US" dirty="0" err="1"/>
              <a:t>završetak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je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dugačak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počinje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molbom</a:t>
            </a:r>
            <a:r>
              <a:rPr lang="en-US" dirty="0"/>
              <a:t> </a:t>
            </a:r>
            <a:r>
              <a:rPr lang="en-US" dirty="0" err="1"/>
              <a:t>Bogu</a:t>
            </a:r>
            <a:r>
              <a:rPr lang="en-US" dirty="0"/>
              <a:t> da </a:t>
            </a:r>
            <a:r>
              <a:rPr lang="en-US" dirty="0" err="1"/>
              <a:t>podrži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zdravlje</a:t>
            </a:r>
            <a:r>
              <a:rPr lang="en-US" dirty="0"/>
              <a:t> u </a:t>
            </a:r>
            <a:r>
              <a:rPr lang="en-US" dirty="0" err="1"/>
              <a:t>najboljem</a:t>
            </a:r>
            <a:r>
              <a:rPr lang="en-US" dirty="0"/>
              <a:t> </a:t>
            </a:r>
            <a:r>
              <a:rPr lang="en-US" dirty="0" err="1"/>
              <a:t>stepenu</a:t>
            </a:r>
            <a:r>
              <a:rPr lang="en-US" dirty="0"/>
              <a:t> </a:t>
            </a:r>
            <a:r>
              <a:rPr lang="en-US" dirty="0" err="1"/>
              <a:t>naslovniku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, a u </a:t>
            </a:r>
            <a:r>
              <a:rPr lang="en-US" dirty="0" err="1"/>
              <a:t>izražavanju</a:t>
            </a:r>
            <a:r>
              <a:rPr lang="en-US" dirty="0"/>
              <a:t> </a:t>
            </a:r>
            <a:r>
              <a:rPr lang="en-US" dirty="0" err="1"/>
              <a:t>odanosti</a:t>
            </a:r>
            <a:r>
              <a:rPr lang="en-US" dirty="0"/>
              <a:t>, </a:t>
            </a:r>
            <a:r>
              <a:rPr lang="en-US" dirty="0" err="1"/>
              <a:t>poniznosti</a:t>
            </a:r>
            <a:r>
              <a:rPr lang="en-US" dirty="0"/>
              <a:t>, </a:t>
            </a:r>
            <a:r>
              <a:rPr lang="en-US" dirty="0" err="1"/>
              <a:t>obveznosti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servilnosti</a:t>
            </a:r>
            <a:r>
              <a:rPr lang="en-US" dirty="0"/>
              <a:t>, </a:t>
            </a:r>
            <a:r>
              <a:rPr lang="en-US" dirty="0" err="1"/>
              <a:t>korišteno</a:t>
            </a:r>
            <a:r>
              <a:rPr lang="en-US" dirty="0"/>
              <a:t> je tri </a:t>
            </a:r>
            <a:r>
              <a:rPr lang="en-US" dirty="0" err="1"/>
              <a:t>superlativa</a:t>
            </a:r>
            <a:r>
              <a:rPr lang="en-US" dirty="0"/>
              <a:t>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,,</a:t>
            </a:r>
            <a:r>
              <a:rPr lang="en-US" dirty="0" err="1"/>
              <a:t>issimo</a:t>
            </a:r>
            <a:r>
              <a:rPr lang="en-US" dirty="0"/>
              <a:t>“, </a:t>
            </a:r>
            <a:r>
              <a:rPr lang="en-US" dirty="0" err="1"/>
              <a:t>te</a:t>
            </a:r>
            <a:r>
              <a:rPr lang="en-US" dirty="0"/>
              <a:t> se </a:t>
            </a:r>
            <a:r>
              <a:rPr lang="en-US" dirty="0" err="1"/>
              <a:t>pismo</a:t>
            </a:r>
            <a:r>
              <a:rPr lang="en-US" dirty="0"/>
              <a:t> </a:t>
            </a:r>
            <a:r>
              <a:rPr lang="en-US" dirty="0" err="1"/>
              <a:t>završava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:</a:t>
            </a:r>
          </a:p>
          <a:p>
            <a:r>
              <a:rPr lang="en-US" dirty="0"/>
              <a:t>„</a:t>
            </a:r>
            <a:r>
              <a:rPr lang="en-US" dirty="0" err="1"/>
              <a:t>umilitissimo</a:t>
            </a:r>
            <a:r>
              <a:rPr lang="en-US" dirty="0"/>
              <a:t> </a:t>
            </a:r>
            <a:r>
              <a:rPr lang="en-US" dirty="0" err="1"/>
              <a:t>devotissimo</a:t>
            </a:r>
            <a:r>
              <a:rPr lang="en-US" dirty="0"/>
              <a:t>, </a:t>
            </a:r>
            <a:r>
              <a:rPr lang="en-US" dirty="0" err="1"/>
              <a:t>obligatissimo</a:t>
            </a:r>
            <a:r>
              <a:rPr lang="en-US" dirty="0"/>
              <a:t> </a:t>
            </a:r>
            <a:r>
              <a:rPr lang="en-US" dirty="0" err="1"/>
              <a:t>sjervo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verdadero</a:t>
            </a:r>
            <a:r>
              <a:rPr lang="en-US" dirty="0"/>
              <a:t> — Moše </a:t>
            </a:r>
            <a:r>
              <a:rPr lang="en-US" dirty="0" err="1"/>
              <a:t>Bonfil</a:t>
            </a:r>
            <a:r>
              <a:rPr lang="en-US" dirty="0"/>
              <a:t> de Ragusa".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528" t="20831" r="7359" b="48356"/>
          <a:stretch/>
        </p:blipFill>
        <p:spPr>
          <a:xfrm>
            <a:off x="7727323" y="634620"/>
            <a:ext cx="3915178" cy="21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Jevreji</a:t>
            </a:r>
            <a:r>
              <a:rPr lang="en-US" dirty="0"/>
              <a:t> u </a:t>
            </a:r>
            <a:r>
              <a:rPr lang="en-US" dirty="0" err="1"/>
              <a:t>Dubrovackoj</a:t>
            </a:r>
            <a:r>
              <a:rPr lang="en-US" dirty="0"/>
              <a:t> </a:t>
            </a:r>
            <a:r>
              <a:rPr lang="en-US" dirty="0" err="1"/>
              <a:t>pomorskoj</a:t>
            </a:r>
            <a:r>
              <a:rPr lang="en-US" dirty="0"/>
              <a:t> </a:t>
            </a:r>
            <a:r>
              <a:rPr lang="en-US" dirty="0" err="1"/>
              <a:t>industriji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Bili </a:t>
            </a:r>
            <a:r>
              <a:rPr lang="en-US" dirty="0" err="1"/>
              <a:t>su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Vlasnici</a:t>
            </a:r>
            <a:r>
              <a:rPr lang="en-US" dirty="0"/>
              <a:t> </a:t>
            </a:r>
            <a:r>
              <a:rPr lang="en-US" dirty="0" err="1"/>
              <a:t>brodova</a:t>
            </a:r>
            <a:endParaRPr lang="en-US" dirty="0"/>
          </a:p>
          <a:p>
            <a:r>
              <a:rPr lang="en-US" dirty="0"/>
              <a:t>24 </a:t>
            </a:r>
            <a:r>
              <a:rPr lang="en-US" dirty="0" err="1"/>
              <a:t>karata</a:t>
            </a:r>
            <a:r>
              <a:rPr lang="en-US" dirty="0"/>
              <a:t> – </a:t>
            </a:r>
            <a:r>
              <a:rPr lang="en-US" dirty="0" err="1"/>
              <a:t>podeljena</a:t>
            </a:r>
            <a:r>
              <a:rPr lang="en-US" dirty="0"/>
              <a:t> </a:t>
            </a:r>
            <a:r>
              <a:rPr lang="en-US" dirty="0" err="1"/>
              <a:t>medju</a:t>
            </a:r>
            <a:r>
              <a:rPr lang="en-US" dirty="0"/>
              <a:t> </a:t>
            </a:r>
            <a:r>
              <a:rPr lang="en-US" dirty="0" err="1"/>
              <a:t>vlasnicima</a:t>
            </a:r>
            <a:r>
              <a:rPr lang="en-US" dirty="0"/>
              <a:t>, a </a:t>
            </a:r>
            <a:r>
              <a:rPr lang="en-US" dirty="0" err="1"/>
              <a:t>neki</a:t>
            </a:r>
            <a:r>
              <a:rPr lang="en-US" dirty="0"/>
              <a:t> </a:t>
            </a:r>
            <a:r>
              <a:rPr lang="en-US" dirty="0" err="1"/>
              <a:t>karati</a:t>
            </a:r>
            <a:r>
              <a:rPr lang="en-US" dirty="0"/>
              <a:t> </a:t>
            </a:r>
            <a:r>
              <a:rPr lang="en-US" dirty="0" err="1"/>
              <a:t>deljeni</a:t>
            </a:r>
            <a:r>
              <a:rPr lang="en-US" dirty="0"/>
              <a:t> </a:t>
            </a:r>
            <a:r>
              <a:rPr lang="en-US" dirty="0" err="1"/>
              <a:t>cak</a:t>
            </a:r>
            <a:r>
              <a:rPr lang="en-US" dirty="0"/>
              <a:t> do 12 </a:t>
            </a:r>
            <a:r>
              <a:rPr lang="en-US" dirty="0" err="1"/>
              <a:t>delova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Vlasnici</a:t>
            </a:r>
            <a:r>
              <a:rPr lang="en-US" dirty="0"/>
              <a:t> </a:t>
            </a:r>
            <a:r>
              <a:rPr lang="en-US" dirty="0" err="1"/>
              <a:t>osiguravajucih</a:t>
            </a:r>
            <a:r>
              <a:rPr lang="en-US" dirty="0"/>
              <a:t> </a:t>
            </a:r>
            <a:r>
              <a:rPr lang="en-US" dirty="0" err="1"/>
              <a:t>kuca</a:t>
            </a:r>
            <a:br>
              <a:rPr lang="en-US" dirty="0"/>
            </a:br>
            <a:r>
              <a:rPr lang="en-US" dirty="0"/>
              <a:t>      Compagnia </a:t>
            </a:r>
            <a:r>
              <a:rPr lang="en-US" dirty="0" err="1"/>
              <a:t>d’assicurazione</a:t>
            </a:r>
            <a:r>
              <a:rPr lang="en-US" dirty="0"/>
              <a:t> di Ragusa</a:t>
            </a:r>
          </a:p>
          <a:p>
            <a:pPr marL="0" indent="0">
              <a:buNone/>
            </a:pPr>
            <a:r>
              <a:rPr lang="en-US" dirty="0"/>
              <a:t>      Compagnia </a:t>
            </a:r>
            <a:r>
              <a:rPr lang="en-US" dirty="0" err="1"/>
              <a:t>ragusea</a:t>
            </a:r>
            <a:r>
              <a:rPr lang="en-US" dirty="0"/>
              <a:t> di </a:t>
            </a:r>
            <a:r>
              <a:rPr lang="en-US" dirty="0" err="1"/>
              <a:t>sicurta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Zajmodavci</a:t>
            </a:r>
            <a:r>
              <a:rPr lang="en-US" dirty="0"/>
              <a:t> (</a:t>
            </a:r>
            <a:r>
              <a:rPr lang="en-US" dirty="0" err="1"/>
              <a:t>postojali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suvi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morski</a:t>
            </a:r>
            <a:r>
              <a:rPr lang="en-US" dirty="0"/>
              <a:t> </a:t>
            </a:r>
            <a:r>
              <a:rPr lang="en-US" dirty="0" err="1"/>
              <a:t>zajmovi</a:t>
            </a:r>
            <a:r>
              <a:rPr lang="en-US" dirty="0"/>
              <a:t>)</a:t>
            </a:r>
          </a:p>
          <a:p>
            <a:r>
              <a:rPr lang="en-US" dirty="0" err="1"/>
              <a:t>Kamata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I do 28% a </a:t>
            </a:r>
            <a:r>
              <a:rPr lang="en-US" dirty="0" err="1"/>
              <a:t>isla</a:t>
            </a:r>
            <a:r>
              <a:rPr lang="en-US" dirty="0"/>
              <a:t> je </a:t>
            </a:r>
            <a:r>
              <a:rPr lang="en-US" dirty="0" err="1"/>
              <a:t>cak</a:t>
            </a:r>
            <a:r>
              <a:rPr lang="en-US" dirty="0"/>
              <a:t> do 34% </a:t>
            </a:r>
            <a:r>
              <a:rPr lang="en-US" dirty="0" err="1"/>
              <a:t>ako</a:t>
            </a:r>
            <a:r>
              <a:rPr lang="en-US" dirty="0"/>
              <a:t> je u </a:t>
            </a:r>
            <a:r>
              <a:rPr lang="en-US" dirty="0" err="1"/>
              <a:t>pitanju</a:t>
            </a:r>
            <a:r>
              <a:rPr lang="en-US" dirty="0"/>
              <a:t> put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Ameriku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70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Osiguravaju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Brodove</a:t>
            </a:r>
            <a:r>
              <a:rPr lang="en-US" dirty="0"/>
              <a:t> (karate), </a:t>
            </a:r>
            <a:r>
              <a:rPr lang="en-US" dirty="0" err="1"/>
              <a:t>novčane</a:t>
            </a:r>
            <a:r>
              <a:rPr lang="en-US" dirty="0"/>
              <a:t> </a:t>
            </a:r>
            <a:r>
              <a:rPr lang="en-US" dirty="0" err="1"/>
              <a:t>pošiljke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robu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. </a:t>
            </a:r>
          </a:p>
          <a:p>
            <a:r>
              <a:rPr lang="en-US" dirty="0"/>
              <a:t>U </a:t>
            </a:r>
            <a:r>
              <a:rPr lang="en-US" dirty="0" err="1"/>
              <a:t>osiguravajućem</a:t>
            </a:r>
            <a:r>
              <a:rPr lang="en-US" dirty="0"/>
              <a:t> </a:t>
            </a:r>
            <a:r>
              <a:rPr lang="en-US" dirty="0" err="1"/>
              <a:t>društvu</a:t>
            </a:r>
            <a:r>
              <a:rPr lang="en-US" dirty="0"/>
              <a:t> Compagnia </a:t>
            </a:r>
            <a:r>
              <a:rPr lang="en-US" dirty="0" err="1"/>
              <a:t>d’assicurazione</a:t>
            </a:r>
            <a:r>
              <a:rPr lang="en-US" dirty="0"/>
              <a:t> di Ragusa, .</a:t>
            </a:r>
            <a:r>
              <a:rPr lang="en-US" dirty="0" err="1"/>
              <a:t>čija</a:t>
            </a:r>
            <a:r>
              <a:rPr lang="en-US" dirty="0"/>
              <a:t> je </a:t>
            </a:r>
            <a:r>
              <a:rPr lang="en-US" dirty="0" err="1"/>
              <a:t>glavnica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110.000 </a:t>
            </a:r>
            <a:r>
              <a:rPr lang="en-US" dirty="0" err="1"/>
              <a:t>dukata</a:t>
            </a:r>
            <a:r>
              <a:rPr lang="en-US" dirty="0"/>
              <a:t> (110 </a:t>
            </a:r>
            <a:r>
              <a:rPr lang="en-US" dirty="0" err="1"/>
              <a:t>dionica</a:t>
            </a:r>
            <a:r>
              <a:rPr lang="en-US" dirty="0"/>
              <a:t> </a:t>
            </a:r>
            <a:r>
              <a:rPr lang="en-US" dirty="0" err="1"/>
              <a:t>svaka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1000 </a:t>
            </a:r>
            <a:r>
              <a:rPr lang="en-US" dirty="0" err="1"/>
              <a:t>dukata</a:t>
            </a:r>
            <a:r>
              <a:rPr lang="en-US" dirty="0"/>
              <a:t>), </a:t>
            </a:r>
            <a:r>
              <a:rPr lang="en-US" dirty="0" err="1"/>
              <a:t>imali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udjela</a:t>
            </a:r>
            <a:r>
              <a:rPr lang="en-US" dirty="0"/>
              <a:t> Reuben Vita </a:t>
            </a:r>
            <a:r>
              <a:rPr lang="en-US" dirty="0" err="1"/>
              <a:t>Ambonetti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10 </a:t>
            </a:r>
            <a:r>
              <a:rPr lang="en-US" dirty="0" err="1"/>
              <a:t>dionica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Abram </a:t>
            </a:r>
            <a:r>
              <a:rPr lang="en-US" dirty="0" err="1"/>
              <a:t>Natan</a:t>
            </a:r>
            <a:r>
              <a:rPr lang="en-US" dirty="0"/>
              <a:t> </a:t>
            </a:r>
            <a:r>
              <a:rPr lang="en-US" dirty="0" err="1"/>
              <a:t>Ambonetti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3 </a:t>
            </a:r>
            <a:r>
              <a:rPr lang="en-US" dirty="0" err="1"/>
              <a:t>dionice</a:t>
            </a:r>
            <a:r>
              <a:rPr lang="en-US" dirty="0"/>
              <a:t>.</a:t>
            </a:r>
          </a:p>
          <a:p>
            <a:r>
              <a:rPr lang="en-US" dirty="0" err="1"/>
              <a:t>Drugo</a:t>
            </a:r>
            <a:r>
              <a:rPr lang="en-US" dirty="0"/>
              <a:t> </a:t>
            </a:r>
            <a:r>
              <a:rPr lang="en-US" dirty="0" err="1"/>
              <a:t>osiguravajuće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(Compagnia </a:t>
            </a:r>
            <a:r>
              <a:rPr lang="en-US" dirty="0" err="1"/>
              <a:t>ragusea</a:t>
            </a:r>
            <a:r>
              <a:rPr lang="en-US" dirty="0"/>
              <a:t> di </a:t>
            </a:r>
            <a:r>
              <a:rPr lang="en-US" dirty="0" err="1"/>
              <a:t>sicurta</a:t>
            </a:r>
            <a:r>
              <a:rPr lang="en-US" dirty="0"/>
              <a:t>),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imalo</a:t>
            </a:r>
            <a:r>
              <a:rPr lang="en-US" dirty="0"/>
              <a:t> </a:t>
            </a:r>
            <a:r>
              <a:rPr lang="en-US" dirty="0" err="1"/>
              <a:t>glavnicu</a:t>
            </a:r>
            <a:r>
              <a:rPr lang="en-US" dirty="0"/>
              <a:t> od 100.000 </a:t>
            </a:r>
            <a:r>
              <a:rPr lang="en-US" dirty="0" err="1"/>
              <a:t>dukata</a:t>
            </a:r>
            <a:r>
              <a:rPr lang="en-US" dirty="0"/>
              <a:t> (200 </a:t>
            </a:r>
            <a:r>
              <a:rPr lang="en-US" dirty="0" err="1"/>
              <a:t>dionica</a:t>
            </a:r>
            <a:r>
              <a:rPr lang="en-US" dirty="0"/>
              <a:t> </a:t>
            </a:r>
            <a:r>
              <a:rPr lang="en-US" dirty="0" err="1"/>
              <a:t>svaka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500 </a:t>
            </a:r>
            <a:r>
              <a:rPr lang="en-US" dirty="0" err="1"/>
              <a:t>dukata</a:t>
            </a:r>
            <a:r>
              <a:rPr lang="en-US" dirty="0"/>
              <a:t>), </a:t>
            </a:r>
            <a:r>
              <a:rPr lang="en-US" dirty="0" err="1"/>
              <a:t>bilo</a:t>
            </a:r>
            <a:r>
              <a:rPr lang="en-US" dirty="0"/>
              <a:t> je </a:t>
            </a:r>
            <a:r>
              <a:rPr lang="en-US" dirty="0" err="1"/>
              <a:t>osnovano</a:t>
            </a:r>
            <a:r>
              <a:rPr lang="en-US" dirty="0"/>
              <a:t> 1794,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upisali</a:t>
            </a:r>
            <a:r>
              <a:rPr lang="en-US" dirty="0"/>
              <a:t> 61 </a:t>
            </a:r>
            <a:r>
              <a:rPr lang="en-US" dirty="0" err="1"/>
              <a:t>dionicu</a:t>
            </a:r>
            <a:r>
              <a:rPr lang="en-US" dirty="0"/>
              <a:t>, </a:t>
            </a:r>
            <a:r>
              <a:rPr lang="en-US" dirty="0" err="1"/>
              <a:t>dakle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od 30%. </a:t>
            </a:r>
            <a:r>
              <a:rPr lang="en-US" dirty="0" err="1"/>
              <a:t>Mojsije</a:t>
            </a:r>
            <a:r>
              <a:rPr lang="en-US" dirty="0"/>
              <a:t> Vita Levi Mandolfo.12 </a:t>
            </a:r>
            <a:r>
              <a:rPr lang="en-US" dirty="0" err="1"/>
              <a:t>dionica</a:t>
            </a:r>
            <a:r>
              <a:rPr lang="en-US" dirty="0"/>
              <a:t>, </a:t>
            </a:r>
            <a:r>
              <a:rPr lang="en-US" dirty="0" err="1"/>
              <a:t>Sabat</a:t>
            </a:r>
            <a:r>
              <a:rPr lang="en-US" dirty="0"/>
              <a:t> Levi </a:t>
            </a:r>
            <a:r>
              <a:rPr lang="en-US" dirty="0" err="1"/>
              <a:t>Mandolfo</a:t>
            </a:r>
            <a:r>
              <a:rPr lang="en-US" dirty="0"/>
              <a:t> 12 </a:t>
            </a:r>
            <a:r>
              <a:rPr lang="en-US" dirty="0" err="1"/>
              <a:t>dionica</a:t>
            </a:r>
            <a:r>
              <a:rPr lang="en-US" dirty="0"/>
              <a:t>, Abram Pardo </a:t>
            </a:r>
            <a:r>
              <a:rPr lang="en-US" dirty="0" err="1"/>
              <a:t>Josipov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jednog</a:t>
            </a:r>
            <a:r>
              <a:rPr lang="en-US" dirty="0"/>
              <a:t> </a:t>
            </a:r>
            <a:r>
              <a:rPr lang="en-US" dirty="0" err="1"/>
              <a:t>nasljednika</a:t>
            </a:r>
            <a:r>
              <a:rPr lang="en-US" dirty="0"/>
              <a:t> </a:t>
            </a:r>
            <a:r>
              <a:rPr lang="en-US" dirty="0" err="1"/>
              <a:t>pokojnog</a:t>
            </a:r>
            <a:r>
              <a:rPr lang="en-US" dirty="0"/>
              <a:t> </a:t>
            </a:r>
            <a:r>
              <a:rPr lang="en-US" dirty="0" err="1"/>
              <a:t>Josipa</a:t>
            </a:r>
            <a:r>
              <a:rPr lang="en-US" dirty="0"/>
              <a:t> </a:t>
            </a:r>
            <a:r>
              <a:rPr lang="en-US" dirty="0" err="1"/>
              <a:t>Parda</a:t>
            </a:r>
            <a:r>
              <a:rPr lang="en-US" dirty="0"/>
              <a:t> 10 </a:t>
            </a:r>
            <a:r>
              <a:rPr lang="en-US" dirty="0" err="1"/>
              <a:t>dionica</a:t>
            </a:r>
            <a:r>
              <a:rPr lang="en-US" dirty="0"/>
              <a:t>, </a:t>
            </a:r>
            <a:r>
              <a:rPr lang="en-US" dirty="0" err="1"/>
              <a:t>Jakob</a:t>
            </a:r>
            <a:r>
              <a:rPr lang="en-US" dirty="0"/>
              <a:t> </a:t>
            </a:r>
            <a:r>
              <a:rPr lang="en-US" dirty="0" err="1"/>
              <a:t>Izrael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braća</a:t>
            </a:r>
            <a:r>
              <a:rPr lang="en-US" dirty="0"/>
              <a:t> Pardo 10 </a:t>
            </a:r>
            <a:r>
              <a:rPr lang="en-US" dirty="0" err="1"/>
              <a:t>dionica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Jakob</a:t>
            </a:r>
            <a:r>
              <a:rPr lang="en-US" dirty="0"/>
              <a:t> </a:t>
            </a:r>
            <a:r>
              <a:rPr lang="en-US" dirty="0" err="1"/>
              <a:t>Izrael</a:t>
            </a:r>
            <a:r>
              <a:rPr lang="en-US" dirty="0"/>
              <a:t> Russo 5 </a:t>
            </a:r>
            <a:r>
              <a:rPr lang="en-US" dirty="0" err="1"/>
              <a:t>dionica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7817" t="18952" r="14647" b="50047"/>
          <a:stretch/>
        </p:blipFill>
        <p:spPr>
          <a:xfrm>
            <a:off x="9362941" y="180304"/>
            <a:ext cx="2137894" cy="21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07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Brodovi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Godine</a:t>
            </a:r>
            <a:r>
              <a:rPr lang="en-US" dirty="0"/>
              <a:t> 1749. u </a:t>
            </a:r>
            <a:r>
              <a:rPr lang="en-US" dirty="0" err="1"/>
              <a:t>navi</a:t>
            </a:r>
            <a:r>
              <a:rPr lang="en-US" dirty="0"/>
              <a:t> Diamante, Samuel </a:t>
            </a:r>
            <a:r>
              <a:rPr lang="en-US" dirty="0" err="1"/>
              <a:t>Ambonetti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14 </a:t>
            </a:r>
            <a:r>
              <a:rPr lang="en-US" dirty="0" err="1"/>
              <a:t>karata</a:t>
            </a:r>
            <a:r>
              <a:rPr lang="en-US" dirty="0"/>
              <a:t>, a David </a:t>
            </a:r>
            <a:r>
              <a:rPr lang="en-US" dirty="0" err="1"/>
              <a:t>Luzzena</a:t>
            </a:r>
            <a:r>
              <a:rPr lang="en-US" dirty="0"/>
              <a:t> 1 karat, pa je </a:t>
            </a:r>
            <a:r>
              <a:rPr lang="en-US" dirty="0" err="1"/>
              <a:t>taj</a:t>
            </a:r>
            <a:r>
              <a:rPr lang="en-US" dirty="0"/>
              <a:t> </a:t>
            </a:r>
            <a:r>
              <a:rPr lang="en-US" dirty="0" err="1"/>
              <a:t>brod</a:t>
            </a:r>
            <a:r>
              <a:rPr lang="en-US" dirty="0"/>
              <a:t> </a:t>
            </a:r>
            <a:r>
              <a:rPr lang="en-US" dirty="0" err="1"/>
              <a:t>većim</a:t>
            </a:r>
            <a:r>
              <a:rPr lang="en-US" dirty="0"/>
              <a:t> </a:t>
            </a:r>
            <a:r>
              <a:rPr lang="en-US" dirty="0" err="1"/>
              <a:t>dijelom</a:t>
            </a:r>
            <a:r>
              <a:rPr lang="en-US" dirty="0"/>
              <a:t> </a:t>
            </a:r>
            <a:r>
              <a:rPr lang="en-US" dirty="0" err="1"/>
              <a:t>pripadao</a:t>
            </a:r>
            <a:r>
              <a:rPr lang="en-US" dirty="0"/>
              <a:t> </a:t>
            </a:r>
            <a:r>
              <a:rPr lang="en-US" dirty="0" err="1"/>
              <a:t>dubrovačkim</a:t>
            </a:r>
            <a:r>
              <a:rPr lang="en-US" dirty="0"/>
              <a:t> </a:t>
            </a:r>
            <a:r>
              <a:rPr lang="en-US" dirty="0" err="1"/>
              <a:t>Jevrejima</a:t>
            </a:r>
            <a:r>
              <a:rPr lang="en-US" dirty="0"/>
              <a:t>. </a:t>
            </a:r>
          </a:p>
          <a:p>
            <a:r>
              <a:rPr lang="en-US" dirty="0" err="1"/>
              <a:t>Godine</a:t>
            </a:r>
            <a:r>
              <a:rPr lang="en-US" dirty="0"/>
              <a:t> 1763. Josip Pardo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braća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20 </a:t>
            </a:r>
            <a:r>
              <a:rPr lang="en-US" dirty="0" err="1"/>
              <a:t>karata</a:t>
            </a:r>
            <a:r>
              <a:rPr lang="en-US" dirty="0"/>
              <a:t> u </a:t>
            </a:r>
            <a:r>
              <a:rPr lang="en-US" dirty="0" err="1"/>
              <a:t>jednoj</a:t>
            </a:r>
            <a:r>
              <a:rPr lang="en-US" dirty="0"/>
              <a:t> </a:t>
            </a:r>
            <a:r>
              <a:rPr lang="en-US" dirty="0" err="1"/>
              <a:t>tartaneli</a:t>
            </a:r>
            <a:r>
              <a:rPr lang="en-US" dirty="0"/>
              <a:t>, </a:t>
            </a:r>
            <a:r>
              <a:rPr lang="en-US" dirty="0" err="1"/>
              <a:t>dakle</a:t>
            </a:r>
            <a:r>
              <a:rPr lang="en-US" dirty="0"/>
              <a:t> </a:t>
            </a:r>
            <a:r>
              <a:rPr lang="en-US" dirty="0" err="1"/>
              <a:t>preko</a:t>
            </a:r>
            <a:r>
              <a:rPr lang="en-US" dirty="0"/>
              <a:t> 80%, a </a:t>
            </a:r>
            <a:r>
              <a:rPr lang="en-US" dirty="0" err="1"/>
              <a:t>godine</a:t>
            </a:r>
            <a:r>
              <a:rPr lang="en-US" dirty="0"/>
              <a:t> 1779. </a:t>
            </a:r>
            <a:r>
              <a:rPr lang="en-US" dirty="0" err="1"/>
              <a:t>taj</a:t>
            </a:r>
            <a:r>
              <a:rPr lang="en-US" dirty="0"/>
              <a:t> </a:t>
            </a:r>
            <a:r>
              <a:rPr lang="en-US" dirty="0" err="1"/>
              <a:t>isti</a:t>
            </a:r>
            <a:r>
              <a:rPr lang="en-US" dirty="0"/>
              <a:t> Pardo u </a:t>
            </a:r>
            <a:r>
              <a:rPr lang="en-US" dirty="0" err="1"/>
              <a:t>pinku</a:t>
            </a:r>
            <a:r>
              <a:rPr lang="en-US" dirty="0"/>
              <a:t> La </a:t>
            </a:r>
            <a:r>
              <a:rPr lang="en-US" dirty="0" err="1"/>
              <a:t>Giuditta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18 </a:t>
            </a:r>
            <a:r>
              <a:rPr lang="en-US" dirty="0" err="1"/>
              <a:t>karata</a:t>
            </a:r>
            <a:r>
              <a:rPr lang="en-US" dirty="0"/>
              <a:t>. </a:t>
            </a:r>
          </a:p>
          <a:p>
            <a:r>
              <a:rPr lang="en-US" dirty="0"/>
              <a:t>No </a:t>
            </a:r>
            <a:r>
              <a:rPr lang="en-US" dirty="0" err="1"/>
              <a:t>najčešći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slučajevi</a:t>
            </a:r>
            <a:r>
              <a:rPr lang="en-US" dirty="0"/>
              <a:t> da </a:t>
            </a:r>
            <a:r>
              <a:rPr lang="en-US" dirty="0" err="1"/>
              <a:t>imaju</a:t>
            </a:r>
            <a:r>
              <a:rPr lang="en-US" dirty="0"/>
              <a:t> 3, 2, 1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neki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jednog</a:t>
            </a:r>
            <a:r>
              <a:rPr lang="en-US" dirty="0"/>
              <a:t> </a:t>
            </a:r>
            <a:r>
              <a:rPr lang="en-US" dirty="0" err="1"/>
              <a:t>karata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2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250 </a:t>
            </a:r>
            <a:r>
              <a:rPr lang="en-US" dirty="0" err="1"/>
              <a:t>dubrovačkih</a:t>
            </a:r>
            <a:r>
              <a:rPr lang="en-US" dirty="0"/>
              <a:t> </a:t>
            </a:r>
            <a:r>
              <a:rPr lang="en-US" dirty="0" err="1"/>
              <a:t>talira</a:t>
            </a:r>
            <a:endParaRPr lang="en-US" dirty="0"/>
          </a:p>
          <a:p>
            <a:r>
              <a:rPr lang="en-US" dirty="0" err="1"/>
              <a:t>odšteta</a:t>
            </a:r>
            <a:r>
              <a:rPr lang="en-US" dirty="0"/>
              <a:t> od 100 </a:t>
            </a:r>
            <a:r>
              <a:rPr lang="en-US" dirty="0" err="1"/>
              <a:t>peča</a:t>
            </a:r>
            <a:endParaRPr lang="en-US" dirty="0"/>
          </a:p>
          <a:p>
            <a:r>
              <a:rPr lang="en-US" dirty="0"/>
              <a:t>889 </a:t>
            </a:r>
            <a:r>
              <a:rPr lang="en-US" dirty="0" err="1"/>
              <a:t>venecijanskih</a:t>
            </a:r>
            <a:r>
              <a:rPr lang="en-US" dirty="0"/>
              <a:t> </a:t>
            </a:r>
            <a:r>
              <a:rPr lang="en-US" dirty="0" err="1"/>
              <a:t>cekina</a:t>
            </a:r>
            <a:endParaRPr lang="en-US" dirty="0"/>
          </a:p>
          <a:p>
            <a:r>
              <a:rPr lang="en-US" dirty="0" err="1"/>
              <a:t>za</a:t>
            </a:r>
            <a:r>
              <a:rPr lang="en-US" dirty="0"/>
              <a:t> 4650 </a:t>
            </a:r>
            <a:r>
              <a:rPr lang="en-US" dirty="0" err="1"/>
              <a:t>kolonarskih</a:t>
            </a:r>
            <a:r>
              <a:rPr lang="en-US" dirty="0"/>
              <a:t> </a:t>
            </a:r>
            <a:r>
              <a:rPr lang="en-US" dirty="0" err="1"/>
              <a:t>peča</a:t>
            </a:r>
            <a:endParaRPr lang="en-US" dirty="0"/>
          </a:p>
          <a:p>
            <a:r>
              <a:rPr lang="pl-PL" dirty="0"/>
              <a:t>Tada je vrijednost jedne kolonarske peče bila 3 dukata i 24 dinarića. </a:t>
            </a:r>
            <a:endParaRPr lang="en-US" dirty="0"/>
          </a:p>
          <a:p>
            <a:endParaRPr lang="en-US" dirty="0"/>
          </a:p>
          <a:p>
            <a:r>
              <a:rPr lang="pl-PL" dirty="0"/>
              <a:t>Cijene jednom karatu bile su od 100 pa do 1600 i više dubrovačkih dukata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05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30" t="12939" r="11796" b="10215"/>
          <a:stretch/>
        </p:blipFill>
        <p:spPr>
          <a:xfrm>
            <a:off x="0" y="0"/>
            <a:ext cx="9543245" cy="5267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528" t="30601" r="32078" b="37647"/>
          <a:stretch/>
        </p:blipFill>
        <p:spPr>
          <a:xfrm>
            <a:off x="6323527" y="4221487"/>
            <a:ext cx="4559121" cy="2176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7431" y="5782614"/>
            <a:ext cx="427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grama</a:t>
            </a:r>
            <a:r>
              <a:rPr lang="en-US" dirty="0"/>
              <a:t> </a:t>
            </a:r>
            <a:r>
              <a:rPr lang="en-US" dirty="0" err="1"/>
              <a:t>srebra</a:t>
            </a:r>
            <a:r>
              <a:rPr lang="en-US" dirty="0"/>
              <a:t> – 100 E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numizmaticara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2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nazivi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Dukat</a:t>
            </a:r>
            <a:r>
              <a:rPr lang="en-US" dirty="0"/>
              <a:t> je </a:t>
            </a:r>
            <a:r>
              <a:rPr lang="en-US" dirty="0" err="1"/>
              <a:t>dobio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srednjovjekovnoj</a:t>
            </a:r>
            <a:r>
              <a:rPr lang="en-US" dirty="0"/>
              <a:t> lat. </a:t>
            </a:r>
            <a:r>
              <a:rPr lang="en-US" dirty="0" err="1"/>
              <a:t>riječi</a:t>
            </a:r>
            <a:r>
              <a:rPr lang="en-US" dirty="0"/>
              <a:t>  </a:t>
            </a:r>
            <a:r>
              <a:rPr lang="en-US" dirty="0" err="1"/>
              <a:t>ducatus</a:t>
            </a:r>
            <a:r>
              <a:rPr lang="en-US" dirty="0"/>
              <a:t> (</a:t>
            </a:r>
            <a:r>
              <a:rPr lang="en-US" dirty="0" err="1"/>
              <a:t>vojvodstvo</a:t>
            </a:r>
            <a:r>
              <a:rPr lang="en-US" dirty="0"/>
              <a:t>;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Mletačku</a:t>
            </a:r>
            <a:r>
              <a:rPr lang="en-US" dirty="0"/>
              <a:t> </a:t>
            </a:r>
            <a:r>
              <a:rPr lang="en-US" dirty="0" err="1"/>
              <a:t>Republiku</a:t>
            </a:r>
            <a:r>
              <a:rPr lang="en-US" dirty="0"/>
              <a:t>)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natpisu</a:t>
            </a:r>
            <a:r>
              <a:rPr lang="en-US" dirty="0"/>
              <a:t> </a:t>
            </a:r>
            <a:r>
              <a:rPr lang="en-US" dirty="0" err="1"/>
              <a:t>reversa</a:t>
            </a:r>
            <a:r>
              <a:rPr lang="en-US" dirty="0"/>
              <a:t>. </a:t>
            </a:r>
          </a:p>
          <a:p>
            <a:r>
              <a:rPr lang="en-US" dirty="0"/>
              <a:t>Od </a:t>
            </a:r>
            <a:r>
              <a:rPr lang="en-US" dirty="0" err="1"/>
              <a:t>polovice</a:t>
            </a:r>
            <a:r>
              <a:rPr lang="en-US" dirty="0"/>
              <a:t> XVI. </a:t>
            </a:r>
            <a:r>
              <a:rPr lang="en-US" dirty="0" err="1"/>
              <a:t>st.</a:t>
            </a:r>
            <a:r>
              <a:rPr lang="en-US" dirty="0"/>
              <a:t> </a:t>
            </a:r>
            <a:r>
              <a:rPr lang="en-US" dirty="0" err="1"/>
              <a:t>dobio</a:t>
            </a:r>
            <a:r>
              <a:rPr lang="en-US" dirty="0"/>
              <a:t> je </a:t>
            </a:r>
            <a:r>
              <a:rPr lang="en-US" dirty="0" err="1"/>
              <a:t>nov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, </a:t>
            </a:r>
            <a:r>
              <a:rPr lang="en-US" dirty="0" err="1"/>
              <a:t>cekin</a:t>
            </a:r>
            <a:r>
              <a:rPr lang="en-US" dirty="0"/>
              <a:t> (</a:t>
            </a:r>
            <a:r>
              <a:rPr lang="en-US" dirty="0" err="1"/>
              <a:t>tal</a:t>
            </a:r>
            <a:r>
              <a:rPr lang="en-US" dirty="0"/>
              <a:t>. </a:t>
            </a:r>
            <a:r>
              <a:rPr lang="en-US" dirty="0" err="1"/>
              <a:t>zecchino</a:t>
            </a:r>
            <a:r>
              <a:rPr lang="en-US" dirty="0"/>
              <a:t>, od </a:t>
            </a:r>
            <a:r>
              <a:rPr lang="en-US" dirty="0" err="1"/>
              <a:t>zecca</a:t>
            </a:r>
            <a:r>
              <a:rPr lang="en-US" dirty="0"/>
              <a:t>: </a:t>
            </a:r>
            <a:r>
              <a:rPr lang="en-US" dirty="0" err="1"/>
              <a:t>kovnica</a:t>
            </a:r>
            <a:r>
              <a:rPr lang="en-US" dirty="0"/>
              <a:t>). </a:t>
            </a:r>
          </a:p>
          <a:p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dukat</a:t>
            </a:r>
            <a:r>
              <a:rPr lang="en-US" dirty="0"/>
              <a:t> </a:t>
            </a:r>
            <a:r>
              <a:rPr lang="en-US" dirty="0" err="1"/>
              <a:t>odnosno</a:t>
            </a:r>
            <a:r>
              <a:rPr lang="en-US" dirty="0"/>
              <a:t> </a:t>
            </a:r>
            <a:r>
              <a:rPr lang="en-US" dirty="0" err="1"/>
              <a:t>cekin</a:t>
            </a:r>
            <a:r>
              <a:rPr lang="en-US" dirty="0"/>
              <a:t>, </a:t>
            </a:r>
            <a:r>
              <a:rPr lang="en-US" dirty="0" err="1"/>
              <a:t>postalo</a:t>
            </a:r>
            <a:r>
              <a:rPr lang="en-US" dirty="0"/>
              <a:t> je </a:t>
            </a:r>
            <a:r>
              <a:rPr lang="en-US" dirty="0" err="1"/>
              <a:t>oznakom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zlatni</a:t>
            </a:r>
            <a:r>
              <a:rPr lang="en-US" dirty="0"/>
              <a:t> </a:t>
            </a:r>
            <a:r>
              <a:rPr lang="en-US" dirty="0" err="1"/>
              <a:t>novac</a:t>
            </a:r>
            <a:r>
              <a:rPr lang="en-US" dirty="0"/>
              <a:t> </a:t>
            </a:r>
            <a:r>
              <a:rPr lang="en-US" dirty="0" err="1"/>
              <a:t>uopće</a:t>
            </a:r>
            <a:r>
              <a:rPr lang="en-US" dirty="0"/>
              <a:t>. </a:t>
            </a:r>
            <a:r>
              <a:rPr lang="en-US" dirty="0" err="1"/>
              <a:t>Kralj</a:t>
            </a:r>
            <a:r>
              <a:rPr lang="en-US" dirty="0"/>
              <a:t> </a:t>
            </a:r>
            <a:r>
              <a:rPr lang="en-US" dirty="0" err="1"/>
              <a:t>Karlo</a:t>
            </a:r>
            <a:r>
              <a:rPr lang="en-US" dirty="0"/>
              <a:t> I. Robert </a:t>
            </a:r>
            <a:r>
              <a:rPr lang="en-US" dirty="0" err="1"/>
              <a:t>počeo</a:t>
            </a:r>
            <a:r>
              <a:rPr lang="en-US" dirty="0"/>
              <a:t> je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kovati</a:t>
            </a:r>
            <a:r>
              <a:rPr lang="en-US" dirty="0"/>
              <a:t> </a:t>
            </a:r>
            <a:r>
              <a:rPr lang="en-US" dirty="0" err="1"/>
              <a:t>dukate</a:t>
            </a:r>
            <a:r>
              <a:rPr lang="en-US" dirty="0"/>
              <a:t> (</a:t>
            </a:r>
            <a:r>
              <a:rPr lang="en-US" dirty="0" err="1"/>
              <a:t>fiorin</a:t>
            </a:r>
            <a:r>
              <a:rPr lang="en-US" dirty="0"/>
              <a:t>) u </a:t>
            </a:r>
            <a:r>
              <a:rPr lang="en-US" dirty="0" err="1"/>
              <a:t>Ugarskoj</a:t>
            </a:r>
            <a:r>
              <a:rPr lang="en-US" dirty="0"/>
              <a:t> (1325); </a:t>
            </a:r>
          </a:p>
          <a:p>
            <a:r>
              <a:rPr lang="en-US" dirty="0"/>
              <a:t>Druga </a:t>
            </a:r>
            <a:r>
              <a:rPr lang="en-US" dirty="0" err="1"/>
              <a:t>polovica</a:t>
            </a:r>
            <a:r>
              <a:rPr lang="en-US" dirty="0"/>
              <a:t> XV. </a:t>
            </a:r>
            <a:r>
              <a:rPr lang="en-US" dirty="0" err="1"/>
              <a:t>st.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dukatu</a:t>
            </a:r>
            <a:r>
              <a:rPr lang="en-US" dirty="0"/>
              <a:t> se </a:t>
            </a:r>
            <a:r>
              <a:rPr lang="en-US" dirty="0" err="1"/>
              <a:t>pojavljuje</a:t>
            </a:r>
            <a:r>
              <a:rPr lang="en-US" dirty="0"/>
              <a:t> </a:t>
            </a:r>
            <a:r>
              <a:rPr lang="en-US" dirty="0" err="1"/>
              <a:t>lik</a:t>
            </a:r>
            <a:r>
              <a:rPr lang="en-US" dirty="0"/>
              <a:t> </a:t>
            </a:r>
            <a:r>
              <a:rPr lang="en-US" dirty="0" err="1"/>
              <a:t>Djevice</a:t>
            </a:r>
            <a:r>
              <a:rPr lang="en-US" dirty="0"/>
              <a:t> </a:t>
            </a:r>
            <a:r>
              <a:rPr lang="en-US" dirty="0" err="1"/>
              <a:t>Marije</a:t>
            </a:r>
            <a:r>
              <a:rPr lang="en-US" dirty="0"/>
              <a:t>, pa </a:t>
            </a:r>
            <a:r>
              <a:rPr lang="en-US" dirty="0" err="1"/>
              <a:t>odatle</a:t>
            </a:r>
            <a:r>
              <a:rPr lang="en-US" dirty="0"/>
              <a:t> </a:t>
            </a:r>
            <a:r>
              <a:rPr lang="en-US" dirty="0" err="1"/>
              <a:t>njegov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 </a:t>
            </a:r>
            <a:r>
              <a:rPr lang="en-US" dirty="0" err="1"/>
              <a:t>marijaš</a:t>
            </a:r>
            <a:r>
              <a:rPr lang="en-US" dirty="0"/>
              <a:t> u </a:t>
            </a:r>
            <a:r>
              <a:rPr lang="en-US" dirty="0" err="1"/>
              <a:t>hrvatskim</a:t>
            </a:r>
            <a:r>
              <a:rPr lang="en-US" dirty="0"/>
              <a:t> </a:t>
            </a:r>
            <a:r>
              <a:rPr lang="en-US" dirty="0" err="1"/>
              <a:t>krajevima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94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192" y="162039"/>
            <a:ext cx="10515600" cy="1325563"/>
          </a:xfrm>
        </p:spPr>
        <p:txBody>
          <a:bodyPr/>
          <a:lstStyle/>
          <a:p>
            <a:r>
              <a:rPr lang="en-US" dirty="0" err="1"/>
              <a:t>dukat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61" r="53099" b="49295"/>
          <a:stretch/>
        </p:blipFill>
        <p:spPr>
          <a:xfrm>
            <a:off x="929192" y="436851"/>
            <a:ext cx="10697584" cy="5468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4056" y="6074350"/>
            <a:ext cx="8396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Kod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nas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je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srebrne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dukate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kovala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Dubrovačka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Republika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, 1723. (19,165 g)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1797. (13,37 g);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vrijedili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su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40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dubrovačkih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dinarića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37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" t="10686" r="10211" b="9275"/>
          <a:stretch/>
        </p:blipFill>
        <p:spPr>
          <a:xfrm>
            <a:off x="-1" y="0"/>
            <a:ext cx="12063513" cy="60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6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Istorija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71693" cy="4351338"/>
          </a:xfrm>
        </p:spPr>
        <p:txBody>
          <a:bodyPr/>
          <a:lstStyle/>
          <a:p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navodima</a:t>
            </a:r>
            <a:r>
              <a:rPr lang="en-US" dirty="0"/>
              <a:t> </a:t>
            </a:r>
            <a:r>
              <a:rPr lang="en-US" dirty="0" err="1"/>
              <a:t>profes</a:t>
            </a:r>
            <a:r>
              <a:rPr lang="en-US" dirty="0"/>
              <a:t>. </a:t>
            </a:r>
            <a:r>
              <a:rPr lang="en-US" dirty="0" err="1"/>
              <a:t>Tadića</a:t>
            </a:r>
            <a:r>
              <a:rPr lang="en-US" dirty="0"/>
              <a:t>, </a:t>
            </a:r>
            <a:r>
              <a:rPr lang="en-US" dirty="0" err="1"/>
              <a:t>autora</a:t>
            </a:r>
            <a:r>
              <a:rPr lang="en-US" dirty="0"/>
              <a:t> </a:t>
            </a:r>
            <a:r>
              <a:rPr lang="en-US" dirty="0" err="1"/>
              <a:t>knjige</a:t>
            </a:r>
            <a:r>
              <a:rPr lang="en-US" dirty="0"/>
              <a:t> „</a:t>
            </a:r>
            <a:r>
              <a:rPr lang="en-US" dirty="0" err="1"/>
              <a:t>Jevreji</a:t>
            </a:r>
            <a:r>
              <a:rPr lang="en-US" dirty="0"/>
              <a:t> u </a:t>
            </a:r>
            <a:r>
              <a:rPr lang="en-US" dirty="0" err="1"/>
              <a:t>Dubrovniku</a:t>
            </a:r>
            <a:r>
              <a:rPr lang="en-US" dirty="0"/>
              <a:t>", </a:t>
            </a:r>
            <a:r>
              <a:rPr lang="en-US" dirty="0" err="1"/>
              <a:t>izdanje</a:t>
            </a:r>
            <a:r>
              <a:rPr lang="en-US" dirty="0"/>
              <a:t> ,,La </a:t>
            </a:r>
            <a:r>
              <a:rPr lang="en-US" dirty="0" err="1"/>
              <a:t>Benevolencije</a:t>
            </a:r>
            <a:r>
              <a:rPr lang="en-US" dirty="0"/>
              <a:t>" u </a:t>
            </a:r>
            <a:r>
              <a:rPr lang="en-US" dirty="0" err="1"/>
              <a:t>Sarajevu</a:t>
            </a:r>
            <a:r>
              <a:rPr lang="en-US" dirty="0"/>
              <a:t>, 1937 g.,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pojavljuju</a:t>
            </a:r>
            <a:r>
              <a:rPr lang="en-US" dirty="0"/>
              <a:t> se u </a:t>
            </a:r>
            <a:r>
              <a:rPr lang="en-US" dirty="0" err="1"/>
              <a:t>Dubrovniku</a:t>
            </a:r>
            <a:r>
              <a:rPr lang="en-US" dirty="0"/>
              <a:t> </a:t>
            </a:r>
            <a:r>
              <a:rPr lang="en-US" dirty="0" err="1"/>
              <a:t>već</a:t>
            </a:r>
            <a:r>
              <a:rPr lang="en-US" dirty="0"/>
              <a:t> u XIV </a:t>
            </a:r>
            <a:r>
              <a:rPr lang="en-US" dirty="0" err="1"/>
              <a:t>vijeku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značajnu</a:t>
            </a:r>
            <a:r>
              <a:rPr lang="en-US" dirty="0"/>
              <a:t> </a:t>
            </a:r>
            <a:r>
              <a:rPr lang="en-US" dirty="0" err="1"/>
              <a:t>ulogu</a:t>
            </a:r>
            <a:r>
              <a:rPr lang="en-US" dirty="0"/>
              <a:t> u </a:t>
            </a:r>
            <a:r>
              <a:rPr lang="en-US" dirty="0" err="1"/>
              <a:t>privrednom</a:t>
            </a:r>
            <a:r>
              <a:rPr lang="en-US" dirty="0"/>
              <a:t> </a:t>
            </a:r>
            <a:r>
              <a:rPr lang="en-US" dirty="0" err="1"/>
              <a:t>životu</a:t>
            </a:r>
            <a:r>
              <a:rPr lang="en-US" dirty="0"/>
              <a:t> toga </a:t>
            </a:r>
            <a:r>
              <a:rPr lang="en-US" dirty="0" err="1"/>
              <a:t>grada</a:t>
            </a:r>
            <a:r>
              <a:rPr lang="en-US" dirty="0"/>
              <a:t> </a:t>
            </a:r>
            <a:r>
              <a:rPr lang="en-US" dirty="0" err="1"/>
              <a:t>počinju</a:t>
            </a:r>
            <a:r>
              <a:rPr lang="en-US" dirty="0"/>
              <a:t> </a:t>
            </a:r>
            <a:r>
              <a:rPr lang="en-US" dirty="0" err="1"/>
              <a:t>igrati</a:t>
            </a:r>
            <a:r>
              <a:rPr lang="en-US" dirty="0"/>
              <a:t> </a:t>
            </a:r>
            <a:r>
              <a:rPr lang="en-US" dirty="0" err="1"/>
              <a:t>istom</a:t>
            </a:r>
            <a:r>
              <a:rPr lang="en-US" dirty="0"/>
              <a:t> u XVI </a:t>
            </a:r>
            <a:r>
              <a:rPr lang="en-US" dirty="0" err="1"/>
              <a:t>i</a:t>
            </a:r>
            <a:r>
              <a:rPr lang="en-US" dirty="0"/>
              <a:t> XVII. </a:t>
            </a:r>
            <a:r>
              <a:rPr lang="en-US" dirty="0" err="1"/>
              <a:t>vijeku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je Dubrovnik </a:t>
            </a:r>
            <a:r>
              <a:rPr lang="en-US" dirty="0" err="1"/>
              <a:t>odigrao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najzna</a:t>
            </a:r>
            <a:r>
              <a:rPr lang="sr-Latn-RS" dirty="0"/>
              <a:t>č</a:t>
            </a:r>
            <a:r>
              <a:rPr lang="en-US" dirty="0" err="1"/>
              <a:t>ajniju</a:t>
            </a:r>
            <a:r>
              <a:rPr lang="en-US" dirty="0"/>
              <a:t> </a:t>
            </a:r>
            <a:r>
              <a:rPr lang="en-US" dirty="0" err="1"/>
              <a:t>političku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privrednu</a:t>
            </a:r>
            <a:r>
              <a:rPr lang="en-US" dirty="0"/>
              <a:t> </a:t>
            </a:r>
            <a:r>
              <a:rPr lang="en-US" dirty="0" err="1"/>
              <a:t>ulogu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739" t="21242" r="4456" b="40865"/>
          <a:stretch/>
        </p:blipFill>
        <p:spPr>
          <a:xfrm>
            <a:off x="7010400" y="530088"/>
            <a:ext cx="4731027" cy="25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40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Danon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Sarajeva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Jevrejin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Sarajeva</a:t>
            </a:r>
            <a:r>
              <a:rPr lang="en-US" dirty="0"/>
              <a:t>, </a:t>
            </a:r>
            <a:r>
              <a:rPr lang="en-US" dirty="0" err="1"/>
              <a:t>neki</a:t>
            </a:r>
            <a:r>
              <a:rPr lang="en-US" dirty="0"/>
              <a:t> </a:t>
            </a:r>
            <a:r>
              <a:rPr lang="en-US" dirty="0" err="1"/>
              <a:t>Danon</a:t>
            </a:r>
            <a:r>
              <a:rPr lang="en-US" dirty="0"/>
              <a:t>, </a:t>
            </a:r>
            <a:r>
              <a:rPr lang="en-US" dirty="0" err="1"/>
              <a:t>imao</a:t>
            </a:r>
            <a:r>
              <a:rPr lang="en-US" dirty="0"/>
              <a:t> u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dubrovačkom</a:t>
            </a:r>
            <a:r>
              <a:rPr lang="en-US" dirty="0"/>
              <a:t> </a:t>
            </a:r>
            <a:r>
              <a:rPr lang="en-US" dirty="0" err="1"/>
              <a:t>brodu</a:t>
            </a:r>
            <a:r>
              <a:rPr lang="en-US" dirty="0"/>
              <a:t> 8 </a:t>
            </a:r>
            <a:r>
              <a:rPr lang="en-US" dirty="0" err="1"/>
              <a:t>karata</a:t>
            </a:r>
            <a:r>
              <a:rPr lang="en-US" dirty="0"/>
              <a:t> -  1745</a:t>
            </a:r>
          </a:p>
          <a:p>
            <a:endParaRPr lang="en-US" dirty="0"/>
          </a:p>
          <a:p>
            <a:r>
              <a:rPr lang="en-US" dirty="0" err="1"/>
              <a:t>Dubrov</a:t>
            </a:r>
            <a:r>
              <a:rPr lang="sr-Latn-RS" dirty="0"/>
              <a:t>č</a:t>
            </a:r>
            <a:r>
              <a:rPr lang="en-US" dirty="0"/>
              <a:t>ani: Rafael Coen (1701), Abram Coen (1715), Aron Coen (1720), Jakob Pardo (1720), Abram Levi (1720), </a:t>
            </a:r>
            <a:r>
              <a:rPr lang="en-US" dirty="0" err="1"/>
              <a:t>Hajo</a:t>
            </a:r>
            <a:r>
              <a:rPr lang="en-US" dirty="0"/>
              <a:t> </a:t>
            </a:r>
            <a:r>
              <a:rPr lang="en-US" dirty="0" err="1"/>
              <a:t>Mandolfo</a:t>
            </a:r>
            <a:r>
              <a:rPr lang="en-US" dirty="0"/>
              <a:t> (1722), </a:t>
            </a:r>
            <a:r>
              <a:rPr lang="en-US" dirty="0" err="1"/>
              <a:t>Hajo</a:t>
            </a:r>
            <a:r>
              <a:rPr lang="en-US" dirty="0"/>
              <a:t> Tolentino (1732), Samuel </a:t>
            </a:r>
            <a:r>
              <a:rPr lang="en-US" dirty="0" err="1"/>
              <a:t>Ambonetti</a:t>
            </a:r>
            <a:r>
              <a:rPr lang="en-US" dirty="0"/>
              <a:t> (1739), </a:t>
            </a:r>
            <a:r>
              <a:rPr lang="en-US" dirty="0" err="1"/>
              <a:t>Salamon</a:t>
            </a:r>
            <a:r>
              <a:rPr lang="en-US" dirty="0"/>
              <a:t> Vitali (1743), </a:t>
            </a:r>
            <a:r>
              <a:rPr lang="en-US" dirty="0" err="1"/>
              <a:t>Salamon</a:t>
            </a:r>
            <a:r>
              <a:rPr lang="en-US" dirty="0"/>
              <a:t> Pardo (1747), </a:t>
            </a:r>
            <a:r>
              <a:rPr lang="en-US" dirty="0" err="1"/>
              <a:t>Luzzena</a:t>
            </a:r>
            <a:r>
              <a:rPr lang="en-US" dirty="0"/>
              <a:t> (1750), Mihajlo </a:t>
            </a:r>
            <a:r>
              <a:rPr lang="it-IT" dirty="0"/>
              <a:t>Maestro (1753), Jakob Mandolfo (1759), Valenzin (1793) i drugi.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0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Postavlja</a:t>
            </a:r>
            <a:r>
              <a:rPr lang="en-US" dirty="0"/>
              <a:t> se </a:t>
            </a:r>
            <a:r>
              <a:rPr lang="en-US" dirty="0" err="1"/>
              <a:t>pitanje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došlo</a:t>
            </a:r>
            <a:r>
              <a:rPr lang="en-US" dirty="0"/>
              <a:t> do toga da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 </a:t>
            </a:r>
            <a:r>
              <a:rPr lang="en-US" dirty="0" err="1"/>
              <a:t>privatnog</a:t>
            </a:r>
            <a:r>
              <a:rPr lang="en-US" dirty="0"/>
              <a:t> </a:t>
            </a:r>
            <a:r>
              <a:rPr lang="en-US" dirty="0" err="1"/>
              <a:t>karaktera</a:t>
            </a:r>
            <a:r>
              <a:rPr lang="en-US" dirty="0"/>
              <a:t>, </a:t>
            </a:r>
            <a:r>
              <a:rPr lang="en-US" dirty="0" err="1"/>
              <a:t>pisana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Ladinu</a:t>
            </a:r>
            <a:r>
              <a:rPr lang="en-US" dirty="0"/>
              <a:t>, </a:t>
            </a:r>
            <a:r>
              <a:rPr lang="en-US" dirty="0" err="1"/>
              <a:t>protokolisana</a:t>
            </a:r>
            <a:r>
              <a:rPr lang="en-US" dirty="0"/>
              <a:t> u </a:t>
            </a:r>
            <a:r>
              <a:rPr lang="en-US" dirty="0" err="1"/>
              <a:t>Državnoj</a:t>
            </a:r>
            <a:r>
              <a:rPr lang="en-US" dirty="0"/>
              <a:t> </a:t>
            </a:r>
            <a:r>
              <a:rPr lang="en-US" dirty="0" err="1"/>
              <a:t>arhivi</a:t>
            </a:r>
            <a:r>
              <a:rPr lang="en-US" dirty="0"/>
              <a:t> </a:t>
            </a:r>
            <a:r>
              <a:rPr lang="en-US" dirty="0" err="1"/>
              <a:t>Dubrovnika</a:t>
            </a:r>
            <a:r>
              <a:rPr lang="en-US" dirty="0"/>
              <a:t>. </a:t>
            </a:r>
          </a:p>
          <a:p>
            <a:r>
              <a:rPr lang="en-US" dirty="0" err="1"/>
              <a:t>Još</a:t>
            </a:r>
            <a:r>
              <a:rPr lang="en-US" dirty="0"/>
              <a:t> se </a:t>
            </a:r>
            <a:r>
              <a:rPr lang="en-US" dirty="0" err="1"/>
              <a:t>jedno</a:t>
            </a:r>
            <a:r>
              <a:rPr lang="en-US" dirty="0"/>
              <a:t> </a:t>
            </a:r>
            <a:r>
              <a:rPr lang="en-US" dirty="0" err="1"/>
              <a:t>pitanje</a:t>
            </a:r>
            <a:r>
              <a:rPr lang="en-US" dirty="0"/>
              <a:t> </a:t>
            </a:r>
            <a:r>
              <a:rPr lang="en-US" dirty="0" err="1"/>
              <a:t>nameće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to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neka</a:t>
            </a:r>
            <a:r>
              <a:rPr lang="en-US" dirty="0"/>
              <a:t> od </a:t>
            </a:r>
            <a:r>
              <a:rPr lang="en-US" dirty="0" err="1"/>
              <a:t>tih</a:t>
            </a:r>
            <a:r>
              <a:rPr lang="en-US" dirty="0"/>
              <a:t> </a:t>
            </a:r>
            <a:r>
              <a:rPr lang="en-US" dirty="0" err="1"/>
              <a:t>pisama</a:t>
            </a:r>
            <a:r>
              <a:rPr lang="en-US" dirty="0"/>
              <a:t> </a:t>
            </a:r>
            <a:r>
              <a:rPr lang="en-US" dirty="0" err="1"/>
              <a:t>mogla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pisana</a:t>
            </a:r>
            <a:r>
              <a:rPr lang="en-US" dirty="0"/>
              <a:t> Ra</a:t>
            </a:r>
            <a:r>
              <a:rPr lang="sr-Latn-RS" dirty="0"/>
              <a:t>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pismom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upućivana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visoke</a:t>
            </a:r>
            <a:r>
              <a:rPr lang="en-US" dirty="0"/>
              <a:t> </a:t>
            </a:r>
            <a:r>
              <a:rPr lang="en-US" dirty="0" err="1"/>
              <a:t>državnike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državnu</a:t>
            </a:r>
            <a:r>
              <a:rPr lang="en-US" dirty="0"/>
              <a:t> </a:t>
            </a:r>
            <a:r>
              <a:rPr lang="en-US" dirty="0" err="1"/>
              <a:t>upravu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imala</a:t>
            </a:r>
            <a:r>
              <a:rPr lang="en-US" dirty="0"/>
              <a:t> </a:t>
            </a:r>
            <a:r>
              <a:rPr lang="en-US" dirty="0" err="1"/>
              <a:t>politički</a:t>
            </a:r>
            <a:r>
              <a:rPr lang="en-US" dirty="0"/>
              <a:t> </a:t>
            </a:r>
            <a:r>
              <a:rPr lang="en-US" dirty="0" err="1"/>
              <a:t>značaj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62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Carigrad</a:t>
            </a:r>
            <a:r>
              <a:rPr lang="en-US" dirty="0"/>
              <a:t>    1764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13" y="3039414"/>
            <a:ext cx="10515600" cy="4351338"/>
          </a:xfrm>
        </p:spPr>
        <p:txBody>
          <a:bodyPr/>
          <a:lstStyle/>
          <a:p>
            <a:r>
              <a:rPr lang="en-US" dirty="0" err="1"/>
              <a:t>Jedna</a:t>
            </a:r>
            <a:r>
              <a:rPr lang="en-US" dirty="0"/>
              <a:t> </a:t>
            </a:r>
            <a:r>
              <a:rPr lang="en-US" dirty="0" err="1"/>
              <a:t>potvrda</a:t>
            </a:r>
            <a:r>
              <a:rPr lang="en-US" dirty="0"/>
              <a:t> </a:t>
            </a:r>
            <a:r>
              <a:rPr lang="en-US" dirty="0" err="1"/>
              <a:t>pisana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hebrejskom</a:t>
            </a:r>
            <a:r>
              <a:rPr lang="en-US" dirty="0"/>
              <a:t>, </a:t>
            </a:r>
            <a:r>
              <a:rPr lang="en-US" dirty="0" err="1"/>
              <a:t>krupnim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jasnim</a:t>
            </a:r>
            <a:r>
              <a:rPr lang="en-US" dirty="0"/>
              <a:t> </a:t>
            </a:r>
            <a:r>
              <a:rPr lang="en-US" dirty="0" err="1"/>
              <a:t>kvadratnim</a:t>
            </a:r>
            <a:r>
              <a:rPr lang="en-US" dirty="0"/>
              <a:t> </a:t>
            </a:r>
            <a:r>
              <a:rPr lang="en-US" dirty="0" err="1"/>
              <a:t>slovima</a:t>
            </a:r>
            <a:r>
              <a:rPr lang="en-US" dirty="0"/>
              <a:t>, </a:t>
            </a:r>
            <a:r>
              <a:rPr lang="en-US" dirty="0" err="1"/>
              <a:t>odnosi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potvrdu</a:t>
            </a:r>
            <a:r>
              <a:rPr lang="en-US" dirty="0"/>
              <a:t> </a:t>
            </a:r>
            <a:r>
              <a:rPr lang="en-US" dirty="0" err="1"/>
              <a:t>izdatu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jednog</a:t>
            </a:r>
            <a:r>
              <a:rPr lang="en-US" dirty="0"/>
              <a:t> </a:t>
            </a:r>
            <a:r>
              <a:rPr lang="en-US" dirty="0" err="1"/>
              <a:t>uglednog</a:t>
            </a:r>
            <a:r>
              <a:rPr lang="en-US" dirty="0"/>
              <a:t> </a:t>
            </a:r>
            <a:r>
              <a:rPr lang="en-US" dirty="0" err="1"/>
              <a:t>rabina</a:t>
            </a:r>
            <a:r>
              <a:rPr lang="en-US" dirty="0"/>
              <a:t> o </a:t>
            </a:r>
            <a:r>
              <a:rPr lang="en-US" dirty="0" err="1"/>
              <a:t>prijemu</a:t>
            </a:r>
            <a:r>
              <a:rPr lang="en-US" dirty="0"/>
              <a:t> </a:t>
            </a:r>
            <a:r>
              <a:rPr lang="en-US" dirty="0" err="1"/>
              <a:t>novca</a:t>
            </a:r>
            <a:r>
              <a:rPr lang="en-US" dirty="0"/>
              <a:t> — </a:t>
            </a:r>
            <a:r>
              <a:rPr lang="en-US" dirty="0" err="1"/>
              <a:t>poslatog</a:t>
            </a:r>
            <a:r>
              <a:rPr lang="en-US" dirty="0"/>
              <a:t> od </a:t>
            </a:r>
            <a:r>
              <a:rPr lang="en-US" dirty="0" err="1"/>
              <a:t>Jichaka</a:t>
            </a:r>
            <a:r>
              <a:rPr lang="en-US" dirty="0"/>
              <a:t> </a:t>
            </a:r>
            <a:r>
              <a:rPr lang="en-US" dirty="0" err="1"/>
              <a:t>Zeevia</a:t>
            </a:r>
            <a:r>
              <a:rPr lang="en-US" dirty="0"/>
              <a:t> — </a:t>
            </a:r>
            <a:r>
              <a:rPr lang="en-US" dirty="0" err="1"/>
              <a:t>poslanika</a:t>
            </a:r>
            <a:r>
              <a:rPr lang="en-US" dirty="0"/>
              <a:t> — </a:t>
            </a:r>
            <a:r>
              <a:rPr lang="en-US" dirty="0" err="1"/>
              <a:t>šaliaha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</a:t>
            </a:r>
            <a:r>
              <a:rPr lang="en-US" dirty="0" err="1"/>
              <a:t>Costu</a:t>
            </a:r>
            <a:r>
              <a:rPr lang="en-US" dirty="0"/>
              <a:t> (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zvali</a:t>
            </a:r>
            <a:r>
              <a:rPr lang="en-US" dirty="0"/>
              <a:t>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Carigrad</a:t>
            </a:r>
            <a:r>
              <a:rPr lang="en-US" dirty="0"/>
              <a:t> — </a:t>
            </a:r>
            <a:r>
              <a:rPr lang="en-US" dirty="0" err="1"/>
              <a:t>kratica</a:t>
            </a:r>
            <a:r>
              <a:rPr lang="en-US" dirty="0"/>
              <a:t> od </a:t>
            </a:r>
            <a:r>
              <a:rPr lang="en-US" dirty="0" err="1"/>
              <a:t>Constantinopola</a:t>
            </a:r>
            <a:r>
              <a:rPr lang="en-US" dirty="0"/>
              <a:t>). </a:t>
            </a:r>
          </a:p>
          <a:p>
            <a:r>
              <a:rPr lang="en-US" dirty="0"/>
              <a:t>Taj </a:t>
            </a:r>
            <a:r>
              <a:rPr lang="en-US" dirty="0" err="1"/>
              <a:t>šaliah</a:t>
            </a:r>
            <a:r>
              <a:rPr lang="en-US" dirty="0"/>
              <a:t> </a:t>
            </a:r>
            <a:r>
              <a:rPr lang="en-US" dirty="0" err="1"/>
              <a:t>Jichak</a:t>
            </a:r>
            <a:r>
              <a:rPr lang="en-US" dirty="0"/>
              <a:t> </a:t>
            </a:r>
            <a:r>
              <a:rPr lang="en-US" dirty="0" err="1"/>
              <a:t>Zeevi</a:t>
            </a:r>
            <a:r>
              <a:rPr lang="en-US" dirty="0"/>
              <a:t> </a:t>
            </a:r>
            <a:r>
              <a:rPr lang="en-US" dirty="0" err="1"/>
              <a:t>nalazio</a:t>
            </a:r>
            <a:r>
              <a:rPr lang="en-US" dirty="0"/>
              <a:t> se </a:t>
            </a:r>
            <a:r>
              <a:rPr lang="en-US" dirty="0" err="1"/>
              <a:t>verovatno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putu po </a:t>
            </a:r>
            <a:r>
              <a:rPr lang="en-US" dirty="0" err="1"/>
              <a:t>jevrejskim</a:t>
            </a:r>
            <a:r>
              <a:rPr lang="en-US" dirty="0"/>
              <a:t> </a:t>
            </a:r>
            <a:r>
              <a:rPr lang="en-US" dirty="0" err="1"/>
              <a:t>opštinama</a:t>
            </a:r>
            <a:r>
              <a:rPr lang="en-US" dirty="0"/>
              <a:t> u </a:t>
            </a:r>
            <a:r>
              <a:rPr lang="en-US" dirty="0" err="1"/>
              <a:t>Galutu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kupio</a:t>
            </a:r>
            <a:r>
              <a:rPr lang="en-US" dirty="0"/>
              <a:t> </a:t>
            </a:r>
            <a:r>
              <a:rPr lang="en-US" dirty="0" err="1"/>
              <a:t>priloge</a:t>
            </a:r>
            <a:r>
              <a:rPr lang="en-US" dirty="0"/>
              <a:t> za </a:t>
            </a:r>
            <a:r>
              <a:rPr lang="en-US" dirty="0" err="1"/>
              <a:t>Jerušalajim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verske</a:t>
            </a:r>
            <a:r>
              <a:rPr lang="en-US" dirty="0"/>
              <a:t> </a:t>
            </a:r>
            <a:r>
              <a:rPr lang="en-US" dirty="0" err="1"/>
              <a:t>ustanove</a:t>
            </a:r>
            <a:r>
              <a:rPr lang="en-US" dirty="0"/>
              <a:t> u </a:t>
            </a:r>
            <a:r>
              <a:rPr lang="en-US" dirty="0" err="1"/>
              <a:t>Palestini</a:t>
            </a:r>
            <a:r>
              <a:rPr lang="en-US" dirty="0"/>
              <a:t>. </a:t>
            </a:r>
          </a:p>
          <a:p>
            <a:r>
              <a:rPr lang="en-US" dirty="0" err="1"/>
              <a:t>Šaliah</a:t>
            </a:r>
            <a:r>
              <a:rPr lang="en-US" dirty="0"/>
              <a:t> = Hasid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promovise</a:t>
            </a:r>
            <a:r>
              <a:rPr lang="en-US" dirty="0"/>
              <a:t> </a:t>
            </a:r>
            <a:r>
              <a:rPr lang="en-US" dirty="0" err="1"/>
              <a:t>judaizam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svetu</a:t>
            </a:r>
            <a:r>
              <a:rPr lang="en-US" dirty="0"/>
              <a:t>, </a:t>
            </a:r>
            <a:r>
              <a:rPr lang="en-US" dirty="0" err="1"/>
              <a:t>skuplja</a:t>
            </a:r>
            <a:r>
              <a:rPr lang="en-US" dirty="0"/>
              <a:t> pare…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345" t="19328" r="5141" b="38210"/>
          <a:stretch/>
        </p:blipFill>
        <p:spPr>
          <a:xfrm>
            <a:off x="6096000" y="128789"/>
            <a:ext cx="5061398" cy="29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2287" cy="4351338"/>
          </a:xfrm>
        </p:spPr>
        <p:txBody>
          <a:bodyPr/>
          <a:lstStyle/>
          <a:p>
            <a:r>
              <a:rPr lang="en-US" dirty="0" err="1"/>
              <a:t>Interesantno</a:t>
            </a:r>
            <a:r>
              <a:rPr lang="en-US" dirty="0"/>
              <a:t> je </a:t>
            </a:r>
            <a:r>
              <a:rPr lang="en-US" dirty="0" err="1"/>
              <a:t>kako</a:t>
            </a:r>
            <a:r>
              <a:rPr lang="en-US" dirty="0"/>
              <a:t> se u </a:t>
            </a:r>
            <a:r>
              <a:rPr lang="en-US" dirty="0" err="1"/>
              <a:t>potvrdi</a:t>
            </a:r>
            <a:r>
              <a:rPr lang="en-US" dirty="0"/>
              <a:t> </a:t>
            </a:r>
            <a:r>
              <a:rPr lang="en-US" dirty="0" err="1"/>
              <a:t>navodi</a:t>
            </a:r>
            <a:r>
              <a:rPr lang="en-US" dirty="0"/>
              <a:t> </a:t>
            </a:r>
            <a:r>
              <a:rPr lang="en-US" dirty="0" err="1"/>
              <a:t>detaljno</a:t>
            </a:r>
            <a:r>
              <a:rPr lang="en-US" dirty="0"/>
              <a:t>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svake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novca</a:t>
            </a:r>
            <a:r>
              <a:rPr lang="en-US" dirty="0"/>
              <a:t>, </a:t>
            </a:r>
            <a:r>
              <a:rPr lang="en-US" dirty="0" err="1"/>
              <a:t>tako</a:t>
            </a:r>
            <a:r>
              <a:rPr lang="en-US" dirty="0"/>
              <a:t> 103 </a:t>
            </a:r>
            <a:r>
              <a:rPr lang="en-US" dirty="0" err="1"/>
              <a:t>groša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44 </a:t>
            </a:r>
            <a:r>
              <a:rPr lang="en-US" dirty="0" err="1"/>
              <a:t>zeriza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3 lava </a:t>
            </a:r>
            <a:r>
              <a:rPr lang="en-US" dirty="0" err="1"/>
              <a:t>ispravna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mjerena</a:t>
            </a:r>
            <a:r>
              <a:rPr lang="en-US" dirty="0"/>
              <a:t>!</a:t>
            </a:r>
          </a:p>
          <a:p>
            <a:r>
              <a:rPr lang="en-US" dirty="0"/>
              <a:t>To </a:t>
            </a:r>
            <a:r>
              <a:rPr lang="en-US" dirty="0" err="1"/>
              <a:t>opet</a:t>
            </a:r>
            <a:r>
              <a:rPr lang="en-US" dirty="0"/>
              <a:t> </a:t>
            </a:r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ambleme</a:t>
            </a:r>
            <a:r>
              <a:rPr lang="en-US" dirty="0"/>
              <a:t> </a:t>
            </a:r>
            <a:r>
              <a:rPr lang="en-US" dirty="0" err="1"/>
              <a:t>zlatnog</a:t>
            </a:r>
            <a:r>
              <a:rPr lang="en-US" dirty="0"/>
              <a:t> </a:t>
            </a:r>
            <a:r>
              <a:rPr lang="en-US" dirty="0" err="1"/>
              <a:t>novca</a:t>
            </a:r>
            <a:r>
              <a:rPr lang="en-US" dirty="0"/>
              <a:t> </a:t>
            </a:r>
            <a:r>
              <a:rPr lang="en-US" dirty="0" err="1"/>
              <a:t>Mletačke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 (</a:t>
            </a:r>
            <a:r>
              <a:rPr lang="en-US" dirty="0" err="1"/>
              <a:t>lav</a:t>
            </a:r>
            <a:r>
              <a:rPr lang="en-US" dirty="0"/>
              <a:t> — </a:t>
            </a:r>
            <a:r>
              <a:rPr lang="en-US" dirty="0" err="1"/>
              <a:t>grb</a:t>
            </a:r>
            <a:r>
              <a:rPr lang="en-US" dirty="0"/>
              <a:t> —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zlatnom</a:t>
            </a:r>
            <a:r>
              <a:rPr lang="en-US" dirty="0"/>
              <a:t> </a:t>
            </a:r>
            <a:r>
              <a:rPr lang="en-US" dirty="0" err="1"/>
              <a:t>novcu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da se </a:t>
            </a:r>
            <a:r>
              <a:rPr lang="en-US" dirty="0" err="1"/>
              <a:t>zlatni</a:t>
            </a:r>
            <a:r>
              <a:rPr lang="en-US" dirty="0"/>
              <a:t> </a:t>
            </a:r>
            <a:r>
              <a:rPr lang="en-US" dirty="0" err="1"/>
              <a:t>novac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visoke</a:t>
            </a:r>
            <a:r>
              <a:rPr lang="en-US" dirty="0"/>
              <a:t> </a:t>
            </a:r>
            <a:r>
              <a:rPr lang="en-US" dirty="0" err="1"/>
              <a:t>vrijednosti</a:t>
            </a:r>
            <a:r>
              <a:rPr lang="en-US" dirty="0"/>
              <a:t> </a:t>
            </a:r>
            <a:r>
              <a:rPr lang="en-US" dirty="0" err="1"/>
              <a:t>ispitivao</a:t>
            </a:r>
            <a:r>
              <a:rPr lang="en-US" dirty="0"/>
              <a:t> u </a:t>
            </a:r>
            <a:r>
              <a:rPr lang="en-US" dirty="0" err="1"/>
              <a:t>pogledu</a:t>
            </a:r>
            <a:r>
              <a:rPr lang="en-US" dirty="0"/>
              <a:t> </a:t>
            </a:r>
            <a:r>
              <a:rPr lang="en-US" dirty="0" err="1"/>
              <a:t>ispravnosti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težine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609" t="19888" r="10543" b="22112"/>
          <a:stretch/>
        </p:blipFill>
        <p:spPr>
          <a:xfrm>
            <a:off x="7792278" y="2464904"/>
            <a:ext cx="3882887" cy="3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6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Potvrda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Hebrejskom</a:t>
            </a:r>
            <a:r>
              <a:rPr lang="en-US" dirty="0"/>
              <a:t>  1799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169" y="1690688"/>
            <a:ext cx="10515600" cy="4351338"/>
          </a:xfrm>
        </p:spPr>
        <p:txBody>
          <a:bodyPr/>
          <a:lstStyle/>
          <a:p>
            <a:r>
              <a:rPr lang="en-US" dirty="0" err="1"/>
              <a:t>Navode</a:t>
            </a:r>
            <a:r>
              <a:rPr lang="en-US" dirty="0"/>
              <a:t> se </a:t>
            </a:r>
            <a:r>
              <a:rPr lang="en-US" dirty="0" err="1"/>
              <a:t>detaljne</a:t>
            </a:r>
            <a:r>
              <a:rPr lang="en-US" dirty="0"/>
              <a:t> </a:t>
            </a:r>
            <a:r>
              <a:rPr lang="en-US" dirty="0" err="1"/>
              <a:t>količine</a:t>
            </a:r>
            <a:r>
              <a:rPr lang="en-US" dirty="0"/>
              <a:t> </a:t>
            </a:r>
            <a:r>
              <a:rPr lang="en-US" dirty="0" err="1"/>
              <a:t>pojedinih</a:t>
            </a:r>
            <a:r>
              <a:rPr lang="en-US" dirty="0"/>
              <a:t> </a:t>
            </a:r>
            <a:r>
              <a:rPr lang="en-US" dirty="0" err="1"/>
              <a:t>stvari</a:t>
            </a:r>
            <a:r>
              <a:rPr lang="en-US" dirty="0"/>
              <a:t>, </a:t>
            </a:r>
            <a:r>
              <a:rPr lang="en-US" dirty="0" err="1"/>
              <a:t>tako</a:t>
            </a:r>
            <a:r>
              <a:rPr lang="en-US" dirty="0"/>
              <a:t>: 10 </a:t>
            </a:r>
            <a:r>
              <a:rPr lang="en-US" dirty="0" err="1"/>
              <a:t>sanduka</a:t>
            </a:r>
            <a:r>
              <a:rPr lang="en-US" dirty="0"/>
              <a:t> </a:t>
            </a:r>
            <a:r>
              <a:rPr lang="en-US" dirty="0" err="1"/>
              <a:t>kane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Sćupa</a:t>
            </a:r>
            <a:r>
              <a:rPr lang="en-US" dirty="0"/>
              <a:t> — </a:t>
            </a:r>
            <a:r>
              <a:rPr lang="en-US" dirty="0" err="1"/>
              <a:t>što</a:t>
            </a:r>
            <a:r>
              <a:rPr lang="en-US" dirty="0"/>
              <a:t> bi </a:t>
            </a:r>
            <a:r>
              <a:rPr lang="en-US" dirty="0" err="1"/>
              <a:t>najvjerovatnije</a:t>
            </a:r>
            <a:r>
              <a:rPr lang="en-US" dirty="0"/>
              <a:t> </a:t>
            </a:r>
            <a:r>
              <a:rPr lang="en-US" dirty="0" err="1"/>
              <a:t>trebalo</a:t>
            </a:r>
            <a:r>
              <a:rPr lang="en-US" dirty="0"/>
              <a:t> da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CIMET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Skoplja</a:t>
            </a:r>
            <a:r>
              <a:rPr lang="en-US" dirty="0"/>
              <a:t> (</a:t>
            </a:r>
            <a:r>
              <a:rPr lang="en-US" dirty="0" err="1"/>
              <a:t>kane-kanela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španjolskom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</a:t>
            </a:r>
            <a:r>
              <a:rPr lang="en-US" dirty="0" err="1"/>
              <a:t>cimet</a:t>
            </a:r>
            <a:r>
              <a:rPr lang="en-US" dirty="0"/>
              <a:t>,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se </a:t>
            </a:r>
            <a:r>
              <a:rPr lang="en-US" dirty="0" err="1"/>
              <a:t>navode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količine</a:t>
            </a:r>
            <a:r>
              <a:rPr lang="en-US" dirty="0"/>
              <a:t> u </a:t>
            </a:r>
            <a:r>
              <a:rPr lang="en-US" dirty="0" err="1"/>
              <a:t>šipkama</a:t>
            </a:r>
            <a:r>
              <a:rPr lang="en-US" dirty="0"/>
              <a:t>, a </a:t>
            </a:r>
            <a:r>
              <a:rPr lang="en-US" dirty="0" err="1"/>
              <a:t>poznato</a:t>
            </a:r>
            <a:r>
              <a:rPr lang="en-US" dirty="0"/>
              <a:t> je da </a:t>
            </a:r>
            <a:r>
              <a:rPr lang="en-US" dirty="0" err="1"/>
              <a:t>cimet</a:t>
            </a:r>
            <a:r>
              <a:rPr lang="en-US" dirty="0"/>
              <a:t> u </a:t>
            </a:r>
            <a:r>
              <a:rPr lang="en-US" dirty="0" err="1"/>
              <a:t>trgovini</a:t>
            </a:r>
            <a:r>
              <a:rPr lang="en-US" dirty="0"/>
              <a:t> </a:t>
            </a:r>
            <a:r>
              <a:rPr lang="en-US" dirty="0" err="1"/>
              <a:t>dolazi</a:t>
            </a:r>
            <a:r>
              <a:rPr lang="en-US" dirty="0"/>
              <a:t> u </a:t>
            </a:r>
            <a:r>
              <a:rPr lang="en-US" dirty="0" err="1"/>
              <a:t>šipkama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samljeven</a:t>
            </a:r>
            <a:r>
              <a:rPr lang="en-US" dirty="0"/>
              <a:t>). </a:t>
            </a:r>
          </a:p>
          <a:p>
            <a:r>
              <a:rPr lang="en-US" dirty="0" err="1"/>
              <a:t>Oznaka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,,</a:t>
            </a:r>
            <a:r>
              <a:rPr lang="en-US" dirty="0" err="1"/>
              <a:t>Sćupa</a:t>
            </a:r>
            <a:r>
              <a:rPr lang="en-US" dirty="0"/>
              <a:t>“ </a:t>
            </a:r>
            <a:r>
              <a:rPr lang="en-US" dirty="0" err="1"/>
              <a:t>naziv</a:t>
            </a:r>
            <a:r>
              <a:rPr lang="en-US" dirty="0"/>
              <a:t> je </a:t>
            </a:r>
            <a:r>
              <a:rPr lang="en-US" dirty="0" err="1"/>
              <a:t>za</a:t>
            </a:r>
            <a:r>
              <a:rPr lang="en-US" dirty="0"/>
              <a:t> grad </a:t>
            </a:r>
            <a:r>
              <a:rPr lang="en-US" dirty="0" err="1"/>
              <a:t>Skoplje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se </a:t>
            </a:r>
            <a:r>
              <a:rPr lang="en-US" dirty="0" err="1"/>
              <a:t>ranije</a:t>
            </a:r>
            <a:r>
              <a:rPr lang="en-US" dirty="0"/>
              <a:t> </a:t>
            </a:r>
            <a:r>
              <a:rPr lang="en-US" dirty="0" err="1"/>
              <a:t>zvalo</a:t>
            </a:r>
            <a:r>
              <a:rPr lang="en-US" dirty="0"/>
              <a:t> </a:t>
            </a:r>
            <a:r>
              <a:rPr lang="en-US" dirty="0" err="1"/>
              <a:t>Iskip</a:t>
            </a:r>
            <a:r>
              <a:rPr lang="en-US" dirty="0"/>
              <a:t>, </a:t>
            </a:r>
            <a:r>
              <a:rPr lang="en-US" dirty="0" err="1"/>
              <a:t>Išćup</a:t>
            </a:r>
            <a:r>
              <a:rPr lang="en-US" dirty="0"/>
              <a:t>. (</a:t>
            </a:r>
            <a:r>
              <a:rPr lang="en-US" dirty="0" err="1"/>
              <a:t>Nadimak</a:t>
            </a:r>
            <a:r>
              <a:rPr lang="en-US" dirty="0"/>
              <a:t> ,,</a:t>
            </a:r>
            <a:r>
              <a:rPr lang="en-US" dirty="0" err="1"/>
              <a:t>Sćuplija</a:t>
            </a:r>
            <a:r>
              <a:rPr lang="en-US" dirty="0"/>
              <a:t>“ — </a:t>
            </a:r>
            <a:r>
              <a:rPr lang="en-US" dirty="0" err="1"/>
              <a:t>doseljenik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Skoplja</a:t>
            </a:r>
            <a:r>
              <a:rPr lang="en-US" dirty="0"/>
              <a:t>, </a:t>
            </a:r>
            <a:r>
              <a:rPr lang="en-US" dirty="0" err="1"/>
              <a:t>dobio</a:t>
            </a:r>
            <a:r>
              <a:rPr lang="en-US" dirty="0"/>
              <a:t> je </a:t>
            </a:r>
            <a:r>
              <a:rPr lang="en-US" dirty="0" err="1"/>
              <a:t>poznati</a:t>
            </a:r>
            <a:r>
              <a:rPr lang="en-US" dirty="0"/>
              <a:t> </a:t>
            </a:r>
            <a:r>
              <a:rPr lang="en-US" dirty="0" err="1"/>
              <a:t>bogataš</a:t>
            </a:r>
            <a:r>
              <a:rPr lang="en-US" dirty="0"/>
              <a:t> </a:t>
            </a:r>
            <a:r>
              <a:rPr lang="en-US" dirty="0" err="1"/>
              <a:t>sarajevski</a:t>
            </a:r>
            <a:r>
              <a:rPr lang="en-US" dirty="0"/>
              <a:t> </a:t>
            </a:r>
            <a:r>
              <a:rPr lang="en-US" dirty="0" err="1"/>
              <a:t>Sćuplija</a:t>
            </a:r>
            <a:r>
              <a:rPr lang="en-US" dirty="0"/>
              <a:t> </a:t>
            </a:r>
            <a:r>
              <a:rPr lang="en-US" dirty="0" err="1"/>
              <a:t>Salom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je </a:t>
            </a:r>
            <a:r>
              <a:rPr lang="en-US" dirty="0" err="1"/>
              <a:t>došao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Skoplja</a:t>
            </a:r>
            <a:r>
              <a:rPr lang="en-US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819" b="29380"/>
          <a:stretch/>
        </p:blipFill>
        <p:spPr>
          <a:xfrm>
            <a:off x="-103031" y="4997003"/>
            <a:ext cx="12192000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37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  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Zanimljivo</a:t>
            </a:r>
            <a:r>
              <a:rPr lang="en-US" dirty="0"/>
              <a:t> je da se u </a:t>
            </a:r>
            <a:r>
              <a:rPr lang="en-US" dirty="0" err="1"/>
              <a:t>toj</a:t>
            </a:r>
            <a:r>
              <a:rPr lang="en-US" dirty="0"/>
              <a:t> </a:t>
            </a:r>
            <a:r>
              <a:rPr lang="en-US" dirty="0" err="1"/>
              <a:t>potvrdi</a:t>
            </a:r>
            <a:r>
              <a:rPr lang="en-US" dirty="0"/>
              <a:t> </a:t>
            </a:r>
            <a:r>
              <a:rPr lang="en-US" dirty="0" err="1"/>
              <a:t>navodi</a:t>
            </a:r>
            <a:r>
              <a:rPr lang="en-US" dirty="0"/>
              <a:t> </a:t>
            </a:r>
            <a:r>
              <a:rPr lang="en-US" dirty="0" err="1"/>
              <a:t>iza</a:t>
            </a:r>
            <a:r>
              <a:rPr lang="en-US" dirty="0"/>
              <a:t> </a:t>
            </a:r>
            <a:r>
              <a:rPr lang="en-US" dirty="0" err="1"/>
              <a:t>svakog</a:t>
            </a:r>
            <a:r>
              <a:rPr lang="en-US" dirty="0"/>
              <a:t> </a:t>
            </a:r>
            <a:r>
              <a:rPr lang="en-US" dirty="0" err="1"/>
              <a:t>napomena</a:t>
            </a:r>
            <a:r>
              <a:rPr lang="en-US" dirty="0"/>
              <a:t> </a:t>
            </a:r>
            <a:r>
              <a:rPr lang="en-US" dirty="0" err="1"/>
              <a:t>državnog</a:t>
            </a:r>
            <a:r>
              <a:rPr lang="en-US" dirty="0"/>
              <a:t> </a:t>
            </a:r>
            <a:r>
              <a:rPr lang="en-US" dirty="0" err="1"/>
              <a:t>imena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ugledne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ličnosti</a:t>
            </a:r>
            <a:r>
              <a:rPr lang="en-US" dirty="0"/>
              <a:t>, — </a:t>
            </a:r>
            <a:r>
              <a:rPr lang="en-US" dirty="0" err="1"/>
              <a:t>dodatak</a:t>
            </a:r>
            <a:r>
              <a:rPr lang="en-US" dirty="0"/>
              <a:t> — j a r a —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hebrejskom</a:t>
            </a:r>
            <a:r>
              <a:rPr lang="en-US" dirty="0"/>
              <a:t> </a:t>
            </a:r>
            <a:r>
              <a:rPr lang="en-US" dirty="0" err="1"/>
              <a:t>označava</a:t>
            </a:r>
            <a:r>
              <a:rPr lang="en-US" dirty="0"/>
              <a:t> </a:t>
            </a:r>
            <a:r>
              <a:rPr lang="en-US" dirty="0" err="1"/>
              <a:t>kraticu</a:t>
            </a:r>
            <a:r>
              <a:rPr lang="en-US" dirty="0"/>
              <a:t> od </a:t>
            </a:r>
            <a:r>
              <a:rPr lang="en-US" dirty="0" err="1"/>
              <a:t>jaru</a:t>
            </a:r>
            <a:r>
              <a:rPr lang="en-US" dirty="0"/>
              <a:t> </a:t>
            </a:r>
            <a:r>
              <a:rPr lang="en-US" dirty="0" err="1"/>
              <a:t>odo</a:t>
            </a:r>
            <a:r>
              <a:rPr lang="en-US" dirty="0"/>
              <a:t> — </a:t>
            </a:r>
            <a:r>
              <a:rPr lang="en-US" dirty="0" err="1"/>
              <a:t>neka</a:t>
            </a:r>
            <a:r>
              <a:rPr lang="en-US" dirty="0"/>
              <a:t> se </a:t>
            </a:r>
            <a:r>
              <a:rPr lang="en-US" dirty="0" err="1"/>
              <a:t>veliča</a:t>
            </a:r>
            <a:r>
              <a:rPr lang="en-US" dirty="0"/>
              <a:t> </a:t>
            </a:r>
            <a:r>
              <a:rPr lang="en-US" dirty="0" err="1"/>
              <a:t>njegov</a:t>
            </a:r>
            <a:r>
              <a:rPr lang="en-US" dirty="0"/>
              <a:t> </a:t>
            </a:r>
            <a:r>
              <a:rPr lang="en-US" dirty="0" err="1"/>
              <a:t>ugled</a:t>
            </a:r>
            <a:r>
              <a:rPr lang="en-US" dirty="0"/>
              <a:t>. </a:t>
            </a:r>
          </a:p>
          <a:p>
            <a:r>
              <a:rPr lang="en-US" dirty="0" err="1"/>
              <a:t>Iza</a:t>
            </a:r>
            <a:r>
              <a:rPr lang="en-US" dirty="0"/>
              <a:t> </a:t>
            </a:r>
            <a:r>
              <a:rPr lang="en-US" dirty="0" err="1"/>
              <a:t>potpisa</a:t>
            </a:r>
            <a:r>
              <a:rPr lang="en-US" dirty="0"/>
              <a:t> </a:t>
            </a:r>
            <a:r>
              <a:rPr lang="en-US" dirty="0" err="1"/>
              <a:t>samog</a:t>
            </a:r>
            <a:r>
              <a:rPr lang="en-US" dirty="0"/>
              <a:t> </a:t>
            </a:r>
            <a:r>
              <a:rPr lang="en-US" dirty="0" err="1"/>
              <a:t>Avrama</a:t>
            </a:r>
            <a:r>
              <a:rPr lang="en-US" dirty="0"/>
              <a:t> </a:t>
            </a:r>
            <a:r>
              <a:rPr lang="en-US" dirty="0" err="1"/>
              <a:t>Tarama</a:t>
            </a:r>
            <a:r>
              <a:rPr lang="en-US" dirty="0"/>
              <a:t>  </a:t>
            </a:r>
            <a:r>
              <a:rPr lang="en-US" dirty="0" err="1"/>
              <a:t>stoji</a:t>
            </a:r>
            <a:r>
              <a:rPr lang="en-US" dirty="0"/>
              <a:t> </a:t>
            </a:r>
            <a:r>
              <a:rPr lang="en-US" dirty="0" err="1"/>
              <a:t>oznaka</a:t>
            </a:r>
            <a:r>
              <a:rPr lang="en-US" dirty="0"/>
              <a:t> od 2 </a:t>
            </a:r>
            <a:r>
              <a:rPr lang="en-US" dirty="0" err="1"/>
              <a:t>slova</a:t>
            </a:r>
            <a:r>
              <a:rPr lang="en-US" dirty="0"/>
              <a:t>: S. T. —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znači</a:t>
            </a:r>
            <a:r>
              <a:rPr lang="en-US" dirty="0"/>
              <a:t> — </a:t>
            </a:r>
            <a:r>
              <a:rPr lang="en-US" dirty="0" err="1"/>
              <a:t>sefaradi</a:t>
            </a:r>
            <a:r>
              <a:rPr lang="en-US" dirty="0"/>
              <a:t> </a:t>
            </a:r>
            <a:r>
              <a:rPr lang="en-US" dirty="0" err="1"/>
              <a:t>taor</a:t>
            </a:r>
            <a:r>
              <a:rPr lang="en-US" dirty="0"/>
              <a:t> —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čisti</a:t>
            </a:r>
            <a:r>
              <a:rPr lang="en-US" dirty="0"/>
              <a:t> </a:t>
            </a:r>
            <a:r>
              <a:rPr lang="en-US" dirty="0" err="1"/>
              <a:t>sefard</a:t>
            </a:r>
            <a:r>
              <a:rPr lang="en-US" dirty="0"/>
              <a:t>, t. j. </a:t>
            </a:r>
            <a:r>
              <a:rPr lang="en-US" dirty="0" err="1"/>
              <a:t>potiče</a:t>
            </a:r>
            <a:r>
              <a:rPr lang="en-US" dirty="0"/>
              <a:t> od </a:t>
            </a:r>
            <a:r>
              <a:rPr lang="en-US" dirty="0" err="1"/>
              <a:t>sefarada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ne </a:t>
            </a:r>
            <a:r>
              <a:rPr lang="en-US" dirty="0" err="1"/>
              <a:t>pređoše</a:t>
            </a:r>
            <a:r>
              <a:rPr lang="en-US" dirty="0"/>
              <a:t> u </a:t>
            </a:r>
            <a:r>
              <a:rPr lang="en-US" dirty="0" err="1"/>
              <a:t>hrišćanstvo</a:t>
            </a:r>
            <a:r>
              <a:rPr lang="en-US" dirty="0"/>
              <a:t>,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razliku</a:t>
            </a:r>
            <a:r>
              <a:rPr lang="en-US" dirty="0"/>
              <a:t> od Marana, </a:t>
            </a:r>
          </a:p>
          <a:p>
            <a:r>
              <a:rPr lang="en-US" dirty="0" err="1"/>
              <a:t>Takvu</a:t>
            </a:r>
            <a:r>
              <a:rPr lang="en-US" dirty="0"/>
              <a:t> </a:t>
            </a:r>
            <a:r>
              <a:rPr lang="en-US" dirty="0" err="1"/>
              <a:t>kraticu</a:t>
            </a:r>
            <a:r>
              <a:rPr lang="en-US" dirty="0"/>
              <a:t> od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slova</a:t>
            </a:r>
            <a:r>
              <a:rPr lang="en-US" dirty="0"/>
              <a:t> </a:t>
            </a:r>
            <a:r>
              <a:rPr lang="en-US" dirty="0" err="1"/>
              <a:t>susrećemo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puta u </a:t>
            </a:r>
            <a:r>
              <a:rPr lang="en-US" dirty="0" err="1"/>
              <a:t>pronađenim</a:t>
            </a:r>
            <a:r>
              <a:rPr lang="en-US" dirty="0"/>
              <a:t> </a:t>
            </a:r>
            <a:r>
              <a:rPr lang="en-US" dirty="0" err="1"/>
              <a:t>pismima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28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Pismo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Ladinu</a:t>
            </a:r>
            <a:r>
              <a:rPr lang="en-US" dirty="0"/>
              <a:t> – </a:t>
            </a:r>
            <a:r>
              <a:rPr lang="en-US" dirty="0" err="1"/>
              <a:t>trgovacki</a:t>
            </a:r>
            <a:r>
              <a:rPr lang="en-US" dirty="0"/>
              <a:t> agent </a:t>
            </a:r>
            <a:r>
              <a:rPr lang="en-US" dirty="0" err="1"/>
              <a:t>svom</a:t>
            </a:r>
            <a:r>
              <a:rPr lang="en-US" dirty="0"/>
              <a:t> </a:t>
            </a:r>
            <a:r>
              <a:rPr lang="en-US" dirty="0" err="1"/>
              <a:t>principalu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pismo</a:t>
            </a:r>
            <a:r>
              <a:rPr lang="en-US" dirty="0"/>
              <a:t> je </a:t>
            </a:r>
            <a:r>
              <a:rPr lang="en-US" dirty="0" err="1"/>
              <a:t>pisano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grada</a:t>
            </a:r>
            <a:r>
              <a:rPr lang="en-US" dirty="0"/>
              <a:t> No-</a:t>
            </a:r>
            <a:r>
              <a:rPr lang="en-US" dirty="0" err="1"/>
              <a:t>Anmona</a:t>
            </a:r>
            <a:r>
              <a:rPr lang="en-US" dirty="0"/>
              <a:t> (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Aleksandrije</a:t>
            </a:r>
            <a:r>
              <a:rPr lang="en-US" dirty="0"/>
              <a:t>) u </a:t>
            </a:r>
            <a:r>
              <a:rPr lang="en-US" dirty="0" err="1"/>
              <a:t>Egiptu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Jevreji</a:t>
            </a:r>
            <a:r>
              <a:rPr lang="en-US" dirty="0"/>
              <a:t> </a:t>
            </a:r>
            <a:r>
              <a:rPr lang="en-US" dirty="0" err="1"/>
              <a:t>nazivali</a:t>
            </a:r>
            <a:r>
              <a:rPr lang="en-US" dirty="0"/>
              <a:t> </a:t>
            </a:r>
            <a:r>
              <a:rPr lang="en-US" dirty="0" err="1"/>
              <a:t>taj</a:t>
            </a:r>
            <a:r>
              <a:rPr lang="en-US" dirty="0"/>
              <a:t> grad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hebrejskom</a:t>
            </a:r>
            <a:r>
              <a:rPr lang="en-US" dirty="0"/>
              <a:t>. </a:t>
            </a:r>
          </a:p>
          <a:p>
            <a:r>
              <a:rPr lang="en-US" dirty="0" err="1"/>
              <a:t>Zanimljivo</a:t>
            </a:r>
            <a:r>
              <a:rPr lang="en-US" dirty="0"/>
              <a:t> je da </a:t>
            </a:r>
            <a:r>
              <a:rPr lang="en-US" dirty="0" err="1"/>
              <a:t>pronađeno</a:t>
            </a:r>
            <a:r>
              <a:rPr lang="en-US" dirty="0"/>
              <a:t> </a:t>
            </a:r>
            <a:r>
              <a:rPr lang="en-US" dirty="0" err="1"/>
              <a:t>pismo</a:t>
            </a:r>
            <a:r>
              <a:rPr lang="en-US" dirty="0"/>
              <a:t> ne </a:t>
            </a:r>
            <a:r>
              <a:rPr lang="en-US" dirty="0" err="1"/>
              <a:t>nosi</a:t>
            </a:r>
            <a:r>
              <a:rPr lang="en-US" dirty="0"/>
              <a:t> u </a:t>
            </a:r>
            <a:r>
              <a:rPr lang="en-US" dirty="0" err="1"/>
              <a:t>datumu</a:t>
            </a:r>
            <a:r>
              <a:rPr lang="en-US" dirty="0"/>
              <a:t> </a:t>
            </a:r>
            <a:r>
              <a:rPr lang="en-US" dirty="0" err="1"/>
              <a:t>oznaku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dana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meseca</a:t>
            </a:r>
            <a:r>
              <a:rPr lang="en-US" dirty="0"/>
              <a:t>: 3 </a:t>
            </a:r>
            <a:r>
              <a:rPr lang="en-US" dirty="0" err="1"/>
              <a:t>rahamim</a:t>
            </a:r>
            <a:r>
              <a:rPr lang="en-US" dirty="0"/>
              <a:t>, pa se </a:t>
            </a:r>
            <a:r>
              <a:rPr lang="en-US" dirty="0" err="1"/>
              <a:t>starost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 ne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sigurnošću</a:t>
            </a:r>
            <a:r>
              <a:rPr lang="en-US" dirty="0"/>
              <a:t> </a:t>
            </a:r>
            <a:r>
              <a:rPr lang="en-US" dirty="0" err="1"/>
              <a:t>odrediti</a:t>
            </a:r>
            <a:r>
              <a:rPr lang="en-US" dirty="0"/>
              <a:t>. </a:t>
            </a:r>
          </a:p>
          <a:p>
            <a:r>
              <a:rPr lang="pl-PL" dirty="0"/>
              <a:t>A jom 3 rahamim = Dana 3 tišria t. j. mjeseca  pred Rosasanom i Jom Kipurom</a:t>
            </a:r>
            <a:r>
              <a:rPr lang="en-US" dirty="0"/>
              <a:t> (</a:t>
            </a:r>
            <a:r>
              <a:rPr lang="en-US" dirty="0" err="1"/>
              <a:t>Jamim</a:t>
            </a:r>
            <a:r>
              <a:rPr lang="en-US" dirty="0"/>
              <a:t> </a:t>
            </a:r>
            <a:r>
              <a:rPr lang="en-US" dirty="0" err="1"/>
              <a:t>Noraim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1759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4011</TotalTime>
  <Words>2089</Words>
  <Application>Microsoft Office PowerPoint</Application>
  <PresentationFormat>Widescreen</PresentationFormat>
  <Paragraphs>111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Dokumenti iz Raguze</vt:lpstr>
      <vt:lpstr>5 pisama - dokumenta</vt:lpstr>
      <vt:lpstr>Istorija </vt:lpstr>
      <vt:lpstr>Pitanje</vt:lpstr>
      <vt:lpstr>Carigrad    1764</vt:lpstr>
      <vt:lpstr>Novac</vt:lpstr>
      <vt:lpstr>Potvrda na Hebrejskom  1799</vt:lpstr>
      <vt:lpstr>S.  T.</vt:lpstr>
      <vt:lpstr>Pismo na Ladinu – trgovacki agent svom principalu</vt:lpstr>
      <vt:lpstr>Jevrejin - nejevrejinu</vt:lpstr>
      <vt:lpstr>Pismo na Ladinu – zet iz Raguze pise suraku trazi stan u Sarajevu</vt:lpstr>
      <vt:lpstr>Kako ste?</vt:lpstr>
      <vt:lpstr>Potpis </vt:lpstr>
      <vt:lpstr>Na Ladinu pisano Rasi pismom   1756</vt:lpstr>
      <vt:lpstr>Zastita ugleda Raguze</vt:lpstr>
      <vt:lpstr>Zasto Rasi</vt:lpstr>
      <vt:lpstr>Prostitutke </vt:lpstr>
      <vt:lpstr>Mito i korupcija</vt:lpstr>
      <vt:lpstr>Zanti bi da se ozeni</vt:lpstr>
      <vt:lpstr>Ne daju Grci svoje cerke</vt:lpstr>
      <vt:lpstr>Zavrsetak pisma</vt:lpstr>
      <vt:lpstr>Jevreji u Dubrovackoj pomorskoj industriji</vt:lpstr>
      <vt:lpstr>Osiguravaju:</vt:lpstr>
      <vt:lpstr>Brodovi</vt:lpstr>
      <vt:lpstr>Novac</vt:lpstr>
      <vt:lpstr>PowerPoint Presentation</vt:lpstr>
      <vt:lpstr>nazivi</vt:lpstr>
      <vt:lpstr>dukat</vt:lpstr>
      <vt:lpstr>PowerPoint Presentation</vt:lpstr>
      <vt:lpstr>Danon iz Sarajeva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Dokumenti iz Raguze</dc:title>
  <dc:creator>Raka Levi</dc:creator>
  <cp:lastModifiedBy>Barbi Barbi</cp:lastModifiedBy>
  <cp:revision>27</cp:revision>
  <dcterms:created xsi:type="dcterms:W3CDTF">2021-06-05T03:24:18Z</dcterms:created>
  <dcterms:modified xsi:type="dcterms:W3CDTF">2022-12-07T06:09:56Z</dcterms:modified>
</cp:coreProperties>
</file>