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7" r:id="rId2"/>
    <p:sldId id="256" r:id="rId3"/>
    <p:sldId id="258" r:id="rId4"/>
    <p:sldId id="259" r:id="rId5"/>
    <p:sldId id="294" r:id="rId6"/>
    <p:sldId id="290" r:id="rId7"/>
    <p:sldId id="277" r:id="rId8"/>
    <p:sldId id="260" r:id="rId9"/>
    <p:sldId id="278" r:id="rId10"/>
    <p:sldId id="261" r:id="rId11"/>
    <p:sldId id="263" r:id="rId12"/>
    <p:sldId id="262" r:id="rId13"/>
    <p:sldId id="279" r:id="rId14"/>
    <p:sldId id="280" r:id="rId15"/>
    <p:sldId id="264" r:id="rId16"/>
    <p:sldId id="265" r:id="rId17"/>
    <p:sldId id="266" r:id="rId18"/>
    <p:sldId id="267" r:id="rId19"/>
    <p:sldId id="268" r:id="rId20"/>
    <p:sldId id="269" r:id="rId21"/>
    <p:sldId id="271" r:id="rId22"/>
    <p:sldId id="281" r:id="rId23"/>
    <p:sldId id="272" r:id="rId24"/>
    <p:sldId id="273" r:id="rId25"/>
    <p:sldId id="274" r:id="rId26"/>
    <p:sldId id="275" r:id="rId27"/>
    <p:sldId id="282" r:id="rId28"/>
    <p:sldId id="283" r:id="rId29"/>
    <p:sldId id="293" r:id="rId30"/>
    <p:sldId id="276" r:id="rId31"/>
    <p:sldId id="291" r:id="rId32"/>
    <p:sldId id="284" r:id="rId33"/>
    <p:sldId id="292" r:id="rId34"/>
    <p:sldId id="285" r:id="rId35"/>
    <p:sldId id="286" r:id="rId36"/>
    <p:sldId id="288" r:id="rId37"/>
    <p:sldId id="287" r:id="rId38"/>
    <p:sldId id="297"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94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9" autoAdjust="0"/>
    <p:restoredTop sz="94660"/>
  </p:normalViewPr>
  <p:slideViewPr>
    <p:cSldViewPr snapToGrid="0">
      <p:cViewPr varScale="1">
        <p:scale>
          <a:sx n="62" d="100"/>
          <a:sy n="62" d="100"/>
        </p:scale>
        <p:origin x="75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441B-2A8A-4937-9A5D-13A3292CDD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6619C0-505E-49C9-A77E-E47C9D8CC7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5863D3-3C36-4909-822D-ABE8E228AD5F}"/>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5" name="Footer Placeholder 4">
            <a:extLst>
              <a:ext uri="{FF2B5EF4-FFF2-40B4-BE49-F238E27FC236}">
                <a16:creationId xmlns:a16="http://schemas.microsoft.com/office/drawing/2014/main" id="{5A60740B-5AEE-4A60-9890-3875B5D5F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D0757-B013-470B-BD55-DA4E09F02999}"/>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83463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CE412-76E2-4720-9F9F-1D666E1F92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A1625-0A27-41B4-ACD7-FBB890DFB5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C2371-203B-45A4-98E4-927A0C0CEEFF}"/>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5" name="Footer Placeholder 4">
            <a:extLst>
              <a:ext uri="{FF2B5EF4-FFF2-40B4-BE49-F238E27FC236}">
                <a16:creationId xmlns:a16="http://schemas.microsoft.com/office/drawing/2014/main" id="{24F6D6F1-C224-43C8-9FF4-20A1932D7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33E15-E18A-4427-AC06-5B2AF06180E9}"/>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59007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A04D52-F7CB-46A4-BE97-AAD12CD9CB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852654-4B5C-49A5-BEF2-F42BCA2E6E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C1CA4C-9AD6-4ECF-8C30-50EB1B6E7B5B}"/>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5" name="Footer Placeholder 4">
            <a:extLst>
              <a:ext uri="{FF2B5EF4-FFF2-40B4-BE49-F238E27FC236}">
                <a16:creationId xmlns:a16="http://schemas.microsoft.com/office/drawing/2014/main" id="{A150AAA3-D31F-4ECB-AD69-3AF7F51F5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AFF00D-9FCB-482E-94FC-570E09BF8C68}"/>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2714705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C6121-E050-4B15-9917-A14F889FF4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C40905-F815-434C-A2DA-A17A7E145E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78ECE-7F5B-4995-A18F-3E9D18BDC821}"/>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5" name="Footer Placeholder 4">
            <a:extLst>
              <a:ext uri="{FF2B5EF4-FFF2-40B4-BE49-F238E27FC236}">
                <a16:creationId xmlns:a16="http://schemas.microsoft.com/office/drawing/2014/main" id="{D3F919A3-4D50-4495-BC7F-8E0859431A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9DEC0-539F-4860-AB24-8CFCAAA40B9B}"/>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328248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176BA-BA6E-4E19-8285-F4C6749F52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00E4EA-0829-4EC4-87E6-9349FDDC7D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5FAFC8-C569-4CD8-8EE4-2848FC4845EA}"/>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5" name="Footer Placeholder 4">
            <a:extLst>
              <a:ext uri="{FF2B5EF4-FFF2-40B4-BE49-F238E27FC236}">
                <a16:creationId xmlns:a16="http://schemas.microsoft.com/office/drawing/2014/main" id="{C89C78A2-56CC-42EE-8910-970BA117F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FF9F8-0A10-48FA-B1E8-3A7A6C927FF0}"/>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160621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4A6D-7161-4863-9015-15E94860D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7656E-90D6-4E52-8306-DDB76A7AF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A34B22-7C96-48BD-BD71-B34A6E0DD8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7820F9-BE41-4FB3-8E49-32B09A47FB22}"/>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6" name="Footer Placeholder 5">
            <a:extLst>
              <a:ext uri="{FF2B5EF4-FFF2-40B4-BE49-F238E27FC236}">
                <a16:creationId xmlns:a16="http://schemas.microsoft.com/office/drawing/2014/main" id="{FC8643A5-5EC1-4A52-BD70-C4184871F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13C28-4A1A-40AD-8A61-1F45D754C31B}"/>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3329086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23FC-1528-433E-91EB-CBA5E311A2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A09E2B-E341-480C-9EB4-A66BA3165D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9EAE27-D1D9-4A1E-B641-F65FE85C90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E9CDF3-3188-4557-9622-A08C51FD90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79A1A3-07A5-4E8C-A3E6-35B52A5D2B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5598F-D1D8-42CB-A2CC-DA54FB1F070C}"/>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8" name="Footer Placeholder 7">
            <a:extLst>
              <a:ext uri="{FF2B5EF4-FFF2-40B4-BE49-F238E27FC236}">
                <a16:creationId xmlns:a16="http://schemas.microsoft.com/office/drawing/2014/main" id="{6D7403E8-8E00-4294-A57D-998F8B2BCE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ABFBDE-F969-40E7-91E1-BF7D05C3F88E}"/>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61682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9E05-855A-47A4-9956-3770C1D01C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4B8008-4AF0-4157-9D36-FE9D29A68B4C}"/>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4" name="Footer Placeholder 3">
            <a:extLst>
              <a:ext uri="{FF2B5EF4-FFF2-40B4-BE49-F238E27FC236}">
                <a16:creationId xmlns:a16="http://schemas.microsoft.com/office/drawing/2014/main" id="{F196E2D2-C2F9-49F1-96D8-E1F430C73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4CAF0-D2B7-4A83-B239-41CE9C8F1A97}"/>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2710414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7C910-7941-4853-B8AE-A36FA41A5DB3}"/>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3" name="Footer Placeholder 2">
            <a:extLst>
              <a:ext uri="{FF2B5EF4-FFF2-40B4-BE49-F238E27FC236}">
                <a16:creationId xmlns:a16="http://schemas.microsoft.com/office/drawing/2014/main" id="{A92A7E30-C66F-49A6-92E5-E95C2CC3D2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D00363-BA09-4BEC-9185-5BAE5AAE9FD2}"/>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40046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ED2D-2260-47CF-A3E0-6615EF20CD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EDE25-7720-463D-A03F-90D96E598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78CCE4-D0BD-4525-898E-F05438FDC0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E0A858-4476-4041-8988-58FFBAC992BA}"/>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6" name="Footer Placeholder 5">
            <a:extLst>
              <a:ext uri="{FF2B5EF4-FFF2-40B4-BE49-F238E27FC236}">
                <a16:creationId xmlns:a16="http://schemas.microsoft.com/office/drawing/2014/main" id="{0F6307DF-08EC-40DC-B6F0-6231E20DE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C23E5-1815-4749-A3AE-5D87031EB071}"/>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355301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22274-C0C5-42B6-81B3-C7FFC9C33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5AAD73-94C1-4588-96F8-96E4EBEF1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B3B84C-A36D-4CE1-945F-1047F502E6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E8C6C0-CEFB-437D-AE02-031B3EEFE96B}"/>
              </a:ext>
            </a:extLst>
          </p:cNvPr>
          <p:cNvSpPr>
            <a:spLocks noGrp="1"/>
          </p:cNvSpPr>
          <p:nvPr>
            <p:ph type="dt" sz="half" idx="10"/>
          </p:nvPr>
        </p:nvSpPr>
        <p:spPr/>
        <p:txBody>
          <a:bodyPr/>
          <a:lstStyle/>
          <a:p>
            <a:fld id="{93666920-67FE-44BA-A4D0-D22DD37BDC01}" type="datetimeFigureOut">
              <a:rPr lang="en-US" smtClean="0"/>
              <a:t>10/1/2021</a:t>
            </a:fld>
            <a:endParaRPr lang="en-US"/>
          </a:p>
        </p:txBody>
      </p:sp>
      <p:sp>
        <p:nvSpPr>
          <p:cNvPr id="6" name="Footer Placeholder 5">
            <a:extLst>
              <a:ext uri="{FF2B5EF4-FFF2-40B4-BE49-F238E27FC236}">
                <a16:creationId xmlns:a16="http://schemas.microsoft.com/office/drawing/2014/main" id="{8131E094-D699-4253-A0A7-EAFE0BA95E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88052-E38F-4EA0-962E-3CD6C9410DAA}"/>
              </a:ext>
            </a:extLst>
          </p:cNvPr>
          <p:cNvSpPr>
            <a:spLocks noGrp="1"/>
          </p:cNvSpPr>
          <p:nvPr>
            <p:ph type="sldNum" sz="quarter" idx="12"/>
          </p:nvPr>
        </p:nvSpPr>
        <p:spPr/>
        <p:txBody>
          <a:bodyPr/>
          <a:lstStyle/>
          <a:p>
            <a:fld id="{F838C8B4-1122-4373-A61F-6570047B9BFF}" type="slidenum">
              <a:rPr lang="en-US" smtClean="0"/>
              <a:t>‹#›</a:t>
            </a:fld>
            <a:endParaRPr lang="en-US"/>
          </a:p>
        </p:txBody>
      </p:sp>
    </p:spTree>
    <p:extLst>
      <p:ext uri="{BB962C8B-B14F-4D97-AF65-F5344CB8AC3E}">
        <p14:creationId xmlns:p14="http://schemas.microsoft.com/office/powerpoint/2010/main" val="1384759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AE418-382B-41DA-92FF-2CD089D964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4B158-24B6-43AA-8B14-92AB45D57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74AE92-9A93-4F3B-AD27-3D1291AE8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6920-67FE-44BA-A4D0-D22DD37BDC01}" type="datetimeFigureOut">
              <a:rPr lang="en-US" smtClean="0"/>
              <a:t>10/1/2021</a:t>
            </a:fld>
            <a:endParaRPr lang="en-US"/>
          </a:p>
        </p:txBody>
      </p:sp>
      <p:sp>
        <p:nvSpPr>
          <p:cNvPr id="5" name="Footer Placeholder 4">
            <a:extLst>
              <a:ext uri="{FF2B5EF4-FFF2-40B4-BE49-F238E27FC236}">
                <a16:creationId xmlns:a16="http://schemas.microsoft.com/office/drawing/2014/main" id="{82B9131D-679C-4EA5-A17F-16B0253CD0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3BC55A-34F9-4C58-862C-BD672D1BA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8C8B4-1122-4373-A61F-6570047B9BFF}" type="slidenum">
              <a:rPr lang="en-US" smtClean="0"/>
              <a:t>‹#›</a:t>
            </a:fld>
            <a:endParaRPr lang="en-US"/>
          </a:p>
        </p:txBody>
      </p:sp>
    </p:spTree>
    <p:extLst>
      <p:ext uri="{BB962C8B-B14F-4D97-AF65-F5344CB8AC3E}">
        <p14:creationId xmlns:p14="http://schemas.microsoft.com/office/powerpoint/2010/main" val="294347062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6.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hyperlink" Target="http://rodjendan.net/1937/novembar/8/"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358639" y="1981688"/>
            <a:ext cx="6072984" cy="3744400"/>
          </a:xfrm>
        </p:spPr>
        <p:txBody>
          <a:bodyPr anchor="t">
            <a:normAutofit/>
          </a:bodyPr>
          <a:lstStyle/>
          <a:p>
            <a:r>
              <a:rPr lang="sr-Latn-RS" b="1" dirty="0">
                <a:latin typeface="+mn-lt"/>
              </a:rPr>
              <a:t>Priča o jednoj rodi</a:t>
            </a:r>
            <a:br>
              <a:rPr lang="en-US" sz="4400" b="1" dirty="0">
                <a:latin typeface="+mn-lt"/>
              </a:rPr>
            </a:br>
            <a:br>
              <a:rPr lang="sr-Latn-RS" sz="4400" b="1" dirty="0">
                <a:latin typeface="+mn-lt"/>
              </a:rPr>
            </a:br>
            <a:r>
              <a:rPr lang="sr-Latn-RS" sz="2800" b="1" dirty="0">
                <a:latin typeface="+mn-lt"/>
              </a:rPr>
              <a:t>Autor predavanja i prezentacije</a:t>
            </a:r>
            <a:r>
              <a:rPr lang="en-US" sz="2800" b="1" dirty="0">
                <a:latin typeface="+mn-lt"/>
              </a:rPr>
              <a:t>: </a:t>
            </a:r>
            <a:br>
              <a:rPr lang="sr-Latn-RS" sz="2800" b="1" dirty="0">
                <a:latin typeface="+mn-lt"/>
              </a:rPr>
            </a:br>
            <a:r>
              <a:rPr lang="en-US" sz="2800" b="1" dirty="0">
                <a:latin typeface="+mn-lt"/>
              </a:rPr>
              <a:t>Barbara </a:t>
            </a:r>
            <a:r>
              <a:rPr lang="en-US" sz="2800" b="1" dirty="0" err="1">
                <a:latin typeface="+mn-lt"/>
              </a:rPr>
              <a:t>Pani</a:t>
            </a:r>
            <a:r>
              <a:rPr lang="sr-Latn-RS" sz="2800" b="1" dirty="0">
                <a:latin typeface="+mn-lt"/>
              </a:rPr>
              <a:t>ć</a:t>
            </a:r>
            <a:endParaRPr lang="en-US" sz="2800" b="1" dirty="0">
              <a:latin typeface="+mn-lt"/>
            </a:endParaRPr>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rotWithShape="1">
          <a:blip r:embed="rId2"/>
          <a:srcRect r="3" b="3"/>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285706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1510322" y="2228670"/>
            <a:ext cx="4585678" cy="1200329"/>
          </a:xfrm>
          <a:prstGeom prst="rect">
            <a:avLst/>
          </a:prstGeom>
          <a:noFill/>
        </p:spPr>
        <p:txBody>
          <a:bodyPr wrap="square" rtlCol="0">
            <a:spAutoFit/>
          </a:bodyPr>
          <a:lstStyle/>
          <a:p>
            <a:pPr algn="ctr"/>
            <a:r>
              <a:rPr lang="sr-Latn-RS" sz="3600" b="1" i="1" spc="-150" dirty="0">
                <a:ea typeface="+mj-ea"/>
                <a:cs typeface="+mj-cs"/>
              </a:rPr>
              <a:t>Pušin dolazak na svet</a:t>
            </a:r>
          </a:p>
          <a:p>
            <a:pPr algn="ctr"/>
            <a:endParaRPr lang="sr-Latn-RS" sz="3600" b="1" i="1" spc="-150" dirty="0">
              <a:ea typeface="+mj-ea"/>
              <a:cs typeface="+mj-cs"/>
            </a:endParaRPr>
          </a:p>
        </p:txBody>
      </p:sp>
      <p:pic>
        <p:nvPicPr>
          <p:cNvPr id="10" name="Picture 9">
            <a:extLst>
              <a:ext uri="{FF2B5EF4-FFF2-40B4-BE49-F238E27FC236}">
                <a16:creationId xmlns:a16="http://schemas.microsoft.com/office/drawing/2014/main" id="{ECDE8292-45F6-40AD-8A2B-E6F371F37ECB}"/>
              </a:ext>
            </a:extLst>
          </p:cNvPr>
          <p:cNvPicPr>
            <a:picLocks noChangeAspect="1"/>
          </p:cNvPicPr>
          <p:nvPr/>
        </p:nvPicPr>
        <p:blipFill>
          <a:blip r:embed="rId3"/>
          <a:stretch>
            <a:fillRect/>
          </a:stretch>
        </p:blipFill>
        <p:spPr>
          <a:xfrm>
            <a:off x="7137627" y="427081"/>
            <a:ext cx="3876104" cy="6003837"/>
          </a:xfrm>
          <a:prstGeom prst="rect">
            <a:avLst/>
          </a:prstGeom>
          <a:ln>
            <a:noFill/>
          </a:ln>
          <a:effectLst>
            <a:softEdge rad="112500"/>
          </a:effectLst>
        </p:spPr>
      </p:pic>
      <p:sp>
        <p:nvSpPr>
          <p:cNvPr id="11" name="TextBox 10">
            <a:extLst>
              <a:ext uri="{FF2B5EF4-FFF2-40B4-BE49-F238E27FC236}">
                <a16:creationId xmlns:a16="http://schemas.microsoft.com/office/drawing/2014/main" id="{7D7F19A7-A665-4A5B-A4AD-0A4E95DAFFE4}"/>
              </a:ext>
            </a:extLst>
          </p:cNvPr>
          <p:cNvSpPr txBox="1"/>
          <p:nvPr/>
        </p:nvSpPr>
        <p:spPr>
          <a:xfrm>
            <a:off x="2346961" y="4572000"/>
            <a:ext cx="4384266" cy="1938992"/>
          </a:xfrm>
          <a:prstGeom prst="rect">
            <a:avLst/>
          </a:prstGeom>
          <a:noFill/>
        </p:spPr>
        <p:txBody>
          <a:bodyPr wrap="square" rtlCol="0">
            <a:spAutoFit/>
          </a:bodyPr>
          <a:lstStyle/>
          <a:p>
            <a:pPr algn="ctr"/>
            <a:endParaRPr lang="sr-Latn-RS" sz="3600" b="1" i="1" spc="-150" dirty="0">
              <a:ea typeface="+mj-ea"/>
              <a:cs typeface="+mj-cs"/>
            </a:endParaRPr>
          </a:p>
          <a:p>
            <a:pPr algn="ctr"/>
            <a:endParaRPr lang="sr-Latn-RS" sz="3600" b="1" i="1" spc="-150" dirty="0">
              <a:ea typeface="+mj-ea"/>
              <a:cs typeface="+mj-cs"/>
            </a:endParaRPr>
          </a:p>
          <a:p>
            <a:pPr algn="r"/>
            <a:r>
              <a:rPr lang="sr-Latn-RS" sz="2400" b="1" i="1" spc="-150" dirty="0">
                <a:ea typeface="+mj-ea"/>
                <a:cs typeface="+mj-cs"/>
              </a:rPr>
              <a:t>Avram Fredi Altarac u ulozi konferansijea Puše </a:t>
            </a:r>
            <a:endParaRPr lang="en-US" sz="2400" b="1" i="1" spc="-150" dirty="0">
              <a:ea typeface="+mj-ea"/>
              <a:cs typeface="+mj-cs"/>
            </a:endParaRPr>
          </a:p>
        </p:txBody>
      </p:sp>
    </p:spTree>
    <p:extLst>
      <p:ext uri="{BB962C8B-B14F-4D97-AF65-F5344CB8AC3E}">
        <p14:creationId xmlns:p14="http://schemas.microsoft.com/office/powerpoint/2010/main" val="51637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6096000" y="400693"/>
            <a:ext cx="6049766" cy="5801886"/>
          </a:xfrm>
        </p:spPr>
        <p:txBody>
          <a:bodyPr>
            <a:noAutofit/>
          </a:bodyPr>
          <a:lstStyle/>
          <a:p>
            <a:r>
              <a:rPr lang="sr-Latn-RS" sz="2800" b="1" dirty="0">
                <a:latin typeface="+mn-lt"/>
              </a:rPr>
              <a:t>„Kroz odškrinutu zavesu prvo se pojavio ogroman kljun jedne rode iz koga je, na veliko iznenađenje i radost dečiju, ispao jedan mali sportista u fudbalskom dresu s fudbalom u rukama. Njega smo od tada viđali pred početak svake tačke; to je bio 'konferansije', mali Puša. I svaki put kad bi se pojavio Puša bi požnjeo aplauz na kome bi mu i veliki glumci mogli da pozavide. U svojoj ulozi Puša je bio zaista sjajan.“</a:t>
            </a:r>
            <a:endParaRPr lang="en-US" sz="28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5" name="Picture 4">
            <a:extLst>
              <a:ext uri="{FF2B5EF4-FFF2-40B4-BE49-F238E27FC236}">
                <a16:creationId xmlns:a16="http://schemas.microsoft.com/office/drawing/2014/main" id="{C0B5EA31-9077-4F8C-8467-7F8A467C546D}"/>
              </a:ext>
            </a:extLst>
          </p:cNvPr>
          <p:cNvPicPr>
            <a:picLocks noChangeAspect="1"/>
          </p:cNvPicPr>
          <p:nvPr/>
        </p:nvPicPr>
        <p:blipFill>
          <a:blip r:embed="rId3"/>
          <a:stretch>
            <a:fillRect/>
          </a:stretch>
        </p:blipFill>
        <p:spPr>
          <a:xfrm>
            <a:off x="245029" y="1857465"/>
            <a:ext cx="5742930" cy="3944454"/>
          </a:xfrm>
          <a:prstGeom prst="rect">
            <a:avLst/>
          </a:prstGeom>
          <a:ln>
            <a:noFill/>
          </a:ln>
          <a:effectLst>
            <a:softEdge rad="112500"/>
          </a:effectLst>
        </p:spPr>
      </p:pic>
    </p:spTree>
    <p:extLst>
      <p:ext uri="{BB962C8B-B14F-4D97-AF65-F5344CB8AC3E}">
        <p14:creationId xmlns:p14="http://schemas.microsoft.com/office/powerpoint/2010/main" val="2774962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561662" y="2293864"/>
            <a:ext cx="6852011" cy="2465482"/>
          </a:xfrm>
        </p:spPr>
        <p:txBody>
          <a:bodyPr>
            <a:noAutofit/>
          </a:bodyPr>
          <a:lstStyle/>
          <a:p>
            <a:pPr>
              <a:lnSpc>
                <a:spcPct val="150000"/>
              </a:lnSpc>
            </a:pPr>
            <a:r>
              <a:rPr lang="sr-Latn-RS" sz="3200" b="1" i="1" dirty="0">
                <a:latin typeface="+mn-lt"/>
              </a:rPr>
              <a:t>„</a:t>
            </a:r>
            <a:r>
              <a:rPr lang="sr-Latn-RS" sz="2400" b="1" i="1" dirty="0">
                <a:latin typeface="+mn-lt"/>
              </a:rPr>
              <a:t>POZORIŠTE RODINO ŠALJE SVOJE POŠTARE DA NA KRAJU PREDSTAVE SVU PUBLIKU POZDRAVE I UJEDNO DA POZOVU NA PREDSTAVU NAŠU NOVU! </a:t>
            </a:r>
            <a:br>
              <a:rPr lang="sr-Latn-RS" sz="2400" b="1" i="1" dirty="0">
                <a:latin typeface="+mn-lt"/>
              </a:rPr>
            </a:br>
            <a:r>
              <a:rPr lang="sr-Latn-RS" sz="2400" b="1" i="1" dirty="0">
                <a:latin typeface="+mn-lt"/>
              </a:rPr>
              <a:t>JER BAŠ NIKO NIJE SLEP, VIDI DA JE PROGRAM LEP!“</a:t>
            </a:r>
            <a:endParaRPr lang="en-US" sz="2400" b="1" i="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2164480" y="757301"/>
            <a:ext cx="2989781" cy="707886"/>
          </a:xfrm>
          <a:prstGeom prst="rect">
            <a:avLst/>
          </a:prstGeom>
          <a:noFill/>
        </p:spPr>
        <p:txBody>
          <a:bodyPr wrap="square" rtlCol="0">
            <a:spAutoFit/>
          </a:bodyPr>
          <a:lstStyle/>
          <a:p>
            <a:pPr algn="ctr"/>
            <a:r>
              <a:rPr lang="sr-Latn-RS" sz="4000" b="1" spc="-150" dirty="0">
                <a:ea typeface="+mj-ea"/>
                <a:cs typeface="+mj-cs"/>
              </a:rPr>
              <a:t>Rodina pošta</a:t>
            </a:r>
            <a:endParaRPr lang="en-US" sz="4000" b="1" spc="-150" dirty="0">
              <a:ea typeface="+mj-ea"/>
              <a:cs typeface="+mj-cs"/>
            </a:endParaRPr>
          </a:p>
        </p:txBody>
      </p:sp>
      <p:pic>
        <p:nvPicPr>
          <p:cNvPr id="5" name="Picture 4" descr="A sheet of music&#10;&#10;Description automatically generated with medium confidence">
            <a:extLst>
              <a:ext uri="{FF2B5EF4-FFF2-40B4-BE49-F238E27FC236}">
                <a16:creationId xmlns:a16="http://schemas.microsoft.com/office/drawing/2014/main" id="{49A44EBF-EA15-4EE6-B9DF-F143BAEF0B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1931" y="421241"/>
            <a:ext cx="3554600" cy="6210728"/>
          </a:xfrm>
          <a:prstGeom prst="rect">
            <a:avLst/>
          </a:prstGeom>
        </p:spPr>
      </p:pic>
    </p:spTree>
    <p:extLst>
      <p:ext uri="{BB962C8B-B14F-4D97-AF65-F5344CB8AC3E}">
        <p14:creationId xmlns:p14="http://schemas.microsoft.com/office/powerpoint/2010/main" val="2619519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6" name="Picture 5" descr="Text&#10;&#10;Description automatically generated">
            <a:extLst>
              <a:ext uri="{FF2B5EF4-FFF2-40B4-BE49-F238E27FC236}">
                <a16:creationId xmlns:a16="http://schemas.microsoft.com/office/drawing/2014/main" id="{70068245-EEF8-4AB2-A1DA-C967D3C74F3B}"/>
              </a:ext>
            </a:extLst>
          </p:cNvPr>
          <p:cNvPicPr>
            <a:picLocks noChangeAspect="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77" t="85219" r="4840" b="10297"/>
          <a:stretch/>
        </p:blipFill>
        <p:spPr>
          <a:xfrm>
            <a:off x="1315596" y="638489"/>
            <a:ext cx="10386374" cy="952513"/>
          </a:xfrm>
          <a:prstGeom prst="rect">
            <a:avLst/>
          </a:prstGeom>
        </p:spPr>
      </p:pic>
      <p:pic>
        <p:nvPicPr>
          <p:cNvPr id="9" name="Picture 8" descr="Text, letter&#10;&#10;Description automatically generated">
            <a:extLst>
              <a:ext uri="{FF2B5EF4-FFF2-40B4-BE49-F238E27FC236}">
                <a16:creationId xmlns:a16="http://schemas.microsoft.com/office/drawing/2014/main" id="{23DC4CAA-A33B-4A36-97AE-A86E4AB33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6723" y="2004708"/>
            <a:ext cx="6398553" cy="4413322"/>
          </a:xfrm>
          <a:prstGeom prst="rect">
            <a:avLst/>
          </a:prstGeom>
        </p:spPr>
      </p:pic>
      <p:cxnSp>
        <p:nvCxnSpPr>
          <p:cNvPr id="13" name="Straight Connector 12">
            <a:extLst>
              <a:ext uri="{FF2B5EF4-FFF2-40B4-BE49-F238E27FC236}">
                <a16:creationId xmlns:a16="http://schemas.microsoft.com/office/drawing/2014/main" id="{238A286D-47AE-456F-8DFD-B050A7CACC28}"/>
              </a:ext>
            </a:extLst>
          </p:cNvPr>
          <p:cNvCxnSpPr>
            <a:cxnSpLocks/>
          </p:cNvCxnSpPr>
          <p:nvPr/>
        </p:nvCxnSpPr>
        <p:spPr>
          <a:xfrm>
            <a:off x="5198724" y="3256908"/>
            <a:ext cx="25479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67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3" name="Picture 2" descr="Text&#10;&#10;Description automatically generated">
            <a:extLst>
              <a:ext uri="{FF2B5EF4-FFF2-40B4-BE49-F238E27FC236}">
                <a16:creationId xmlns:a16="http://schemas.microsoft.com/office/drawing/2014/main" id="{33394CB5-135C-4ABD-896E-352538335261}"/>
              </a:ext>
            </a:extLst>
          </p:cNvPr>
          <p:cNvPicPr>
            <a:picLocks noChangeAspect="1"/>
          </p:cNvPicPr>
          <p:nvPr/>
        </p:nvPicPr>
        <p:blipFill rotWithShape="1">
          <a:blip r:embed="rId3">
            <a:extLst>
              <a:ext uri="{28A0092B-C50C-407E-A947-70E740481C1C}">
                <a14:useLocalDpi xmlns:a14="http://schemas.microsoft.com/office/drawing/2010/main" val="0"/>
              </a:ext>
            </a:extLst>
          </a:blip>
          <a:srcRect r="2493" b="38726"/>
          <a:stretch/>
        </p:blipFill>
        <p:spPr>
          <a:xfrm>
            <a:off x="2179334" y="98474"/>
            <a:ext cx="8025830" cy="6380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0262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152400" y="1863430"/>
            <a:ext cx="4368799" cy="4748923"/>
          </a:xfrm>
        </p:spPr>
        <p:txBody>
          <a:bodyPr>
            <a:noAutofit/>
          </a:bodyPr>
          <a:lstStyle/>
          <a:p>
            <a:r>
              <a:rPr lang="sr-Latn-RS" sz="1600" b="1" dirty="0">
                <a:latin typeface="+mn-lt"/>
              </a:rPr>
              <a:t>„Uživala sam u probama, vežbala balet. Ipak, moram priznati da sam u pozorištu bila mnogo bolji gledalac nego izvođač [...] Igrala sam, obično, 'narod' ili sam pevala u horu. Tetka Gita, meka srca kao prema svakom detetu, sažalila se na mene i nagovorila svoju koleginicu, a moju majku, da mi poveri ulogu Prvog paža u Caru Ćiri. Na probama je sve bilo dosta dobro, a na predstavi - katastrofa! Da bi se razumelo zašto je do toga došlo, treba reći da je naslovnu ulogu u tom komadu igrao izvanredno talentovan dečak Fredi Altaras. Bio je rođeni komičar i izazivao je gromoglasan smeh publike, a ja sam se, na užas tetka Gite koja je posmatrala scenu iza kulisa, pridružila u smehu gledaocima. Slušajući i gledajući Fredija, prosto sam se previjala od smeha nasred bine, što je bilo suprotno mojoj ulozi ozbiljnog paža. Na tetka Gitine panične znake da se sklonim sa pozornice, samo sam odmahnula rukom i nastavila da uživam u bravurama neodoljivog komičara.“</a:t>
            </a: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1613095" y="245646"/>
            <a:ext cx="8961120" cy="1323439"/>
          </a:xfrm>
          <a:prstGeom prst="rect">
            <a:avLst/>
          </a:prstGeom>
          <a:noFill/>
        </p:spPr>
        <p:txBody>
          <a:bodyPr wrap="square" rtlCol="0">
            <a:spAutoFit/>
          </a:bodyPr>
          <a:lstStyle/>
          <a:p>
            <a:pPr algn="ctr"/>
            <a:r>
              <a:rPr lang="sr-Latn-RS" sz="4000" b="1" spc="-150" dirty="0">
                <a:ea typeface="+mj-ea"/>
                <a:cs typeface="+mj-cs"/>
              </a:rPr>
              <a:t>Car Ćira</a:t>
            </a:r>
          </a:p>
          <a:p>
            <a:pPr algn="ctr"/>
            <a:r>
              <a:rPr lang="sr-Latn-RS" sz="4000" b="1" spc="-150" dirty="0">
                <a:ea typeface="+mj-ea"/>
                <a:cs typeface="+mj-cs"/>
              </a:rPr>
              <a:t> </a:t>
            </a:r>
            <a:r>
              <a:rPr lang="sr-Latn-RS" sz="3200" b="1" spc="-150" dirty="0">
                <a:ea typeface="+mj-ea"/>
                <a:cs typeface="+mj-cs"/>
              </a:rPr>
              <a:t>premijera 20. mart 1938.</a:t>
            </a:r>
            <a:endParaRPr lang="en-US" sz="3200" b="1" spc="-150" dirty="0">
              <a:ea typeface="+mj-ea"/>
              <a:cs typeface="+mj-cs"/>
            </a:endParaRPr>
          </a:p>
        </p:txBody>
      </p:sp>
      <p:pic>
        <p:nvPicPr>
          <p:cNvPr id="3" name="Picture 2">
            <a:extLst>
              <a:ext uri="{FF2B5EF4-FFF2-40B4-BE49-F238E27FC236}">
                <a16:creationId xmlns:a16="http://schemas.microsoft.com/office/drawing/2014/main" id="{C101FD5E-94A0-4ECD-B9C3-FE437D1F04B2}"/>
              </a:ext>
            </a:extLst>
          </p:cNvPr>
          <p:cNvPicPr>
            <a:picLocks noChangeAspect="1"/>
          </p:cNvPicPr>
          <p:nvPr/>
        </p:nvPicPr>
        <p:blipFill>
          <a:blip r:embed="rId3"/>
          <a:stretch>
            <a:fillRect/>
          </a:stretch>
        </p:blipFill>
        <p:spPr>
          <a:xfrm>
            <a:off x="4731259" y="1716257"/>
            <a:ext cx="7138921" cy="4896097"/>
          </a:xfrm>
          <a:prstGeom prst="rect">
            <a:avLst/>
          </a:prstGeom>
          <a:ln>
            <a:noFill/>
          </a:ln>
          <a:effectLst>
            <a:softEdge rad="112500"/>
          </a:effectLst>
        </p:spPr>
      </p:pic>
    </p:spTree>
    <p:extLst>
      <p:ext uri="{BB962C8B-B14F-4D97-AF65-F5344CB8AC3E}">
        <p14:creationId xmlns:p14="http://schemas.microsoft.com/office/powerpoint/2010/main" val="4238092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1617785" y="2721114"/>
            <a:ext cx="3655256" cy="2677656"/>
          </a:xfrm>
          <a:prstGeom prst="rect">
            <a:avLst/>
          </a:prstGeom>
          <a:noFill/>
        </p:spPr>
        <p:txBody>
          <a:bodyPr wrap="square" rtlCol="0">
            <a:spAutoFit/>
          </a:bodyPr>
          <a:lstStyle/>
          <a:p>
            <a:pPr algn="ctr"/>
            <a:r>
              <a:rPr lang="sr-Latn-RS" sz="4000" b="1" spc="-150" dirty="0">
                <a:ea typeface="+mj-ea"/>
                <a:cs typeface="+mj-cs"/>
              </a:rPr>
              <a:t>Emil i Detektivi</a:t>
            </a:r>
          </a:p>
          <a:p>
            <a:pPr algn="ctr"/>
            <a:r>
              <a:rPr lang="sr-Latn-RS" sz="3200" b="1" spc="-150" dirty="0">
                <a:ea typeface="+mj-ea"/>
                <a:cs typeface="+mj-cs"/>
              </a:rPr>
              <a:t>17. april 1938.</a:t>
            </a:r>
          </a:p>
          <a:p>
            <a:pPr algn="ctr"/>
            <a:endParaRPr lang="sr-Latn-RS" sz="3200" b="1" spc="-150" dirty="0">
              <a:ea typeface="+mj-ea"/>
              <a:cs typeface="+mj-cs"/>
            </a:endParaRPr>
          </a:p>
          <a:p>
            <a:pPr algn="ctr"/>
            <a:r>
              <a:rPr lang="sr-Latn-RS" sz="3200" b="1" i="1" spc="-150" dirty="0">
                <a:ea typeface="+mj-ea"/>
                <a:cs typeface="+mj-cs"/>
              </a:rPr>
              <a:t>Fredi Altarac u ulozi Emila Nožića</a:t>
            </a:r>
            <a:endParaRPr lang="en-US" sz="3200" b="1" i="1" spc="-150" dirty="0">
              <a:ea typeface="+mj-ea"/>
              <a:cs typeface="+mj-cs"/>
            </a:endParaRPr>
          </a:p>
        </p:txBody>
      </p:sp>
      <p:pic>
        <p:nvPicPr>
          <p:cNvPr id="5" name="Picture 4" descr="A picture containing text, receipt&#10;&#10;Description automatically generated">
            <a:extLst>
              <a:ext uri="{FF2B5EF4-FFF2-40B4-BE49-F238E27FC236}">
                <a16:creationId xmlns:a16="http://schemas.microsoft.com/office/drawing/2014/main" id="{8B68C9A6-6B47-4273-9120-FE32A82C1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139" y="297950"/>
            <a:ext cx="4427073" cy="6077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id="{C6EF81E8-D7F6-4432-B5C1-38961D77FFC4}"/>
              </a:ext>
            </a:extLst>
          </p:cNvPr>
          <p:cNvSpPr/>
          <p:nvPr/>
        </p:nvSpPr>
        <p:spPr>
          <a:xfrm>
            <a:off x="7756989" y="2948683"/>
            <a:ext cx="2260314" cy="1952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370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9" name="Picture 8">
            <a:extLst>
              <a:ext uri="{FF2B5EF4-FFF2-40B4-BE49-F238E27FC236}">
                <a16:creationId xmlns:a16="http://schemas.microsoft.com/office/drawing/2014/main" id="{7222015B-91DC-4237-AE91-1D7A86298BFC}"/>
              </a:ext>
            </a:extLst>
          </p:cNvPr>
          <p:cNvPicPr>
            <a:picLocks noChangeAspect="1"/>
          </p:cNvPicPr>
          <p:nvPr/>
        </p:nvPicPr>
        <p:blipFill rotWithShape="1">
          <a:blip r:embed="rId3">
            <a:extLst>
              <a:ext uri="{28A0092B-C50C-407E-A947-70E740481C1C}">
                <a14:useLocalDpi xmlns:a14="http://schemas.microsoft.com/office/drawing/2010/main" val="0"/>
              </a:ext>
            </a:extLst>
          </a:blip>
          <a:srcRect l="65966" t="5101" r="3958" b="68149"/>
          <a:stretch/>
        </p:blipFill>
        <p:spPr>
          <a:xfrm>
            <a:off x="6633683" y="195788"/>
            <a:ext cx="4900772" cy="64664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BB3AA49-5300-4A8E-BED5-9AE01D607DB6}"/>
              </a:ext>
            </a:extLst>
          </p:cNvPr>
          <p:cNvSpPr txBox="1"/>
          <p:nvPr/>
        </p:nvSpPr>
        <p:spPr>
          <a:xfrm>
            <a:off x="1777429" y="1930183"/>
            <a:ext cx="3780890" cy="830997"/>
          </a:xfrm>
          <a:prstGeom prst="rect">
            <a:avLst/>
          </a:prstGeom>
          <a:noFill/>
        </p:spPr>
        <p:txBody>
          <a:bodyPr wrap="square" rtlCol="0">
            <a:spAutoFit/>
          </a:bodyPr>
          <a:lstStyle/>
          <a:p>
            <a:r>
              <a:rPr lang="sr-Latn-RS" sz="4800" b="1" dirty="0"/>
              <a:t>1938/1939.</a:t>
            </a:r>
            <a:endParaRPr lang="en-US" sz="4800" b="1" dirty="0"/>
          </a:p>
        </p:txBody>
      </p:sp>
    </p:spTree>
    <p:extLst>
      <p:ext uri="{BB962C8B-B14F-4D97-AF65-F5344CB8AC3E}">
        <p14:creationId xmlns:p14="http://schemas.microsoft.com/office/powerpoint/2010/main" val="4032685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1524000" y="726479"/>
            <a:ext cx="9305387" cy="1200329"/>
          </a:xfrm>
          <a:prstGeom prst="rect">
            <a:avLst/>
          </a:prstGeom>
          <a:noFill/>
        </p:spPr>
        <p:txBody>
          <a:bodyPr wrap="square" rtlCol="0">
            <a:spAutoFit/>
          </a:bodyPr>
          <a:lstStyle/>
          <a:p>
            <a:pPr algn="ctr"/>
            <a:r>
              <a:rPr lang="sr-Latn-RS" sz="4000" b="1" spc="-150" dirty="0">
                <a:ea typeface="+mj-ea"/>
                <a:cs typeface="+mj-cs"/>
              </a:rPr>
              <a:t>Prva predstava u II sezoni</a:t>
            </a:r>
          </a:p>
          <a:p>
            <a:pPr algn="ctr"/>
            <a:r>
              <a:rPr lang="sr-Latn-RS" sz="3200" b="1" spc="-150" dirty="0">
                <a:ea typeface="+mj-ea"/>
                <a:cs typeface="+mj-cs"/>
              </a:rPr>
              <a:t>6. oktobar 1938.</a:t>
            </a:r>
            <a:endParaRPr lang="en-US" sz="3200" b="1" spc="-150" dirty="0">
              <a:ea typeface="+mj-ea"/>
              <a:cs typeface="+mj-cs"/>
            </a:endParaRPr>
          </a:p>
        </p:txBody>
      </p:sp>
      <p:sp>
        <p:nvSpPr>
          <p:cNvPr id="5" name="TextBox 4">
            <a:extLst>
              <a:ext uri="{FF2B5EF4-FFF2-40B4-BE49-F238E27FC236}">
                <a16:creationId xmlns:a16="http://schemas.microsoft.com/office/drawing/2014/main" id="{C5950F31-324A-463E-AD82-8ED559105033}"/>
              </a:ext>
            </a:extLst>
          </p:cNvPr>
          <p:cNvSpPr txBox="1"/>
          <p:nvPr/>
        </p:nvSpPr>
        <p:spPr>
          <a:xfrm>
            <a:off x="832207" y="2373330"/>
            <a:ext cx="10859783" cy="3539430"/>
          </a:xfrm>
          <a:prstGeom prst="rect">
            <a:avLst/>
          </a:prstGeom>
          <a:noFill/>
        </p:spPr>
        <p:txBody>
          <a:bodyPr wrap="square" rtlCol="0">
            <a:spAutoFit/>
          </a:bodyPr>
          <a:lstStyle/>
          <a:p>
            <a:pPr marL="285750" indent="-285750">
              <a:buFont typeface="Wingdings" panose="05000000000000000000" pitchFamily="2" charset="2"/>
              <a:buChar char="§"/>
            </a:pPr>
            <a:r>
              <a:rPr lang="sr-Latn-RS" sz="3200" b="1" dirty="0">
                <a:latin typeface="+mn-lt"/>
              </a:rPr>
              <a:t>na početku predstave na scenu je najpre izašao konferansije Puša i publici dao izveštaj o tome kako je proveo letnji raspust</a:t>
            </a:r>
            <a:endParaRPr lang="sr-Latn-RS" sz="3200" b="1" dirty="0"/>
          </a:p>
          <a:p>
            <a:pPr marL="285750" indent="-285750">
              <a:buFont typeface="Wingdings" panose="05000000000000000000" pitchFamily="2" charset="2"/>
              <a:buChar char="§"/>
            </a:pPr>
            <a:r>
              <a:rPr lang="sr-Latn-RS" sz="3200" b="1" dirty="0">
                <a:latin typeface="+mn-lt"/>
              </a:rPr>
              <a:t>usledila </a:t>
            </a:r>
            <a:r>
              <a:rPr lang="en-US" sz="3200" b="1" dirty="0">
                <a:latin typeface="+mn-lt"/>
              </a:rPr>
              <a:t>je </a:t>
            </a:r>
            <a:r>
              <a:rPr lang="sr-Latn-RS" sz="3200" b="1" dirty="0">
                <a:latin typeface="+mn-lt"/>
              </a:rPr>
              <a:t>komedija u jednom činu pod nazivom Volšebni magarac od Sterije Popovića</a:t>
            </a:r>
            <a:endParaRPr lang="sr-Latn-RS" sz="3200" b="1" dirty="0"/>
          </a:p>
          <a:p>
            <a:pPr marL="285750" indent="-285750">
              <a:buFont typeface="Wingdings" panose="05000000000000000000" pitchFamily="2" charset="2"/>
              <a:buChar char="§"/>
            </a:pPr>
            <a:r>
              <a:rPr lang="sr-Latn-RS" sz="3200" b="1" dirty="0">
                <a:latin typeface="+mn-lt"/>
              </a:rPr>
              <a:t>u ovoj šaljivoj priči Fredi je imao ulogu Jaše, jednog od trojice đaka koji varaju lakovernog seljaka </a:t>
            </a:r>
            <a:endParaRPr lang="en-US" sz="3200" dirty="0"/>
          </a:p>
        </p:txBody>
      </p:sp>
    </p:spTree>
    <p:extLst>
      <p:ext uri="{BB962C8B-B14F-4D97-AF65-F5344CB8AC3E}">
        <p14:creationId xmlns:p14="http://schemas.microsoft.com/office/powerpoint/2010/main" val="975777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1448656" y="1140431"/>
            <a:ext cx="5568593" cy="962786"/>
          </a:xfrm>
        </p:spPr>
        <p:txBody>
          <a:bodyPr>
            <a:noAutofit/>
          </a:bodyPr>
          <a:lstStyle/>
          <a:p>
            <a:r>
              <a:rPr lang="sr-Latn-RS" sz="2800" b="1" dirty="0">
                <a:latin typeface="+mn-lt"/>
              </a:rPr>
              <a:t>Premijera 4. januara 1939.</a:t>
            </a:r>
            <a:br>
              <a:rPr lang="sr-Latn-RS" sz="2800" b="1" dirty="0">
                <a:latin typeface="+mn-lt"/>
              </a:rPr>
            </a:br>
            <a:br>
              <a:rPr lang="sr-Latn-RS" sz="2800" b="1" dirty="0">
                <a:latin typeface="+mn-lt"/>
              </a:rPr>
            </a:br>
            <a:endParaRPr lang="en-US" sz="24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3" name="Picture 2">
            <a:extLst>
              <a:ext uri="{FF2B5EF4-FFF2-40B4-BE49-F238E27FC236}">
                <a16:creationId xmlns:a16="http://schemas.microsoft.com/office/drawing/2014/main" id="{060D518A-9527-4CAB-AA3F-4CC86DC228FF}"/>
              </a:ext>
            </a:extLst>
          </p:cNvPr>
          <p:cNvPicPr>
            <a:picLocks noChangeAspect="1"/>
          </p:cNvPicPr>
          <p:nvPr/>
        </p:nvPicPr>
        <p:blipFill>
          <a:blip r:embed="rId3"/>
          <a:stretch>
            <a:fillRect/>
          </a:stretch>
        </p:blipFill>
        <p:spPr>
          <a:xfrm>
            <a:off x="7559040" y="417355"/>
            <a:ext cx="4239449" cy="6247606"/>
          </a:xfrm>
          <a:prstGeom prst="rect">
            <a:avLst/>
          </a:prstGeom>
        </p:spPr>
      </p:pic>
      <p:sp>
        <p:nvSpPr>
          <p:cNvPr id="5" name="TextBox 4">
            <a:extLst>
              <a:ext uri="{FF2B5EF4-FFF2-40B4-BE49-F238E27FC236}">
                <a16:creationId xmlns:a16="http://schemas.microsoft.com/office/drawing/2014/main" id="{072BAD17-6E7A-4B5F-B430-B13030CE07C2}"/>
              </a:ext>
            </a:extLst>
          </p:cNvPr>
          <p:cNvSpPr txBox="1"/>
          <p:nvPr/>
        </p:nvSpPr>
        <p:spPr>
          <a:xfrm>
            <a:off x="188028" y="1931917"/>
            <a:ext cx="7178543" cy="3785652"/>
          </a:xfrm>
          <a:prstGeom prst="rect">
            <a:avLst/>
          </a:prstGeom>
          <a:noFill/>
        </p:spPr>
        <p:txBody>
          <a:bodyPr wrap="square" rtlCol="0">
            <a:spAutoFit/>
          </a:bodyPr>
          <a:lstStyle/>
          <a:p>
            <a:pPr marL="285750" indent="-285750" algn="just">
              <a:buFont typeface="Wingdings" panose="05000000000000000000" pitchFamily="2" charset="2"/>
              <a:buChar char="§"/>
            </a:pPr>
            <a:r>
              <a:rPr lang="sr-Latn-RS" sz="2400" b="1" dirty="0">
                <a:latin typeface="+mn-lt"/>
              </a:rPr>
              <a:t>komedija od 12 slika bila je adaptacija Nušićeve već uveliko izvođene drame Put oko sveta</a:t>
            </a:r>
            <a:endParaRPr lang="sr-Latn-RS" sz="2400" b="1" dirty="0"/>
          </a:p>
          <a:p>
            <a:pPr marL="285750" indent="-285750" algn="just">
              <a:buFont typeface="Wingdings" panose="05000000000000000000" pitchFamily="2" charset="2"/>
              <a:buChar char="§"/>
            </a:pPr>
            <a:r>
              <a:rPr lang="sr-Latn-RS" sz="2400" b="1" dirty="0">
                <a:latin typeface="+mn-lt"/>
              </a:rPr>
              <a:t>glavni lik više nije bio Jagodinac Jovanča Micić, već njegov unuk. </a:t>
            </a:r>
          </a:p>
          <a:p>
            <a:pPr marL="285750" indent="-285750" algn="just">
              <a:buFont typeface="Wingdings" panose="05000000000000000000" pitchFamily="2" charset="2"/>
              <a:buChar char="§"/>
            </a:pPr>
            <a:r>
              <a:rPr lang="sr-Latn-RS" sz="2400" b="1" dirty="0"/>
              <a:t>n</a:t>
            </a:r>
            <a:r>
              <a:rPr lang="sr-Latn-RS" sz="2400" b="1" dirty="0">
                <a:latin typeface="+mn-lt"/>
              </a:rPr>
              <a:t>a plakatu predstave, pored kratakog sadržaja, data je napomena da je to vesela revija koju je počeo da piše Nušić, a da zbog bolesti nije uspeo da je dovrši, te su to učinili prijatelji Rodinog pozorišta</a:t>
            </a:r>
            <a:endParaRPr lang="sr-Latn-RS" sz="2400" b="1" dirty="0"/>
          </a:p>
          <a:p>
            <a:pPr marL="285750" indent="-285750" algn="just">
              <a:buFont typeface="Wingdings" panose="05000000000000000000" pitchFamily="2" charset="2"/>
              <a:buChar char="§"/>
            </a:pPr>
            <a:r>
              <a:rPr lang="sr-Latn-RS" sz="2400" b="1" dirty="0">
                <a:latin typeface="+mn-lt"/>
              </a:rPr>
              <a:t>u igračkim i pevačkim tačkama pjavljuje se devojčica Rebeka Altaras</a:t>
            </a:r>
            <a:endParaRPr lang="en-US" sz="2400" dirty="0"/>
          </a:p>
        </p:txBody>
      </p:sp>
    </p:spTree>
    <p:extLst>
      <p:ext uri="{BB962C8B-B14F-4D97-AF65-F5344CB8AC3E}">
        <p14:creationId xmlns:p14="http://schemas.microsoft.com/office/powerpoint/2010/main" val="2254042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142240" y="3429000"/>
            <a:ext cx="11917680" cy="3804920"/>
          </a:xfrm>
        </p:spPr>
        <p:txBody>
          <a:bodyPr>
            <a:noAutofit/>
          </a:bodyPr>
          <a:lstStyle/>
          <a:p>
            <a:pPr marL="342900" indent="-342900">
              <a:buFont typeface="Wingdings" panose="05000000000000000000" pitchFamily="2" charset="2"/>
              <a:buChar char="Ø"/>
            </a:pPr>
            <a:br>
              <a:rPr lang="sr-Latn-RS" sz="2400" b="0" i="0" u="none" strike="noStrike" dirty="0">
                <a:solidFill>
                  <a:srgbClr val="FFFFFF"/>
                </a:solidFill>
                <a:effectLst/>
                <a:latin typeface="Georgia" panose="02040502050405020303" pitchFamily="18" charset="0"/>
                <a:hlinkClick r:id="rId2"/>
              </a:rPr>
            </a:br>
            <a:endParaRPr lang="en-US" sz="2400" dirty="0">
              <a:solidFill>
                <a:srgbClr val="972F1C"/>
              </a:solidFill>
              <a:latin typeface="Georgia" panose="02040502050405020303" pitchFamily="18" charset="0"/>
            </a:endParaRPr>
          </a:p>
        </p:txBody>
      </p:sp>
      <p:sp>
        <p:nvSpPr>
          <p:cNvPr id="8" name="TextBox 7">
            <a:extLst>
              <a:ext uri="{FF2B5EF4-FFF2-40B4-BE49-F238E27FC236}">
                <a16:creationId xmlns:a16="http://schemas.microsoft.com/office/drawing/2014/main" id="{ABFA9A85-77F5-45AD-A6F5-333DDB59C94F}"/>
              </a:ext>
            </a:extLst>
          </p:cNvPr>
          <p:cNvSpPr txBox="1"/>
          <p:nvPr/>
        </p:nvSpPr>
        <p:spPr>
          <a:xfrm>
            <a:off x="4767174" y="474962"/>
            <a:ext cx="7344620" cy="5693866"/>
          </a:xfrm>
          <a:prstGeom prst="rect">
            <a:avLst/>
          </a:prstGeom>
          <a:noFill/>
        </p:spPr>
        <p:txBody>
          <a:bodyPr wrap="square" rtlCol="0">
            <a:spAutoFit/>
          </a:bodyPr>
          <a:lstStyle/>
          <a:p>
            <a:pPr algn="ctr"/>
            <a:r>
              <a:rPr lang="sr-Latn-RS" sz="4000" b="1" spc="-150" dirty="0">
                <a:ea typeface="+mj-ea"/>
                <a:cs typeface="+mj-cs"/>
              </a:rPr>
              <a:t>1937. </a:t>
            </a:r>
            <a:r>
              <a:rPr lang="en-US" sz="4000" b="1" spc="-150" dirty="0">
                <a:ea typeface="+mj-ea"/>
                <a:cs typeface="+mj-cs"/>
              </a:rPr>
              <a:t>g</a:t>
            </a:r>
            <a:r>
              <a:rPr lang="sr-Latn-RS" sz="4000" b="1" spc="-150" dirty="0">
                <a:ea typeface="+mj-ea"/>
                <a:cs typeface="+mj-cs"/>
              </a:rPr>
              <a:t>odina</a:t>
            </a:r>
            <a:endParaRPr lang="en-US" sz="4000" b="1" spc="-150" dirty="0">
              <a:ea typeface="+mj-ea"/>
              <a:cs typeface="+mj-cs"/>
            </a:endParaRPr>
          </a:p>
          <a:p>
            <a:pPr algn="ctr"/>
            <a:endParaRPr lang="sr-Latn-RS" sz="1200" b="1" spc="-150" dirty="0">
              <a:ea typeface="+mj-ea"/>
              <a:cs typeface="+mj-cs"/>
            </a:endParaRPr>
          </a:p>
          <a:p>
            <a:pPr marL="342900" indent="-342900">
              <a:buFont typeface="Wingdings" panose="05000000000000000000" pitchFamily="2" charset="2"/>
              <a:buChar char="ü"/>
            </a:pPr>
            <a:r>
              <a:rPr lang="sr-Latn-RS" sz="2400" b="1" dirty="0"/>
              <a:t>U Beogradu štampan prvi broj lista "Student", osnivač i prvi urednik Ivo Lola Ribar</a:t>
            </a:r>
          </a:p>
          <a:p>
            <a:pPr marL="342900" indent="-342900">
              <a:buFont typeface="Wingdings" panose="05000000000000000000" pitchFamily="2" charset="2"/>
              <a:buChar char="ü"/>
            </a:pPr>
            <a:r>
              <a:rPr lang="sr-Latn-RS" sz="2400" b="1" dirty="0"/>
              <a:t>Donete uredbe o osnivanju Muzičke akademije i Umetničke akademije u Beogradu</a:t>
            </a:r>
          </a:p>
          <a:p>
            <a:pPr marL="342900" indent="-342900">
              <a:buFont typeface="Wingdings" panose="05000000000000000000" pitchFamily="2" charset="2"/>
              <a:buChar char="ü"/>
            </a:pPr>
            <a:r>
              <a:rPr lang="sr-Latn-RS" sz="2400" b="1" dirty="0"/>
              <a:t>Otvoren prvi Beogradski sajam</a:t>
            </a:r>
          </a:p>
          <a:p>
            <a:pPr marL="342900" indent="-342900">
              <a:buFont typeface="Wingdings" panose="05000000000000000000" pitchFamily="2" charset="2"/>
              <a:buChar char="ü"/>
            </a:pPr>
            <a:r>
              <a:rPr lang="sr-Latn-RS" sz="2400" b="1" dirty="0"/>
              <a:t>Ivana Brlić Mažuranić postala prva žena akademik u Jugoslaviji</a:t>
            </a:r>
          </a:p>
          <a:p>
            <a:pPr marL="342900" indent="-342900">
              <a:buFont typeface="Wingdings" panose="05000000000000000000" pitchFamily="2" charset="2"/>
              <a:buChar char="ü"/>
            </a:pPr>
            <a:r>
              <a:rPr lang="sr-Latn-RS" sz="2400" b="1" dirty="0"/>
              <a:t>Otkriven vitamin C</a:t>
            </a:r>
          </a:p>
          <a:p>
            <a:pPr marL="342900" indent="-342900">
              <a:buFont typeface="Wingdings" panose="05000000000000000000" pitchFamily="2" charset="2"/>
              <a:buChar char="ü"/>
            </a:pPr>
            <a:r>
              <a:rPr lang="sr-Latn-RS" sz="2400" b="1" dirty="0"/>
              <a:t>Pablo Pikaso završio čuvenu Gerniku</a:t>
            </a:r>
          </a:p>
          <a:p>
            <a:pPr marL="342900" indent="-342900">
              <a:buFont typeface="Wingdings" panose="05000000000000000000" pitchFamily="2" charset="2"/>
              <a:buChar char="ü"/>
            </a:pPr>
            <a:r>
              <a:rPr lang="sr-Latn-RS" sz="2400" b="1" dirty="0"/>
              <a:t>Prva grupa jugoslovenskih dobrovoljaca se pridružila Internacionalnim brigadama u Španiji</a:t>
            </a:r>
          </a:p>
          <a:p>
            <a:pPr marL="342900" indent="-342900">
              <a:buFont typeface="Wingdings" panose="05000000000000000000" pitchFamily="2" charset="2"/>
              <a:buChar char="ü"/>
            </a:pPr>
            <a:r>
              <a:rPr lang="sr-Latn-RS" sz="2400" b="1" dirty="0"/>
              <a:t>Otvoren koncentracioni logor Buhenvald</a:t>
            </a:r>
          </a:p>
          <a:p>
            <a:pPr marL="342900" indent="-342900">
              <a:buFont typeface="Wingdings" panose="05000000000000000000" pitchFamily="2" charset="2"/>
              <a:buChar char="ü"/>
            </a:pPr>
            <a:r>
              <a:rPr lang="en-US" sz="2400" b="1" dirty="0"/>
              <a:t>P</a:t>
            </a:r>
            <a:r>
              <a:rPr lang="sr-Latn-RS" sz="2400" b="1" dirty="0"/>
              <a:t>rikazan nacistički propagandni film „Večni Jevrejin“</a:t>
            </a:r>
          </a:p>
        </p:txBody>
      </p:sp>
      <p:pic>
        <p:nvPicPr>
          <p:cNvPr id="3" name="Picture 2">
            <a:extLst>
              <a:ext uri="{FF2B5EF4-FFF2-40B4-BE49-F238E27FC236}">
                <a16:creationId xmlns:a16="http://schemas.microsoft.com/office/drawing/2014/main" id="{344CFAE9-BF9C-43BE-B153-5245B2E3A777}"/>
              </a:ext>
            </a:extLst>
          </p:cNvPr>
          <p:cNvPicPr>
            <a:picLocks noChangeAspect="1"/>
          </p:cNvPicPr>
          <p:nvPr/>
        </p:nvPicPr>
        <p:blipFill>
          <a:blip r:embed="rId3"/>
          <a:stretch>
            <a:fillRect/>
          </a:stretch>
        </p:blipFill>
        <p:spPr>
          <a:xfrm>
            <a:off x="142240" y="114742"/>
            <a:ext cx="1905356" cy="2776082"/>
          </a:xfrm>
          <a:prstGeom prst="rect">
            <a:avLst/>
          </a:prstGeom>
          <a:ln>
            <a:noFill/>
          </a:ln>
          <a:effectLst>
            <a:softEdge rad="112500"/>
          </a:effectLst>
        </p:spPr>
      </p:pic>
      <p:pic>
        <p:nvPicPr>
          <p:cNvPr id="9" name="Picture 8">
            <a:extLst>
              <a:ext uri="{FF2B5EF4-FFF2-40B4-BE49-F238E27FC236}">
                <a16:creationId xmlns:a16="http://schemas.microsoft.com/office/drawing/2014/main" id="{4B7D45EE-BE96-4960-8EE0-52B5C781336B}"/>
              </a:ext>
            </a:extLst>
          </p:cNvPr>
          <p:cNvPicPr>
            <a:picLocks noChangeAspect="1"/>
          </p:cNvPicPr>
          <p:nvPr/>
        </p:nvPicPr>
        <p:blipFill>
          <a:blip r:embed="rId4"/>
          <a:stretch>
            <a:fillRect/>
          </a:stretch>
        </p:blipFill>
        <p:spPr>
          <a:xfrm>
            <a:off x="80206" y="2639174"/>
            <a:ext cx="3386269" cy="2246418"/>
          </a:xfrm>
          <a:prstGeom prst="rect">
            <a:avLst/>
          </a:prstGeom>
          <a:ln>
            <a:noFill/>
          </a:ln>
          <a:effectLst>
            <a:softEdge rad="112500"/>
          </a:effectLst>
        </p:spPr>
      </p:pic>
      <p:pic>
        <p:nvPicPr>
          <p:cNvPr id="10" name="Picture 9">
            <a:extLst>
              <a:ext uri="{FF2B5EF4-FFF2-40B4-BE49-F238E27FC236}">
                <a16:creationId xmlns:a16="http://schemas.microsoft.com/office/drawing/2014/main" id="{2ADC2204-3CC3-4B72-9D43-766396C27401}"/>
              </a:ext>
            </a:extLst>
          </p:cNvPr>
          <p:cNvPicPr>
            <a:picLocks noChangeAspect="1"/>
          </p:cNvPicPr>
          <p:nvPr/>
        </p:nvPicPr>
        <p:blipFill>
          <a:blip r:embed="rId5"/>
          <a:stretch>
            <a:fillRect/>
          </a:stretch>
        </p:blipFill>
        <p:spPr>
          <a:xfrm>
            <a:off x="1151131" y="4636632"/>
            <a:ext cx="3548171" cy="1986975"/>
          </a:xfrm>
          <a:prstGeom prst="rect">
            <a:avLst/>
          </a:prstGeom>
          <a:ln>
            <a:noFill/>
          </a:ln>
          <a:effectLst>
            <a:softEdge rad="112500"/>
          </a:effectLst>
        </p:spPr>
      </p:pic>
      <p:pic>
        <p:nvPicPr>
          <p:cNvPr id="11" name="Picture 10">
            <a:extLst>
              <a:ext uri="{FF2B5EF4-FFF2-40B4-BE49-F238E27FC236}">
                <a16:creationId xmlns:a16="http://schemas.microsoft.com/office/drawing/2014/main" id="{814F765A-9138-41CE-A907-E213967B32C9}"/>
              </a:ext>
            </a:extLst>
          </p:cNvPr>
          <p:cNvPicPr>
            <a:picLocks noChangeAspect="1"/>
          </p:cNvPicPr>
          <p:nvPr/>
        </p:nvPicPr>
        <p:blipFill>
          <a:blip r:embed="rId6"/>
          <a:stretch>
            <a:fillRect/>
          </a:stretch>
        </p:blipFill>
        <p:spPr>
          <a:xfrm>
            <a:off x="1880598" y="772404"/>
            <a:ext cx="2071385" cy="2776082"/>
          </a:xfrm>
          <a:prstGeom prst="rect">
            <a:avLst/>
          </a:prstGeom>
          <a:ln>
            <a:noFill/>
          </a:ln>
          <a:effectLst>
            <a:softEdge rad="112500"/>
          </a:effectLst>
        </p:spPr>
      </p:pic>
      <p:pic>
        <p:nvPicPr>
          <p:cNvPr id="12" name="Picture 11">
            <a:extLst>
              <a:ext uri="{FF2B5EF4-FFF2-40B4-BE49-F238E27FC236}">
                <a16:creationId xmlns:a16="http://schemas.microsoft.com/office/drawing/2014/main" id="{B1B79D09-F34E-4C1B-B4FE-18E93ECF79A5}"/>
              </a:ext>
            </a:extLst>
          </p:cNvPr>
          <p:cNvPicPr>
            <a:picLocks noChangeAspect="1"/>
          </p:cNvPicPr>
          <p:nvPr/>
        </p:nvPicPr>
        <p:blipFill rotWithShape="1">
          <a:blip r:embed="rId7"/>
          <a:srcRect l="15526" t="14658" r="12113" b="15280"/>
          <a:stretch/>
        </p:blipFill>
        <p:spPr>
          <a:xfrm>
            <a:off x="1880598" y="114742"/>
            <a:ext cx="1325631" cy="1283503"/>
          </a:xfrm>
          <a:prstGeom prst="rect">
            <a:avLst/>
          </a:prstGeom>
          <a:ln>
            <a:noFill/>
          </a:ln>
          <a:effectLst>
            <a:softEdge rad="112500"/>
          </a:effectLst>
        </p:spPr>
      </p:pic>
      <p:pic>
        <p:nvPicPr>
          <p:cNvPr id="13" name="Picture 12">
            <a:extLst>
              <a:ext uri="{FF2B5EF4-FFF2-40B4-BE49-F238E27FC236}">
                <a16:creationId xmlns:a16="http://schemas.microsoft.com/office/drawing/2014/main" id="{C2026901-D61C-48C0-B6AE-E08B346EA7AD}"/>
              </a:ext>
            </a:extLst>
          </p:cNvPr>
          <p:cNvPicPr>
            <a:picLocks noChangeAspect="1"/>
          </p:cNvPicPr>
          <p:nvPr/>
        </p:nvPicPr>
        <p:blipFill>
          <a:blip r:embed="rId8"/>
          <a:stretch>
            <a:fillRect/>
          </a:stretch>
        </p:blipFill>
        <p:spPr>
          <a:xfrm>
            <a:off x="3063409" y="2515136"/>
            <a:ext cx="1703765" cy="2370456"/>
          </a:xfrm>
          <a:prstGeom prst="rect">
            <a:avLst/>
          </a:prstGeom>
          <a:ln>
            <a:noFill/>
          </a:ln>
          <a:effectLst>
            <a:softEdge rad="112500"/>
          </a:effectLst>
        </p:spPr>
      </p:pic>
    </p:spTree>
    <p:extLst>
      <p:ext uri="{BB962C8B-B14F-4D97-AF65-F5344CB8AC3E}">
        <p14:creationId xmlns:p14="http://schemas.microsoft.com/office/powerpoint/2010/main" val="335782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205118" y="5974702"/>
            <a:ext cx="7679041" cy="611426"/>
          </a:xfrm>
        </p:spPr>
        <p:txBody>
          <a:bodyPr>
            <a:noAutofit/>
          </a:bodyPr>
          <a:lstStyle/>
          <a:p>
            <a:r>
              <a:rPr lang="sr-Latn-RS" sz="2000" b="1" dirty="0">
                <a:latin typeface="+mn-lt"/>
              </a:rPr>
              <a:t>Šule, Dule i Cule (Miodrag Gajić, Fredi Altarac i Rudolf Šandor)</a:t>
            </a:r>
            <a:endParaRPr lang="en-US" sz="20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2127276" y="124769"/>
            <a:ext cx="7679041" cy="1815882"/>
          </a:xfrm>
          <a:prstGeom prst="rect">
            <a:avLst/>
          </a:prstGeom>
          <a:noFill/>
        </p:spPr>
        <p:txBody>
          <a:bodyPr wrap="square" rtlCol="0">
            <a:spAutoFit/>
          </a:bodyPr>
          <a:lstStyle/>
          <a:p>
            <a:pPr algn="ctr"/>
            <a:r>
              <a:rPr lang="sr-Latn-RS" sz="4000" b="1" spc="-150" dirty="0">
                <a:ea typeface="+mj-ea"/>
                <a:cs typeface="+mj-cs"/>
              </a:rPr>
              <a:t>Rista sportista </a:t>
            </a:r>
          </a:p>
          <a:p>
            <a:pPr algn="ctr"/>
            <a:r>
              <a:rPr lang="sr-Latn-RS" sz="3200" b="1" spc="-150" dirty="0">
                <a:ea typeface="+mj-ea"/>
                <a:cs typeface="+mj-cs"/>
              </a:rPr>
              <a:t>premijera 15. januar 1938.</a:t>
            </a:r>
          </a:p>
          <a:p>
            <a:endParaRPr lang="en-US" sz="4000" b="1" spc="-150" dirty="0">
              <a:ea typeface="+mj-ea"/>
              <a:cs typeface="+mj-cs"/>
            </a:endParaRPr>
          </a:p>
        </p:txBody>
      </p:sp>
      <p:pic>
        <p:nvPicPr>
          <p:cNvPr id="3" name="Picture 2">
            <a:extLst>
              <a:ext uri="{FF2B5EF4-FFF2-40B4-BE49-F238E27FC236}">
                <a16:creationId xmlns:a16="http://schemas.microsoft.com/office/drawing/2014/main" id="{76425576-3436-4C2B-81F5-B33A408111D3}"/>
              </a:ext>
            </a:extLst>
          </p:cNvPr>
          <p:cNvPicPr>
            <a:picLocks noChangeAspect="1"/>
          </p:cNvPicPr>
          <p:nvPr/>
        </p:nvPicPr>
        <p:blipFill>
          <a:blip r:embed="rId3"/>
          <a:stretch>
            <a:fillRect/>
          </a:stretch>
        </p:blipFill>
        <p:spPr>
          <a:xfrm>
            <a:off x="205118" y="1716259"/>
            <a:ext cx="7679042" cy="4361903"/>
          </a:xfrm>
          <a:prstGeom prst="rect">
            <a:avLst/>
          </a:prstGeom>
        </p:spPr>
      </p:pic>
      <p:pic>
        <p:nvPicPr>
          <p:cNvPr id="9" name="Picture 8">
            <a:extLst>
              <a:ext uri="{FF2B5EF4-FFF2-40B4-BE49-F238E27FC236}">
                <a16:creationId xmlns:a16="http://schemas.microsoft.com/office/drawing/2014/main" id="{E7904CCD-D770-4CB0-B3CB-872700946F38}"/>
              </a:ext>
            </a:extLst>
          </p:cNvPr>
          <p:cNvPicPr>
            <a:picLocks noChangeAspect="1"/>
          </p:cNvPicPr>
          <p:nvPr/>
        </p:nvPicPr>
        <p:blipFill>
          <a:blip r:embed="rId4"/>
          <a:stretch>
            <a:fillRect/>
          </a:stretch>
        </p:blipFill>
        <p:spPr>
          <a:xfrm>
            <a:off x="8260080" y="2573850"/>
            <a:ext cx="3418218" cy="2643422"/>
          </a:xfrm>
          <a:prstGeom prst="rect">
            <a:avLst/>
          </a:prstGeom>
          <a:ln>
            <a:noFill/>
          </a:ln>
          <a:effectLst>
            <a:softEdge rad="112500"/>
          </a:effectLst>
        </p:spPr>
      </p:pic>
      <p:sp>
        <p:nvSpPr>
          <p:cNvPr id="10" name="Title 1">
            <a:extLst>
              <a:ext uri="{FF2B5EF4-FFF2-40B4-BE49-F238E27FC236}">
                <a16:creationId xmlns:a16="http://schemas.microsoft.com/office/drawing/2014/main" id="{A58B3E5B-A385-42D5-82CE-F3366E699492}"/>
              </a:ext>
            </a:extLst>
          </p:cNvPr>
          <p:cNvSpPr txBox="1">
            <a:spLocks/>
          </p:cNvSpPr>
          <p:nvPr/>
        </p:nvSpPr>
        <p:spPr>
          <a:xfrm flipH="1">
            <a:off x="8260080" y="5217272"/>
            <a:ext cx="3418218" cy="6114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sr-Latn-RS" sz="2000" b="1" dirty="0">
                <a:latin typeface="+mn-lt"/>
              </a:rPr>
              <a:t>Blagoje Moša Marjanović</a:t>
            </a:r>
            <a:endParaRPr lang="en-US" sz="2000" b="1" dirty="0">
              <a:latin typeface="+mn-lt"/>
            </a:endParaRPr>
          </a:p>
        </p:txBody>
      </p:sp>
    </p:spTree>
    <p:extLst>
      <p:ext uri="{BB962C8B-B14F-4D97-AF65-F5344CB8AC3E}">
        <p14:creationId xmlns:p14="http://schemas.microsoft.com/office/powerpoint/2010/main" val="1039115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808892" y="4795128"/>
            <a:ext cx="6743511" cy="1727982"/>
          </a:xfrm>
        </p:spPr>
        <p:txBody>
          <a:bodyPr>
            <a:noAutofit/>
          </a:bodyPr>
          <a:lstStyle/>
          <a:p>
            <a:pPr algn="r"/>
            <a:r>
              <a:rPr lang="sr-Latn-RS" sz="2800" b="1" dirty="0">
                <a:latin typeface="+mn-lt"/>
              </a:rPr>
              <a:t>               </a:t>
            </a:r>
            <a:r>
              <a:rPr lang="sr-Latn-RS" sz="3600" b="1" dirty="0">
                <a:latin typeface="+mn-lt"/>
              </a:rPr>
              <a:t>Lažni carević (Ludi Lakaban</a:t>
            </a:r>
            <a:r>
              <a:rPr lang="sr-Latn-RS" sz="2800" b="1" dirty="0">
                <a:latin typeface="+mn-lt"/>
              </a:rPr>
              <a:t>)</a:t>
            </a:r>
            <a:br>
              <a:rPr lang="sr-Latn-RS" sz="2800" b="1" dirty="0">
                <a:latin typeface="+mn-lt"/>
              </a:rPr>
            </a:br>
            <a:br>
              <a:rPr lang="sr-Latn-RS" sz="2800" b="1" dirty="0">
                <a:latin typeface="+mn-lt"/>
              </a:rPr>
            </a:br>
            <a:r>
              <a:rPr lang="sr-Latn-RS" sz="2800" b="1" dirty="0">
                <a:latin typeface="+mn-lt"/>
              </a:rPr>
              <a:t>       </a:t>
            </a:r>
            <a:br>
              <a:rPr lang="sr-Latn-RS" sz="2800" b="1" dirty="0">
                <a:latin typeface="+mn-lt"/>
              </a:rPr>
            </a:br>
            <a:r>
              <a:rPr lang="sr-Latn-RS" sz="2800" b="1" i="1" dirty="0">
                <a:latin typeface="+mn-lt"/>
              </a:rPr>
              <a:t>Fredi Altarac u ulozi Omara</a:t>
            </a:r>
            <a:br>
              <a:rPr lang="sr-Latn-RS" sz="2800" b="1" dirty="0">
                <a:latin typeface="+mn-lt"/>
              </a:rPr>
            </a:br>
            <a:endParaRPr lang="en-US" sz="24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5" name="Picture 4" descr="A vintage photo of a person&#10;&#10;Description automatically generated">
            <a:extLst>
              <a:ext uri="{FF2B5EF4-FFF2-40B4-BE49-F238E27FC236}">
                <a16:creationId xmlns:a16="http://schemas.microsoft.com/office/drawing/2014/main" id="{55D4CCB1-626E-45E1-BECF-D500678F99D9}"/>
              </a:ext>
            </a:extLst>
          </p:cNvPr>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833360" y="406400"/>
            <a:ext cx="3881120" cy="5740399"/>
          </a:xfrm>
          <a:prstGeom prst="rect">
            <a:avLst/>
          </a:prstGeom>
          <a:ln>
            <a:noFill/>
          </a:ln>
          <a:effectLst>
            <a:softEdge rad="112500"/>
          </a:effectLst>
        </p:spPr>
      </p:pic>
    </p:spTree>
    <p:extLst>
      <p:ext uri="{BB962C8B-B14F-4D97-AF65-F5344CB8AC3E}">
        <p14:creationId xmlns:p14="http://schemas.microsoft.com/office/powerpoint/2010/main" val="2712625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397267" y="4928692"/>
            <a:ext cx="11794733" cy="1727982"/>
          </a:xfrm>
        </p:spPr>
        <p:txBody>
          <a:bodyPr>
            <a:noAutofit/>
          </a:bodyPr>
          <a:lstStyle/>
          <a:p>
            <a:pPr algn="l"/>
            <a:r>
              <a:rPr lang="sr-Latn-RS" sz="2800" b="1" dirty="0">
                <a:latin typeface="+mn-lt"/>
              </a:rPr>
              <a:t>               „Odjednom na scenu dotrči zaduvan jedan simpatičan debeljko. Obraća se još u gornjem kaputu gospodinu Mimi Prediću:</a:t>
            </a:r>
            <a:br>
              <a:rPr lang="sr-Latn-RS" sz="2800" b="1" dirty="0">
                <a:latin typeface="+mn-lt"/>
              </a:rPr>
            </a:br>
            <a:r>
              <a:rPr lang="sr-Latn-RS" sz="2800" b="1" dirty="0">
                <a:latin typeface="+mn-lt"/>
              </a:rPr>
              <a:t>-	Šta je čika Mima? Zašto ste me zvali?</a:t>
            </a:r>
            <a:br>
              <a:rPr lang="sr-Latn-RS" sz="2800" b="1" dirty="0">
                <a:latin typeface="+mn-lt"/>
              </a:rPr>
            </a:br>
            <a:r>
              <a:rPr lang="sr-Latn-RS" sz="2800" b="1" dirty="0">
                <a:latin typeface="+mn-lt"/>
              </a:rPr>
              <a:t>A zdravo Fredi, čuj! Brzo! Milica ima vatru i leži u krevetu pa ne može da dođe. Eto, brzo nauči ovo napamet da to objaviš publici. </a:t>
            </a:r>
            <a:br>
              <a:rPr lang="sr-Latn-RS" sz="2800" b="1" dirty="0">
                <a:latin typeface="+mn-lt"/>
              </a:rPr>
            </a:br>
            <a:r>
              <a:rPr lang="sr-Latn-RS" sz="2800" b="1" dirty="0">
                <a:latin typeface="+mn-lt"/>
              </a:rPr>
              <a:t>Hoću, smesta.</a:t>
            </a:r>
            <a:br>
              <a:rPr lang="sr-Latn-RS" sz="2800" b="1" dirty="0">
                <a:latin typeface="+mn-lt"/>
              </a:rPr>
            </a:br>
            <a:r>
              <a:rPr lang="sr-Latn-RS" sz="2800" b="1" dirty="0">
                <a:latin typeface="+mn-lt"/>
              </a:rPr>
              <a:t>Uzeo je iz Predićeve ruke program na poleđini kojega je bio napisan tekst te objave, i izgubio se među kulisama. Odista nije prošlo ni pet minuta, a mali Fredi Altaras, konferansije ovog pozorišta, dolazi pred nas i zaista – teče kao voda.</a:t>
            </a:r>
            <a:br>
              <a:rPr lang="sr-Latn-RS" sz="2800" b="1" dirty="0">
                <a:latin typeface="+mn-lt"/>
              </a:rPr>
            </a:br>
            <a:r>
              <a:rPr lang="sr-Latn-RS" sz="2800" b="1" dirty="0">
                <a:latin typeface="+mn-lt"/>
              </a:rPr>
              <a:t>-	Dakle počinjemo, komanduje gospodin Mima,</a:t>
            </a:r>
            <a:br>
              <a:rPr lang="sr-Latn-RS" sz="2800" b="1" dirty="0">
                <a:latin typeface="+mn-lt"/>
              </a:rPr>
            </a:br>
            <a:r>
              <a:rPr lang="sr-Latn-RS" sz="2800" b="1" dirty="0">
                <a:latin typeface="+mn-lt"/>
              </a:rPr>
              <a:t>Ajde ti Fredi, pred zavesu i obajvi tu tužnu vest. </a:t>
            </a:r>
            <a:br>
              <a:rPr lang="sr-Latn-RS" sz="2800" b="1" dirty="0">
                <a:latin typeface="+mn-lt"/>
              </a:rPr>
            </a:br>
            <a:r>
              <a:rPr lang="sr-Latn-RS" sz="2800" b="1" dirty="0">
                <a:latin typeface="+mn-lt"/>
              </a:rPr>
              <a:t>Mali Fredika je bez ikakve treme izašao pred zavesu i posle burnog aplauza, bez ijedne greške izvršio svoj zadatak.“ </a:t>
            </a:r>
            <a:br>
              <a:rPr lang="sr-Latn-RS" sz="2800" b="1" dirty="0">
                <a:latin typeface="+mn-lt"/>
              </a:rPr>
            </a:br>
            <a:endParaRPr lang="en-US" sz="2400" b="1" dirty="0">
              <a:latin typeface="+mn-lt"/>
            </a:endParaRPr>
          </a:p>
        </p:txBody>
      </p:sp>
    </p:spTree>
    <p:extLst>
      <p:ext uri="{BB962C8B-B14F-4D97-AF65-F5344CB8AC3E}">
        <p14:creationId xmlns:p14="http://schemas.microsoft.com/office/powerpoint/2010/main" val="609200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5" name="Picture 4">
            <a:extLst>
              <a:ext uri="{FF2B5EF4-FFF2-40B4-BE49-F238E27FC236}">
                <a16:creationId xmlns:a16="http://schemas.microsoft.com/office/drawing/2014/main" id="{E59ADFA7-FC77-4FC2-9A88-2E195E0606CF}"/>
              </a:ext>
            </a:extLst>
          </p:cNvPr>
          <p:cNvPicPr>
            <a:picLocks noChangeAspect="1"/>
          </p:cNvPicPr>
          <p:nvPr/>
        </p:nvPicPr>
        <p:blipFill rotWithShape="1">
          <a:blip r:embed="rId3"/>
          <a:srcRect l="23721" t="29147" r="12704" b="26125"/>
          <a:stretch/>
        </p:blipFill>
        <p:spPr>
          <a:xfrm>
            <a:off x="4233275" y="3637734"/>
            <a:ext cx="7751135" cy="3067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30E5529-3B19-46B9-95D4-F80DCFED2513}"/>
              </a:ext>
            </a:extLst>
          </p:cNvPr>
          <p:cNvPicPr>
            <a:picLocks noChangeAspect="1"/>
          </p:cNvPicPr>
          <p:nvPr/>
        </p:nvPicPr>
        <p:blipFill>
          <a:blip r:embed="rId4"/>
          <a:stretch>
            <a:fillRect/>
          </a:stretch>
        </p:blipFill>
        <p:spPr>
          <a:xfrm>
            <a:off x="5238440" y="98474"/>
            <a:ext cx="6745970" cy="3730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2B541837-A8F3-4BB9-87B1-327941F201EE}"/>
              </a:ext>
            </a:extLst>
          </p:cNvPr>
          <p:cNvPicPr>
            <a:picLocks noChangeAspect="1"/>
          </p:cNvPicPr>
          <p:nvPr/>
        </p:nvPicPr>
        <p:blipFill>
          <a:blip r:embed="rId5"/>
          <a:stretch>
            <a:fillRect/>
          </a:stretch>
        </p:blipFill>
        <p:spPr>
          <a:xfrm>
            <a:off x="154050" y="2534451"/>
            <a:ext cx="5084390" cy="3067386"/>
          </a:xfrm>
          <a:prstGeom prst="flowChartMultidocumen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3671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5" name="Picture 4">
            <a:extLst>
              <a:ext uri="{FF2B5EF4-FFF2-40B4-BE49-F238E27FC236}">
                <a16:creationId xmlns:a16="http://schemas.microsoft.com/office/drawing/2014/main" id="{729FEF5B-31A6-472C-B8B0-5020EED8C459}"/>
              </a:ext>
            </a:extLst>
          </p:cNvPr>
          <p:cNvPicPr>
            <a:picLocks noChangeAspect="1"/>
          </p:cNvPicPr>
          <p:nvPr/>
        </p:nvPicPr>
        <p:blipFill>
          <a:blip r:embed="rId3"/>
          <a:stretch>
            <a:fillRect/>
          </a:stretch>
        </p:blipFill>
        <p:spPr>
          <a:xfrm>
            <a:off x="9004157" y="582071"/>
            <a:ext cx="2621280" cy="5839423"/>
          </a:xfrm>
          <a:prstGeom prst="rect">
            <a:avLst/>
          </a:prstGeom>
        </p:spPr>
      </p:pic>
      <p:sp>
        <p:nvSpPr>
          <p:cNvPr id="3" name="TextBox 2">
            <a:extLst>
              <a:ext uri="{FF2B5EF4-FFF2-40B4-BE49-F238E27FC236}">
                <a16:creationId xmlns:a16="http://schemas.microsoft.com/office/drawing/2014/main" id="{5B3013F5-64BE-478C-9CAD-AF9DC67550EB}"/>
              </a:ext>
            </a:extLst>
          </p:cNvPr>
          <p:cNvSpPr txBox="1"/>
          <p:nvPr/>
        </p:nvSpPr>
        <p:spPr>
          <a:xfrm>
            <a:off x="123290" y="1716258"/>
            <a:ext cx="8640566" cy="3354765"/>
          </a:xfrm>
          <a:prstGeom prst="rect">
            <a:avLst/>
          </a:prstGeom>
          <a:noFill/>
        </p:spPr>
        <p:txBody>
          <a:bodyPr wrap="square" rtlCol="0">
            <a:spAutoFit/>
          </a:bodyPr>
          <a:lstStyle/>
          <a:p>
            <a:pPr algn="r"/>
            <a:r>
              <a:rPr lang="sr-Latn-RS" sz="3600" b="1" dirty="0">
                <a:latin typeface="+mn-lt"/>
              </a:rPr>
              <a:t>1939/1940.</a:t>
            </a:r>
            <a:br>
              <a:rPr lang="sr-Latn-RS" sz="2800" b="1" dirty="0">
                <a:latin typeface="+mn-lt"/>
              </a:rPr>
            </a:br>
            <a:br>
              <a:rPr lang="sr-Latn-RS" sz="3600" b="1" dirty="0">
                <a:latin typeface="+mn-lt"/>
              </a:rPr>
            </a:br>
            <a:r>
              <a:rPr lang="sr-Latn-RS" sz="4800" b="1" dirty="0">
                <a:latin typeface="+mn-lt"/>
              </a:rPr>
              <a:t>Henica Rozenrauh</a:t>
            </a:r>
            <a:br>
              <a:rPr lang="sr-Latn-RS" sz="2000" b="1" dirty="0">
                <a:latin typeface="+mn-lt"/>
              </a:rPr>
            </a:br>
            <a:br>
              <a:rPr lang="sr-Latn-RS" sz="2000" b="1" dirty="0">
                <a:latin typeface="+mn-lt"/>
              </a:rPr>
            </a:br>
            <a:r>
              <a:rPr lang="sr-Latn-RS" sz="2400" b="1" dirty="0">
                <a:latin typeface="+mn-lt"/>
              </a:rPr>
              <a:t>zagrebačka balerina</a:t>
            </a:r>
            <a:br>
              <a:rPr lang="sr-Latn-RS" sz="2400" b="1" dirty="0">
                <a:latin typeface="+mn-lt"/>
              </a:rPr>
            </a:br>
            <a:br>
              <a:rPr lang="sr-Latn-RS" sz="2400" b="1" dirty="0">
                <a:latin typeface="+mn-lt"/>
              </a:rPr>
            </a:br>
            <a:r>
              <a:rPr lang="sr-Latn-RS" sz="2400" b="1" dirty="0">
                <a:latin typeface="+mn-lt"/>
              </a:rPr>
              <a:t>učila u baletskom studiju Roda Riflera (Rudolf Ungar) i Nade Ungar</a:t>
            </a:r>
            <a:endParaRPr lang="en-US" sz="2400" dirty="0"/>
          </a:p>
        </p:txBody>
      </p:sp>
    </p:spTree>
    <p:extLst>
      <p:ext uri="{BB962C8B-B14F-4D97-AF65-F5344CB8AC3E}">
        <p14:creationId xmlns:p14="http://schemas.microsoft.com/office/powerpoint/2010/main" val="1875299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7" name="Picture 6" descr="Table&#10;&#10;Description automatically generated">
            <a:extLst>
              <a:ext uri="{FF2B5EF4-FFF2-40B4-BE49-F238E27FC236}">
                <a16:creationId xmlns:a16="http://schemas.microsoft.com/office/drawing/2014/main" id="{E9DA2652-AA30-4991-B07E-F3AA6A05A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8464" y="676179"/>
            <a:ext cx="1774748" cy="2438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text, receipt&#10;&#10;Description automatically generated">
            <a:extLst>
              <a:ext uri="{FF2B5EF4-FFF2-40B4-BE49-F238E27FC236}">
                <a16:creationId xmlns:a16="http://schemas.microsoft.com/office/drawing/2014/main" id="{4B60C4B6-9D54-4398-B105-E80D1E9F3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943" y="1716259"/>
            <a:ext cx="1937364" cy="2610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text, receipt&#10;&#10;Description automatically generated">
            <a:extLst>
              <a:ext uri="{FF2B5EF4-FFF2-40B4-BE49-F238E27FC236}">
                <a16:creationId xmlns:a16="http://schemas.microsoft.com/office/drawing/2014/main" id="{FC72E4C3-A962-449D-914D-24C20378B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7790" y="3114892"/>
            <a:ext cx="1937365" cy="26106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text, picture frame&#10;&#10;Description automatically generated">
            <a:extLst>
              <a:ext uri="{FF2B5EF4-FFF2-40B4-BE49-F238E27FC236}">
                <a16:creationId xmlns:a16="http://schemas.microsoft.com/office/drawing/2014/main" id="{4D7A58CA-E48E-4470-B90D-290BB4DE5C5C}"/>
              </a:ext>
            </a:extLst>
          </p:cNvPr>
          <p:cNvPicPr>
            <a:picLocks noChangeAspect="1"/>
          </p:cNvPicPr>
          <p:nvPr/>
        </p:nvPicPr>
        <p:blipFill rotWithShape="1">
          <a:blip r:embed="rId6">
            <a:extLst>
              <a:ext uri="{28A0092B-C50C-407E-A947-70E740481C1C}">
                <a14:useLocalDpi xmlns:a14="http://schemas.microsoft.com/office/drawing/2010/main" val="0"/>
              </a:ext>
            </a:extLst>
          </a:blip>
          <a:srcRect l="15664" t="15431" r="11273" b="23446"/>
          <a:stretch/>
        </p:blipFill>
        <p:spPr>
          <a:xfrm>
            <a:off x="5889671" y="1617021"/>
            <a:ext cx="6035860" cy="37871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E8AF66C-63CC-43CC-84AB-C7791CB3639B}"/>
              </a:ext>
            </a:extLst>
          </p:cNvPr>
          <p:cNvSpPr txBox="1"/>
          <p:nvPr/>
        </p:nvSpPr>
        <p:spPr>
          <a:xfrm>
            <a:off x="299033" y="4569762"/>
            <a:ext cx="2946703" cy="1938992"/>
          </a:xfrm>
          <a:prstGeom prst="rect">
            <a:avLst/>
          </a:prstGeom>
          <a:noFill/>
        </p:spPr>
        <p:txBody>
          <a:bodyPr wrap="square" rtlCol="0">
            <a:spAutoFit/>
          </a:bodyPr>
          <a:lstStyle/>
          <a:p>
            <a:pPr marL="285750" indent="-285750">
              <a:buFont typeface="Wingdings" panose="05000000000000000000" pitchFamily="2" charset="2"/>
              <a:buChar char="ü"/>
            </a:pPr>
            <a:r>
              <a:rPr lang="sr-Latn-RS" sz="2400" b="1" dirty="0">
                <a:latin typeface="+mn-lt"/>
              </a:rPr>
              <a:t>Kineska lutka</a:t>
            </a:r>
          </a:p>
          <a:p>
            <a:pPr marL="285750" indent="-285750">
              <a:buFont typeface="Wingdings" panose="05000000000000000000" pitchFamily="2" charset="2"/>
              <a:buChar char="ü"/>
            </a:pPr>
            <a:r>
              <a:rPr lang="sr-Latn-RS" sz="2400" b="1" dirty="0">
                <a:latin typeface="+mn-lt"/>
              </a:rPr>
              <a:t>Migulać</a:t>
            </a:r>
          </a:p>
          <a:p>
            <a:pPr marL="285750" indent="-285750">
              <a:buFont typeface="Wingdings" panose="05000000000000000000" pitchFamily="2" charset="2"/>
              <a:buChar char="ü"/>
            </a:pPr>
            <a:r>
              <a:rPr lang="sr-Latn-RS" sz="2400" b="1" dirty="0">
                <a:latin typeface="+mn-lt"/>
              </a:rPr>
              <a:t>Nevini greh</a:t>
            </a:r>
          </a:p>
          <a:p>
            <a:pPr marL="285750" indent="-285750">
              <a:buFont typeface="Wingdings" panose="05000000000000000000" pitchFamily="2" charset="2"/>
              <a:buChar char="ü"/>
            </a:pPr>
            <a:r>
              <a:rPr lang="sr-Latn-RS" sz="2400" b="1" dirty="0">
                <a:latin typeface="+mn-lt"/>
              </a:rPr>
              <a:t>Rista Robinzon</a:t>
            </a:r>
          </a:p>
          <a:p>
            <a:pPr marL="285750" indent="-285750">
              <a:buFont typeface="Wingdings" panose="05000000000000000000" pitchFamily="2" charset="2"/>
              <a:buChar char="ü"/>
            </a:pPr>
            <a:r>
              <a:rPr lang="sr-Latn-RS" sz="2400" b="1" dirty="0">
                <a:latin typeface="+mn-lt"/>
              </a:rPr>
              <a:t>Nosonja</a:t>
            </a:r>
            <a:endParaRPr lang="en-US" sz="2400" dirty="0"/>
          </a:p>
        </p:txBody>
      </p:sp>
    </p:spTree>
    <p:extLst>
      <p:ext uri="{BB962C8B-B14F-4D97-AF65-F5344CB8AC3E}">
        <p14:creationId xmlns:p14="http://schemas.microsoft.com/office/powerpoint/2010/main" val="2951187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434939" y="2856217"/>
            <a:ext cx="5862685" cy="3566160"/>
          </a:xfrm>
        </p:spPr>
        <p:txBody>
          <a:bodyPr>
            <a:noAutofit/>
          </a:bodyPr>
          <a:lstStyle/>
          <a:p>
            <a:r>
              <a:rPr lang="sr-Latn-RS" sz="2800" b="1" dirty="0">
                <a:latin typeface="+mn-lt"/>
              </a:rPr>
              <a:t>               </a:t>
            </a:r>
            <a:br>
              <a:rPr lang="sr-Latn-RS" sz="2800" b="1" dirty="0">
                <a:latin typeface="+mn-lt"/>
              </a:rPr>
            </a:br>
            <a:r>
              <a:rPr lang="sr-Latn-RS" sz="2800" b="1" dirty="0">
                <a:latin typeface="+mn-lt"/>
              </a:rPr>
              <a:t>           Pepeljuga, </a:t>
            </a:r>
            <a:br>
              <a:rPr lang="sr-Latn-RS" sz="2800" b="1" dirty="0">
                <a:latin typeface="+mn-lt"/>
              </a:rPr>
            </a:br>
            <a:r>
              <a:rPr lang="sr-Latn-RS" sz="2800" b="1" dirty="0">
                <a:latin typeface="+mn-lt"/>
              </a:rPr>
              <a:t>premijera 17. decembar 1939.</a:t>
            </a:r>
            <a:br>
              <a:rPr lang="sr-Latn-RS" sz="2800" b="1" dirty="0">
                <a:latin typeface="+mn-lt"/>
              </a:rPr>
            </a:br>
            <a:br>
              <a:rPr lang="sr-Latn-RS" sz="2800" b="1" dirty="0">
                <a:latin typeface="+mn-lt"/>
              </a:rPr>
            </a:br>
            <a:r>
              <a:rPr lang="sr-Latn-RS" sz="2000" b="1" dirty="0">
                <a:latin typeface="+mn-lt"/>
              </a:rPr>
              <a:t>„ ... urednik 'Zlatne knjige', g. Živojin Vukadinović [...] uzeo je jednu od najzanimljivijih narodnih priča, koja se nalazi kod svih naroda – Pepeljugu – i od nje napravio još zanimljiviju komediju u stihovima [...] 'Pepeljuga' g. Vukadinovića puna je duhovitih mesta, puna topline i zanimljivih situacija [...] Scene komedije lepo su povezane i smenjivale su se brzo, tako da su mali gledaoci pratili komad do kraja sa napregnutom pažnjom [...] Naročito su se istakli: Dubravka Perić i Ivanka Dragutinović, kao kćeri Gospa Crvenperke, Pepeljugine maćehe, Mladen Maras, kao prvi dvoranin, Fredi Altaras, kao Tale – dvorska budala i Jovan Bogdanović, kao dobošar [...] Gđa Živanović svojim baletskim tačkama, gđa Dorijan svojim muzičkim tačkama i g. Beložanski svojim dekorom, pomogli su piscu g. Vukadinoviću i anonimnom reditelju (prim. aut. Sofiji Vukadinović) da premijera doživi zaista lep uspeh.“ </a:t>
            </a:r>
            <a:endParaRPr lang="en-US" sz="2000" b="1" dirty="0">
              <a:latin typeface="+mn-lt"/>
            </a:endParaRPr>
          </a:p>
        </p:txBody>
      </p:sp>
      <p:pic>
        <p:nvPicPr>
          <p:cNvPr id="6" name="Picture 5" descr="A picture containing outdoor, person, old&#10;&#10;Description automatically generated">
            <a:extLst>
              <a:ext uri="{FF2B5EF4-FFF2-40B4-BE49-F238E27FC236}">
                <a16:creationId xmlns:a16="http://schemas.microsoft.com/office/drawing/2014/main" id="{D55CCBBE-0EA0-4BA0-9C22-03B36B950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624" y="1774664"/>
            <a:ext cx="5671703" cy="3761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rrow: Down 2">
            <a:extLst>
              <a:ext uri="{FF2B5EF4-FFF2-40B4-BE49-F238E27FC236}">
                <a16:creationId xmlns:a16="http://schemas.microsoft.com/office/drawing/2014/main" id="{F64EBFC1-45E7-4E05-858D-7FE203CB3E29}"/>
              </a:ext>
            </a:extLst>
          </p:cNvPr>
          <p:cNvSpPr/>
          <p:nvPr/>
        </p:nvSpPr>
        <p:spPr>
          <a:xfrm>
            <a:off x="11521440" y="2335237"/>
            <a:ext cx="225083" cy="52050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206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FDA2-BF1F-44A7-9AD5-7205A7F436BD}"/>
              </a:ext>
            </a:extLst>
          </p:cNvPr>
          <p:cNvSpPr>
            <a:spLocks noGrp="1"/>
          </p:cNvSpPr>
          <p:nvPr>
            <p:ph type="title"/>
          </p:nvPr>
        </p:nvSpPr>
        <p:spPr>
          <a:xfrm>
            <a:off x="153494" y="2766218"/>
            <a:ext cx="5942506" cy="1325563"/>
          </a:xfrm>
        </p:spPr>
        <p:txBody>
          <a:bodyPr>
            <a:noAutofit/>
          </a:bodyPr>
          <a:lstStyle/>
          <a:p>
            <a:pPr algn="ctr"/>
            <a:r>
              <a:rPr lang="en-US" sz="2400" b="1" dirty="0">
                <a:latin typeface="+mn-lt"/>
              </a:rPr>
              <a:t>„ [...] u </a:t>
            </a:r>
            <a:r>
              <a:rPr lang="en-US" sz="2400" b="1" dirty="0" err="1">
                <a:latin typeface="+mn-lt"/>
              </a:rPr>
              <a:t>ovoj</a:t>
            </a:r>
            <a:r>
              <a:rPr lang="en-US" sz="2400" b="1" dirty="0">
                <a:latin typeface="+mn-lt"/>
              </a:rPr>
              <a:t> </a:t>
            </a:r>
            <a:r>
              <a:rPr lang="en-US" sz="2400" b="1" dirty="0" err="1">
                <a:latin typeface="+mn-lt"/>
              </a:rPr>
              <a:t>obradi</a:t>
            </a:r>
            <a:r>
              <a:rPr lang="en-US" sz="2400" b="1" dirty="0">
                <a:latin typeface="+mn-lt"/>
              </a:rPr>
              <a:t> </a:t>
            </a:r>
            <a:r>
              <a:rPr lang="en-US" sz="2400" b="1" dirty="0" err="1">
                <a:latin typeface="+mn-lt"/>
              </a:rPr>
              <a:t>Pepeljuge</a:t>
            </a:r>
            <a:r>
              <a:rPr lang="en-US" sz="2400" b="1" dirty="0">
                <a:latin typeface="+mn-lt"/>
              </a:rPr>
              <a:t>, </a:t>
            </a:r>
            <a:r>
              <a:rPr lang="en-US" sz="2400" b="1" dirty="0" err="1">
                <a:latin typeface="+mn-lt"/>
              </a:rPr>
              <a:t>sama</a:t>
            </a:r>
            <a:r>
              <a:rPr lang="en-US" sz="2400" b="1" dirty="0">
                <a:latin typeface="+mn-lt"/>
              </a:rPr>
              <a:t> </a:t>
            </a:r>
            <a:r>
              <a:rPr lang="en-US" sz="2400" b="1" dirty="0" err="1">
                <a:latin typeface="+mn-lt"/>
              </a:rPr>
              <a:t>dvorska</a:t>
            </a:r>
            <a:r>
              <a:rPr lang="en-US" sz="2400" b="1" dirty="0">
                <a:latin typeface="+mn-lt"/>
              </a:rPr>
              <a:t> </a:t>
            </a:r>
            <a:r>
              <a:rPr lang="en-US" sz="2400" b="1" dirty="0" err="1">
                <a:latin typeface="+mn-lt"/>
              </a:rPr>
              <a:t>budala</a:t>
            </a:r>
            <a:r>
              <a:rPr lang="en-US" sz="2400" b="1" dirty="0">
                <a:latin typeface="+mn-lt"/>
              </a:rPr>
              <a:t> Tale </a:t>
            </a:r>
            <a:r>
              <a:rPr lang="en-US" sz="2400" b="1" dirty="0" err="1">
                <a:latin typeface="+mn-lt"/>
              </a:rPr>
              <a:t>pravi</a:t>
            </a:r>
            <a:r>
              <a:rPr lang="en-US" sz="2400" b="1" dirty="0">
                <a:latin typeface="+mn-lt"/>
              </a:rPr>
              <a:t> </a:t>
            </a:r>
            <a:r>
              <a:rPr lang="en-US" sz="2400" b="1" dirty="0" err="1">
                <a:latin typeface="+mn-lt"/>
              </a:rPr>
              <a:t>sva</a:t>
            </a:r>
            <a:r>
              <a:rPr lang="en-US" sz="2400" b="1" dirty="0">
                <a:latin typeface="+mn-lt"/>
              </a:rPr>
              <a:t> </a:t>
            </a:r>
            <a:r>
              <a:rPr lang="en-US" sz="2400" b="1" dirty="0" err="1">
                <a:latin typeface="+mn-lt"/>
              </a:rPr>
              <a:t>čuda</a:t>
            </a:r>
            <a:r>
              <a:rPr lang="en-US" sz="2400" b="1" dirty="0">
                <a:latin typeface="+mn-lt"/>
              </a:rPr>
              <a:t> </a:t>
            </a:r>
            <a:r>
              <a:rPr lang="en-US" sz="2400" b="1" dirty="0" err="1">
                <a:latin typeface="+mn-lt"/>
              </a:rPr>
              <a:t>zahvaljujući</a:t>
            </a:r>
            <a:r>
              <a:rPr lang="en-US" sz="2400" b="1" dirty="0">
                <a:latin typeface="+mn-lt"/>
              </a:rPr>
              <a:t> </a:t>
            </a:r>
            <a:r>
              <a:rPr lang="en-US" sz="2400" b="1" dirty="0" err="1">
                <a:latin typeface="+mn-lt"/>
              </a:rPr>
              <a:t>baletu</a:t>
            </a:r>
            <a:r>
              <a:rPr lang="en-US" sz="2400" b="1" dirty="0">
                <a:latin typeface="+mn-lt"/>
              </a:rPr>
              <a:t> </a:t>
            </a:r>
            <a:r>
              <a:rPr lang="en-US" sz="2400" b="1" dirty="0" err="1">
                <a:latin typeface="+mn-lt"/>
              </a:rPr>
              <a:t>carskog</a:t>
            </a:r>
            <a:r>
              <a:rPr lang="en-US" sz="2400" b="1" dirty="0">
                <a:latin typeface="+mn-lt"/>
              </a:rPr>
              <a:t> </a:t>
            </a:r>
            <a:r>
              <a:rPr lang="en-US" sz="2400" b="1" dirty="0" err="1">
                <a:latin typeface="+mn-lt"/>
              </a:rPr>
              <a:t>pozorišta</a:t>
            </a:r>
            <a:r>
              <a:rPr lang="en-US" sz="2400" b="1" dirty="0">
                <a:latin typeface="+mn-lt"/>
              </a:rPr>
              <a:t>, </a:t>
            </a:r>
            <a:r>
              <a:rPr lang="en-US" sz="2400" b="1" dirty="0" err="1">
                <a:latin typeface="+mn-lt"/>
              </a:rPr>
              <a:t>kostimima</a:t>
            </a:r>
            <a:r>
              <a:rPr lang="en-US" sz="2400" b="1" dirty="0">
                <a:latin typeface="+mn-lt"/>
              </a:rPr>
              <a:t> </a:t>
            </a:r>
            <a:r>
              <a:rPr lang="en-US" sz="2400" b="1" dirty="0" err="1">
                <a:latin typeface="+mn-lt"/>
              </a:rPr>
              <a:t>i</a:t>
            </a:r>
            <a:r>
              <a:rPr lang="en-US" sz="2400" b="1" dirty="0">
                <a:latin typeface="+mn-lt"/>
              </a:rPr>
              <a:t> </a:t>
            </a:r>
            <a:r>
              <a:rPr lang="en-US" sz="2400" b="1" dirty="0" err="1">
                <a:latin typeface="+mn-lt"/>
              </a:rPr>
              <a:t>rekvizitima</a:t>
            </a:r>
            <a:r>
              <a:rPr lang="en-US" sz="2400" b="1" dirty="0">
                <a:latin typeface="+mn-lt"/>
              </a:rPr>
              <a:t>. Pored </a:t>
            </a:r>
            <a:r>
              <a:rPr lang="en-US" sz="2400" b="1" dirty="0" err="1">
                <a:latin typeface="+mn-lt"/>
              </a:rPr>
              <a:t>Pepeljuge</a:t>
            </a:r>
            <a:r>
              <a:rPr lang="en-US" sz="2400" b="1" dirty="0">
                <a:latin typeface="+mn-lt"/>
              </a:rPr>
              <a:t> </a:t>
            </a:r>
            <a:r>
              <a:rPr lang="en-US" sz="2400" b="1" dirty="0" err="1">
                <a:latin typeface="+mn-lt"/>
              </a:rPr>
              <a:t>koju</a:t>
            </a:r>
            <a:r>
              <a:rPr lang="en-US" sz="2400" b="1" dirty="0">
                <a:latin typeface="+mn-lt"/>
              </a:rPr>
              <a:t> </a:t>
            </a:r>
            <a:r>
              <a:rPr lang="en-US" sz="2400" b="1" dirty="0" err="1">
                <a:latin typeface="+mn-lt"/>
              </a:rPr>
              <a:t>sa</a:t>
            </a:r>
            <a:r>
              <a:rPr lang="en-US" sz="2400" b="1" dirty="0">
                <a:latin typeface="+mn-lt"/>
              </a:rPr>
              <a:t> </a:t>
            </a:r>
            <a:r>
              <a:rPr lang="en-US" sz="2400" b="1" dirty="0" err="1">
                <a:latin typeface="+mn-lt"/>
              </a:rPr>
              <a:t>nežnošću</a:t>
            </a:r>
            <a:r>
              <a:rPr lang="en-US" sz="2400" b="1" dirty="0">
                <a:latin typeface="+mn-lt"/>
              </a:rPr>
              <a:t> </a:t>
            </a:r>
            <a:r>
              <a:rPr lang="en-US" sz="2400" b="1" dirty="0" err="1">
                <a:latin typeface="+mn-lt"/>
              </a:rPr>
              <a:t>igra</a:t>
            </a:r>
            <a:r>
              <a:rPr lang="en-US" sz="2400" b="1" dirty="0">
                <a:latin typeface="+mn-lt"/>
              </a:rPr>
              <a:t> mala Katarina </a:t>
            </a:r>
            <a:r>
              <a:rPr lang="en-US" sz="2400" b="1" dirty="0" err="1">
                <a:latin typeface="+mn-lt"/>
              </a:rPr>
              <a:t>Obradović</a:t>
            </a:r>
            <a:r>
              <a:rPr lang="en-US" sz="2400" b="1" dirty="0">
                <a:latin typeface="+mn-lt"/>
              </a:rPr>
              <a:t> [...] </a:t>
            </a:r>
            <a:r>
              <a:rPr lang="en-US" sz="2400" b="1" dirty="0" err="1">
                <a:latin typeface="+mn-lt"/>
              </a:rPr>
              <a:t>najznačajnija</a:t>
            </a:r>
            <a:r>
              <a:rPr lang="en-US" sz="2400" b="1" dirty="0">
                <a:latin typeface="+mn-lt"/>
              </a:rPr>
              <a:t> je </a:t>
            </a:r>
            <a:r>
              <a:rPr lang="en-US" sz="2400" b="1" dirty="0" err="1">
                <a:latin typeface="+mn-lt"/>
              </a:rPr>
              <a:t>dečja</a:t>
            </a:r>
            <a:r>
              <a:rPr lang="en-US" sz="2400" b="1" dirty="0">
                <a:latin typeface="+mn-lt"/>
              </a:rPr>
              <a:t> </a:t>
            </a:r>
            <a:r>
              <a:rPr lang="en-US" sz="2400" b="1" dirty="0" err="1">
                <a:latin typeface="+mn-lt"/>
              </a:rPr>
              <a:t>uloga</a:t>
            </a:r>
            <a:r>
              <a:rPr lang="en-US" sz="2400" b="1" dirty="0">
                <a:latin typeface="+mn-lt"/>
              </a:rPr>
              <a:t> </a:t>
            </a:r>
            <a:r>
              <a:rPr lang="en-US" sz="2400" b="1" dirty="0" err="1">
                <a:latin typeface="+mn-lt"/>
              </a:rPr>
              <a:t>mlade</a:t>
            </a:r>
            <a:r>
              <a:rPr lang="en-US" sz="2400" b="1" dirty="0">
                <a:latin typeface="+mn-lt"/>
              </a:rPr>
              <a:t> </a:t>
            </a:r>
            <a:r>
              <a:rPr lang="en-US" sz="2400" b="1" dirty="0" err="1">
                <a:latin typeface="+mn-lt"/>
              </a:rPr>
              <a:t>dvorske</a:t>
            </a:r>
            <a:r>
              <a:rPr lang="en-US" sz="2400" b="1" dirty="0">
                <a:latin typeface="+mn-lt"/>
              </a:rPr>
              <a:t> </a:t>
            </a:r>
            <a:r>
              <a:rPr lang="en-US" sz="2400" b="1" dirty="0" err="1">
                <a:latin typeface="+mn-lt"/>
              </a:rPr>
              <a:t>budale</a:t>
            </a:r>
            <a:r>
              <a:rPr lang="en-US" sz="2400" b="1" dirty="0">
                <a:latin typeface="+mn-lt"/>
              </a:rPr>
              <a:t> Tala </a:t>
            </a:r>
            <a:r>
              <a:rPr lang="en-US" sz="2400" b="1" dirty="0" err="1">
                <a:latin typeface="+mn-lt"/>
              </a:rPr>
              <a:t>koga</a:t>
            </a:r>
            <a:r>
              <a:rPr lang="en-US" sz="2400" b="1" dirty="0">
                <a:latin typeface="+mn-lt"/>
              </a:rPr>
              <a:t> s </a:t>
            </a:r>
            <a:r>
              <a:rPr lang="en-US" sz="2400" b="1" dirty="0" err="1">
                <a:latin typeface="+mn-lt"/>
              </a:rPr>
              <a:t>poletom</a:t>
            </a:r>
            <a:r>
              <a:rPr lang="en-US" sz="2400" b="1" dirty="0">
                <a:latin typeface="+mn-lt"/>
              </a:rPr>
              <a:t> </a:t>
            </a:r>
            <a:r>
              <a:rPr lang="en-US" sz="2400" b="1" dirty="0" err="1">
                <a:latin typeface="+mn-lt"/>
              </a:rPr>
              <a:t>predstavlja</a:t>
            </a:r>
            <a:r>
              <a:rPr lang="en-US" sz="2400" b="1" dirty="0">
                <a:latin typeface="+mn-lt"/>
              </a:rPr>
              <a:t> </a:t>
            </a:r>
            <a:r>
              <a:rPr lang="en-US" sz="2400" b="1" dirty="0" err="1">
                <a:latin typeface="+mn-lt"/>
              </a:rPr>
              <a:t>Fredi</a:t>
            </a:r>
            <a:r>
              <a:rPr lang="en-US" sz="2400" b="1" dirty="0">
                <a:latin typeface="+mn-lt"/>
              </a:rPr>
              <a:t> </a:t>
            </a:r>
            <a:r>
              <a:rPr lang="en-US" sz="2400" b="1" dirty="0" err="1">
                <a:latin typeface="+mn-lt"/>
              </a:rPr>
              <a:t>Altaras</a:t>
            </a:r>
            <a:r>
              <a:rPr lang="en-US" sz="2400" b="1" dirty="0">
                <a:latin typeface="+mn-lt"/>
              </a:rPr>
              <a:t>, </a:t>
            </a:r>
            <a:r>
              <a:rPr lang="en-US" sz="2400" b="1" dirty="0" err="1">
                <a:latin typeface="+mn-lt"/>
              </a:rPr>
              <a:t>poznat</a:t>
            </a:r>
            <a:r>
              <a:rPr lang="en-US" sz="2400" b="1" dirty="0">
                <a:latin typeface="+mn-lt"/>
              </a:rPr>
              <a:t> </a:t>
            </a:r>
            <a:r>
              <a:rPr lang="en-US" sz="2400" b="1" dirty="0" err="1">
                <a:latin typeface="+mn-lt"/>
              </a:rPr>
              <a:t>inače</a:t>
            </a:r>
            <a:r>
              <a:rPr lang="en-US" sz="2400" b="1" dirty="0">
                <a:latin typeface="+mn-lt"/>
              </a:rPr>
              <a:t> </a:t>
            </a:r>
            <a:r>
              <a:rPr lang="en-US" sz="2400" b="1" dirty="0" err="1">
                <a:latin typeface="+mn-lt"/>
              </a:rPr>
              <a:t>kao</a:t>
            </a:r>
            <a:r>
              <a:rPr lang="en-US" sz="2400" b="1" dirty="0">
                <a:latin typeface="+mn-lt"/>
              </a:rPr>
              <a:t> Rodin </a:t>
            </a:r>
            <a:r>
              <a:rPr lang="en-US" sz="2400" b="1" dirty="0" err="1">
                <a:latin typeface="+mn-lt"/>
              </a:rPr>
              <a:t>konferansije</a:t>
            </a:r>
            <a:r>
              <a:rPr lang="en-US" sz="2400" b="1" dirty="0">
                <a:latin typeface="+mn-lt"/>
              </a:rPr>
              <a:t> </a:t>
            </a:r>
            <a:r>
              <a:rPr lang="en-US" sz="2400" b="1" dirty="0" err="1">
                <a:latin typeface="+mn-lt"/>
              </a:rPr>
              <a:t>Puša</a:t>
            </a:r>
            <a:r>
              <a:rPr lang="en-US" sz="2400" b="1" dirty="0">
                <a:latin typeface="+mn-lt"/>
              </a:rPr>
              <a:t> [...].“ </a:t>
            </a:r>
          </a:p>
        </p:txBody>
      </p:sp>
      <p:pic>
        <p:nvPicPr>
          <p:cNvPr id="5" name="Content Placeholder 4" descr="A picture containing text, old, picture frame&#10;&#10;Description automatically generated">
            <a:extLst>
              <a:ext uri="{FF2B5EF4-FFF2-40B4-BE49-F238E27FC236}">
                <a16:creationId xmlns:a16="http://schemas.microsoft.com/office/drawing/2014/main" id="{F07BE923-0BDC-4BD0-B00C-A3A1038048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577" t="15656" r="17475" b="35704"/>
          <a:stretch/>
        </p:blipFill>
        <p:spPr>
          <a:xfrm>
            <a:off x="6249495" y="1294544"/>
            <a:ext cx="5830782" cy="4017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rrow: Down 2">
            <a:extLst>
              <a:ext uri="{FF2B5EF4-FFF2-40B4-BE49-F238E27FC236}">
                <a16:creationId xmlns:a16="http://schemas.microsoft.com/office/drawing/2014/main" id="{AE83E06C-AE6C-48CB-AF62-8915C83509D1}"/>
              </a:ext>
            </a:extLst>
          </p:cNvPr>
          <p:cNvSpPr/>
          <p:nvPr/>
        </p:nvSpPr>
        <p:spPr>
          <a:xfrm>
            <a:off x="9186203" y="2039815"/>
            <a:ext cx="253219" cy="6752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8BB8A8-FE9A-412C-BB44-6FC735C96A20}"/>
              </a:ext>
            </a:extLst>
          </p:cNvPr>
          <p:cNvPicPr>
            <a:picLocks noChangeAspect="1"/>
          </p:cNvPicPr>
          <p:nvPr/>
        </p:nvPicPr>
        <p:blipFill>
          <a:blip r:embed="rId3"/>
          <a:stretch>
            <a:fillRect/>
          </a:stretch>
        </p:blipFill>
        <p:spPr>
          <a:xfrm>
            <a:off x="0" y="98474"/>
            <a:ext cx="1617785" cy="1617785"/>
          </a:xfrm>
          <a:prstGeom prst="rect">
            <a:avLst/>
          </a:prstGeom>
        </p:spPr>
      </p:pic>
    </p:spTree>
    <p:extLst>
      <p:ext uri="{BB962C8B-B14F-4D97-AF65-F5344CB8AC3E}">
        <p14:creationId xmlns:p14="http://schemas.microsoft.com/office/powerpoint/2010/main" val="971360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 standing, dog&#10;&#10;Description automatically generated">
            <a:extLst>
              <a:ext uri="{FF2B5EF4-FFF2-40B4-BE49-F238E27FC236}">
                <a16:creationId xmlns:a16="http://schemas.microsoft.com/office/drawing/2014/main" id="{B09E07BE-30F9-4C91-B5D7-1BDC88844A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10475" y="636998"/>
            <a:ext cx="3568311" cy="5611884"/>
          </a:xfrm>
          <a:prstGeom prst="rect">
            <a:avLst/>
          </a:prstGeom>
          <a:ln>
            <a:noFill/>
          </a:ln>
          <a:effectLst>
            <a:softEdge rad="112500"/>
          </a:effectLst>
        </p:spPr>
      </p:pic>
      <p:pic>
        <p:nvPicPr>
          <p:cNvPr id="4" name="Picture 3">
            <a:extLst>
              <a:ext uri="{FF2B5EF4-FFF2-40B4-BE49-F238E27FC236}">
                <a16:creationId xmlns:a16="http://schemas.microsoft.com/office/drawing/2014/main" id="{339389AF-CE42-4F19-B564-70C4C8AFB894}"/>
              </a:ext>
            </a:extLst>
          </p:cNvPr>
          <p:cNvPicPr>
            <a:picLocks noChangeAspect="1"/>
          </p:cNvPicPr>
          <p:nvPr/>
        </p:nvPicPr>
        <p:blipFill>
          <a:blip r:embed="rId3"/>
          <a:stretch>
            <a:fillRect/>
          </a:stretch>
        </p:blipFill>
        <p:spPr>
          <a:xfrm>
            <a:off x="14068" y="0"/>
            <a:ext cx="1617785" cy="1617785"/>
          </a:xfrm>
          <a:prstGeom prst="rect">
            <a:avLst/>
          </a:prstGeom>
        </p:spPr>
      </p:pic>
      <p:sp>
        <p:nvSpPr>
          <p:cNvPr id="2" name="Title 1">
            <a:extLst>
              <a:ext uri="{FF2B5EF4-FFF2-40B4-BE49-F238E27FC236}">
                <a16:creationId xmlns:a16="http://schemas.microsoft.com/office/drawing/2014/main" id="{757B0270-A736-49B6-BA93-3FE74A6D91F0}"/>
              </a:ext>
            </a:extLst>
          </p:cNvPr>
          <p:cNvSpPr>
            <a:spLocks noGrp="1"/>
          </p:cNvSpPr>
          <p:nvPr>
            <p:ph type="title"/>
          </p:nvPr>
        </p:nvSpPr>
        <p:spPr>
          <a:xfrm>
            <a:off x="400691" y="3036405"/>
            <a:ext cx="7335749" cy="1325563"/>
          </a:xfrm>
        </p:spPr>
        <p:txBody>
          <a:bodyPr>
            <a:noAutofit/>
          </a:bodyPr>
          <a:lstStyle/>
          <a:p>
            <a:pPr algn="just"/>
            <a:r>
              <a:rPr lang="en-US" sz="2400" b="1" dirty="0">
                <a:latin typeface="+mn-lt"/>
              </a:rPr>
              <a:t>„</a:t>
            </a:r>
            <a:r>
              <a:rPr lang="en-US" sz="2400" b="1" dirty="0" err="1">
                <a:latin typeface="+mn-lt"/>
              </a:rPr>
              <a:t>Što</a:t>
            </a:r>
            <a:r>
              <a:rPr lang="en-US" sz="2400" b="1" dirty="0">
                <a:latin typeface="+mn-lt"/>
              </a:rPr>
              <a:t> se </a:t>
            </a:r>
            <a:r>
              <a:rPr lang="en-US" sz="2400" b="1" dirty="0" err="1">
                <a:latin typeface="+mn-lt"/>
              </a:rPr>
              <a:t>tih</a:t>
            </a:r>
            <a:r>
              <a:rPr lang="en-US" sz="2400" b="1" dirty="0">
                <a:latin typeface="+mn-lt"/>
              </a:rPr>
              <a:t> </a:t>
            </a:r>
            <a:r>
              <a:rPr lang="en-US" sz="2400" b="1" dirty="0" err="1">
                <a:latin typeface="+mn-lt"/>
              </a:rPr>
              <a:t>internih</a:t>
            </a:r>
            <a:r>
              <a:rPr lang="en-US" sz="2400" b="1" dirty="0">
                <a:latin typeface="+mn-lt"/>
              </a:rPr>
              <a:t> </a:t>
            </a:r>
            <a:r>
              <a:rPr lang="en-US" sz="2400" b="1" dirty="0" err="1">
                <a:latin typeface="+mn-lt"/>
              </a:rPr>
              <a:t>stvari</a:t>
            </a:r>
            <a:r>
              <a:rPr lang="en-US" sz="2400" b="1" dirty="0">
                <a:latin typeface="+mn-lt"/>
              </a:rPr>
              <a:t> </a:t>
            </a:r>
            <a:r>
              <a:rPr lang="en-US" sz="2400" b="1" dirty="0" err="1">
                <a:latin typeface="+mn-lt"/>
              </a:rPr>
              <a:t>tiče</a:t>
            </a:r>
            <a:r>
              <a:rPr lang="en-US" sz="2400" b="1" dirty="0">
                <a:latin typeface="+mn-lt"/>
              </a:rPr>
              <a:t>, da </a:t>
            </a:r>
            <a:r>
              <a:rPr lang="en-US" sz="2400" b="1" dirty="0" err="1">
                <a:latin typeface="+mn-lt"/>
              </a:rPr>
              <a:t>ih</a:t>
            </a:r>
            <a:r>
              <a:rPr lang="en-US" sz="2400" b="1" dirty="0">
                <a:latin typeface="+mn-lt"/>
              </a:rPr>
              <a:t> ne </a:t>
            </a:r>
            <a:r>
              <a:rPr lang="en-US" sz="2400" b="1" dirty="0" err="1">
                <a:latin typeface="+mn-lt"/>
              </a:rPr>
              <a:t>krstimo</a:t>
            </a:r>
            <a:r>
              <a:rPr lang="en-US" sz="2400" b="1" dirty="0">
                <a:latin typeface="+mn-lt"/>
              </a:rPr>
              <a:t> </a:t>
            </a:r>
            <a:r>
              <a:rPr lang="en-US" sz="2400" b="1" dirty="0" err="1">
                <a:latin typeface="+mn-lt"/>
              </a:rPr>
              <a:t>baš</a:t>
            </a:r>
            <a:r>
              <a:rPr lang="en-US" sz="2400" b="1" dirty="0">
                <a:latin typeface="+mn-lt"/>
              </a:rPr>
              <a:t> </a:t>
            </a:r>
            <a:r>
              <a:rPr lang="en-US" sz="2400" b="1" dirty="0" err="1">
                <a:latin typeface="+mn-lt"/>
              </a:rPr>
              <a:t>intrigama</a:t>
            </a:r>
            <a:r>
              <a:rPr lang="en-US" sz="2400" b="1" dirty="0">
                <a:latin typeface="+mn-lt"/>
              </a:rPr>
              <a:t>, </a:t>
            </a:r>
            <a:r>
              <a:rPr lang="en-US" sz="2400" b="1" dirty="0" err="1">
                <a:latin typeface="+mn-lt"/>
              </a:rPr>
              <a:t>najbolje</a:t>
            </a:r>
            <a:r>
              <a:rPr lang="en-US" sz="2400" b="1" dirty="0">
                <a:latin typeface="+mn-lt"/>
              </a:rPr>
              <a:t> je </a:t>
            </a:r>
            <a:r>
              <a:rPr lang="en-US" sz="2400" b="1" dirty="0" err="1">
                <a:latin typeface="+mn-lt"/>
              </a:rPr>
              <a:t>verziran</a:t>
            </a:r>
            <a:r>
              <a:rPr lang="en-US" sz="2400" b="1" dirty="0">
                <a:latin typeface="+mn-lt"/>
              </a:rPr>
              <a:t> veteran </a:t>
            </a:r>
            <a:r>
              <a:rPr lang="en-US" sz="2400" b="1" dirty="0" err="1">
                <a:latin typeface="+mn-lt"/>
              </a:rPr>
              <a:t>Rodinog</a:t>
            </a:r>
            <a:r>
              <a:rPr lang="en-US" sz="2400" b="1" dirty="0">
                <a:latin typeface="+mn-lt"/>
              </a:rPr>
              <a:t> </a:t>
            </a:r>
            <a:r>
              <a:rPr lang="en-US" sz="2400" b="1" dirty="0" err="1">
                <a:latin typeface="+mn-lt"/>
              </a:rPr>
              <a:t>pozorišta</a:t>
            </a:r>
            <a:r>
              <a:rPr lang="en-US" sz="2400" b="1" dirty="0">
                <a:latin typeface="+mn-lt"/>
              </a:rPr>
              <a:t>, </a:t>
            </a:r>
            <a:r>
              <a:rPr lang="en-US" sz="2400" b="1" dirty="0" err="1">
                <a:latin typeface="+mn-lt"/>
              </a:rPr>
              <a:t>Fredi</a:t>
            </a:r>
            <a:r>
              <a:rPr lang="en-US" sz="2400" b="1" dirty="0">
                <a:latin typeface="+mn-lt"/>
              </a:rPr>
              <a:t> </a:t>
            </a:r>
            <a:r>
              <a:rPr lang="en-US" sz="2400" b="1" dirty="0" err="1">
                <a:latin typeface="+mn-lt"/>
              </a:rPr>
              <a:t>Altaras</a:t>
            </a:r>
            <a:r>
              <a:rPr lang="en-US" sz="2400" b="1" dirty="0">
                <a:latin typeface="+mn-lt"/>
              </a:rPr>
              <a:t>, </a:t>
            </a:r>
            <a:r>
              <a:rPr lang="en-US" sz="2400" b="1" dirty="0" err="1">
                <a:latin typeface="+mn-lt"/>
              </a:rPr>
              <a:t>poznati</a:t>
            </a:r>
            <a:r>
              <a:rPr lang="en-US" sz="2400" b="1" dirty="0">
                <a:latin typeface="+mn-lt"/>
              </a:rPr>
              <a:t> </a:t>
            </a:r>
            <a:r>
              <a:rPr lang="en-US" sz="2400" b="1" dirty="0" err="1">
                <a:latin typeface="+mn-lt"/>
              </a:rPr>
              <a:t>Puša</a:t>
            </a:r>
            <a:r>
              <a:rPr lang="en-US" sz="2400" b="1" dirty="0">
                <a:latin typeface="+mn-lt"/>
              </a:rPr>
              <a:t>. </a:t>
            </a:r>
            <a:r>
              <a:rPr lang="en-US" sz="2400" b="1" dirty="0" err="1">
                <a:latin typeface="+mn-lt"/>
              </a:rPr>
              <a:t>Puša</a:t>
            </a:r>
            <a:r>
              <a:rPr lang="en-US" sz="2400" b="1" dirty="0">
                <a:latin typeface="+mn-lt"/>
              </a:rPr>
              <a:t> </a:t>
            </a:r>
            <a:r>
              <a:rPr lang="en-US" sz="2400" b="1" dirty="0" err="1">
                <a:latin typeface="+mn-lt"/>
              </a:rPr>
              <a:t>igra</a:t>
            </a:r>
            <a:r>
              <a:rPr lang="en-US" sz="2400" b="1" dirty="0">
                <a:latin typeface="+mn-lt"/>
              </a:rPr>
              <a:t> od </a:t>
            </a:r>
            <a:r>
              <a:rPr lang="en-US" sz="2400" b="1" dirty="0" err="1">
                <a:latin typeface="+mn-lt"/>
              </a:rPr>
              <a:t>osnivanja</a:t>
            </a:r>
            <a:r>
              <a:rPr lang="en-US" sz="2400" b="1" dirty="0">
                <a:latin typeface="+mn-lt"/>
              </a:rPr>
              <a:t> </a:t>
            </a:r>
            <a:r>
              <a:rPr lang="en-US" sz="2400" b="1" dirty="0" err="1">
                <a:latin typeface="+mn-lt"/>
              </a:rPr>
              <a:t>Rodinog</a:t>
            </a:r>
            <a:r>
              <a:rPr lang="en-US" sz="2400" b="1" dirty="0">
                <a:latin typeface="+mn-lt"/>
              </a:rPr>
              <a:t> </a:t>
            </a:r>
            <a:r>
              <a:rPr lang="en-US" sz="2400" b="1" dirty="0" err="1">
                <a:latin typeface="+mn-lt"/>
              </a:rPr>
              <a:t>pozorišta</a:t>
            </a:r>
            <a:r>
              <a:rPr lang="en-US" sz="2400" b="1" dirty="0">
                <a:latin typeface="+mn-lt"/>
              </a:rPr>
              <a:t>, </a:t>
            </a:r>
            <a:r>
              <a:rPr lang="en-US" sz="2400" b="1" dirty="0" err="1">
                <a:latin typeface="+mn-lt"/>
              </a:rPr>
              <a:t>dao</a:t>
            </a:r>
            <a:r>
              <a:rPr lang="en-US" sz="2400" b="1" dirty="0">
                <a:latin typeface="+mn-lt"/>
              </a:rPr>
              <a:t> je </a:t>
            </a:r>
            <a:r>
              <a:rPr lang="en-US" sz="2400" b="1" dirty="0" err="1">
                <a:latin typeface="+mn-lt"/>
              </a:rPr>
              <a:t>čitav</a:t>
            </a:r>
            <a:r>
              <a:rPr lang="en-US" sz="2400" b="1" dirty="0">
                <a:latin typeface="+mn-lt"/>
              </a:rPr>
              <a:t> </a:t>
            </a:r>
            <a:r>
              <a:rPr lang="en-US" sz="2400" b="1" dirty="0" err="1">
                <a:latin typeface="+mn-lt"/>
              </a:rPr>
              <a:t>niz</a:t>
            </a:r>
            <a:r>
              <a:rPr lang="en-US" sz="2400" b="1" dirty="0">
                <a:latin typeface="+mn-lt"/>
              </a:rPr>
              <a:t> </a:t>
            </a:r>
            <a:r>
              <a:rPr lang="en-US" sz="2400" b="1" dirty="0" err="1">
                <a:latin typeface="+mn-lt"/>
              </a:rPr>
              <a:t>tipova</a:t>
            </a:r>
            <a:r>
              <a:rPr lang="en-US" sz="2400" b="1" dirty="0">
                <a:latin typeface="+mn-lt"/>
              </a:rPr>
              <a:t> [...] </a:t>
            </a:r>
            <a:r>
              <a:rPr lang="en-US" sz="2400" b="1" dirty="0" err="1">
                <a:latin typeface="+mn-lt"/>
              </a:rPr>
              <a:t>Igrao</a:t>
            </a:r>
            <a:r>
              <a:rPr lang="en-US" sz="2400" b="1" dirty="0">
                <a:latin typeface="+mn-lt"/>
              </a:rPr>
              <a:t> je </a:t>
            </a:r>
            <a:r>
              <a:rPr lang="en-US" sz="2400" b="1" dirty="0" err="1">
                <a:latin typeface="+mn-lt"/>
              </a:rPr>
              <a:t>Emila</a:t>
            </a:r>
            <a:r>
              <a:rPr lang="en-US" sz="2400" b="1" dirty="0">
                <a:latin typeface="+mn-lt"/>
              </a:rPr>
              <a:t> u </a:t>
            </a:r>
            <a:r>
              <a:rPr lang="en-US" sz="2400" b="1" dirty="0" err="1">
                <a:latin typeface="+mn-lt"/>
              </a:rPr>
              <a:t>Emilu</a:t>
            </a:r>
            <a:r>
              <a:rPr lang="en-US" sz="2400" b="1" dirty="0">
                <a:latin typeface="+mn-lt"/>
              </a:rPr>
              <a:t> </a:t>
            </a:r>
            <a:r>
              <a:rPr lang="en-US" sz="2400" b="1" dirty="0" err="1">
                <a:latin typeface="+mn-lt"/>
              </a:rPr>
              <a:t>i</a:t>
            </a:r>
            <a:r>
              <a:rPr lang="en-US" sz="2400" b="1" dirty="0">
                <a:latin typeface="+mn-lt"/>
              </a:rPr>
              <a:t> </a:t>
            </a:r>
            <a:r>
              <a:rPr lang="en-US" sz="2400" b="1" dirty="0" err="1">
                <a:latin typeface="+mn-lt"/>
              </a:rPr>
              <a:t>detektivima</a:t>
            </a:r>
            <a:r>
              <a:rPr lang="en-US" sz="2400" b="1" dirty="0">
                <a:latin typeface="+mn-lt"/>
              </a:rPr>
              <a:t>, </a:t>
            </a:r>
            <a:r>
              <a:rPr lang="en-US" sz="2400" b="1" dirty="0" err="1">
                <a:latin typeface="+mn-lt"/>
              </a:rPr>
              <a:t>princa</a:t>
            </a:r>
            <a:r>
              <a:rPr lang="en-US" sz="2400" b="1" dirty="0">
                <a:latin typeface="+mn-lt"/>
              </a:rPr>
              <a:t> </a:t>
            </a:r>
            <a:r>
              <a:rPr lang="en-US" sz="2400" b="1" dirty="0" err="1">
                <a:latin typeface="+mn-lt"/>
              </a:rPr>
              <a:t>Omera</a:t>
            </a:r>
            <a:r>
              <a:rPr lang="en-US" sz="2400" b="1" dirty="0">
                <a:latin typeface="+mn-lt"/>
              </a:rPr>
              <a:t> u </a:t>
            </a:r>
            <a:r>
              <a:rPr lang="en-US" sz="2400" b="1" dirty="0" err="1">
                <a:latin typeface="+mn-lt"/>
              </a:rPr>
              <a:t>Ludom</a:t>
            </a:r>
            <a:r>
              <a:rPr lang="en-US" sz="2400" b="1" dirty="0">
                <a:latin typeface="+mn-lt"/>
              </a:rPr>
              <a:t> </a:t>
            </a:r>
            <a:r>
              <a:rPr lang="en-US" sz="2400" b="1" dirty="0" err="1">
                <a:latin typeface="+mn-lt"/>
              </a:rPr>
              <a:t>Labakanu</a:t>
            </a:r>
            <a:r>
              <a:rPr lang="en-US" sz="2400" b="1" dirty="0">
                <a:latin typeface="+mn-lt"/>
              </a:rPr>
              <a:t>, </a:t>
            </a:r>
            <a:r>
              <a:rPr lang="en-US" sz="2400" b="1" dirty="0" err="1">
                <a:latin typeface="+mn-lt"/>
              </a:rPr>
              <a:t>stražara</a:t>
            </a:r>
            <a:r>
              <a:rPr lang="en-US" sz="2400" b="1" dirty="0">
                <a:latin typeface="+mn-lt"/>
              </a:rPr>
              <a:t> u </a:t>
            </a:r>
            <a:r>
              <a:rPr lang="en-US" sz="2400" b="1" dirty="0" err="1">
                <a:latin typeface="+mn-lt"/>
              </a:rPr>
              <a:t>Nosonji</a:t>
            </a:r>
            <a:r>
              <a:rPr lang="en-US" sz="2400" b="1" dirty="0">
                <a:latin typeface="+mn-lt"/>
              </a:rPr>
              <a:t>, a u </a:t>
            </a:r>
            <a:r>
              <a:rPr lang="en-US" sz="2400" b="1" dirty="0" err="1">
                <a:latin typeface="+mn-lt"/>
              </a:rPr>
              <a:t>Pepeljugi</a:t>
            </a:r>
            <a:r>
              <a:rPr lang="en-US" sz="2400" b="1" dirty="0">
                <a:latin typeface="+mn-lt"/>
              </a:rPr>
              <a:t>, </a:t>
            </a:r>
            <a:r>
              <a:rPr lang="en-US" sz="2400" b="1" dirty="0" err="1">
                <a:latin typeface="+mn-lt"/>
              </a:rPr>
              <a:t>koja</a:t>
            </a:r>
            <a:r>
              <a:rPr lang="en-US" sz="2400" b="1" dirty="0">
                <a:latin typeface="+mn-lt"/>
              </a:rPr>
              <a:t> se </a:t>
            </a:r>
            <a:r>
              <a:rPr lang="en-US" sz="2400" b="1" dirty="0" err="1">
                <a:latin typeface="+mn-lt"/>
              </a:rPr>
              <a:t>daje</a:t>
            </a:r>
            <a:r>
              <a:rPr lang="en-US" sz="2400" b="1" dirty="0">
                <a:latin typeface="+mn-lt"/>
              </a:rPr>
              <a:t> </a:t>
            </a:r>
            <a:r>
              <a:rPr lang="en-US" sz="2400" b="1" dirty="0" err="1">
                <a:latin typeface="+mn-lt"/>
              </a:rPr>
              <a:t>već</a:t>
            </a:r>
            <a:r>
              <a:rPr lang="en-US" sz="2400" b="1" dirty="0">
                <a:latin typeface="+mn-lt"/>
              </a:rPr>
              <a:t> </a:t>
            </a:r>
            <a:r>
              <a:rPr lang="en-US" sz="2400" b="1" dirty="0" err="1">
                <a:latin typeface="+mn-lt"/>
              </a:rPr>
              <a:t>deseti</a:t>
            </a:r>
            <a:r>
              <a:rPr lang="en-US" sz="2400" b="1" dirty="0">
                <a:latin typeface="+mn-lt"/>
              </a:rPr>
              <a:t> put, </a:t>
            </a:r>
            <a:r>
              <a:rPr lang="en-US" sz="2400" b="1" dirty="0" err="1">
                <a:latin typeface="+mn-lt"/>
              </a:rPr>
              <a:t>igra</a:t>
            </a:r>
            <a:r>
              <a:rPr lang="en-US" sz="2400" b="1" dirty="0">
                <a:latin typeface="+mn-lt"/>
              </a:rPr>
              <a:t> </a:t>
            </a:r>
            <a:r>
              <a:rPr lang="en-US" sz="2400" b="1" dirty="0" err="1">
                <a:latin typeface="+mn-lt"/>
              </a:rPr>
              <a:t>najveću</a:t>
            </a:r>
            <a:r>
              <a:rPr lang="en-US" sz="2400" b="1" dirty="0">
                <a:latin typeface="+mn-lt"/>
              </a:rPr>
              <a:t> </a:t>
            </a:r>
            <a:r>
              <a:rPr lang="en-US" sz="2400" b="1" dirty="0" err="1">
                <a:latin typeface="+mn-lt"/>
              </a:rPr>
              <a:t>mušku</a:t>
            </a:r>
            <a:r>
              <a:rPr lang="en-US" sz="2400" b="1" dirty="0">
                <a:latin typeface="+mn-lt"/>
              </a:rPr>
              <a:t> </a:t>
            </a:r>
            <a:r>
              <a:rPr lang="en-US" sz="2400" b="1" dirty="0" err="1">
                <a:latin typeface="+mn-lt"/>
              </a:rPr>
              <a:t>ulogu</a:t>
            </a:r>
            <a:r>
              <a:rPr lang="en-US" sz="2400" b="1" dirty="0">
                <a:latin typeface="+mn-lt"/>
              </a:rPr>
              <a:t> – </a:t>
            </a:r>
            <a:r>
              <a:rPr lang="en-US" sz="2400" b="1" dirty="0" err="1">
                <a:latin typeface="+mn-lt"/>
              </a:rPr>
              <a:t>dvorsku</a:t>
            </a:r>
            <a:r>
              <a:rPr lang="en-US" sz="2400" b="1" dirty="0">
                <a:latin typeface="+mn-lt"/>
              </a:rPr>
              <a:t> </a:t>
            </a:r>
            <a:r>
              <a:rPr lang="en-US" sz="2400" b="1" dirty="0" err="1">
                <a:latin typeface="+mn-lt"/>
              </a:rPr>
              <a:t>budalu</a:t>
            </a:r>
            <a:r>
              <a:rPr lang="en-US" sz="2400" b="1" dirty="0">
                <a:latin typeface="+mn-lt"/>
              </a:rPr>
              <a:t> </a:t>
            </a:r>
            <a:r>
              <a:rPr lang="en-US" sz="2400" b="1" dirty="0" err="1">
                <a:latin typeface="+mn-lt"/>
              </a:rPr>
              <a:t>Taleta</a:t>
            </a:r>
            <a:r>
              <a:rPr lang="en-US" sz="2400" b="1" dirty="0">
                <a:latin typeface="+mn-lt"/>
              </a:rPr>
              <a:t>. [...] Za </a:t>
            </a:r>
            <a:r>
              <a:rPr lang="en-US" sz="2400" b="1" dirty="0" err="1">
                <a:latin typeface="+mn-lt"/>
              </a:rPr>
              <a:t>sobom</a:t>
            </a:r>
            <a:r>
              <a:rPr lang="en-US" sz="2400" b="1" dirty="0">
                <a:latin typeface="+mn-lt"/>
              </a:rPr>
              <a:t> </a:t>
            </a:r>
            <a:r>
              <a:rPr lang="en-US" sz="2400" b="1" dirty="0" err="1">
                <a:latin typeface="+mn-lt"/>
              </a:rPr>
              <a:t>Puša</a:t>
            </a:r>
            <a:r>
              <a:rPr lang="en-US" sz="2400" b="1" dirty="0">
                <a:latin typeface="+mn-lt"/>
              </a:rPr>
              <a:t> </a:t>
            </a:r>
            <a:r>
              <a:rPr lang="en-US" sz="2400" b="1" dirty="0" err="1">
                <a:latin typeface="+mn-lt"/>
              </a:rPr>
              <a:t>ima</a:t>
            </a:r>
            <a:r>
              <a:rPr lang="en-US" sz="2400" b="1" dirty="0">
                <a:latin typeface="+mn-lt"/>
              </a:rPr>
              <a:t> </a:t>
            </a:r>
            <a:r>
              <a:rPr lang="en-US" sz="2400" b="1" dirty="0" err="1">
                <a:latin typeface="+mn-lt"/>
              </a:rPr>
              <a:t>oko</a:t>
            </a:r>
            <a:r>
              <a:rPr lang="en-US" sz="2400" b="1" dirty="0">
                <a:latin typeface="+mn-lt"/>
              </a:rPr>
              <a:t> </a:t>
            </a:r>
            <a:r>
              <a:rPr lang="en-US" sz="2400" b="1" dirty="0" err="1">
                <a:latin typeface="+mn-lt"/>
              </a:rPr>
              <a:t>osamdeset</a:t>
            </a:r>
            <a:r>
              <a:rPr lang="en-US" sz="2400" b="1" dirty="0">
                <a:latin typeface="+mn-lt"/>
              </a:rPr>
              <a:t> </a:t>
            </a:r>
            <a:r>
              <a:rPr lang="en-US" sz="2400" b="1" dirty="0" err="1">
                <a:latin typeface="+mn-lt"/>
              </a:rPr>
              <a:t>predstava</a:t>
            </a:r>
            <a:r>
              <a:rPr lang="en-US" sz="2400" b="1" dirty="0">
                <a:latin typeface="+mn-lt"/>
              </a:rPr>
              <a:t>. </a:t>
            </a:r>
            <a:r>
              <a:rPr lang="en-US" sz="2400" b="1" dirty="0" err="1">
                <a:latin typeface="+mn-lt"/>
              </a:rPr>
              <a:t>Sada</a:t>
            </a:r>
            <a:r>
              <a:rPr lang="en-US" sz="2400" b="1" dirty="0">
                <a:latin typeface="+mn-lt"/>
              </a:rPr>
              <a:t> mu je </a:t>
            </a:r>
            <a:r>
              <a:rPr lang="en-US" sz="2400" b="1" dirty="0" err="1">
                <a:latin typeface="+mn-lt"/>
              </a:rPr>
              <a:t>četrnaest</a:t>
            </a:r>
            <a:r>
              <a:rPr lang="en-US" sz="2400" b="1" dirty="0">
                <a:latin typeface="+mn-lt"/>
              </a:rPr>
              <a:t> </a:t>
            </a:r>
            <a:r>
              <a:rPr lang="en-US" sz="2400" b="1" dirty="0" err="1">
                <a:latin typeface="+mn-lt"/>
              </a:rPr>
              <a:t>godina</a:t>
            </a:r>
            <a:r>
              <a:rPr lang="en-US" sz="2400" b="1" dirty="0">
                <a:latin typeface="+mn-lt"/>
              </a:rPr>
              <a:t> </a:t>
            </a:r>
            <a:r>
              <a:rPr lang="en-US" sz="2400" b="1" dirty="0" err="1">
                <a:latin typeface="+mn-lt"/>
              </a:rPr>
              <a:t>i</a:t>
            </a:r>
            <a:r>
              <a:rPr lang="en-US" sz="2400" b="1" dirty="0">
                <a:latin typeface="+mn-lt"/>
              </a:rPr>
              <a:t> </a:t>
            </a:r>
            <a:r>
              <a:rPr lang="en-US" sz="2400" b="1" dirty="0" err="1">
                <a:latin typeface="+mn-lt"/>
              </a:rPr>
              <a:t>odličan</a:t>
            </a:r>
            <a:r>
              <a:rPr lang="en-US" sz="2400" b="1" dirty="0">
                <a:latin typeface="+mn-lt"/>
              </a:rPr>
              <a:t> je </a:t>
            </a:r>
            <a:r>
              <a:rPr lang="en-US" sz="2400" b="1" dirty="0" err="1">
                <a:latin typeface="+mn-lt"/>
              </a:rPr>
              <a:t>učenik</a:t>
            </a:r>
            <a:r>
              <a:rPr lang="en-US" sz="2400" b="1" dirty="0">
                <a:latin typeface="+mn-lt"/>
              </a:rPr>
              <a:t>. Od </a:t>
            </a:r>
            <a:r>
              <a:rPr lang="en-US" sz="2400" b="1" dirty="0" err="1">
                <a:latin typeface="+mn-lt"/>
              </a:rPr>
              <a:t>svih</a:t>
            </a:r>
            <a:r>
              <a:rPr lang="en-US" sz="2400" b="1" dirty="0">
                <a:latin typeface="+mn-lt"/>
              </a:rPr>
              <a:t> </a:t>
            </a:r>
            <a:r>
              <a:rPr lang="en-US" sz="2400" b="1" dirty="0" err="1">
                <a:latin typeface="+mn-lt"/>
              </a:rPr>
              <a:t>uloga</a:t>
            </a:r>
            <a:r>
              <a:rPr lang="en-US" sz="2400" b="1" dirty="0">
                <a:latin typeface="+mn-lt"/>
              </a:rPr>
              <a:t> </a:t>
            </a:r>
            <a:r>
              <a:rPr lang="en-US" sz="2400" b="1" dirty="0" err="1">
                <a:latin typeface="+mn-lt"/>
              </a:rPr>
              <a:t>najviše</a:t>
            </a:r>
            <a:r>
              <a:rPr lang="en-US" sz="2400" b="1" dirty="0">
                <a:latin typeface="+mn-lt"/>
              </a:rPr>
              <a:t> </a:t>
            </a:r>
            <a:r>
              <a:rPr lang="en-US" sz="2400" b="1" dirty="0" err="1">
                <a:latin typeface="+mn-lt"/>
              </a:rPr>
              <a:t>voli</a:t>
            </a:r>
            <a:r>
              <a:rPr lang="en-US" sz="2400" b="1" dirty="0">
                <a:latin typeface="+mn-lt"/>
              </a:rPr>
              <a:t> </a:t>
            </a:r>
            <a:r>
              <a:rPr lang="en-US" sz="2400" b="1" dirty="0" err="1">
                <a:latin typeface="+mn-lt"/>
              </a:rPr>
              <a:t>ulogu</a:t>
            </a:r>
            <a:r>
              <a:rPr lang="en-US" sz="2400" b="1" dirty="0">
                <a:latin typeface="+mn-lt"/>
              </a:rPr>
              <a:t> </a:t>
            </a:r>
            <a:r>
              <a:rPr lang="en-US" sz="2400" b="1" dirty="0" err="1">
                <a:latin typeface="+mn-lt"/>
              </a:rPr>
              <a:t>Puše</a:t>
            </a:r>
            <a:r>
              <a:rPr lang="en-US" sz="2400" b="1" dirty="0">
                <a:latin typeface="+mn-lt"/>
              </a:rPr>
              <a:t>. </a:t>
            </a:r>
            <a:r>
              <a:rPr lang="en-US" sz="2400" b="1" dirty="0" err="1">
                <a:latin typeface="+mn-lt"/>
              </a:rPr>
              <a:t>Inače</a:t>
            </a:r>
            <a:r>
              <a:rPr lang="en-US" sz="2400" b="1" dirty="0">
                <a:latin typeface="+mn-lt"/>
              </a:rPr>
              <a:t>, </a:t>
            </a:r>
            <a:r>
              <a:rPr lang="en-US" sz="2400" b="1" dirty="0" err="1">
                <a:latin typeface="+mn-lt"/>
              </a:rPr>
              <a:t>zna</a:t>
            </a:r>
            <a:r>
              <a:rPr lang="en-US" sz="2400" b="1" dirty="0">
                <a:latin typeface="+mn-lt"/>
              </a:rPr>
              <a:t> </a:t>
            </a:r>
            <a:r>
              <a:rPr lang="en-US" sz="2400" b="1" dirty="0" err="1">
                <a:latin typeface="+mn-lt"/>
              </a:rPr>
              <a:t>sve</a:t>
            </a:r>
            <a:r>
              <a:rPr lang="en-US" sz="2400" b="1" dirty="0">
                <a:latin typeface="+mn-lt"/>
              </a:rPr>
              <a:t> </a:t>
            </a:r>
            <a:r>
              <a:rPr lang="en-US" sz="2400" b="1" dirty="0" err="1">
                <a:latin typeface="+mn-lt"/>
              </a:rPr>
              <a:t>zakulisne</a:t>
            </a:r>
            <a:r>
              <a:rPr lang="en-US" sz="2400" b="1" dirty="0">
                <a:latin typeface="+mn-lt"/>
              </a:rPr>
              <a:t> </a:t>
            </a:r>
            <a:r>
              <a:rPr lang="en-US" sz="2400" b="1" dirty="0" err="1">
                <a:latin typeface="+mn-lt"/>
              </a:rPr>
              <a:t>događaje</a:t>
            </a:r>
            <a:r>
              <a:rPr lang="en-US" sz="2400" b="1" dirty="0">
                <a:latin typeface="+mn-lt"/>
              </a:rPr>
              <a:t> </a:t>
            </a:r>
            <a:r>
              <a:rPr lang="en-US" sz="2400" b="1" dirty="0" err="1">
                <a:latin typeface="+mn-lt"/>
              </a:rPr>
              <a:t>i</a:t>
            </a:r>
            <a:r>
              <a:rPr lang="en-US" sz="2400" b="1" dirty="0">
                <a:latin typeface="+mn-lt"/>
              </a:rPr>
              <a:t> </a:t>
            </a:r>
            <a:r>
              <a:rPr lang="en-US" sz="2400" b="1" dirty="0" err="1">
                <a:latin typeface="+mn-lt"/>
              </a:rPr>
              <a:t>intrige</a:t>
            </a:r>
            <a:r>
              <a:rPr lang="en-US" sz="2400" b="1" dirty="0">
                <a:latin typeface="+mn-lt"/>
              </a:rPr>
              <a:t> </a:t>
            </a:r>
            <a:r>
              <a:rPr lang="en-US" sz="2400" b="1" dirty="0" err="1">
                <a:latin typeface="+mn-lt"/>
              </a:rPr>
              <a:t>iz</a:t>
            </a:r>
            <a:r>
              <a:rPr lang="en-US" sz="2400" b="1" dirty="0">
                <a:latin typeface="+mn-lt"/>
              </a:rPr>
              <a:t> </a:t>
            </a:r>
            <a:r>
              <a:rPr lang="en-US" sz="2400" b="1" dirty="0" err="1">
                <a:latin typeface="+mn-lt"/>
              </a:rPr>
              <a:t>garderoba</a:t>
            </a:r>
            <a:r>
              <a:rPr lang="en-US" sz="2400" b="1" dirty="0">
                <a:latin typeface="+mn-lt"/>
              </a:rPr>
              <a:t>. </a:t>
            </a:r>
            <a:r>
              <a:rPr lang="en-US" sz="2400" b="1" dirty="0" err="1">
                <a:latin typeface="+mn-lt"/>
              </a:rPr>
              <a:t>Šta</a:t>
            </a:r>
            <a:r>
              <a:rPr lang="en-US" sz="2400" b="1" dirty="0">
                <a:latin typeface="+mn-lt"/>
              </a:rPr>
              <a:t> </a:t>
            </a:r>
            <a:r>
              <a:rPr lang="en-US" sz="2400" b="1" dirty="0" err="1">
                <a:latin typeface="+mn-lt"/>
              </a:rPr>
              <a:t>više</a:t>
            </a:r>
            <a:r>
              <a:rPr lang="en-US" sz="2400" b="1" dirty="0">
                <a:latin typeface="+mn-lt"/>
              </a:rPr>
              <a:t>, </a:t>
            </a:r>
            <a:r>
              <a:rPr lang="en-US" sz="2400" b="1" dirty="0" err="1">
                <a:latin typeface="+mn-lt"/>
              </a:rPr>
              <a:t>poznaje</a:t>
            </a:r>
            <a:r>
              <a:rPr lang="en-US" sz="2400" b="1" dirty="0">
                <a:latin typeface="+mn-lt"/>
              </a:rPr>
              <a:t> </a:t>
            </a:r>
            <a:r>
              <a:rPr lang="en-US" sz="2400" b="1" dirty="0" err="1">
                <a:latin typeface="+mn-lt"/>
              </a:rPr>
              <a:t>i</a:t>
            </a:r>
            <a:r>
              <a:rPr lang="en-US" sz="2400" b="1" dirty="0">
                <a:latin typeface="+mn-lt"/>
              </a:rPr>
              <a:t> </a:t>
            </a:r>
            <a:r>
              <a:rPr lang="en-US" sz="2400" b="1" dirty="0" err="1">
                <a:latin typeface="+mn-lt"/>
              </a:rPr>
              <a:t>sve</a:t>
            </a:r>
            <a:r>
              <a:rPr lang="en-US" sz="2400" b="1" dirty="0">
                <a:latin typeface="+mn-lt"/>
              </a:rPr>
              <a:t> </a:t>
            </a:r>
            <a:r>
              <a:rPr lang="en-US" sz="2400" b="1" dirty="0" err="1">
                <a:latin typeface="+mn-lt"/>
              </a:rPr>
              <a:t>tajne</a:t>
            </a:r>
            <a:r>
              <a:rPr lang="en-US" sz="2400" b="1" dirty="0">
                <a:latin typeface="+mn-lt"/>
              </a:rPr>
              <a:t> </a:t>
            </a:r>
            <a:r>
              <a:rPr lang="en-US" sz="2400" b="1" dirty="0" err="1">
                <a:latin typeface="+mn-lt"/>
              </a:rPr>
              <a:t>svojih</a:t>
            </a:r>
            <a:r>
              <a:rPr lang="en-US" sz="2400" b="1" dirty="0">
                <a:latin typeface="+mn-lt"/>
              </a:rPr>
              <a:t> </a:t>
            </a:r>
            <a:r>
              <a:rPr lang="en-US" sz="2400" b="1" dirty="0" err="1">
                <a:latin typeface="+mn-lt"/>
              </a:rPr>
              <a:t>starijih</a:t>
            </a:r>
            <a:r>
              <a:rPr lang="en-US" sz="2400" b="1" dirty="0">
                <a:latin typeface="+mn-lt"/>
              </a:rPr>
              <a:t> </a:t>
            </a:r>
            <a:r>
              <a:rPr lang="en-US" sz="2400" b="1" dirty="0" err="1">
                <a:latin typeface="+mn-lt"/>
              </a:rPr>
              <a:t>koleginica</a:t>
            </a:r>
            <a:r>
              <a:rPr lang="en-US" sz="2400" b="1" dirty="0">
                <a:latin typeface="+mn-lt"/>
              </a:rPr>
              <a:t>. </a:t>
            </a:r>
            <a:r>
              <a:rPr lang="en-US" sz="2400" b="1" dirty="0" err="1">
                <a:latin typeface="+mn-lt"/>
              </a:rPr>
              <a:t>Sasvim</a:t>
            </a:r>
            <a:r>
              <a:rPr lang="en-US" sz="2400" b="1" dirty="0">
                <a:latin typeface="+mn-lt"/>
              </a:rPr>
              <a:t> se </a:t>
            </a:r>
            <a:r>
              <a:rPr lang="en-US" sz="2400" b="1" dirty="0" err="1">
                <a:latin typeface="+mn-lt"/>
              </a:rPr>
              <a:t>snašao</a:t>
            </a:r>
            <a:r>
              <a:rPr lang="en-US" sz="2400" b="1" dirty="0">
                <a:latin typeface="+mn-lt"/>
              </a:rPr>
              <a:t> u </a:t>
            </a:r>
            <a:r>
              <a:rPr lang="en-US" sz="2400" b="1" dirty="0" err="1">
                <a:latin typeface="+mn-lt"/>
              </a:rPr>
              <a:t>pozorišnoj</a:t>
            </a:r>
            <a:r>
              <a:rPr lang="en-US" sz="2400" b="1" dirty="0">
                <a:latin typeface="+mn-lt"/>
              </a:rPr>
              <a:t> </a:t>
            </a:r>
            <a:r>
              <a:rPr lang="en-US" sz="2400" b="1" dirty="0" err="1">
                <a:latin typeface="+mn-lt"/>
              </a:rPr>
              <a:t>atmosferi</a:t>
            </a:r>
            <a:r>
              <a:rPr lang="en-US" sz="2400" b="1" dirty="0">
                <a:latin typeface="+mn-lt"/>
              </a:rPr>
              <a:t>. On </a:t>
            </a:r>
            <a:r>
              <a:rPr lang="en-US" sz="2400" b="1" dirty="0" err="1">
                <a:latin typeface="+mn-lt"/>
              </a:rPr>
              <a:t>ima</a:t>
            </a:r>
            <a:r>
              <a:rPr lang="en-US" sz="2400" b="1" dirty="0">
                <a:latin typeface="+mn-lt"/>
              </a:rPr>
              <a:t> </a:t>
            </a:r>
            <a:r>
              <a:rPr lang="en-US" sz="2400" b="1" dirty="0" err="1">
                <a:latin typeface="+mn-lt"/>
              </a:rPr>
              <a:t>već</a:t>
            </a:r>
            <a:r>
              <a:rPr lang="en-US" sz="2400" b="1" dirty="0">
                <a:latin typeface="+mn-lt"/>
              </a:rPr>
              <a:t> </a:t>
            </a:r>
            <a:r>
              <a:rPr lang="en-US" sz="2400" b="1" dirty="0" err="1">
                <a:latin typeface="+mn-lt"/>
              </a:rPr>
              <a:t>pozorišnu</a:t>
            </a:r>
            <a:r>
              <a:rPr lang="en-US" sz="2400" b="1" dirty="0">
                <a:latin typeface="+mn-lt"/>
              </a:rPr>
              <a:t> </a:t>
            </a:r>
            <a:r>
              <a:rPr lang="en-US" sz="2400" b="1" dirty="0" err="1">
                <a:latin typeface="+mn-lt"/>
              </a:rPr>
              <a:t>rutinu</a:t>
            </a:r>
            <a:r>
              <a:rPr lang="en-US" sz="2400" b="1" dirty="0">
                <a:latin typeface="+mn-lt"/>
              </a:rPr>
              <a:t> </a:t>
            </a:r>
            <a:r>
              <a:rPr lang="en-US" sz="2400" b="1" dirty="0" err="1">
                <a:latin typeface="+mn-lt"/>
              </a:rPr>
              <a:t>i</a:t>
            </a:r>
            <a:r>
              <a:rPr lang="en-US" sz="2400" b="1" dirty="0">
                <a:latin typeface="+mn-lt"/>
              </a:rPr>
              <a:t> </a:t>
            </a:r>
            <a:r>
              <a:rPr lang="en-US" sz="2400" b="1" dirty="0" err="1">
                <a:latin typeface="+mn-lt"/>
              </a:rPr>
              <a:t>svoj</a:t>
            </a:r>
            <a:r>
              <a:rPr lang="en-US" sz="2400" b="1" dirty="0">
                <a:latin typeface="+mn-lt"/>
              </a:rPr>
              <a:t> </a:t>
            </a:r>
            <a:r>
              <a:rPr lang="en-US" sz="2400" b="1" dirty="0" err="1">
                <a:latin typeface="+mn-lt"/>
              </a:rPr>
              <a:t>glumački</a:t>
            </a:r>
            <a:r>
              <a:rPr lang="en-US" sz="2400" b="1" dirty="0">
                <a:latin typeface="+mn-lt"/>
              </a:rPr>
              <a:t> </a:t>
            </a:r>
            <a:r>
              <a:rPr lang="en-US" sz="2400" b="1" dirty="0" err="1">
                <a:latin typeface="+mn-lt"/>
              </a:rPr>
              <a:t>stav</a:t>
            </a:r>
            <a:r>
              <a:rPr lang="en-US" sz="2400" b="1" dirty="0">
                <a:latin typeface="+mn-lt"/>
              </a:rPr>
              <a:t>. </a:t>
            </a:r>
            <a:r>
              <a:rPr lang="en-US" sz="2400" b="1" dirty="0" err="1">
                <a:latin typeface="+mn-lt"/>
              </a:rPr>
              <a:t>Njegova</a:t>
            </a:r>
            <a:r>
              <a:rPr lang="en-US" sz="2400" b="1" dirty="0">
                <a:latin typeface="+mn-lt"/>
              </a:rPr>
              <a:t>, </a:t>
            </a:r>
            <a:r>
              <a:rPr lang="en-US" sz="2400" b="1" dirty="0" err="1">
                <a:latin typeface="+mn-lt"/>
              </a:rPr>
              <a:t>donekle</a:t>
            </a:r>
            <a:r>
              <a:rPr lang="en-US" sz="2400" b="1" dirty="0">
                <a:latin typeface="+mn-lt"/>
              </a:rPr>
              <a:t> </a:t>
            </a:r>
            <a:r>
              <a:rPr lang="en-US" sz="2400" b="1" dirty="0" err="1">
                <a:latin typeface="+mn-lt"/>
              </a:rPr>
              <a:t>debeljuškasta</a:t>
            </a:r>
            <a:r>
              <a:rPr lang="en-US" sz="2400" b="1" dirty="0">
                <a:latin typeface="+mn-lt"/>
              </a:rPr>
              <a:t> </a:t>
            </a:r>
            <a:r>
              <a:rPr lang="en-US" sz="2400" b="1" dirty="0" err="1">
                <a:latin typeface="+mn-lt"/>
              </a:rPr>
              <a:t>pojava</a:t>
            </a:r>
            <a:r>
              <a:rPr lang="en-US" sz="2400" b="1" dirty="0">
                <a:latin typeface="+mn-lt"/>
              </a:rPr>
              <a:t> </a:t>
            </a:r>
            <a:r>
              <a:rPr lang="en-US" sz="2400" b="1" dirty="0" err="1">
                <a:latin typeface="+mn-lt"/>
              </a:rPr>
              <a:t>odlično</a:t>
            </a:r>
            <a:r>
              <a:rPr lang="en-US" sz="2400" b="1" dirty="0">
                <a:latin typeface="+mn-lt"/>
              </a:rPr>
              <a:t> </a:t>
            </a:r>
            <a:r>
              <a:rPr lang="en-US" sz="2400" b="1" dirty="0" err="1">
                <a:latin typeface="+mn-lt"/>
              </a:rPr>
              <a:t>odgovara</a:t>
            </a:r>
            <a:r>
              <a:rPr lang="en-US" sz="2400" b="1" dirty="0">
                <a:latin typeface="+mn-lt"/>
              </a:rPr>
              <a:t> </a:t>
            </a:r>
            <a:r>
              <a:rPr lang="en-US" sz="2400" b="1" dirty="0" err="1">
                <a:latin typeface="+mn-lt"/>
              </a:rPr>
              <a:t>ulogama</a:t>
            </a:r>
            <a:r>
              <a:rPr lang="en-US" sz="2400" b="1" dirty="0">
                <a:latin typeface="+mn-lt"/>
              </a:rPr>
              <a:t> </a:t>
            </a:r>
            <a:r>
              <a:rPr lang="en-US" sz="2400" b="1" dirty="0" err="1">
                <a:latin typeface="+mn-lt"/>
              </a:rPr>
              <a:t>koje</a:t>
            </a:r>
            <a:r>
              <a:rPr lang="en-US" sz="2400" b="1" dirty="0">
                <a:latin typeface="+mn-lt"/>
              </a:rPr>
              <a:t> </a:t>
            </a:r>
            <a:r>
              <a:rPr lang="en-US" sz="2400" b="1" dirty="0" err="1">
                <a:latin typeface="+mn-lt"/>
              </a:rPr>
              <a:t>igra</a:t>
            </a:r>
            <a:r>
              <a:rPr lang="en-US" sz="2400" b="1" dirty="0">
                <a:latin typeface="+mn-lt"/>
              </a:rPr>
              <a:t>.“</a:t>
            </a:r>
          </a:p>
        </p:txBody>
      </p:sp>
    </p:spTree>
    <p:extLst>
      <p:ext uri="{BB962C8B-B14F-4D97-AF65-F5344CB8AC3E}">
        <p14:creationId xmlns:p14="http://schemas.microsoft.com/office/powerpoint/2010/main" val="2539241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9389AF-CE42-4F19-B564-70C4C8AFB894}"/>
              </a:ext>
            </a:extLst>
          </p:cNvPr>
          <p:cNvPicPr>
            <a:picLocks noChangeAspect="1"/>
          </p:cNvPicPr>
          <p:nvPr/>
        </p:nvPicPr>
        <p:blipFill>
          <a:blip r:embed="rId2"/>
          <a:stretch>
            <a:fillRect/>
          </a:stretch>
        </p:blipFill>
        <p:spPr>
          <a:xfrm>
            <a:off x="0" y="0"/>
            <a:ext cx="1617785" cy="1617785"/>
          </a:xfrm>
          <a:prstGeom prst="rect">
            <a:avLst/>
          </a:prstGeom>
        </p:spPr>
      </p:pic>
      <p:pic>
        <p:nvPicPr>
          <p:cNvPr id="10" name="Picture 9">
            <a:extLst>
              <a:ext uri="{FF2B5EF4-FFF2-40B4-BE49-F238E27FC236}">
                <a16:creationId xmlns:a16="http://schemas.microsoft.com/office/drawing/2014/main" id="{D43EED0E-4250-4B99-A594-86704653B6FA}"/>
              </a:ext>
            </a:extLst>
          </p:cNvPr>
          <p:cNvPicPr>
            <a:picLocks noChangeAspect="1"/>
          </p:cNvPicPr>
          <p:nvPr/>
        </p:nvPicPr>
        <p:blipFill rotWithShape="1">
          <a:blip r:embed="rId3">
            <a:extLst>
              <a:ext uri="{28A0092B-C50C-407E-A947-70E740481C1C}">
                <a14:useLocalDpi xmlns:a14="http://schemas.microsoft.com/office/drawing/2010/main" val="0"/>
              </a:ext>
            </a:extLst>
          </a:blip>
          <a:srcRect l="3778" t="8000" r="5888" b="16512"/>
          <a:stretch/>
        </p:blipFill>
        <p:spPr>
          <a:xfrm>
            <a:off x="2208943" y="537767"/>
            <a:ext cx="8273707" cy="5204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E8C0563F-A089-40A8-B3BB-8119FA6CF22A}"/>
              </a:ext>
            </a:extLst>
          </p:cNvPr>
          <p:cNvSpPr txBox="1"/>
          <p:nvPr/>
        </p:nvSpPr>
        <p:spPr>
          <a:xfrm>
            <a:off x="2208943" y="6092575"/>
            <a:ext cx="8273707" cy="584775"/>
          </a:xfrm>
          <a:prstGeom prst="rect">
            <a:avLst/>
          </a:prstGeom>
          <a:noFill/>
        </p:spPr>
        <p:txBody>
          <a:bodyPr wrap="square" rtlCol="0">
            <a:spAutoFit/>
          </a:bodyPr>
          <a:lstStyle/>
          <a:p>
            <a:pPr algn="ctr"/>
            <a:r>
              <a:rPr lang="sr-Latn-RS" sz="3200" b="1" dirty="0"/>
              <a:t>Publika na Kalemegdanu</a:t>
            </a:r>
            <a:endParaRPr lang="en-US" sz="3200" b="1" dirty="0"/>
          </a:p>
        </p:txBody>
      </p:sp>
    </p:spTree>
    <p:extLst>
      <p:ext uri="{BB962C8B-B14F-4D97-AF65-F5344CB8AC3E}">
        <p14:creationId xmlns:p14="http://schemas.microsoft.com/office/powerpoint/2010/main" val="4032979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4938788" y="3429000"/>
            <a:ext cx="6370319" cy="892178"/>
          </a:xfrm>
        </p:spPr>
        <p:txBody>
          <a:bodyPr>
            <a:noAutofit/>
          </a:bodyPr>
          <a:lstStyle/>
          <a:p>
            <a:r>
              <a:rPr lang="sr-Latn-RS" sz="3200" b="1" dirty="0">
                <a:latin typeface="+mn-lt"/>
              </a:rPr>
              <a:t>Prvo pozorište u kojem likove dece igraju deca, dok su uloge odraslih tumačili profesionalni glumci</a:t>
            </a:r>
            <a:endParaRPr lang="en-US" sz="32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1617785" y="553423"/>
            <a:ext cx="9471465" cy="707886"/>
          </a:xfrm>
          <a:prstGeom prst="rect">
            <a:avLst/>
          </a:prstGeom>
          <a:noFill/>
        </p:spPr>
        <p:txBody>
          <a:bodyPr wrap="square" rtlCol="0">
            <a:spAutoFit/>
          </a:bodyPr>
          <a:lstStyle/>
          <a:p>
            <a:r>
              <a:rPr lang="sr-Latn-RS" sz="4000" b="1" spc="-150" dirty="0">
                <a:ea typeface="+mj-ea"/>
                <a:cs typeface="+mj-cs"/>
              </a:rPr>
              <a:t>Povlašćeno pozorište za decu i omladinu „Roda“</a:t>
            </a:r>
            <a:endParaRPr lang="en-US" sz="4000" b="1" spc="-150" dirty="0">
              <a:ea typeface="+mj-ea"/>
              <a:cs typeface="+mj-cs"/>
            </a:endParaRPr>
          </a:p>
        </p:txBody>
      </p:sp>
      <p:pic>
        <p:nvPicPr>
          <p:cNvPr id="3" name="Picture 2">
            <a:extLst>
              <a:ext uri="{FF2B5EF4-FFF2-40B4-BE49-F238E27FC236}">
                <a16:creationId xmlns:a16="http://schemas.microsoft.com/office/drawing/2014/main" id="{CAFD8EE4-3004-404E-AE6C-26885C19A772}"/>
              </a:ext>
            </a:extLst>
          </p:cNvPr>
          <p:cNvPicPr>
            <a:picLocks noChangeAspect="1"/>
          </p:cNvPicPr>
          <p:nvPr/>
        </p:nvPicPr>
        <p:blipFill>
          <a:blip r:embed="rId3"/>
          <a:stretch>
            <a:fillRect/>
          </a:stretch>
        </p:blipFill>
        <p:spPr>
          <a:xfrm>
            <a:off x="1049112" y="1428775"/>
            <a:ext cx="3445961" cy="5197187"/>
          </a:xfrm>
          <a:prstGeom prst="rect">
            <a:avLst/>
          </a:prstGeom>
          <a:ln>
            <a:noFill/>
          </a:ln>
          <a:effectLst>
            <a:softEdge rad="112500"/>
          </a:effectLst>
        </p:spPr>
      </p:pic>
    </p:spTree>
    <p:extLst>
      <p:ext uri="{BB962C8B-B14F-4D97-AF65-F5344CB8AC3E}">
        <p14:creationId xmlns:p14="http://schemas.microsoft.com/office/powerpoint/2010/main" val="3869778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256853" y="5237205"/>
            <a:ext cx="3780890" cy="641717"/>
          </a:xfrm>
        </p:spPr>
        <p:txBody>
          <a:bodyPr>
            <a:noAutofit/>
          </a:bodyPr>
          <a:lstStyle/>
          <a:p>
            <a:pPr algn="l"/>
            <a:r>
              <a:rPr lang="sr-Latn-RS" sz="2800" b="1" dirty="0">
                <a:latin typeface="+mn-lt"/>
              </a:rPr>
              <a:t>          </a:t>
            </a:r>
            <a:r>
              <a:rPr lang="sr-Latn-RS" sz="3600" b="1" dirty="0">
                <a:latin typeface="+mn-lt"/>
              </a:rPr>
              <a:t>1940/1941.</a:t>
            </a:r>
            <a:br>
              <a:rPr lang="sr-Latn-RS" sz="2800" b="1" dirty="0">
                <a:latin typeface="+mn-lt"/>
              </a:rPr>
            </a:br>
            <a:br>
              <a:rPr lang="sr-Latn-RS" sz="2800" b="1" dirty="0">
                <a:latin typeface="+mn-lt"/>
              </a:rPr>
            </a:br>
            <a:br>
              <a:rPr lang="sr-Latn-RS" sz="2800" b="1" dirty="0">
                <a:latin typeface="+mn-lt"/>
              </a:rPr>
            </a:br>
            <a:br>
              <a:rPr lang="sr-Latn-RS" sz="2800" b="1" dirty="0">
                <a:latin typeface="+mn-lt"/>
              </a:rPr>
            </a:br>
            <a:br>
              <a:rPr lang="sr-Latn-RS" sz="2800" b="1" dirty="0">
                <a:latin typeface="+mn-lt"/>
              </a:rPr>
            </a:br>
            <a:br>
              <a:rPr lang="sr-Latn-RS" sz="2800" b="1" dirty="0">
                <a:latin typeface="+mn-lt"/>
              </a:rPr>
            </a:br>
            <a:br>
              <a:rPr lang="sr-Latn-RS" sz="2800" b="1" dirty="0">
                <a:latin typeface="+mn-lt"/>
              </a:rPr>
            </a:br>
            <a:br>
              <a:rPr lang="sr-Latn-RS" sz="2800" b="1" dirty="0">
                <a:latin typeface="+mn-lt"/>
              </a:rPr>
            </a:br>
            <a:r>
              <a:rPr lang="sr-Latn-RS" sz="2400" b="1" i="1" dirty="0">
                <a:latin typeface="+mn-lt"/>
              </a:rPr>
              <a:t>Fredi kao Mandarin Vi Pang</a:t>
            </a:r>
            <a:endParaRPr lang="en-US" sz="2400" b="1" i="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6" name="Picture 5" descr="Text, letter&#10;&#10;Description automatically generated">
            <a:extLst>
              <a:ext uri="{FF2B5EF4-FFF2-40B4-BE49-F238E27FC236}">
                <a16:creationId xmlns:a16="http://schemas.microsoft.com/office/drawing/2014/main" id="{305333DA-AACD-4879-BDAA-7505DD550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4091" y="1027880"/>
            <a:ext cx="3563056" cy="4802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icture containing outdoor, person, old, group&#10;&#10;Description automatically generated">
            <a:extLst>
              <a:ext uri="{FF2B5EF4-FFF2-40B4-BE49-F238E27FC236}">
                <a16:creationId xmlns:a16="http://schemas.microsoft.com/office/drawing/2014/main" id="{9EC3F519-55A7-4EC4-BEA8-B4808F740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953" y="1027881"/>
            <a:ext cx="3435001" cy="4802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Arrow: Down 2">
            <a:extLst>
              <a:ext uri="{FF2B5EF4-FFF2-40B4-BE49-F238E27FC236}">
                <a16:creationId xmlns:a16="http://schemas.microsoft.com/office/drawing/2014/main" id="{A4E93F35-D332-4779-B603-783C389B2193}"/>
              </a:ext>
            </a:extLst>
          </p:cNvPr>
          <p:cNvSpPr/>
          <p:nvPr/>
        </p:nvSpPr>
        <p:spPr>
          <a:xfrm>
            <a:off x="4520629" y="1027880"/>
            <a:ext cx="205483" cy="54406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585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351534" y="3636736"/>
            <a:ext cx="6358755" cy="641717"/>
          </a:xfrm>
        </p:spPr>
        <p:txBody>
          <a:bodyPr>
            <a:noAutofit/>
          </a:bodyPr>
          <a:lstStyle/>
          <a:p>
            <a:r>
              <a:rPr lang="sr-Latn-RS" sz="4000" b="1" dirty="0">
                <a:latin typeface="+mn-lt"/>
              </a:rPr>
              <a:t>Želim šešir po poslednjoj modi</a:t>
            </a:r>
            <a:br>
              <a:rPr lang="sr-Latn-RS" sz="2800" b="1" dirty="0">
                <a:latin typeface="+mn-lt"/>
              </a:rPr>
            </a:br>
            <a:r>
              <a:rPr lang="sr-Latn-RS" sz="2800" b="1" dirty="0">
                <a:latin typeface="+mn-lt"/>
              </a:rPr>
              <a:t>premijera 15. decembar 1940.</a:t>
            </a:r>
            <a:br>
              <a:rPr lang="sr-Latn-RS" sz="2800" b="1" dirty="0">
                <a:latin typeface="+mn-lt"/>
              </a:rPr>
            </a:br>
            <a:br>
              <a:rPr lang="sr-Latn-RS" sz="2800" b="1" dirty="0">
                <a:latin typeface="+mn-lt"/>
              </a:rPr>
            </a:br>
            <a:endParaRPr lang="en-US" sz="24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7" name="Picture 6">
            <a:extLst>
              <a:ext uri="{FF2B5EF4-FFF2-40B4-BE49-F238E27FC236}">
                <a16:creationId xmlns:a16="http://schemas.microsoft.com/office/drawing/2014/main" id="{B834D222-17DE-4057-8836-434F509044A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7118252" y="245427"/>
            <a:ext cx="4473526" cy="6367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7930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B522-C717-458E-9DC4-50974B8BFEE9}"/>
              </a:ext>
            </a:extLst>
          </p:cNvPr>
          <p:cNvSpPr>
            <a:spLocks noGrp="1"/>
          </p:cNvSpPr>
          <p:nvPr>
            <p:ph type="title"/>
          </p:nvPr>
        </p:nvSpPr>
        <p:spPr>
          <a:xfrm>
            <a:off x="2793715" y="467867"/>
            <a:ext cx="3302285" cy="1325563"/>
          </a:xfrm>
        </p:spPr>
        <p:txBody>
          <a:bodyPr>
            <a:normAutofit/>
          </a:bodyPr>
          <a:lstStyle/>
          <a:p>
            <a:r>
              <a:rPr lang="sr-Latn-RS" sz="3200" b="1" dirty="0">
                <a:latin typeface="+mn-lt"/>
              </a:rPr>
              <a:t>19. januar 1941.</a:t>
            </a:r>
            <a:endParaRPr lang="en-US" sz="3200" b="1" dirty="0">
              <a:latin typeface="+mn-lt"/>
            </a:endParaRPr>
          </a:p>
        </p:txBody>
      </p:sp>
      <p:pic>
        <p:nvPicPr>
          <p:cNvPr id="4" name="Content Placeholder 3">
            <a:extLst>
              <a:ext uri="{FF2B5EF4-FFF2-40B4-BE49-F238E27FC236}">
                <a16:creationId xmlns:a16="http://schemas.microsoft.com/office/drawing/2014/main" id="{9926ADD9-6265-4AE7-A19B-635C5C57D1E8}"/>
              </a:ext>
            </a:extLst>
          </p:cNvPr>
          <p:cNvPicPr>
            <a:picLocks noGrp="1" noChangeAspect="1"/>
          </p:cNvPicPr>
          <p:nvPr>
            <p:ph idx="1"/>
          </p:nvPr>
        </p:nvPicPr>
        <p:blipFill>
          <a:blip r:embed="rId2"/>
          <a:stretch>
            <a:fillRect/>
          </a:stretch>
        </p:blipFill>
        <p:spPr>
          <a:xfrm>
            <a:off x="6935057" y="365125"/>
            <a:ext cx="4609674" cy="6379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group of people sitting on the floor&#10;&#10;Description automatically generated with low confidence">
            <a:extLst>
              <a:ext uri="{FF2B5EF4-FFF2-40B4-BE49-F238E27FC236}">
                <a16:creationId xmlns:a16="http://schemas.microsoft.com/office/drawing/2014/main" id="{6BC0E913-BA8D-43E0-A7D4-C171F8CBD2BE}"/>
              </a:ext>
            </a:extLst>
          </p:cNvPr>
          <p:cNvPicPr>
            <a:picLocks noChangeAspect="1"/>
          </p:cNvPicPr>
          <p:nvPr/>
        </p:nvPicPr>
        <p:blipFill rotWithShape="1">
          <a:blip r:embed="rId3">
            <a:extLst>
              <a:ext uri="{28A0092B-C50C-407E-A947-70E740481C1C}">
                <a14:useLocalDpi xmlns:a14="http://schemas.microsoft.com/office/drawing/2010/main" val="0"/>
              </a:ext>
            </a:extLst>
          </a:blip>
          <a:srcRect l="10412" t="18277" r="22509" b="12809"/>
          <a:stretch/>
        </p:blipFill>
        <p:spPr>
          <a:xfrm>
            <a:off x="647269" y="2018939"/>
            <a:ext cx="6133672" cy="4726114"/>
          </a:xfrm>
          <a:prstGeom prst="rect">
            <a:avLst/>
          </a:prstGeom>
          <a:ln>
            <a:noFill/>
          </a:ln>
          <a:effectLst>
            <a:softEdge rad="112500"/>
          </a:effectLst>
        </p:spPr>
      </p:pic>
      <p:pic>
        <p:nvPicPr>
          <p:cNvPr id="7" name="Picture 6">
            <a:extLst>
              <a:ext uri="{FF2B5EF4-FFF2-40B4-BE49-F238E27FC236}">
                <a16:creationId xmlns:a16="http://schemas.microsoft.com/office/drawing/2014/main" id="{06DE9CEA-B6DA-459A-A932-9C219401E9F5}"/>
              </a:ext>
            </a:extLst>
          </p:cNvPr>
          <p:cNvPicPr>
            <a:picLocks noChangeAspect="1"/>
          </p:cNvPicPr>
          <p:nvPr/>
        </p:nvPicPr>
        <p:blipFill>
          <a:blip r:embed="rId4"/>
          <a:stretch>
            <a:fillRect/>
          </a:stretch>
        </p:blipFill>
        <p:spPr>
          <a:xfrm>
            <a:off x="192228" y="110378"/>
            <a:ext cx="1615580" cy="1621677"/>
          </a:xfrm>
          <a:prstGeom prst="rect">
            <a:avLst/>
          </a:prstGeom>
        </p:spPr>
      </p:pic>
    </p:spTree>
    <p:extLst>
      <p:ext uri="{BB962C8B-B14F-4D97-AF65-F5344CB8AC3E}">
        <p14:creationId xmlns:p14="http://schemas.microsoft.com/office/powerpoint/2010/main" val="1334833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351534" y="3636736"/>
            <a:ext cx="6358755" cy="641717"/>
          </a:xfrm>
        </p:spPr>
        <p:txBody>
          <a:bodyPr>
            <a:noAutofit/>
          </a:bodyPr>
          <a:lstStyle/>
          <a:p>
            <a:r>
              <a:rPr lang="sr-Latn-RS" sz="4000" b="1" dirty="0">
                <a:latin typeface="+mn-lt"/>
              </a:rPr>
              <a:t>Dečja soba</a:t>
            </a:r>
            <a:br>
              <a:rPr lang="sr-Latn-RS" sz="2800" b="1" dirty="0">
                <a:latin typeface="+mn-lt"/>
              </a:rPr>
            </a:br>
            <a:r>
              <a:rPr lang="sr-Latn-RS" sz="2800" b="1" dirty="0">
                <a:latin typeface="+mn-lt"/>
              </a:rPr>
              <a:t>premijera 20. februar 1941.</a:t>
            </a:r>
            <a:br>
              <a:rPr lang="sr-Latn-RS" sz="2800" b="1" dirty="0">
                <a:latin typeface="+mn-lt"/>
              </a:rPr>
            </a:br>
            <a:br>
              <a:rPr lang="sr-Latn-RS" sz="2800" b="1" dirty="0">
                <a:latin typeface="+mn-lt"/>
              </a:rPr>
            </a:br>
            <a:endParaRPr lang="en-US" sz="24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5" name="Picture 4">
            <a:extLst>
              <a:ext uri="{FF2B5EF4-FFF2-40B4-BE49-F238E27FC236}">
                <a16:creationId xmlns:a16="http://schemas.microsoft.com/office/drawing/2014/main" id="{1E765151-806D-41DD-BEF8-97BB7D739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3336" y="604382"/>
            <a:ext cx="4092476" cy="5649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9812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614737" y="2291612"/>
            <a:ext cx="10962525" cy="4645805"/>
          </a:xfrm>
        </p:spPr>
        <p:txBody>
          <a:bodyPr>
            <a:noAutofit/>
          </a:bodyPr>
          <a:lstStyle/>
          <a:p>
            <a:r>
              <a:rPr lang="sr-Latn-RS" sz="3600" b="1" dirty="0">
                <a:latin typeface="+mn-lt"/>
              </a:rPr>
              <a:t>Svečanost u Sevilji i Pepepljuga</a:t>
            </a:r>
            <a:br>
              <a:rPr lang="sr-Latn-RS" sz="2800" b="1" dirty="0">
                <a:latin typeface="+mn-lt"/>
              </a:rPr>
            </a:br>
            <a:r>
              <a:rPr lang="sr-Latn-RS" sz="2800" b="1" dirty="0">
                <a:latin typeface="+mn-lt"/>
              </a:rPr>
              <a:t>zadnja „okupacijska“ predstava, 5. novembar 1941.</a:t>
            </a:r>
            <a:br>
              <a:rPr lang="sr-Latn-RS" sz="2800" b="1" dirty="0">
                <a:latin typeface="+mn-lt"/>
              </a:rPr>
            </a:br>
            <a:br>
              <a:rPr lang="sr-Latn-RS" sz="2800" b="1" dirty="0">
                <a:latin typeface="+mn-lt"/>
              </a:rPr>
            </a:br>
            <a:r>
              <a:rPr lang="sr-Latn-RS" sz="2800" b="1" dirty="0">
                <a:latin typeface="+mn-lt"/>
              </a:rPr>
              <a:t>„</a:t>
            </a:r>
            <a:r>
              <a:rPr lang="en-US" sz="2600" b="1" spc="-30" dirty="0" err="1">
                <a:effectLst/>
                <a:latin typeface="+mn-lt"/>
                <a:ea typeface="Calibri" panose="020F0502020204030204" pitchFamily="34" charset="0"/>
                <a:cs typeface="Calibri" panose="020F0502020204030204" pitchFamily="34" charset="0"/>
              </a:rPr>
              <a:t>Sećam</a:t>
            </a:r>
            <a:r>
              <a:rPr lang="en-US" sz="2600" b="1" spc="-30" dirty="0">
                <a:effectLst/>
                <a:latin typeface="+mn-lt"/>
                <a:ea typeface="Calibri" panose="020F0502020204030204" pitchFamily="34" charset="0"/>
                <a:cs typeface="Calibri" panose="020F0502020204030204" pitchFamily="34" charset="0"/>
              </a:rPr>
              <a:t> se, </a:t>
            </a:r>
            <a:r>
              <a:rPr lang="en-US" sz="2600" b="1" spc="-30" dirty="0" err="1">
                <a:effectLst/>
                <a:latin typeface="+mn-lt"/>
                <a:ea typeface="Calibri" panose="020F0502020204030204" pitchFamily="34" charset="0"/>
                <a:cs typeface="Calibri" panose="020F0502020204030204" pitchFamily="34" charset="0"/>
              </a:rPr>
              <a:t>ali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tugom</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poslednje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dve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predstave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Rodinog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pozorišta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održane</a:t>
            </a:r>
            <a:r>
              <a:rPr lang="en-US" sz="2600" b="1" spc="-30" dirty="0">
                <a:effectLst/>
                <a:latin typeface="+mn-lt"/>
                <a:ea typeface="Calibri" panose="020F0502020204030204" pitchFamily="34" charset="0"/>
                <a:cs typeface="Calibri" panose="020F0502020204030204" pitchFamily="34" charset="0"/>
              </a:rPr>
              <a:t> za </a:t>
            </a:r>
            <a:r>
              <a:rPr lang="en-US" sz="2600" b="1" spc="-30" dirty="0" err="1">
                <a:effectLst/>
                <a:latin typeface="+mn-lt"/>
                <a:ea typeface="Calibri" panose="020F0502020204030204" pitchFamily="34" charset="0"/>
                <a:cs typeface="Calibri" panose="020F0502020204030204" pitchFamily="34" charset="0"/>
              </a:rPr>
              <a:t>vreme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okupacije</a:t>
            </a:r>
            <a:r>
              <a:rPr lang="en-US" sz="2600" b="1" spc="-30" dirty="0">
                <a:effectLst/>
                <a:latin typeface="+mn-lt"/>
                <a:ea typeface="Calibri" panose="020F0502020204030204" pitchFamily="34" charset="0"/>
                <a:cs typeface="Calibri" panose="020F0502020204030204" pitchFamily="34" charset="0"/>
              </a:rPr>
              <a:t>. Date </a:t>
            </a:r>
            <a:r>
              <a:rPr lang="en-US" sz="2600" b="1" spc="-30" dirty="0" err="1">
                <a:effectLst/>
                <a:latin typeface="+mn-lt"/>
                <a:ea typeface="Calibri" panose="020F0502020204030204" pitchFamily="34" charset="0"/>
                <a:cs typeface="Calibri" panose="020F0502020204030204" pitchFamily="34" charset="0"/>
              </a:rPr>
              <a:t>su</a:t>
            </a:r>
            <a:r>
              <a:rPr lang="en-US" sz="2600" b="1" spc="-30" dirty="0">
                <a:effectLst/>
                <a:latin typeface="+mn-lt"/>
                <a:ea typeface="Calibri" panose="020F0502020204030204" pitchFamily="34" charset="0"/>
                <a:cs typeface="Calibri" panose="020F0502020204030204" pitchFamily="34" charset="0"/>
              </a:rPr>
              <a:t> u </a:t>
            </a:r>
            <a:r>
              <a:rPr lang="en-US" sz="2600" b="1" spc="-30" dirty="0" err="1">
                <a:effectLst/>
                <a:latin typeface="+mn-lt"/>
                <a:ea typeface="Calibri" panose="020F0502020204030204" pitchFamily="34" charset="0"/>
                <a:cs typeface="Calibri" panose="020F0502020204030204" pitchFamily="34" charset="0"/>
              </a:rPr>
              <a:t>Kolarcu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početkom</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jeseni</a:t>
            </a:r>
            <a:r>
              <a:rPr lang="en-US" sz="2600" b="1" spc="-30" dirty="0">
                <a:effectLst/>
                <a:latin typeface="+mn-lt"/>
                <a:ea typeface="Calibri" panose="020F0502020204030204" pitchFamily="34" charset="0"/>
                <a:cs typeface="Calibri" panose="020F0502020204030204" pitchFamily="34" charset="0"/>
              </a:rPr>
              <a:t> 1941. </a:t>
            </a:r>
            <a:r>
              <a:rPr lang="en-US" sz="2600" b="1" spc="-30" dirty="0" err="1">
                <a:effectLst/>
                <a:latin typeface="+mn-lt"/>
                <a:ea typeface="Calibri" panose="020F0502020204030204" pitchFamily="34" charset="0"/>
                <a:cs typeface="Calibri" panose="020F0502020204030204" pitchFamily="34" charset="0"/>
              </a:rPr>
              <a:t>godine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Igrala</a:t>
            </a:r>
            <a:r>
              <a:rPr lang="en-US" sz="2600" b="1" spc="-30" dirty="0">
                <a:effectLst/>
                <a:latin typeface="+mn-lt"/>
                <a:ea typeface="Calibri" panose="020F0502020204030204" pitchFamily="34" charset="0"/>
                <a:cs typeface="Calibri" panose="020F0502020204030204" pitchFamily="34" charset="0"/>
              </a:rPr>
              <a:t> se </a:t>
            </a:r>
            <a:r>
              <a:rPr lang="en-US" sz="2600" b="1" spc="-30" dirty="0" err="1">
                <a:effectLst/>
                <a:latin typeface="+mn-lt"/>
                <a:ea typeface="Calibri" panose="020F0502020204030204" pitchFamily="34" charset="0"/>
                <a:cs typeface="Calibri" panose="020F0502020204030204" pitchFamily="34" charset="0"/>
              </a:rPr>
              <a:t>Pepeljuga</a:t>
            </a:r>
            <a:r>
              <a:rPr lang="en-US" sz="2600" b="1" spc="-30" dirty="0">
                <a:effectLst/>
                <a:latin typeface="+mn-lt"/>
                <a:ea typeface="Calibri" panose="020F0502020204030204" pitchFamily="34" charset="0"/>
                <a:cs typeface="Calibri" panose="020F0502020204030204" pitchFamily="34" charset="0"/>
              </a:rPr>
              <a:t> u </a:t>
            </a:r>
            <a:r>
              <a:rPr lang="en-US" sz="2600" b="1" spc="-30" dirty="0" err="1">
                <a:effectLst/>
                <a:latin typeface="+mn-lt"/>
                <a:ea typeface="Calibri" panose="020F0502020204030204" pitchFamily="34" charset="0"/>
                <a:cs typeface="Calibri" panose="020F0502020204030204" pitchFamily="34" charset="0"/>
              </a:rPr>
              <a:t>kojoj</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sam</a:t>
            </a:r>
            <a:r>
              <a:rPr lang="en-US" sz="2600" b="1" spc="-30" dirty="0">
                <a:effectLst/>
                <a:latin typeface="+mn-lt"/>
                <a:ea typeface="Calibri" panose="020F0502020204030204" pitchFamily="34" charset="0"/>
                <a:cs typeface="Calibri" panose="020F0502020204030204" pitchFamily="34" charset="0"/>
              </a:rPr>
              <a:t> do </a:t>
            </a:r>
            <a:r>
              <a:rPr lang="en-US" sz="2600" b="1" spc="-30" dirty="0" err="1">
                <a:effectLst/>
                <a:latin typeface="+mn-lt"/>
                <a:ea typeface="Calibri" panose="020F0502020204030204" pitchFamily="34" charset="0"/>
                <a:cs typeface="Calibri" panose="020F0502020204030204" pitchFamily="34" charset="0"/>
              </a:rPr>
              <a:t>tada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uvek</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imao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ulogu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Dobošara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Međutim</a:t>
            </a:r>
            <a:r>
              <a:rPr lang="en-US" sz="2600" b="1" spc="-30" dirty="0">
                <a:effectLst/>
                <a:latin typeface="+mn-lt"/>
                <a:ea typeface="Calibri" panose="020F0502020204030204" pitchFamily="34" charset="0"/>
                <a:cs typeface="Calibri" panose="020F0502020204030204" pitchFamily="34" charset="0"/>
              </a:rPr>
              <a:t> u </a:t>
            </a:r>
            <a:r>
              <a:rPr lang="en-US" sz="2600" b="1" spc="-30" dirty="0" err="1">
                <a:effectLst/>
                <a:latin typeface="+mn-lt"/>
                <a:ea typeface="Calibri" panose="020F0502020204030204" pitchFamily="34" charset="0"/>
                <a:cs typeface="Calibri" panose="020F0502020204030204" pitchFamily="34" charset="0"/>
              </a:rPr>
              <a:t>ovim</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predstavama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dobio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sam</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ulogu</a:t>
            </a:r>
            <a:r>
              <a:rPr lang="en-US" sz="2600" b="1" spc="-30" dirty="0">
                <a:effectLst/>
                <a:latin typeface="+mn-lt"/>
                <a:ea typeface="Calibri" panose="020F0502020204030204" pitchFamily="34" charset="0"/>
                <a:cs typeface="Calibri" panose="020F0502020204030204" pitchFamily="34" charset="0"/>
              </a:rPr>
              <a:t> Tala, </a:t>
            </a:r>
            <a:r>
              <a:rPr lang="en-US" sz="2600" b="1" spc="-30" dirty="0" err="1">
                <a:effectLst/>
                <a:latin typeface="+mn-lt"/>
                <a:ea typeface="Calibri" panose="020F0502020204030204" pitchFamily="34" charset="0"/>
                <a:cs typeface="Calibri" panose="020F0502020204030204" pitchFamily="34" charset="0"/>
              </a:rPr>
              <a:t>dvorske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budale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Ovu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ulogu</a:t>
            </a:r>
            <a:r>
              <a:rPr lang="en-US" sz="2600" b="1" spc="-30" dirty="0">
                <a:effectLst/>
                <a:latin typeface="+mn-lt"/>
                <a:ea typeface="Calibri" panose="020F0502020204030204" pitchFamily="34" charset="0"/>
                <a:cs typeface="Calibri" panose="020F0502020204030204" pitchFamily="34" charset="0"/>
              </a:rPr>
              <a:t> je </a:t>
            </a:r>
            <a:r>
              <a:rPr lang="en-US" sz="2600" b="1" spc="-30" dirty="0" err="1">
                <a:effectLst/>
                <a:latin typeface="+mn-lt"/>
                <a:ea typeface="Calibri" panose="020F0502020204030204" pitchFamily="34" charset="0"/>
                <a:cs typeface="Calibri" panose="020F0502020204030204" pitchFamily="34" charset="0"/>
              </a:rPr>
              <a:t>inače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igrao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moj</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dobri</a:t>
            </a:r>
            <a:r>
              <a:rPr lang="en-US" sz="2600" b="1" spc="-30" dirty="0">
                <a:effectLst/>
                <a:latin typeface="+mn-lt"/>
                <a:ea typeface="Calibri" panose="020F0502020204030204" pitchFamily="34" charset="0"/>
                <a:cs typeface="Calibri" panose="020F0502020204030204" pitchFamily="34" charset="0"/>
              </a:rPr>
              <a:t> drug </a:t>
            </a:r>
            <a:r>
              <a:rPr lang="en-US" sz="2600" b="1" spc="-30" dirty="0" err="1">
                <a:effectLst/>
                <a:latin typeface="+mn-lt"/>
                <a:ea typeface="Calibri" panose="020F0502020204030204" pitchFamily="34" charset="0"/>
                <a:cs typeface="Calibri" panose="020F0502020204030204" pitchFamily="34" charset="0"/>
              </a:rPr>
              <a:t>Fredi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Altaras</a:t>
            </a:r>
            <a:r>
              <a:rPr lang="en-US" sz="2600" b="1" spc="-30" dirty="0">
                <a:effectLst/>
                <a:latin typeface="+mn-lt"/>
                <a:ea typeface="Calibri" panose="020F0502020204030204" pitchFamily="34" charset="0"/>
                <a:cs typeface="Calibri" panose="020F0502020204030204" pitchFamily="34" charset="0"/>
              </a:rPr>
              <a:t>, koji je </a:t>
            </a:r>
            <a:r>
              <a:rPr lang="en-US" sz="2600" b="1" spc="-30" dirty="0" err="1">
                <a:effectLst/>
                <a:latin typeface="+mn-lt"/>
                <a:ea typeface="Calibri" panose="020F0502020204030204" pitchFamily="34" charset="0"/>
                <a:cs typeface="Calibri" panose="020F0502020204030204" pitchFamily="34" charset="0"/>
              </a:rPr>
              <a:t>kao</a:t>
            </a:r>
            <a:r>
              <a:rPr lang="en-US" sz="2600" b="1" spc="-30" dirty="0">
                <a:effectLst/>
                <a:latin typeface="+mn-lt"/>
                <a:ea typeface="Calibri" panose="020F0502020204030204" pitchFamily="34" charset="0"/>
                <a:cs typeface="Calibri" panose="020F0502020204030204" pitchFamily="34" charset="0"/>
              </a:rPr>
              <a:t> Tale </a:t>
            </a:r>
            <a:r>
              <a:rPr lang="en-US" sz="2600" b="1" spc="-30" dirty="0" err="1">
                <a:effectLst/>
                <a:latin typeface="+mn-lt"/>
                <a:ea typeface="Calibri" panose="020F0502020204030204" pitchFamily="34" charset="0"/>
                <a:cs typeface="Calibri" panose="020F0502020204030204" pitchFamily="34" charset="0"/>
              </a:rPr>
              <a:t>uvek</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izazivao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buru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smeha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bučno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odobravanje</a:t>
            </a:r>
            <a:r>
              <a:rPr lang="en-US" sz="2600" b="1" spc="-30" dirty="0">
                <a:effectLst/>
                <a:latin typeface="+mn-lt"/>
                <a:ea typeface="Calibri" panose="020F0502020204030204" pitchFamily="34" charset="0"/>
                <a:cs typeface="Calibri" panose="020F0502020204030204" pitchFamily="34" charset="0"/>
              </a:rPr>
              <a:t> u </a:t>
            </a:r>
            <a:r>
              <a:rPr lang="en-US" sz="2600" b="1" spc="-30" dirty="0" err="1">
                <a:effectLst/>
                <a:latin typeface="+mn-lt"/>
                <a:ea typeface="Calibri" panose="020F0502020204030204" pitchFamily="34" charset="0"/>
                <a:cs typeface="Calibri" panose="020F0502020204030204" pitchFamily="34" charset="0"/>
              </a:rPr>
              <a:t>gledalištu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Fredi</a:t>
            </a:r>
            <a:r>
              <a:rPr lang="en-US" sz="2600" b="1" spc="-30" dirty="0">
                <a:effectLst/>
                <a:latin typeface="+mn-lt"/>
                <a:ea typeface="Calibri" panose="020F0502020204030204" pitchFamily="34" charset="0"/>
                <a:cs typeface="Calibri" panose="020F0502020204030204" pitchFamily="34" charset="0"/>
              </a:rPr>
              <a:t> je bio </a:t>
            </a:r>
            <a:r>
              <a:rPr lang="en-US" sz="2600" b="1" spc="-30" dirty="0" err="1">
                <a:effectLst/>
                <a:latin typeface="+mn-lt"/>
                <a:ea typeface="Calibri" panose="020F0502020204030204" pitchFamily="34" charset="0"/>
                <a:cs typeface="Calibri" panose="020F0502020204030204" pitchFamily="34" charset="0"/>
              </a:rPr>
              <a:t>jedan</a:t>
            </a:r>
            <a:r>
              <a:rPr lang="en-US" sz="2600" b="1" spc="-30" dirty="0">
                <a:effectLst/>
                <a:latin typeface="+mn-lt"/>
                <a:ea typeface="Calibri" panose="020F0502020204030204" pitchFamily="34" charset="0"/>
                <a:cs typeface="Calibri" panose="020F0502020204030204" pitchFamily="34" charset="0"/>
              </a:rPr>
              <a:t> od </a:t>
            </a:r>
            <a:r>
              <a:rPr lang="en-US" sz="2600" b="1" spc="-30" dirty="0" err="1">
                <a:effectLst/>
                <a:latin typeface="+mn-lt"/>
                <a:ea typeface="Calibri" panose="020F0502020204030204" pitchFamily="34" charset="0"/>
                <a:cs typeface="Calibri" panose="020F0502020204030204" pitchFamily="34" charset="0"/>
              </a:rPr>
              <a:t>najpopularnijih</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Rodinih</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glumaca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ali</a:t>
            </a:r>
            <a:r>
              <a:rPr lang="en-US" sz="2600" b="1" spc="-30" dirty="0">
                <a:effectLst/>
                <a:latin typeface="+mn-lt"/>
                <a:ea typeface="Calibri" panose="020F0502020204030204" pitchFamily="34" charset="0"/>
                <a:cs typeface="Calibri" panose="020F0502020204030204" pitchFamily="34" charset="0"/>
              </a:rPr>
              <a:t> je </a:t>
            </a:r>
            <a:r>
              <a:rPr lang="en-US" sz="2600" b="1" spc="-30" dirty="0" err="1">
                <a:effectLst/>
                <a:latin typeface="+mn-lt"/>
                <a:ea typeface="Calibri" panose="020F0502020204030204" pitchFamily="34" charset="0"/>
                <a:cs typeface="Calibri" panose="020F0502020204030204" pitchFamily="34" charset="0"/>
              </a:rPr>
              <a:t>na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ovim</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predstavama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iza</a:t>
            </a:r>
            <a:r>
              <a:rPr lang="en-US" sz="2600" b="1" spc="-30" dirty="0">
                <a:effectLst/>
                <a:latin typeface="+mn-lt"/>
                <a:ea typeface="Calibri" panose="020F0502020204030204" pitchFamily="34" charset="0"/>
                <a:cs typeface="Calibri" panose="020F0502020204030204" pitchFamily="34" charset="0"/>
              </a:rPr>
              <a:t> scene </a:t>
            </a:r>
            <a:r>
              <a:rPr lang="en-US" sz="2600" b="1" spc="-30" dirty="0" err="1">
                <a:effectLst/>
                <a:latin typeface="+mn-lt"/>
                <a:ea typeface="Calibri" panose="020F0502020204030204" pitchFamily="34" charset="0"/>
                <a:cs typeface="Calibri" panose="020F0502020204030204" pitchFamily="34" charset="0"/>
              </a:rPr>
              <a:t>gledao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kako</a:t>
            </a:r>
            <a:r>
              <a:rPr lang="en-US" sz="2600" b="1" spc="-30" dirty="0">
                <a:effectLst/>
                <a:latin typeface="+mn-lt"/>
                <a:ea typeface="Calibri" panose="020F0502020204030204" pitchFamily="34" charset="0"/>
                <a:cs typeface="Calibri" panose="020F0502020204030204" pitchFamily="34" charset="0"/>
              </a:rPr>
              <a:t> se </a:t>
            </a:r>
            <a:r>
              <a:rPr lang="en-US" sz="2600" b="1" spc="-30" dirty="0" err="1">
                <a:effectLst/>
                <a:latin typeface="+mn-lt"/>
                <a:ea typeface="Calibri" panose="020F0502020204030204" pitchFamily="34" charset="0"/>
                <a:cs typeface="Calibri" panose="020F0502020204030204" pitchFamily="34" charset="0"/>
              </a:rPr>
              <a:t>uzaludno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trudim</a:t>
            </a:r>
            <a:r>
              <a:rPr lang="en-US" sz="2600" b="1" spc="-30" dirty="0">
                <a:effectLst/>
                <a:latin typeface="+mn-lt"/>
                <a:ea typeface="Calibri" panose="020F0502020204030204" pitchFamily="34" charset="0"/>
                <a:cs typeface="Calibri" panose="020F0502020204030204" pitchFamily="34" charset="0"/>
              </a:rPr>
              <a:t> da ga, </a:t>
            </a:r>
            <a:r>
              <a:rPr lang="en-US" sz="2600" b="1" spc="-30" dirty="0" err="1">
                <a:effectLst/>
                <a:latin typeface="+mn-lt"/>
                <a:ea typeface="Calibri" panose="020F0502020204030204" pitchFamily="34" charset="0"/>
                <a:cs typeface="Calibri" panose="020F0502020204030204" pitchFamily="34" charset="0"/>
              </a:rPr>
              <a:t>kao</a:t>
            </a:r>
            <a:r>
              <a:rPr lang="en-US" sz="2600" b="1" spc="-30" dirty="0">
                <a:effectLst/>
                <a:latin typeface="+mn-lt"/>
                <a:ea typeface="Calibri" panose="020F0502020204030204" pitchFamily="34" charset="0"/>
                <a:cs typeface="Calibri" panose="020F0502020204030204" pitchFamily="34" charset="0"/>
              </a:rPr>
              <a:t> Tale, </a:t>
            </a:r>
            <a:r>
              <a:rPr lang="en-US" sz="2600" b="1" spc="-30" dirty="0" err="1">
                <a:effectLst/>
                <a:latin typeface="+mn-lt"/>
                <a:ea typeface="Calibri" panose="020F0502020204030204" pitchFamily="34" charset="0"/>
                <a:cs typeface="Calibri" panose="020F0502020204030204" pitchFamily="34" charset="0"/>
              </a:rPr>
              <a:t>dostignem</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Njemu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tetka</a:t>
            </a:r>
            <a:r>
              <a:rPr lang="en-US" sz="2600" b="1" spc="-30" dirty="0">
                <a:effectLst/>
                <a:latin typeface="+mn-lt"/>
                <a:ea typeface="Calibri" panose="020F0502020204030204" pitchFamily="34" charset="0"/>
                <a:cs typeface="Calibri" panose="020F0502020204030204" pitchFamily="34" charset="0"/>
              </a:rPr>
              <a:t> Sojka </a:t>
            </a:r>
            <a:r>
              <a:rPr lang="en-US" sz="2600" b="1" spc="-30" dirty="0" err="1">
                <a:effectLst/>
                <a:latin typeface="+mn-lt"/>
                <a:ea typeface="Calibri" panose="020F0502020204030204" pitchFamily="34" charset="0"/>
                <a:cs typeface="Calibri" panose="020F0502020204030204" pitchFamily="34" charset="0"/>
              </a:rPr>
              <a:t>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tetka</a:t>
            </a:r>
            <a:r>
              <a:rPr lang="en-US" sz="2600" b="1" spc="-30" dirty="0">
                <a:effectLst/>
                <a:latin typeface="+mn-lt"/>
                <a:ea typeface="Calibri" panose="020F0502020204030204" pitchFamily="34" charset="0"/>
                <a:cs typeface="Calibri" panose="020F0502020204030204" pitchFamily="34" charset="0"/>
              </a:rPr>
              <a:t> Gita </a:t>
            </a:r>
            <a:r>
              <a:rPr lang="en-US" sz="2600" b="1" spc="-30" dirty="0" err="1">
                <a:effectLst/>
                <a:latin typeface="+mn-lt"/>
                <a:ea typeface="Calibri" panose="020F0502020204030204" pitchFamily="34" charset="0"/>
                <a:cs typeface="Calibri" panose="020F0502020204030204" pitchFamily="34" charset="0"/>
              </a:rPr>
              <a:t>objasnile</a:t>
            </a:r>
            <a:r>
              <a:rPr lang="en-US" sz="2600" b="1" spc="-30" dirty="0">
                <a:effectLst/>
                <a:latin typeface="+mn-lt"/>
                <a:ea typeface="Calibri" panose="020F0502020204030204" pitchFamily="34" charset="0"/>
                <a:cs typeface="Calibri" panose="020F0502020204030204" pitchFamily="34" charset="0"/>
              </a:rPr>
              <a:t> da je za </a:t>
            </a:r>
            <a:r>
              <a:rPr lang="en-US" sz="2600" b="1" spc="-30" dirty="0" err="1">
                <a:effectLst/>
                <a:latin typeface="+mn-lt"/>
                <a:ea typeface="Calibri" panose="020F0502020204030204" pitchFamily="34" charset="0"/>
                <a:cs typeface="Calibri" panose="020F0502020204030204" pitchFamily="34" charset="0"/>
              </a:rPr>
              <a:t>njega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bolje</a:t>
            </a:r>
            <a:r>
              <a:rPr lang="en-US" sz="2600" b="1" spc="-30" dirty="0">
                <a:effectLst/>
                <a:latin typeface="+mn-lt"/>
                <a:ea typeface="Calibri" panose="020F0502020204030204" pitchFamily="34" charset="0"/>
                <a:cs typeface="Calibri" panose="020F0502020204030204" pitchFamily="34" charset="0"/>
              </a:rPr>
              <a:t> da se </a:t>
            </a:r>
            <a:r>
              <a:rPr lang="en-US" sz="2600" b="1" spc="-30" dirty="0" err="1">
                <a:effectLst/>
                <a:latin typeface="+mn-lt"/>
                <a:ea typeface="Calibri" panose="020F0502020204030204" pitchFamily="34" charset="0"/>
                <a:cs typeface="Calibri" panose="020F0502020204030204" pitchFamily="34" charset="0"/>
              </a:rPr>
              <a:t>privremeno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skloni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sa</a:t>
            </a:r>
            <a:r>
              <a:rPr lang="en-US" sz="2600" b="1" spc="-30" dirty="0">
                <a:effectLst/>
                <a:latin typeface="+mn-lt"/>
                <a:ea typeface="Calibri" panose="020F0502020204030204" pitchFamily="34" charset="0"/>
                <a:cs typeface="Calibri" panose="020F0502020204030204" pitchFamily="34" charset="0"/>
              </a:rPr>
              <a:t> scene. Niko od </a:t>
            </a:r>
            <a:r>
              <a:rPr lang="en-US" sz="2600" b="1" spc="-30" dirty="0" err="1">
                <a:effectLst/>
                <a:latin typeface="+mn-lt"/>
                <a:ea typeface="Calibri" panose="020F0502020204030204" pitchFamily="34" charset="0"/>
                <a:cs typeface="Calibri" panose="020F0502020204030204" pitchFamily="34" charset="0"/>
              </a:rPr>
              <a:t>nas</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nije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pomislio</a:t>
            </a:r>
            <a:r>
              <a:rPr lang="en-US" sz="2600" b="1" spc="-30" dirty="0">
                <a:effectLst/>
                <a:latin typeface="+mn-lt"/>
                <a:ea typeface="Calibri" panose="020F0502020204030204" pitchFamily="34" charset="0"/>
                <a:cs typeface="Calibri" panose="020F0502020204030204" pitchFamily="34" charset="0"/>
              </a:rPr>
              <a:t> da </a:t>
            </a:r>
            <a:r>
              <a:rPr lang="en-US" sz="2600" b="1" spc="-30" dirty="0" err="1">
                <a:effectLst/>
                <a:latin typeface="+mn-lt"/>
                <a:ea typeface="Calibri" panose="020F0502020204030204" pitchFamily="34" charset="0"/>
                <a:cs typeface="Calibri" panose="020F0502020204030204" pitchFamily="34" charset="0"/>
              </a:rPr>
              <a:t>će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Nemci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pogubiti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našeg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dragog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Fredija</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njegovu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porodicu</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mnoge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pripadnike</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njegovog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jevrejskog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kao</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i</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našeg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zajedničkog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srpskog</a:t>
            </a:r>
            <a:r>
              <a:rPr lang="en-US" sz="2600" b="1" spc="-30" dirty="0">
                <a:effectLst/>
                <a:latin typeface="+mn-lt"/>
                <a:ea typeface="Calibri" panose="020F0502020204030204" pitchFamily="34" charset="0"/>
                <a:cs typeface="Calibri" panose="020F0502020204030204" pitchFamily="34" charset="0"/>
              </a:rPr>
              <a:t> </a:t>
            </a:r>
            <a:r>
              <a:rPr lang="en-US" sz="2600" b="1" spc="-30" dirty="0" err="1">
                <a:effectLst/>
                <a:latin typeface="+mn-lt"/>
                <a:ea typeface="Calibri" panose="020F0502020204030204" pitchFamily="34" charset="0"/>
                <a:cs typeface="Calibri" panose="020F0502020204030204" pitchFamily="34" charset="0"/>
              </a:rPr>
              <a:t>naroda</a:t>
            </a:r>
            <a:r>
              <a:rPr lang="sr-Latn-RS" sz="2600" b="1" spc="-30" dirty="0">
                <a:effectLst/>
                <a:latin typeface="+mn-lt"/>
                <a:ea typeface="Calibri" panose="020F0502020204030204" pitchFamily="34" charset="0"/>
                <a:cs typeface="Calibri" panose="020F0502020204030204" pitchFamily="34" charset="0"/>
              </a:rPr>
              <a:t>.“</a:t>
            </a:r>
            <a:br>
              <a:rPr lang="sr-Latn-RS" sz="2600" b="1" spc="-30" dirty="0">
                <a:effectLst/>
                <a:latin typeface="+mn-lt"/>
                <a:ea typeface="Calibri" panose="020F0502020204030204" pitchFamily="34" charset="0"/>
                <a:cs typeface="Calibri" panose="020F0502020204030204" pitchFamily="34" charset="0"/>
              </a:rPr>
            </a:br>
            <a:r>
              <a:rPr lang="sr-Latn-RS" sz="2600" b="1" spc="-30" dirty="0">
                <a:effectLst/>
                <a:latin typeface="+mn-lt"/>
                <a:ea typeface="Calibri" panose="020F0502020204030204" pitchFamily="34" charset="0"/>
                <a:cs typeface="Calibri" panose="020F0502020204030204" pitchFamily="34" charset="0"/>
              </a:rPr>
              <a:t>                                                                                                              </a:t>
            </a:r>
            <a:br>
              <a:rPr lang="sr-Latn-RS" sz="2600" b="1" spc="-30" dirty="0">
                <a:effectLst/>
                <a:latin typeface="+mn-lt"/>
                <a:ea typeface="Calibri" panose="020F0502020204030204" pitchFamily="34" charset="0"/>
                <a:cs typeface="Calibri" panose="020F0502020204030204" pitchFamily="34" charset="0"/>
              </a:rPr>
            </a:br>
            <a:r>
              <a:rPr lang="sr-Latn-RS" sz="2600" b="1" spc="-30" dirty="0">
                <a:effectLst/>
                <a:latin typeface="+mn-lt"/>
                <a:ea typeface="Calibri" panose="020F0502020204030204" pitchFamily="34" charset="0"/>
                <a:cs typeface="Calibri" panose="020F0502020204030204" pitchFamily="34" charset="0"/>
              </a:rPr>
              <a:t>                                                                                                                    Jova Bogdanović</a:t>
            </a:r>
            <a:r>
              <a:rPr lang="sr-Latn-RS" sz="2800" b="1" dirty="0">
                <a:latin typeface="+mn-lt"/>
              </a:rPr>
              <a:t> </a:t>
            </a:r>
            <a:br>
              <a:rPr lang="sr-Latn-RS" sz="2800" b="1" dirty="0">
                <a:latin typeface="+mn-lt"/>
              </a:rPr>
            </a:br>
            <a:endParaRPr lang="en-US" sz="24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Tree>
    <p:extLst>
      <p:ext uri="{BB962C8B-B14F-4D97-AF65-F5344CB8AC3E}">
        <p14:creationId xmlns:p14="http://schemas.microsoft.com/office/powerpoint/2010/main" val="342468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20E24E92-FD2C-46C5-9351-806039C95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785" y="318498"/>
            <a:ext cx="7332324" cy="3948598"/>
          </a:xfrm>
          <a:prstGeom prst="round2DiagRect">
            <a:avLst/>
          </a:prstGeom>
          <a:ln>
            <a:noFill/>
          </a:ln>
          <a:effectLst>
            <a:softEdge rad="112500"/>
          </a:effectLst>
        </p:spPr>
      </p:pic>
      <p:sp>
        <p:nvSpPr>
          <p:cNvPr id="10" name="Arrow: Down 9">
            <a:extLst>
              <a:ext uri="{FF2B5EF4-FFF2-40B4-BE49-F238E27FC236}">
                <a16:creationId xmlns:a16="http://schemas.microsoft.com/office/drawing/2014/main" id="{0DFE66CD-9626-4965-A362-B1EA23E10416}"/>
              </a:ext>
            </a:extLst>
          </p:cNvPr>
          <p:cNvSpPr/>
          <p:nvPr/>
        </p:nvSpPr>
        <p:spPr>
          <a:xfrm>
            <a:off x="7299788" y="493158"/>
            <a:ext cx="243155" cy="6267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F2BE35B-3C1A-41F4-AA09-7DD35DBA656B}"/>
              </a:ext>
            </a:extLst>
          </p:cNvPr>
          <p:cNvPicPr>
            <a:picLocks noChangeAspect="1"/>
          </p:cNvPicPr>
          <p:nvPr/>
        </p:nvPicPr>
        <p:blipFill>
          <a:blip r:embed="rId3"/>
          <a:stretch>
            <a:fillRect/>
          </a:stretch>
        </p:blipFill>
        <p:spPr>
          <a:xfrm>
            <a:off x="3919791" y="3634483"/>
            <a:ext cx="7974259" cy="3064268"/>
          </a:xfrm>
          <a:prstGeom prst="round2DiagRect">
            <a:avLst/>
          </a:prstGeom>
          <a:ln>
            <a:noFill/>
          </a:ln>
          <a:effectLst>
            <a:softEdge rad="112500"/>
          </a:effectLst>
        </p:spPr>
      </p:pic>
      <p:pic>
        <p:nvPicPr>
          <p:cNvPr id="14" name="Picture 13">
            <a:extLst>
              <a:ext uri="{FF2B5EF4-FFF2-40B4-BE49-F238E27FC236}">
                <a16:creationId xmlns:a16="http://schemas.microsoft.com/office/drawing/2014/main" id="{3BB6CF98-F852-4764-9C6A-B20046584E06}"/>
              </a:ext>
            </a:extLst>
          </p:cNvPr>
          <p:cNvPicPr>
            <a:picLocks noChangeAspect="1"/>
          </p:cNvPicPr>
          <p:nvPr/>
        </p:nvPicPr>
        <p:blipFill>
          <a:blip r:embed="rId4"/>
          <a:stretch>
            <a:fillRect/>
          </a:stretch>
        </p:blipFill>
        <p:spPr>
          <a:xfrm>
            <a:off x="10630521" y="3311367"/>
            <a:ext cx="280440" cy="646232"/>
          </a:xfrm>
          <a:prstGeom prst="rect">
            <a:avLst/>
          </a:prstGeom>
        </p:spPr>
      </p:pic>
      <p:pic>
        <p:nvPicPr>
          <p:cNvPr id="6" name="Picture 5">
            <a:extLst>
              <a:ext uri="{FF2B5EF4-FFF2-40B4-BE49-F238E27FC236}">
                <a16:creationId xmlns:a16="http://schemas.microsoft.com/office/drawing/2014/main" id="{945F5376-9C4A-4585-97F9-2AA523DD83F4}"/>
              </a:ext>
            </a:extLst>
          </p:cNvPr>
          <p:cNvPicPr>
            <a:picLocks noChangeAspect="1"/>
          </p:cNvPicPr>
          <p:nvPr/>
        </p:nvPicPr>
        <p:blipFill>
          <a:blip r:embed="rId5"/>
          <a:stretch>
            <a:fillRect/>
          </a:stretch>
        </p:blipFill>
        <p:spPr>
          <a:xfrm>
            <a:off x="0" y="98474"/>
            <a:ext cx="1617785" cy="1617785"/>
          </a:xfrm>
          <a:prstGeom prst="rect">
            <a:avLst/>
          </a:prstGeom>
        </p:spPr>
      </p:pic>
    </p:spTree>
    <p:extLst>
      <p:ext uri="{BB962C8B-B14F-4D97-AF65-F5344CB8AC3E}">
        <p14:creationId xmlns:p14="http://schemas.microsoft.com/office/powerpoint/2010/main" val="3261188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group of people&#10;&#10;Description automatically generated with low confidence">
            <a:extLst>
              <a:ext uri="{FF2B5EF4-FFF2-40B4-BE49-F238E27FC236}">
                <a16:creationId xmlns:a16="http://schemas.microsoft.com/office/drawing/2014/main" id="{D5DCD896-C9A6-4AA9-96FB-CA7388AD7410}"/>
              </a:ext>
            </a:extLst>
          </p:cNvPr>
          <p:cNvPicPr>
            <a:picLocks noChangeAspect="1"/>
          </p:cNvPicPr>
          <p:nvPr/>
        </p:nvPicPr>
        <p:blipFill rotWithShape="1">
          <a:blip r:embed="rId2">
            <a:extLst>
              <a:ext uri="{28A0092B-C50C-407E-A947-70E740481C1C}">
                <a14:useLocalDpi xmlns:a14="http://schemas.microsoft.com/office/drawing/2010/main" val="0"/>
              </a:ext>
            </a:extLst>
          </a:blip>
          <a:srcRect l="20524" t="10502" r="20525" b="29210"/>
          <a:stretch/>
        </p:blipFill>
        <p:spPr>
          <a:xfrm>
            <a:off x="5450562" y="2168986"/>
            <a:ext cx="6464036" cy="4322983"/>
          </a:xfrm>
          <a:prstGeom prst="round2DiagRect">
            <a:avLst/>
          </a:prstGeom>
          <a:ln>
            <a:noFill/>
          </a:ln>
          <a:effectLst>
            <a:softEdge rad="112500"/>
          </a:effectLst>
        </p:spPr>
      </p:pic>
      <p:pic>
        <p:nvPicPr>
          <p:cNvPr id="8" name="Picture 7">
            <a:extLst>
              <a:ext uri="{FF2B5EF4-FFF2-40B4-BE49-F238E27FC236}">
                <a16:creationId xmlns:a16="http://schemas.microsoft.com/office/drawing/2014/main" id="{1609B7FB-0A66-4FC1-B7E6-556C5DF6C836}"/>
              </a:ext>
            </a:extLst>
          </p:cNvPr>
          <p:cNvPicPr>
            <a:picLocks noChangeAspect="1"/>
          </p:cNvPicPr>
          <p:nvPr/>
        </p:nvPicPr>
        <p:blipFill>
          <a:blip r:embed="rId3"/>
          <a:stretch>
            <a:fillRect/>
          </a:stretch>
        </p:blipFill>
        <p:spPr>
          <a:xfrm>
            <a:off x="808892" y="725198"/>
            <a:ext cx="6090748" cy="4062560"/>
          </a:xfrm>
          <a:prstGeom prst="ellipse">
            <a:avLst/>
          </a:prstGeom>
          <a:ln>
            <a:noFill/>
          </a:ln>
          <a:effectLst>
            <a:softEdge rad="112500"/>
          </a:effectLst>
        </p:spPr>
      </p:pic>
      <p:sp>
        <p:nvSpPr>
          <p:cNvPr id="9" name="Arrow: Down 8">
            <a:extLst>
              <a:ext uri="{FF2B5EF4-FFF2-40B4-BE49-F238E27FC236}">
                <a16:creationId xmlns:a16="http://schemas.microsoft.com/office/drawing/2014/main" id="{D92AEB35-9958-4C5A-B033-6329C347C1F8}"/>
              </a:ext>
            </a:extLst>
          </p:cNvPr>
          <p:cNvSpPr/>
          <p:nvPr/>
        </p:nvSpPr>
        <p:spPr>
          <a:xfrm>
            <a:off x="9041258" y="4407613"/>
            <a:ext cx="154112" cy="5753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72B2A1-F079-4BDF-9760-B06A9DE61256}"/>
              </a:ext>
            </a:extLst>
          </p:cNvPr>
          <p:cNvPicPr>
            <a:picLocks noChangeAspect="1"/>
          </p:cNvPicPr>
          <p:nvPr/>
        </p:nvPicPr>
        <p:blipFill>
          <a:blip r:embed="rId4"/>
          <a:stretch>
            <a:fillRect/>
          </a:stretch>
        </p:blipFill>
        <p:spPr>
          <a:xfrm>
            <a:off x="0" y="98474"/>
            <a:ext cx="1617785" cy="1617785"/>
          </a:xfrm>
          <a:prstGeom prst="rect">
            <a:avLst/>
          </a:prstGeom>
        </p:spPr>
      </p:pic>
      <p:sp>
        <p:nvSpPr>
          <p:cNvPr id="2" name="TextBox 1">
            <a:extLst>
              <a:ext uri="{FF2B5EF4-FFF2-40B4-BE49-F238E27FC236}">
                <a16:creationId xmlns:a16="http://schemas.microsoft.com/office/drawing/2014/main" id="{DF8E2CAC-C8EF-4CF5-9652-74E883BDB8A9}"/>
              </a:ext>
            </a:extLst>
          </p:cNvPr>
          <p:cNvSpPr txBox="1"/>
          <p:nvPr/>
        </p:nvSpPr>
        <p:spPr>
          <a:xfrm>
            <a:off x="729465" y="4787758"/>
            <a:ext cx="3349375" cy="523220"/>
          </a:xfrm>
          <a:prstGeom prst="rect">
            <a:avLst/>
          </a:prstGeom>
          <a:noFill/>
        </p:spPr>
        <p:txBody>
          <a:bodyPr wrap="square" rtlCol="0">
            <a:spAutoFit/>
          </a:bodyPr>
          <a:lstStyle/>
          <a:p>
            <a:r>
              <a:rPr lang="sr-Latn-RS" sz="2800" b="1" dirty="0"/>
              <a:t>Fredi i Mima Predić</a:t>
            </a:r>
            <a:endParaRPr lang="en-US" sz="2800" b="1" dirty="0"/>
          </a:p>
        </p:txBody>
      </p:sp>
    </p:spTree>
    <p:extLst>
      <p:ext uri="{BB962C8B-B14F-4D97-AF65-F5344CB8AC3E}">
        <p14:creationId xmlns:p14="http://schemas.microsoft.com/office/powerpoint/2010/main" val="4074509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12DB5D-AEB3-4178-BD34-5D4451EA79FC}"/>
              </a:ext>
            </a:extLst>
          </p:cNvPr>
          <p:cNvPicPr>
            <a:picLocks noChangeAspect="1"/>
          </p:cNvPicPr>
          <p:nvPr/>
        </p:nvPicPr>
        <p:blipFill>
          <a:blip r:embed="rId2"/>
          <a:stretch>
            <a:fillRect/>
          </a:stretch>
        </p:blipFill>
        <p:spPr>
          <a:xfrm>
            <a:off x="1617785" y="573023"/>
            <a:ext cx="3749486" cy="5711954"/>
          </a:xfrm>
          <a:prstGeom prst="rect">
            <a:avLst/>
          </a:prstGeom>
          <a:ln>
            <a:noFill/>
          </a:ln>
          <a:effectLst>
            <a:softEdge rad="112500"/>
          </a:effectLst>
        </p:spPr>
      </p:pic>
      <p:sp>
        <p:nvSpPr>
          <p:cNvPr id="5" name="TextBox 4">
            <a:extLst>
              <a:ext uri="{FF2B5EF4-FFF2-40B4-BE49-F238E27FC236}">
                <a16:creationId xmlns:a16="http://schemas.microsoft.com/office/drawing/2014/main" id="{A71AC35E-A273-4379-A77F-05DA2944FD0D}"/>
              </a:ext>
            </a:extLst>
          </p:cNvPr>
          <p:cNvSpPr txBox="1"/>
          <p:nvPr/>
        </p:nvSpPr>
        <p:spPr>
          <a:xfrm>
            <a:off x="5455578" y="1514440"/>
            <a:ext cx="6736422" cy="4770537"/>
          </a:xfrm>
          <a:prstGeom prst="rect">
            <a:avLst/>
          </a:prstGeom>
          <a:noFill/>
        </p:spPr>
        <p:txBody>
          <a:bodyPr wrap="square" rtlCol="0">
            <a:spAutoFit/>
          </a:bodyPr>
          <a:lstStyle/>
          <a:p>
            <a:r>
              <a:rPr lang="sr-Latn-RS" sz="2600" b="1" dirty="0"/>
              <a:t>Alfred Avram Altarac</a:t>
            </a:r>
            <a:r>
              <a:rPr lang="en-US" sz="2600" b="1" dirty="0"/>
              <a:t> – </a:t>
            </a:r>
            <a:r>
              <a:rPr lang="en-US" sz="2600" b="1" dirty="0" err="1"/>
              <a:t>Fredi</a:t>
            </a:r>
            <a:r>
              <a:rPr lang="en-US" sz="2600" b="1" dirty="0"/>
              <a:t> </a:t>
            </a:r>
            <a:endParaRPr lang="sr-Latn-RS" sz="2600" b="1" dirty="0"/>
          </a:p>
          <a:p>
            <a:r>
              <a:rPr lang="sr-Latn-RS" sz="2600" b="1" dirty="0"/>
              <a:t>Beograd, 15. mart 1927. – Sajmište, 1941/42. </a:t>
            </a:r>
          </a:p>
          <a:p>
            <a:endParaRPr lang="sr-Latn-RS" sz="2600" b="1" dirty="0"/>
          </a:p>
          <a:p>
            <a:r>
              <a:rPr lang="sr-Latn-RS" sz="2600" b="1" dirty="0"/>
              <a:t>Lujza Altarac, rođ. Albahari</a:t>
            </a:r>
          </a:p>
          <a:p>
            <a:r>
              <a:rPr lang="sr-Latn-RS" sz="2600" b="1" dirty="0"/>
              <a:t>Beograd, </a:t>
            </a:r>
            <a:r>
              <a:rPr lang="sr-Cyrl-RS" sz="2600" b="1" dirty="0"/>
              <a:t>1898</a:t>
            </a:r>
            <a:r>
              <a:rPr lang="sr-Latn-RS" sz="2600" b="1" dirty="0"/>
              <a:t>.</a:t>
            </a:r>
            <a:r>
              <a:rPr lang="sr-Cyrl-RS" sz="2600" b="1" dirty="0"/>
              <a:t> – </a:t>
            </a:r>
            <a:r>
              <a:rPr lang="sr-Latn-RS" sz="2600" b="1" dirty="0"/>
              <a:t>Sajmište, </a:t>
            </a:r>
            <a:r>
              <a:rPr lang="sr-Cyrl-RS" sz="2600" b="1" dirty="0"/>
              <a:t>194</a:t>
            </a:r>
            <a:r>
              <a:rPr lang="sr-Latn-RS" sz="2600" b="1" dirty="0"/>
              <a:t>1</a:t>
            </a:r>
            <a:r>
              <a:rPr lang="sr-Cyrl-RS" sz="2600" b="1" dirty="0"/>
              <a:t>/4</a:t>
            </a:r>
            <a:r>
              <a:rPr lang="sr-Latn-RS" sz="2600" b="1" dirty="0"/>
              <a:t>2</a:t>
            </a:r>
            <a:r>
              <a:rPr lang="sr-Cyrl-RS" sz="2600" b="1" dirty="0"/>
              <a:t>. </a:t>
            </a:r>
            <a:endParaRPr lang="sr-Latn-RS" sz="2600" b="1" dirty="0"/>
          </a:p>
          <a:p>
            <a:endParaRPr lang="sr-Latn-RS" sz="2600" b="1" dirty="0"/>
          </a:p>
          <a:p>
            <a:r>
              <a:rPr lang="sr-Latn-RS" sz="2600" b="1" dirty="0"/>
              <a:t>Solomon Altarac</a:t>
            </a:r>
          </a:p>
          <a:p>
            <a:r>
              <a:rPr lang="sr-Latn-RS" sz="2600" b="1" dirty="0"/>
              <a:t>Sarajevo, 14. septembar 1895. – Aušvic, 1944.</a:t>
            </a:r>
          </a:p>
          <a:p>
            <a:endParaRPr lang="sr-Latn-RS" sz="2400" b="1" dirty="0"/>
          </a:p>
          <a:p>
            <a:endParaRPr lang="sr-Latn-RS" sz="2400" b="1" dirty="0"/>
          </a:p>
          <a:p>
            <a:endParaRPr lang="sr-Latn-RS" sz="2400" b="1" dirty="0"/>
          </a:p>
          <a:p>
            <a:r>
              <a:rPr lang="sr-Latn-RS" sz="2200" b="1" i="1" dirty="0"/>
              <a:t>Fredi sa mamom Lujzom, 23. januar 1938.</a:t>
            </a:r>
            <a:endParaRPr lang="en-US" sz="2200" b="1" i="1" dirty="0"/>
          </a:p>
        </p:txBody>
      </p:sp>
      <p:pic>
        <p:nvPicPr>
          <p:cNvPr id="6" name="Picture 5">
            <a:extLst>
              <a:ext uri="{FF2B5EF4-FFF2-40B4-BE49-F238E27FC236}">
                <a16:creationId xmlns:a16="http://schemas.microsoft.com/office/drawing/2014/main" id="{E88B99C1-9E24-43FE-8356-C8DFCD371099}"/>
              </a:ext>
            </a:extLst>
          </p:cNvPr>
          <p:cNvPicPr>
            <a:picLocks noChangeAspect="1"/>
          </p:cNvPicPr>
          <p:nvPr/>
        </p:nvPicPr>
        <p:blipFill>
          <a:blip r:embed="rId3"/>
          <a:stretch>
            <a:fillRect/>
          </a:stretch>
        </p:blipFill>
        <p:spPr>
          <a:xfrm>
            <a:off x="0" y="98474"/>
            <a:ext cx="1617785" cy="1617785"/>
          </a:xfrm>
          <a:prstGeom prst="rect">
            <a:avLst/>
          </a:prstGeom>
        </p:spPr>
      </p:pic>
    </p:spTree>
    <p:extLst>
      <p:ext uri="{BB962C8B-B14F-4D97-AF65-F5344CB8AC3E}">
        <p14:creationId xmlns:p14="http://schemas.microsoft.com/office/powerpoint/2010/main" val="2602113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8B99C1-9E24-43FE-8356-C8DFCD371099}"/>
              </a:ext>
            </a:extLst>
          </p:cNvPr>
          <p:cNvPicPr>
            <a:picLocks noChangeAspect="1"/>
          </p:cNvPicPr>
          <p:nvPr/>
        </p:nvPicPr>
        <p:blipFill>
          <a:blip r:embed="rId2"/>
          <a:stretch>
            <a:fillRect/>
          </a:stretch>
        </p:blipFill>
        <p:spPr>
          <a:xfrm>
            <a:off x="0" y="98474"/>
            <a:ext cx="1617785" cy="1617785"/>
          </a:xfrm>
          <a:prstGeom prst="rect">
            <a:avLst/>
          </a:prstGeom>
        </p:spPr>
      </p:pic>
      <p:pic>
        <p:nvPicPr>
          <p:cNvPr id="3" name="Picture 2">
            <a:extLst>
              <a:ext uri="{FF2B5EF4-FFF2-40B4-BE49-F238E27FC236}">
                <a16:creationId xmlns:a16="http://schemas.microsoft.com/office/drawing/2014/main" id="{9D438AC2-309A-4F40-A7BA-55CD314E665B}"/>
              </a:ext>
            </a:extLst>
          </p:cNvPr>
          <p:cNvPicPr>
            <a:picLocks noChangeAspect="1"/>
          </p:cNvPicPr>
          <p:nvPr/>
        </p:nvPicPr>
        <p:blipFill>
          <a:blip r:embed="rId3"/>
          <a:stretch>
            <a:fillRect/>
          </a:stretch>
        </p:blipFill>
        <p:spPr>
          <a:xfrm>
            <a:off x="2090057" y="288565"/>
            <a:ext cx="5880390" cy="2719853"/>
          </a:xfrm>
          <a:prstGeom prst="flowChartPunchedTape">
            <a:avLst/>
          </a:prstGeom>
          <a:ln>
            <a:noFill/>
          </a:ln>
          <a:effectLst>
            <a:softEdge rad="112500"/>
          </a:effectLst>
        </p:spPr>
      </p:pic>
      <p:pic>
        <p:nvPicPr>
          <p:cNvPr id="8" name="Picture 7">
            <a:extLst>
              <a:ext uri="{FF2B5EF4-FFF2-40B4-BE49-F238E27FC236}">
                <a16:creationId xmlns:a16="http://schemas.microsoft.com/office/drawing/2014/main" id="{BB7FDE0E-F7B5-43C2-BD76-B626B6DC1063}"/>
              </a:ext>
            </a:extLst>
          </p:cNvPr>
          <p:cNvPicPr>
            <a:picLocks noChangeAspect="1"/>
          </p:cNvPicPr>
          <p:nvPr/>
        </p:nvPicPr>
        <p:blipFill rotWithShape="1">
          <a:blip r:embed="rId4"/>
          <a:srcRect l="3017" t="10141" r="-3017" b="38697"/>
          <a:stretch/>
        </p:blipFill>
        <p:spPr>
          <a:xfrm>
            <a:off x="8972721" y="1648492"/>
            <a:ext cx="3219279" cy="3561013"/>
          </a:xfrm>
          <a:prstGeom prst="rect">
            <a:avLst/>
          </a:prstGeom>
          <a:ln>
            <a:noFill/>
          </a:ln>
          <a:effectLst>
            <a:softEdge rad="112500"/>
          </a:effectLst>
        </p:spPr>
      </p:pic>
      <p:pic>
        <p:nvPicPr>
          <p:cNvPr id="10" name="Picture 9">
            <a:extLst>
              <a:ext uri="{FF2B5EF4-FFF2-40B4-BE49-F238E27FC236}">
                <a16:creationId xmlns:a16="http://schemas.microsoft.com/office/drawing/2014/main" id="{84D233AA-5165-41B7-8CD2-037620A514F5}"/>
              </a:ext>
            </a:extLst>
          </p:cNvPr>
          <p:cNvPicPr>
            <a:picLocks noChangeAspect="1"/>
          </p:cNvPicPr>
          <p:nvPr/>
        </p:nvPicPr>
        <p:blipFill rotWithShape="1">
          <a:blip r:embed="rId5"/>
          <a:srcRect l="19887" t="26621" r="32500" b="8125"/>
          <a:stretch/>
        </p:blipFill>
        <p:spPr>
          <a:xfrm>
            <a:off x="4762547" y="2554131"/>
            <a:ext cx="3360741" cy="2590903"/>
          </a:xfrm>
          <a:prstGeom prst="ellipse">
            <a:avLst/>
          </a:prstGeom>
          <a:ln>
            <a:noFill/>
          </a:ln>
          <a:effectLst>
            <a:softEdge rad="112500"/>
          </a:effectLst>
        </p:spPr>
      </p:pic>
      <p:pic>
        <p:nvPicPr>
          <p:cNvPr id="11" name="Picture 10">
            <a:extLst>
              <a:ext uri="{FF2B5EF4-FFF2-40B4-BE49-F238E27FC236}">
                <a16:creationId xmlns:a16="http://schemas.microsoft.com/office/drawing/2014/main" id="{C6D9876A-0935-484C-90F6-2D34CB78984B}"/>
              </a:ext>
            </a:extLst>
          </p:cNvPr>
          <p:cNvPicPr>
            <a:picLocks noChangeAspect="1"/>
          </p:cNvPicPr>
          <p:nvPr/>
        </p:nvPicPr>
        <p:blipFill rotWithShape="1">
          <a:blip r:embed="rId6"/>
          <a:srcRect l="19045" t="13034" r="3679" b="14906"/>
          <a:stretch/>
        </p:blipFill>
        <p:spPr>
          <a:xfrm>
            <a:off x="217928" y="3949832"/>
            <a:ext cx="4544619" cy="2383819"/>
          </a:xfrm>
          <a:prstGeom prst="rect">
            <a:avLst/>
          </a:prstGeom>
          <a:ln>
            <a:noFill/>
          </a:ln>
          <a:effectLst>
            <a:softEdge rad="112500"/>
          </a:effectLst>
        </p:spPr>
      </p:pic>
      <p:pic>
        <p:nvPicPr>
          <p:cNvPr id="13" name="Picture 12">
            <a:extLst>
              <a:ext uri="{FF2B5EF4-FFF2-40B4-BE49-F238E27FC236}">
                <a16:creationId xmlns:a16="http://schemas.microsoft.com/office/drawing/2014/main" id="{E5E33A03-A384-4236-9470-E78A11165444}"/>
              </a:ext>
            </a:extLst>
          </p:cNvPr>
          <p:cNvPicPr>
            <a:picLocks noChangeAspect="1"/>
          </p:cNvPicPr>
          <p:nvPr/>
        </p:nvPicPr>
        <p:blipFill rotWithShape="1">
          <a:blip r:embed="rId7"/>
          <a:srcRect l="36789" t="17824" r="16029" b="69023"/>
          <a:stretch/>
        </p:blipFill>
        <p:spPr>
          <a:xfrm>
            <a:off x="5195283" y="5491877"/>
            <a:ext cx="6528418" cy="841774"/>
          </a:xfrm>
          <a:prstGeom prst="rect">
            <a:avLst/>
          </a:prstGeom>
          <a:ln w="76200" cap="sq" cmpd="thickThin">
            <a:solidFill>
              <a:srgbClr val="FF0000"/>
            </a:solidFill>
            <a:prstDash val="solid"/>
            <a:miter lim="800000"/>
          </a:ln>
          <a:effectLst>
            <a:innerShdw blurRad="76200">
              <a:srgbClr val="000000"/>
            </a:innerShdw>
          </a:effectLst>
        </p:spPr>
      </p:pic>
    </p:spTree>
    <p:extLst>
      <p:ext uri="{BB962C8B-B14F-4D97-AF65-F5344CB8AC3E}">
        <p14:creationId xmlns:p14="http://schemas.microsoft.com/office/powerpoint/2010/main" val="4163944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1578540" y="2682240"/>
            <a:ext cx="4613300" cy="3163224"/>
          </a:xfrm>
        </p:spPr>
        <p:txBody>
          <a:bodyPr anchor="t">
            <a:normAutofit/>
          </a:bodyPr>
          <a:lstStyle/>
          <a:p>
            <a:pPr algn="l"/>
            <a:r>
              <a:rPr lang="sr-Latn-RS" sz="9600" b="1" dirty="0">
                <a:latin typeface="+mn-lt"/>
              </a:rPr>
              <a:t>KRAJ</a:t>
            </a:r>
            <a:endParaRPr lang="en-US" sz="9600" b="1" dirty="0">
              <a:latin typeface="+mn-lt"/>
            </a:endParaRPr>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rotWithShape="1">
          <a:blip r:embed="rId2"/>
          <a:srcRect r="3" b="3"/>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3112092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4160-010C-47B1-A3BC-7A615FE82C50}"/>
              </a:ext>
            </a:extLst>
          </p:cNvPr>
          <p:cNvSpPr>
            <a:spLocks noGrp="1"/>
          </p:cNvSpPr>
          <p:nvPr>
            <p:ph type="ctrTitle"/>
          </p:nvPr>
        </p:nvSpPr>
        <p:spPr>
          <a:xfrm>
            <a:off x="965771" y="5298220"/>
            <a:ext cx="5907640" cy="1071757"/>
          </a:xfrm>
        </p:spPr>
        <p:txBody>
          <a:bodyPr>
            <a:noAutofit/>
          </a:bodyPr>
          <a:lstStyle/>
          <a:p>
            <a:r>
              <a:rPr lang="sr-Latn-RS" sz="2800" b="1" dirty="0">
                <a:latin typeface="+mn-lt"/>
              </a:rPr>
              <a:t>Margita Predić Nušić i Sofija Vukadinović</a:t>
            </a:r>
            <a:endParaRPr lang="en-US" sz="2800" b="1" dirty="0">
              <a:latin typeface="+mn-lt"/>
            </a:endParaRPr>
          </a:p>
        </p:txBody>
      </p:sp>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5" name="Picture 4">
            <a:extLst>
              <a:ext uri="{FF2B5EF4-FFF2-40B4-BE49-F238E27FC236}">
                <a16:creationId xmlns:a16="http://schemas.microsoft.com/office/drawing/2014/main" id="{888BB3C0-6EAE-48A8-8B65-EE49E0B2F842}"/>
              </a:ext>
            </a:extLst>
          </p:cNvPr>
          <p:cNvPicPr>
            <a:picLocks noChangeAspect="1"/>
          </p:cNvPicPr>
          <p:nvPr/>
        </p:nvPicPr>
        <p:blipFill>
          <a:blip r:embed="rId3"/>
          <a:stretch>
            <a:fillRect/>
          </a:stretch>
        </p:blipFill>
        <p:spPr>
          <a:xfrm>
            <a:off x="4217689" y="1668247"/>
            <a:ext cx="2506862" cy="33803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EA884FB4-C3D2-4382-943D-61FD96B5BA99}"/>
              </a:ext>
            </a:extLst>
          </p:cNvPr>
          <p:cNvPicPr>
            <a:picLocks noChangeAspect="1"/>
          </p:cNvPicPr>
          <p:nvPr/>
        </p:nvPicPr>
        <p:blipFill>
          <a:blip r:embed="rId4"/>
          <a:stretch>
            <a:fillRect/>
          </a:stretch>
        </p:blipFill>
        <p:spPr>
          <a:xfrm>
            <a:off x="1067433" y="1672594"/>
            <a:ext cx="2529550" cy="33803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059E20C1-554D-4FC1-947C-3DA5DD3EEB40}"/>
              </a:ext>
            </a:extLst>
          </p:cNvPr>
          <p:cNvPicPr>
            <a:picLocks noChangeAspect="1"/>
          </p:cNvPicPr>
          <p:nvPr/>
        </p:nvPicPr>
        <p:blipFill>
          <a:blip r:embed="rId5"/>
          <a:stretch>
            <a:fillRect/>
          </a:stretch>
        </p:blipFill>
        <p:spPr>
          <a:xfrm>
            <a:off x="7345257" y="1633245"/>
            <a:ext cx="4441906" cy="345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rrow: Down 6">
            <a:extLst>
              <a:ext uri="{FF2B5EF4-FFF2-40B4-BE49-F238E27FC236}">
                <a16:creationId xmlns:a16="http://schemas.microsoft.com/office/drawing/2014/main" id="{72231B27-5AC2-4B86-9414-2AF7CF36DB18}"/>
              </a:ext>
            </a:extLst>
          </p:cNvPr>
          <p:cNvSpPr/>
          <p:nvPr/>
        </p:nvSpPr>
        <p:spPr>
          <a:xfrm>
            <a:off x="10185009" y="2489982"/>
            <a:ext cx="182880" cy="703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3B86D7B4-6B42-4100-A5A4-9339060D3C27}"/>
              </a:ext>
            </a:extLst>
          </p:cNvPr>
          <p:cNvSpPr/>
          <p:nvPr/>
        </p:nvSpPr>
        <p:spPr>
          <a:xfrm rot="16878436">
            <a:off x="10772314" y="1523189"/>
            <a:ext cx="182880" cy="703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166108-AC36-4656-8F4F-67C4ADF649C3}"/>
              </a:ext>
            </a:extLst>
          </p:cNvPr>
          <p:cNvSpPr txBox="1"/>
          <p:nvPr/>
        </p:nvSpPr>
        <p:spPr>
          <a:xfrm>
            <a:off x="7345257" y="5330951"/>
            <a:ext cx="4441906" cy="1323439"/>
          </a:xfrm>
          <a:prstGeom prst="rect">
            <a:avLst/>
          </a:prstGeom>
          <a:noFill/>
        </p:spPr>
        <p:txBody>
          <a:bodyPr wrap="square" rtlCol="0">
            <a:spAutoFit/>
          </a:bodyPr>
          <a:lstStyle/>
          <a:p>
            <a:pPr algn="ctr"/>
            <a:r>
              <a:rPr lang="en-US" sz="2000" b="1" dirty="0"/>
              <a:t>1968.</a:t>
            </a:r>
          </a:p>
          <a:p>
            <a:pPr algn="ctr"/>
            <a:r>
              <a:rPr lang="en-US" sz="2000" b="1" dirty="0" err="1"/>
              <a:t>Vlasta</a:t>
            </a:r>
            <a:r>
              <a:rPr lang="en-US" sz="2000" b="1" dirty="0"/>
              <a:t> </a:t>
            </a:r>
            <a:r>
              <a:rPr lang="en-US" sz="2000" b="1" dirty="0" err="1"/>
              <a:t>Velisav</a:t>
            </a:r>
            <a:r>
              <a:rPr lang="sr-Latn-RS" sz="2000" b="1" dirty="0"/>
              <a:t>ljević, Olga Spiridonović, Milorad Mišković, Petar Slovenski, Dubravka Perić</a:t>
            </a:r>
            <a:endParaRPr lang="en-US" sz="2000" b="1" dirty="0"/>
          </a:p>
        </p:txBody>
      </p:sp>
    </p:spTree>
    <p:extLst>
      <p:ext uri="{BB962C8B-B14F-4D97-AF65-F5344CB8AC3E}">
        <p14:creationId xmlns:p14="http://schemas.microsoft.com/office/powerpoint/2010/main" val="190406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10" name="Picture 9" descr="Calendar&#10;&#10;Description automatically generated">
            <a:extLst>
              <a:ext uri="{FF2B5EF4-FFF2-40B4-BE49-F238E27FC236}">
                <a16:creationId xmlns:a16="http://schemas.microsoft.com/office/drawing/2014/main" id="{8B56DC02-1205-404F-A672-215453C7CA17}"/>
              </a:ext>
            </a:extLst>
          </p:cNvPr>
          <p:cNvPicPr>
            <a:picLocks noChangeAspect="1"/>
          </p:cNvPicPr>
          <p:nvPr/>
        </p:nvPicPr>
        <p:blipFill rotWithShape="1">
          <a:blip r:embed="rId3">
            <a:extLst>
              <a:ext uri="{28A0092B-C50C-407E-A947-70E740481C1C}">
                <a14:useLocalDpi xmlns:a14="http://schemas.microsoft.com/office/drawing/2010/main" val="0"/>
              </a:ext>
            </a:extLst>
          </a:blip>
          <a:srcRect b="11583"/>
          <a:stretch/>
        </p:blipFill>
        <p:spPr>
          <a:xfrm>
            <a:off x="6637105" y="3237832"/>
            <a:ext cx="4828240" cy="3582204"/>
          </a:xfrm>
          <a:prstGeom prst="rect">
            <a:avLst/>
          </a:prstGeom>
          <a:ln>
            <a:noFill/>
          </a:ln>
          <a:effectLst>
            <a:softEdge rad="112500"/>
          </a:effectLst>
        </p:spPr>
      </p:pic>
      <p:sp>
        <p:nvSpPr>
          <p:cNvPr id="11" name="TextBox 10">
            <a:extLst>
              <a:ext uri="{FF2B5EF4-FFF2-40B4-BE49-F238E27FC236}">
                <a16:creationId xmlns:a16="http://schemas.microsoft.com/office/drawing/2014/main" id="{7AA5D8AE-517D-4D87-9D17-2CE27BE1D23B}"/>
              </a:ext>
            </a:extLst>
          </p:cNvPr>
          <p:cNvSpPr txBox="1"/>
          <p:nvPr/>
        </p:nvSpPr>
        <p:spPr>
          <a:xfrm>
            <a:off x="410967" y="2065106"/>
            <a:ext cx="6226138" cy="4493538"/>
          </a:xfrm>
          <a:prstGeom prst="rect">
            <a:avLst/>
          </a:prstGeom>
          <a:noFill/>
        </p:spPr>
        <p:txBody>
          <a:bodyPr wrap="square" rtlCol="0">
            <a:spAutoFit/>
          </a:bodyPr>
          <a:lstStyle/>
          <a:p>
            <a:pPr marL="342900" indent="-342900" algn="just">
              <a:buFont typeface="Wingdings" panose="05000000000000000000" pitchFamily="2" charset="2"/>
              <a:buChar char="§"/>
            </a:pPr>
            <a:r>
              <a:rPr lang="sr-Latn-RS" sz="2200" b="1" dirty="0">
                <a:latin typeface="+mn-lt"/>
              </a:rPr>
              <a:t>Živojin Vukadinović, pisac, prevodilac, novinar lista </a:t>
            </a:r>
            <a:r>
              <a:rPr lang="sr-Latn-RS" sz="2200" b="1" i="1" dirty="0">
                <a:latin typeface="+mn-lt"/>
              </a:rPr>
              <a:t>Politika</a:t>
            </a:r>
            <a:r>
              <a:rPr lang="sr-Latn-RS" sz="2200" b="1" dirty="0">
                <a:latin typeface="+mn-lt"/>
              </a:rPr>
              <a:t>, 1930. uveo dodatak </a:t>
            </a:r>
            <a:r>
              <a:rPr lang="sr-Latn-RS" sz="2200" b="1" i="1" dirty="0">
                <a:latin typeface="+mn-lt"/>
              </a:rPr>
              <a:t>Politika za decu</a:t>
            </a:r>
            <a:r>
              <a:rPr lang="sr-Latn-RS" sz="2200" b="1" dirty="0">
                <a:latin typeface="+mn-lt"/>
              </a:rPr>
              <a:t>, podsticao književnost za decu edicijama </a:t>
            </a:r>
            <a:r>
              <a:rPr lang="sr-Latn-RS" sz="2200" b="1" i="1" dirty="0">
                <a:latin typeface="+mn-lt"/>
              </a:rPr>
              <a:t>Zlatna knjiga</a:t>
            </a:r>
            <a:r>
              <a:rPr lang="sr-Latn-RS" sz="2200" b="1" dirty="0">
                <a:latin typeface="+mn-lt"/>
              </a:rPr>
              <a:t> i </a:t>
            </a:r>
            <a:r>
              <a:rPr lang="sr-Latn-RS" sz="2200" b="1" i="1" dirty="0">
                <a:latin typeface="+mn-lt"/>
              </a:rPr>
              <a:t>Plava ptica</a:t>
            </a:r>
            <a:r>
              <a:rPr lang="sr-Latn-RS" sz="2200" b="1" dirty="0">
                <a:latin typeface="+mn-lt"/>
              </a:rPr>
              <a:t>, a izdavač je bio Geca Kon </a:t>
            </a:r>
          </a:p>
          <a:p>
            <a:pPr marL="342900" indent="-342900" algn="just">
              <a:buFont typeface="Wingdings" panose="05000000000000000000" pitchFamily="2" charset="2"/>
              <a:buChar char="§"/>
            </a:pPr>
            <a:r>
              <a:rPr lang="sr-Latn-RS" sz="2200" b="1" dirty="0"/>
              <a:t>Milivoje Predić, publicista i dramski pisac</a:t>
            </a:r>
          </a:p>
          <a:p>
            <a:pPr marL="342900" indent="-342900" algn="just">
              <a:buFont typeface="Wingdings" panose="05000000000000000000" pitchFamily="2" charset="2"/>
              <a:buChar char="§"/>
            </a:pPr>
            <a:r>
              <a:rPr lang="sr-Latn-RS" sz="2200" b="1" dirty="0"/>
              <a:t>Staša Beložanski, scenograf i slikar</a:t>
            </a:r>
          </a:p>
          <a:p>
            <a:pPr marL="342900" indent="-342900" algn="just">
              <a:buFont typeface="Wingdings" panose="05000000000000000000" pitchFamily="2" charset="2"/>
              <a:buChar char="§"/>
            </a:pPr>
            <a:r>
              <a:rPr lang="sr-Latn-RS" sz="2200" b="1" dirty="0"/>
              <a:t>Danica Živanović, balerina i koreograf</a:t>
            </a:r>
          </a:p>
          <a:p>
            <a:pPr marL="342900" indent="-342900" algn="just">
              <a:buFont typeface="Wingdings" panose="05000000000000000000" pitchFamily="2" charset="2"/>
              <a:buChar char="§"/>
            </a:pPr>
            <a:r>
              <a:rPr lang="sr-Latn-RS" sz="2200" b="1" dirty="0"/>
              <a:t>Ana Dorjan, muzički predagog, operska pevačica, mecosopran</a:t>
            </a:r>
          </a:p>
          <a:p>
            <a:pPr marL="342900" indent="-342900" algn="just">
              <a:buFont typeface="Wingdings" panose="05000000000000000000" pitchFamily="2" charset="2"/>
              <a:buChar char="§"/>
            </a:pPr>
            <a:r>
              <a:rPr lang="sr-Latn-RS" sz="2200" b="1" dirty="0"/>
              <a:t>Davorin Županić, dirigent</a:t>
            </a:r>
            <a:endParaRPr lang="en-US" sz="2200" b="1" dirty="0"/>
          </a:p>
          <a:p>
            <a:pPr marL="342900" indent="-342900" algn="just">
              <a:buFont typeface="Wingdings" panose="05000000000000000000" pitchFamily="2" charset="2"/>
              <a:buChar char="§"/>
            </a:pPr>
            <a:r>
              <a:rPr lang="sr-Latn-RS" sz="2200" b="1" dirty="0"/>
              <a:t>Vladimir Žedrinski, ilustrator u listu </a:t>
            </a:r>
            <a:r>
              <a:rPr lang="sr-Latn-RS" sz="2200" b="1" i="1" dirty="0"/>
              <a:t>Politika </a:t>
            </a:r>
            <a:r>
              <a:rPr lang="sr-Latn-RS" sz="2200" b="1" dirty="0"/>
              <a:t>i </a:t>
            </a:r>
            <a:r>
              <a:rPr lang="sr-Latn-RS" sz="2200" b="1" i="1" dirty="0"/>
              <a:t>Politika za decu</a:t>
            </a:r>
            <a:endParaRPr lang="en-US" sz="2200" i="1" dirty="0"/>
          </a:p>
        </p:txBody>
      </p:sp>
      <p:pic>
        <p:nvPicPr>
          <p:cNvPr id="15" name="Picture 14" descr="A picture containing text&#10;&#10;Description automatically generated">
            <a:extLst>
              <a:ext uri="{FF2B5EF4-FFF2-40B4-BE49-F238E27FC236}">
                <a16:creationId xmlns:a16="http://schemas.microsoft.com/office/drawing/2014/main" id="{BEA27CF8-D8A6-4E6B-B9E8-89E9F667BB23}"/>
              </a:ext>
            </a:extLst>
          </p:cNvPr>
          <p:cNvPicPr>
            <a:picLocks noChangeAspect="1"/>
          </p:cNvPicPr>
          <p:nvPr/>
        </p:nvPicPr>
        <p:blipFill rotWithShape="1">
          <a:blip r:embed="rId4">
            <a:extLst>
              <a:ext uri="{28A0092B-C50C-407E-A947-70E740481C1C}">
                <a14:useLocalDpi xmlns:a14="http://schemas.microsoft.com/office/drawing/2010/main" val="0"/>
              </a:ext>
            </a:extLst>
          </a:blip>
          <a:srcRect l="12313" t="7153" r="10427" b="7729"/>
          <a:stretch/>
        </p:blipFill>
        <p:spPr>
          <a:xfrm>
            <a:off x="7352206" y="149962"/>
            <a:ext cx="2130841" cy="3132591"/>
          </a:xfrm>
          <a:prstGeom prst="rect">
            <a:avLst/>
          </a:prstGeom>
          <a:ln>
            <a:noFill/>
          </a:ln>
          <a:effectLst>
            <a:softEdge rad="112500"/>
          </a:effectLst>
        </p:spPr>
      </p:pic>
      <p:pic>
        <p:nvPicPr>
          <p:cNvPr id="17" name="Picture 16" descr="Text&#10;&#10;Description automatically generated">
            <a:extLst>
              <a:ext uri="{FF2B5EF4-FFF2-40B4-BE49-F238E27FC236}">
                <a16:creationId xmlns:a16="http://schemas.microsoft.com/office/drawing/2014/main" id="{81D58428-33A6-4284-9946-C07D4B450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2642" y="89452"/>
            <a:ext cx="1827205" cy="3148380"/>
          </a:xfrm>
          <a:prstGeom prst="rect">
            <a:avLst/>
          </a:prstGeom>
          <a:ln>
            <a:noFill/>
          </a:ln>
          <a:effectLst>
            <a:softEdge rad="112500"/>
          </a:effectLst>
        </p:spPr>
      </p:pic>
      <p:pic>
        <p:nvPicPr>
          <p:cNvPr id="2" name="Picture 1">
            <a:extLst>
              <a:ext uri="{FF2B5EF4-FFF2-40B4-BE49-F238E27FC236}">
                <a16:creationId xmlns:a16="http://schemas.microsoft.com/office/drawing/2014/main" id="{E5524170-EB2F-49AC-A642-3AFDED3FABB3}"/>
              </a:ext>
            </a:extLst>
          </p:cNvPr>
          <p:cNvPicPr>
            <a:picLocks noChangeAspect="1"/>
          </p:cNvPicPr>
          <p:nvPr/>
        </p:nvPicPr>
        <p:blipFill>
          <a:blip r:embed="rId6"/>
          <a:stretch>
            <a:fillRect/>
          </a:stretch>
        </p:blipFill>
        <p:spPr>
          <a:xfrm>
            <a:off x="4017730" y="322031"/>
            <a:ext cx="2619375" cy="1743075"/>
          </a:xfrm>
          <a:prstGeom prst="rect">
            <a:avLst/>
          </a:prstGeom>
          <a:ln>
            <a:noFill/>
          </a:ln>
          <a:effectLst>
            <a:softEdge rad="112500"/>
          </a:effectLst>
        </p:spPr>
      </p:pic>
    </p:spTree>
    <p:extLst>
      <p:ext uri="{BB962C8B-B14F-4D97-AF65-F5344CB8AC3E}">
        <p14:creationId xmlns:p14="http://schemas.microsoft.com/office/powerpoint/2010/main" val="891984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7C3F21-0990-47A9-A749-DFF383A872B8}"/>
              </a:ext>
            </a:extLst>
          </p:cNvPr>
          <p:cNvSpPr>
            <a:spLocks noGrp="1"/>
          </p:cNvSpPr>
          <p:nvPr>
            <p:ph idx="1"/>
          </p:nvPr>
        </p:nvSpPr>
        <p:spPr>
          <a:xfrm>
            <a:off x="5430749" y="1140315"/>
            <a:ext cx="6278367" cy="4351338"/>
          </a:xfrm>
        </p:spPr>
        <p:txBody>
          <a:bodyPr>
            <a:noAutofit/>
          </a:bodyPr>
          <a:lstStyle/>
          <a:p>
            <a:pPr marL="0" indent="0" algn="ctr">
              <a:buNone/>
            </a:pPr>
            <a:r>
              <a:rPr lang="en-US" b="1" dirty="0"/>
              <a:t>Gita je </a:t>
            </a:r>
            <a:r>
              <a:rPr lang="en-US" b="1" dirty="0" err="1"/>
              <a:t>spasila</a:t>
            </a:r>
            <a:r>
              <a:rPr lang="en-US" b="1" dirty="0"/>
              <a:t> </a:t>
            </a:r>
            <a:r>
              <a:rPr lang="en-US" b="1" dirty="0" err="1"/>
              <a:t>ljubav</a:t>
            </a:r>
            <a:r>
              <a:rPr lang="en-US" b="1" dirty="0"/>
              <a:t> </a:t>
            </a:r>
            <a:r>
              <a:rPr lang="en-US" b="1" dirty="0" err="1"/>
              <a:t>jednog</a:t>
            </a:r>
            <a:r>
              <a:rPr lang="en-US" b="1" dirty="0"/>
              <a:t> </a:t>
            </a:r>
            <a:r>
              <a:rPr lang="en-US" b="1" dirty="0" err="1"/>
              <a:t>Kineza</a:t>
            </a:r>
            <a:r>
              <a:rPr lang="en-US" b="1" dirty="0"/>
              <a:t> </a:t>
            </a:r>
            <a:r>
              <a:rPr lang="en-US" b="1" dirty="0" err="1"/>
              <a:t>i</a:t>
            </a:r>
            <a:r>
              <a:rPr lang="en-US" b="1" dirty="0"/>
              <a:t> </a:t>
            </a:r>
            <a:r>
              <a:rPr lang="en-US" b="1" dirty="0" err="1"/>
              <a:t>jedne</a:t>
            </a:r>
            <a:r>
              <a:rPr lang="en-US" b="1" dirty="0"/>
              <a:t> </a:t>
            </a:r>
            <a:r>
              <a:rPr lang="en-US" b="1" dirty="0" err="1"/>
              <a:t>Jevrejke</a:t>
            </a:r>
            <a:endParaRPr lang="sr-Latn-RS" b="1" dirty="0"/>
          </a:p>
          <a:p>
            <a:pPr marL="0" indent="0" algn="just">
              <a:buNone/>
            </a:pPr>
            <a:endParaRPr lang="sr-Latn-RS" sz="2200" b="1" dirty="0"/>
          </a:p>
          <a:p>
            <a:pPr marL="0" indent="0" algn="just">
              <a:buNone/>
            </a:pPr>
            <a:r>
              <a:rPr lang="en-US" sz="2200" b="1" dirty="0"/>
              <a:t>„…</a:t>
            </a:r>
            <a:r>
              <a:rPr lang="en-US" sz="2200" b="1" dirty="0" err="1"/>
              <a:t>na</a:t>
            </a:r>
            <a:r>
              <a:rPr lang="en-US" sz="2200" b="1" dirty="0"/>
              <a:t> dan </a:t>
            </a:r>
            <a:r>
              <a:rPr lang="en-US" sz="2200" b="1" dirty="0" err="1"/>
              <a:t>Nušićeve</a:t>
            </a:r>
            <a:r>
              <a:rPr lang="en-US" sz="2200" b="1" dirty="0"/>
              <a:t> </a:t>
            </a:r>
            <a:r>
              <a:rPr lang="en-US" sz="2200" b="1" dirty="0" err="1"/>
              <a:t>sahrane</a:t>
            </a:r>
            <a:r>
              <a:rPr lang="en-US" sz="2200" b="1" dirty="0"/>
              <a:t>, </a:t>
            </a:r>
            <a:r>
              <a:rPr lang="en-US" sz="2200" b="1" dirty="0" err="1"/>
              <a:t>dok</a:t>
            </a:r>
            <a:r>
              <a:rPr lang="en-US" sz="2200" b="1" dirty="0"/>
              <a:t> je </a:t>
            </a:r>
            <a:r>
              <a:rPr lang="en-US" sz="2200" b="1" dirty="0" err="1"/>
              <a:t>fasada</a:t>
            </a:r>
            <a:r>
              <a:rPr lang="en-US" sz="2200" b="1" dirty="0"/>
              <a:t> </a:t>
            </a:r>
            <a:r>
              <a:rPr lang="en-US" sz="2200" b="1" dirty="0" err="1"/>
              <a:t>Narodnog</a:t>
            </a:r>
            <a:r>
              <a:rPr lang="en-US" sz="2200" b="1" dirty="0"/>
              <a:t> </a:t>
            </a:r>
            <a:r>
              <a:rPr lang="en-US" sz="2200" b="1" dirty="0" err="1"/>
              <a:t>pozorišta</a:t>
            </a:r>
            <a:r>
              <a:rPr lang="en-US" sz="2200" b="1" dirty="0"/>
              <a:t> u </a:t>
            </a:r>
            <a:r>
              <a:rPr lang="en-US" sz="2200" b="1" dirty="0" err="1"/>
              <a:t>znak</a:t>
            </a:r>
            <a:r>
              <a:rPr lang="en-US" sz="2200" b="1" dirty="0"/>
              <a:t> </a:t>
            </a:r>
            <a:r>
              <a:rPr lang="en-US" sz="2200" b="1" dirty="0" err="1"/>
              <a:t>tuge</a:t>
            </a:r>
            <a:r>
              <a:rPr lang="en-US" sz="2200" b="1" dirty="0"/>
              <a:t> za </a:t>
            </a:r>
            <a:r>
              <a:rPr lang="en-US" sz="2200" b="1" dirty="0" err="1"/>
              <a:t>našim</a:t>
            </a:r>
            <a:r>
              <a:rPr lang="en-US" sz="2200" b="1" dirty="0"/>
              <a:t> </a:t>
            </a:r>
            <a:r>
              <a:rPr lang="en-US" sz="2200" b="1" dirty="0" err="1"/>
              <a:t>velikanom</a:t>
            </a:r>
            <a:r>
              <a:rPr lang="en-US" sz="2200" b="1" dirty="0"/>
              <a:t> </a:t>
            </a:r>
            <a:r>
              <a:rPr lang="en-US" sz="2200" b="1" dirty="0" err="1"/>
              <a:t>bila</a:t>
            </a:r>
            <a:r>
              <a:rPr lang="en-US" sz="2200" b="1" dirty="0"/>
              <a:t> </a:t>
            </a:r>
            <a:r>
              <a:rPr lang="en-US" sz="2200" b="1" dirty="0" err="1"/>
              <a:t>prekrivena</a:t>
            </a:r>
            <a:r>
              <a:rPr lang="en-US" sz="2200" b="1" dirty="0"/>
              <a:t> </a:t>
            </a:r>
            <a:r>
              <a:rPr lang="en-US" sz="2200" b="1" dirty="0" err="1"/>
              <a:t>crnim</a:t>
            </a:r>
            <a:r>
              <a:rPr lang="en-US" sz="2200" b="1" dirty="0"/>
              <a:t> </a:t>
            </a:r>
            <a:r>
              <a:rPr lang="en-US" sz="2200" b="1" dirty="0" err="1"/>
              <a:t>platnom</a:t>
            </a:r>
            <a:r>
              <a:rPr lang="en-US" sz="2200" b="1" dirty="0"/>
              <a:t>, </a:t>
            </a:r>
            <a:r>
              <a:rPr lang="en-US" sz="2200" b="1" dirty="0" err="1"/>
              <a:t>jedno</a:t>
            </a:r>
            <a:r>
              <a:rPr lang="en-US" sz="2200" b="1" dirty="0"/>
              <a:t> </a:t>
            </a:r>
            <a:r>
              <a:rPr lang="en-US" sz="2200" b="1" dirty="0" err="1"/>
              <a:t>neutešno</a:t>
            </a:r>
            <a:r>
              <a:rPr lang="en-US" sz="2200" b="1" dirty="0"/>
              <a:t> </a:t>
            </a:r>
            <a:r>
              <a:rPr lang="en-US" sz="2200" b="1" dirty="0" err="1"/>
              <a:t>dete</a:t>
            </a:r>
            <a:r>
              <a:rPr lang="sr-Latn-RS" sz="2200" b="1" dirty="0"/>
              <a:t>,</a:t>
            </a:r>
            <a:r>
              <a:rPr lang="en-US" sz="2200" b="1" dirty="0"/>
              <a:t> </a:t>
            </a:r>
            <a:r>
              <a:rPr lang="en-US" sz="2200" b="1" dirty="0" err="1"/>
              <a:t>posebno</a:t>
            </a:r>
            <a:r>
              <a:rPr lang="en-US" sz="2200" b="1" dirty="0"/>
              <a:t> </a:t>
            </a:r>
            <a:r>
              <a:rPr lang="en-US" sz="2200" b="1" dirty="0" err="1"/>
              <a:t>tužno</a:t>
            </a:r>
            <a:r>
              <a:rPr lang="sr-Latn-RS" sz="2200" b="1" dirty="0"/>
              <a:t>,</a:t>
            </a:r>
            <a:r>
              <a:rPr lang="en-US" sz="2200" b="1" dirty="0"/>
              <a:t> </a:t>
            </a:r>
            <a:r>
              <a:rPr lang="en-US" sz="2200" b="1" dirty="0" err="1"/>
              <a:t>plakalo</a:t>
            </a:r>
            <a:r>
              <a:rPr lang="en-US" sz="2200" b="1" dirty="0"/>
              <a:t> </a:t>
            </a:r>
            <a:r>
              <a:rPr lang="sr-Latn-RS" sz="2200" b="1" dirty="0"/>
              <a:t>je </a:t>
            </a:r>
            <a:r>
              <a:rPr lang="en-US" sz="2200" b="1" dirty="0" err="1"/>
              <a:t>na</a:t>
            </a:r>
            <a:r>
              <a:rPr lang="en-US" sz="2200" b="1" dirty="0"/>
              <a:t> </a:t>
            </a:r>
            <a:r>
              <a:rPr lang="en-US" sz="2200" b="1" dirty="0" err="1"/>
              <a:t>njegovoj</a:t>
            </a:r>
            <a:r>
              <a:rPr lang="en-US" sz="2200" b="1" dirty="0"/>
              <a:t> </a:t>
            </a:r>
            <a:r>
              <a:rPr lang="en-US" sz="2200" b="1" dirty="0" err="1"/>
              <a:t>sahrani</a:t>
            </a:r>
            <a:r>
              <a:rPr lang="sr-Latn-RS" sz="2200" b="1" dirty="0"/>
              <a:t> ..</a:t>
            </a:r>
            <a:r>
              <a:rPr lang="en-US" sz="2200" b="1" dirty="0"/>
              <a:t>. </a:t>
            </a:r>
            <a:r>
              <a:rPr lang="en-US" sz="2200" b="1" dirty="0" err="1"/>
              <a:t>Bila</a:t>
            </a:r>
            <a:r>
              <a:rPr lang="en-US" sz="2200" b="1" dirty="0"/>
              <a:t> je to </a:t>
            </a:r>
            <a:r>
              <a:rPr lang="en-US" sz="2200" b="1" dirty="0" err="1"/>
              <a:t>malena</a:t>
            </a:r>
            <a:r>
              <a:rPr lang="en-US" sz="2200" b="1" dirty="0"/>
              <a:t> </a:t>
            </a:r>
            <a:r>
              <a:rPr lang="en-US" sz="2200" b="1" dirty="0" err="1"/>
              <a:t>Glorija</a:t>
            </a:r>
            <a:r>
              <a:rPr lang="en-US" sz="2200" b="1" dirty="0"/>
              <a:t> </a:t>
            </a:r>
            <a:r>
              <a:rPr lang="en-US" sz="2200" b="1" dirty="0" err="1"/>
              <a:t>koja</a:t>
            </a:r>
            <a:r>
              <a:rPr lang="en-US" sz="2200" b="1" dirty="0"/>
              <a:t> je </a:t>
            </a:r>
            <a:r>
              <a:rPr lang="en-US" sz="2200" b="1" dirty="0" err="1"/>
              <a:t>tugovala</a:t>
            </a:r>
            <a:r>
              <a:rPr lang="en-US" sz="2200" b="1" dirty="0"/>
              <a:t> za </a:t>
            </a:r>
            <a:r>
              <a:rPr lang="en-US" sz="2200" b="1" dirty="0" err="1"/>
              <a:t>svojim</a:t>
            </a:r>
            <a:r>
              <a:rPr lang="en-US" sz="2200" b="1" dirty="0"/>
              <a:t> </a:t>
            </a:r>
            <a:r>
              <a:rPr lang="en-US" sz="2200" b="1" dirty="0" err="1"/>
              <a:t>nesuđenim</a:t>
            </a:r>
            <a:r>
              <a:rPr lang="en-US" sz="2200" b="1" dirty="0"/>
              <a:t> </a:t>
            </a:r>
            <a:r>
              <a:rPr lang="en-US" sz="2200" b="1" dirty="0" err="1"/>
              <a:t>kumom</a:t>
            </a:r>
            <a:r>
              <a:rPr lang="en-US" sz="2200" b="1" dirty="0"/>
              <a:t> – </a:t>
            </a:r>
            <a:r>
              <a:rPr lang="en-US" sz="2200" b="1" dirty="0" err="1"/>
              <a:t>Alkibijadom</a:t>
            </a:r>
            <a:r>
              <a:rPr lang="en-US" sz="2200" b="1" dirty="0"/>
              <a:t> </a:t>
            </a:r>
            <a:r>
              <a:rPr lang="en-US" sz="2200" b="1" dirty="0" err="1"/>
              <a:t>Nušom</a:t>
            </a:r>
            <a:r>
              <a:rPr lang="en-US" sz="2200" b="1" dirty="0"/>
              <a:t>.“</a:t>
            </a:r>
          </a:p>
        </p:txBody>
      </p:sp>
      <p:pic>
        <p:nvPicPr>
          <p:cNvPr id="4" name="Picture 3">
            <a:extLst>
              <a:ext uri="{FF2B5EF4-FFF2-40B4-BE49-F238E27FC236}">
                <a16:creationId xmlns:a16="http://schemas.microsoft.com/office/drawing/2014/main" id="{DC9CD31B-A9F5-4910-A2A2-786583429199}"/>
              </a:ext>
            </a:extLst>
          </p:cNvPr>
          <p:cNvPicPr>
            <a:picLocks noChangeAspect="1"/>
          </p:cNvPicPr>
          <p:nvPr/>
        </p:nvPicPr>
        <p:blipFill>
          <a:blip r:embed="rId2"/>
          <a:stretch>
            <a:fillRect/>
          </a:stretch>
        </p:blipFill>
        <p:spPr>
          <a:xfrm>
            <a:off x="565077" y="302818"/>
            <a:ext cx="4315147" cy="5717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9836FAA-25E1-45D2-BB37-493FF87EC518}"/>
              </a:ext>
            </a:extLst>
          </p:cNvPr>
          <p:cNvSpPr txBox="1"/>
          <p:nvPr/>
        </p:nvSpPr>
        <p:spPr>
          <a:xfrm>
            <a:off x="565077" y="6150007"/>
            <a:ext cx="4397341" cy="523220"/>
          </a:xfrm>
          <a:prstGeom prst="rect">
            <a:avLst/>
          </a:prstGeom>
          <a:noFill/>
        </p:spPr>
        <p:txBody>
          <a:bodyPr wrap="square" rtlCol="0">
            <a:spAutoFit/>
          </a:bodyPr>
          <a:lstStyle/>
          <a:p>
            <a:pPr algn="ctr"/>
            <a:r>
              <a:rPr lang="sr-Latn-RS" sz="2800" b="1" dirty="0"/>
              <a:t>Čo Čeng Po i Glorija</a:t>
            </a:r>
            <a:endParaRPr lang="en-US" sz="2800" b="1" dirty="0"/>
          </a:p>
        </p:txBody>
      </p:sp>
    </p:spTree>
    <p:extLst>
      <p:ext uri="{BB962C8B-B14F-4D97-AF65-F5344CB8AC3E}">
        <p14:creationId xmlns:p14="http://schemas.microsoft.com/office/powerpoint/2010/main" val="1922638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pic>
        <p:nvPicPr>
          <p:cNvPr id="11" name="Picture 10" descr="Text&#10;&#10;Description automatically generated">
            <a:extLst>
              <a:ext uri="{FF2B5EF4-FFF2-40B4-BE49-F238E27FC236}">
                <a16:creationId xmlns:a16="http://schemas.microsoft.com/office/drawing/2014/main" id="{49A7E221-5D5E-4F5B-99C9-65239212D424}"/>
              </a:ext>
            </a:extLst>
          </p:cNvPr>
          <p:cNvPicPr>
            <a:picLocks noChangeAspect="1"/>
          </p:cNvPicPr>
          <p:nvPr/>
        </p:nvPicPr>
        <p:blipFill rotWithShape="1">
          <a:blip r:embed="rId3">
            <a:extLst>
              <a:ext uri="{28A0092B-C50C-407E-A947-70E740481C1C}">
                <a14:useLocalDpi xmlns:a14="http://schemas.microsoft.com/office/drawing/2010/main" val="0"/>
              </a:ext>
            </a:extLst>
          </a:blip>
          <a:srcRect l="9768" t="10399" r="7411" b="29376"/>
          <a:stretch/>
        </p:blipFill>
        <p:spPr>
          <a:xfrm rot="60000">
            <a:off x="2802579" y="394516"/>
            <a:ext cx="6671193" cy="6136888"/>
          </a:xfrm>
          <a:prstGeom prst="rect">
            <a:avLst/>
          </a:prstGeom>
          <a:ln>
            <a:noFill/>
          </a:ln>
          <a:effectLst>
            <a:softEdge rad="112500"/>
          </a:effectLst>
        </p:spPr>
      </p:pic>
    </p:spTree>
    <p:extLst>
      <p:ext uri="{BB962C8B-B14F-4D97-AF65-F5344CB8AC3E}">
        <p14:creationId xmlns:p14="http://schemas.microsoft.com/office/powerpoint/2010/main" val="246466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4330362" y="553423"/>
            <a:ext cx="3285588" cy="707886"/>
          </a:xfrm>
          <a:prstGeom prst="rect">
            <a:avLst/>
          </a:prstGeom>
          <a:noFill/>
        </p:spPr>
        <p:txBody>
          <a:bodyPr wrap="square" rtlCol="0">
            <a:spAutoFit/>
          </a:bodyPr>
          <a:lstStyle/>
          <a:p>
            <a:r>
              <a:rPr lang="sr-Latn-RS" sz="4000" b="1" spc="-150" dirty="0">
                <a:ea typeface="+mj-ea"/>
                <a:cs typeface="+mj-cs"/>
              </a:rPr>
              <a:t>19. januar 1938.</a:t>
            </a:r>
            <a:endParaRPr lang="en-US" sz="4000" b="1" spc="-150" dirty="0">
              <a:ea typeface="+mj-ea"/>
              <a:cs typeface="+mj-cs"/>
            </a:endParaRPr>
          </a:p>
        </p:txBody>
      </p:sp>
      <p:pic>
        <p:nvPicPr>
          <p:cNvPr id="13" name="Picture 12">
            <a:extLst>
              <a:ext uri="{FF2B5EF4-FFF2-40B4-BE49-F238E27FC236}">
                <a16:creationId xmlns:a16="http://schemas.microsoft.com/office/drawing/2014/main" id="{144D83E8-C2A1-4550-BE63-3901073C04F0}"/>
              </a:ext>
            </a:extLst>
          </p:cNvPr>
          <p:cNvPicPr>
            <a:picLocks noChangeAspect="1"/>
          </p:cNvPicPr>
          <p:nvPr/>
        </p:nvPicPr>
        <p:blipFill rotWithShape="1">
          <a:blip r:embed="rId3">
            <a:extLst>
              <a:ext uri="{28A0092B-C50C-407E-A947-70E740481C1C}">
                <a14:useLocalDpi xmlns:a14="http://schemas.microsoft.com/office/drawing/2010/main" val="0"/>
              </a:ext>
            </a:extLst>
          </a:blip>
          <a:srcRect l="4368" t="5427" r="4588" b="47993"/>
          <a:stretch/>
        </p:blipFill>
        <p:spPr>
          <a:xfrm>
            <a:off x="988829" y="1716259"/>
            <a:ext cx="6238563" cy="4906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Qr code&#10;&#10;Description automatically generated">
            <a:extLst>
              <a:ext uri="{FF2B5EF4-FFF2-40B4-BE49-F238E27FC236}">
                <a16:creationId xmlns:a16="http://schemas.microsoft.com/office/drawing/2014/main" id="{5D9ABB6A-9713-4CAE-B6D6-C9DAC18D0C59}"/>
              </a:ext>
            </a:extLst>
          </p:cNvPr>
          <p:cNvPicPr>
            <a:picLocks noChangeAspect="1"/>
          </p:cNvPicPr>
          <p:nvPr/>
        </p:nvPicPr>
        <p:blipFill rotWithShape="1">
          <a:blip r:embed="rId4">
            <a:extLst>
              <a:ext uri="{28A0092B-C50C-407E-A947-70E740481C1C}">
                <a14:useLocalDpi xmlns:a14="http://schemas.microsoft.com/office/drawing/2010/main" val="0"/>
              </a:ext>
            </a:extLst>
          </a:blip>
          <a:srcRect b="61555"/>
          <a:stretch/>
        </p:blipFill>
        <p:spPr>
          <a:xfrm>
            <a:off x="5973156" y="3158417"/>
            <a:ext cx="5756131" cy="348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0341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673CC5-4C2E-4B6D-AFBA-41DED4369360}"/>
              </a:ext>
            </a:extLst>
          </p:cNvPr>
          <p:cNvPicPr>
            <a:picLocks noChangeAspect="1"/>
          </p:cNvPicPr>
          <p:nvPr/>
        </p:nvPicPr>
        <p:blipFill>
          <a:blip r:embed="rId2"/>
          <a:stretch>
            <a:fillRect/>
          </a:stretch>
        </p:blipFill>
        <p:spPr>
          <a:xfrm>
            <a:off x="0" y="98474"/>
            <a:ext cx="1617785" cy="1617785"/>
          </a:xfrm>
          <a:prstGeom prst="rect">
            <a:avLst/>
          </a:prstGeom>
        </p:spPr>
      </p:pic>
      <p:sp>
        <p:nvSpPr>
          <p:cNvPr id="8" name="TextBox 7">
            <a:extLst>
              <a:ext uri="{FF2B5EF4-FFF2-40B4-BE49-F238E27FC236}">
                <a16:creationId xmlns:a16="http://schemas.microsoft.com/office/drawing/2014/main" id="{ABFA9A85-77F5-45AD-A6F5-333DDB59C94F}"/>
              </a:ext>
            </a:extLst>
          </p:cNvPr>
          <p:cNvSpPr txBox="1"/>
          <p:nvPr/>
        </p:nvSpPr>
        <p:spPr>
          <a:xfrm>
            <a:off x="92468" y="2326230"/>
            <a:ext cx="5034336" cy="1015663"/>
          </a:xfrm>
          <a:prstGeom prst="rect">
            <a:avLst/>
          </a:prstGeom>
          <a:noFill/>
        </p:spPr>
        <p:txBody>
          <a:bodyPr wrap="square" rtlCol="0">
            <a:spAutoFit/>
          </a:bodyPr>
          <a:lstStyle/>
          <a:p>
            <a:pPr algn="ctr"/>
            <a:r>
              <a:rPr lang="en-US" sz="3600" b="1" spc="-150" dirty="0" err="1">
                <a:ea typeface="+mj-ea"/>
                <a:cs typeface="+mj-cs"/>
              </a:rPr>
              <a:t>Premijera</a:t>
            </a:r>
            <a:r>
              <a:rPr lang="sr-Latn-RS" sz="3600" b="1" spc="-150" dirty="0">
                <a:ea typeface="+mj-ea"/>
                <a:cs typeface="+mj-cs"/>
              </a:rPr>
              <a:t> Rodinog pozorišta</a:t>
            </a:r>
          </a:p>
          <a:p>
            <a:pPr algn="ctr"/>
            <a:r>
              <a:rPr lang="en-US" sz="2400" b="1" spc="-150" dirty="0">
                <a:ea typeface="+mj-ea"/>
                <a:cs typeface="+mj-cs"/>
              </a:rPr>
              <a:t>Kolar</a:t>
            </a:r>
            <a:r>
              <a:rPr lang="sr-Latn-RS" sz="2400" b="1" spc="-150" dirty="0">
                <a:ea typeface="+mj-ea"/>
                <a:cs typeface="+mj-cs"/>
              </a:rPr>
              <a:t>čeva zadužbina</a:t>
            </a:r>
            <a:r>
              <a:rPr lang="en-US" sz="2400" b="1" spc="-150" dirty="0">
                <a:ea typeface="+mj-ea"/>
                <a:cs typeface="+mj-cs"/>
              </a:rPr>
              <a:t>, 23</a:t>
            </a:r>
            <a:r>
              <a:rPr lang="sr-Latn-RS" sz="2400" b="1" spc="-150" dirty="0">
                <a:ea typeface="+mj-ea"/>
                <a:cs typeface="+mj-cs"/>
              </a:rPr>
              <a:t>. januar 1938.</a:t>
            </a:r>
            <a:endParaRPr lang="en-US" sz="2400" b="1" spc="-150" dirty="0">
              <a:ea typeface="+mj-ea"/>
              <a:cs typeface="+mj-cs"/>
            </a:endParaRPr>
          </a:p>
        </p:txBody>
      </p:sp>
      <p:pic>
        <p:nvPicPr>
          <p:cNvPr id="5" name="Picture 4" descr="Table&#10;&#10;Description automatically generated">
            <a:extLst>
              <a:ext uri="{FF2B5EF4-FFF2-40B4-BE49-F238E27FC236}">
                <a16:creationId xmlns:a16="http://schemas.microsoft.com/office/drawing/2014/main" id="{AD87B0B2-849C-4E49-9F7B-904B289C9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397" y="858395"/>
            <a:ext cx="6461704" cy="5141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Da ne beše Ilije M. Kolarca, Beograd danas ne bi bio ono što jeste | Ko je  bio...">
            <a:extLst>
              <a:ext uri="{FF2B5EF4-FFF2-40B4-BE49-F238E27FC236}">
                <a16:creationId xmlns:a16="http://schemas.microsoft.com/office/drawing/2014/main" id="{B8F22FA6-E947-4B81-B5F1-B96346DCB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00" y="3824492"/>
            <a:ext cx="3873358" cy="2582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922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907</TotalTime>
  <Words>1719</Words>
  <Application>Microsoft Office PowerPoint</Application>
  <PresentationFormat>Widescreen</PresentationFormat>
  <Paragraphs>92</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Georgia</vt:lpstr>
      <vt:lpstr>Wingdings</vt:lpstr>
      <vt:lpstr>Office Theme</vt:lpstr>
      <vt:lpstr>Priča o jednoj rodi  Autor predavanja i prezentacije:  Barbara Panić</vt:lpstr>
      <vt:lpstr> </vt:lpstr>
      <vt:lpstr>Prvo pozorište u kojem likove dece igraju deca, dok su uloge odraslih tumačili profesionalni glumci</vt:lpstr>
      <vt:lpstr>Margita Predić Nušić i Sofija Vukadinović</vt:lpstr>
      <vt:lpstr>PowerPoint Presentation</vt:lpstr>
      <vt:lpstr>PowerPoint Presentation</vt:lpstr>
      <vt:lpstr>PowerPoint Presentation</vt:lpstr>
      <vt:lpstr>PowerPoint Presentation</vt:lpstr>
      <vt:lpstr>PowerPoint Presentation</vt:lpstr>
      <vt:lpstr>PowerPoint Presentation</vt:lpstr>
      <vt:lpstr>„Kroz odškrinutu zavesu prvo se pojavio ogroman kljun jedne rode iz koga je, na veliko iznenađenje i radost dečiju, ispao jedan mali sportista u fudbalskom dresu s fudbalom u rukama. Njega smo od tada viđali pred početak svake tačke; to je bio 'konferansije', mali Puša. I svaki put kad bi se pojavio Puša bi požnjeo aplauz na kome bi mu i veliki glumci mogli da pozavide. U svojoj ulozi Puša je bio zaista sjajan.“</vt:lpstr>
      <vt:lpstr>„POZORIŠTE RODINO ŠALJE SVOJE POŠTARE DA NA KRAJU PREDSTAVE SVU PUBLIKU POZDRAVE I UJEDNO DA POZOVU NA PREDSTAVU NAŠU NOVU!  JER BAŠ NIKO NIJE SLEP, VIDI DA JE PROGRAM LEP!“</vt:lpstr>
      <vt:lpstr>PowerPoint Presentation</vt:lpstr>
      <vt:lpstr>PowerPoint Presentation</vt:lpstr>
      <vt:lpstr>„Uživala sam u probama, vežbala balet. Ipak, moram priznati da sam u pozorištu bila mnogo bolji gledalac nego izvođač [...] Igrala sam, obično, 'narod' ili sam pevala u horu. Tetka Gita, meka srca kao prema svakom detetu, sažalila se na mene i nagovorila svoju koleginicu, a moju majku, da mi poveri ulogu Prvog paža u Caru Ćiri. Na probama je sve bilo dosta dobro, a na predstavi - katastrofa! Da bi se razumelo zašto je do toga došlo, treba reći da je naslovnu ulogu u tom komadu igrao izvanredno talentovan dečak Fredi Altaras. Bio je rođeni komičar i izazivao je gromoglasan smeh publike, a ja sam se, na užas tetka Gite koja je posmatrala scenu iza kulisa, pridružila u smehu gledaocima. Slušajući i gledajući Fredija, prosto sam se previjala od smeha nasred bine, što je bilo suprotno mojoj ulozi ozbiljnog paža. Na tetka Gitine panične znake da se sklonim sa pozornice, samo sam odmahnula rukom i nastavila da uživam u bravurama neodoljivog komičara.“</vt:lpstr>
      <vt:lpstr>PowerPoint Presentation</vt:lpstr>
      <vt:lpstr>PowerPoint Presentation</vt:lpstr>
      <vt:lpstr>PowerPoint Presentation</vt:lpstr>
      <vt:lpstr>Premijera 4. januara 1939.  </vt:lpstr>
      <vt:lpstr>Šule, Dule i Cule (Miodrag Gajić, Fredi Altarac i Rudolf Šandor)</vt:lpstr>
      <vt:lpstr>               Lažni carević (Ludi Lakaban)          Fredi Altarac u ulozi Omara </vt:lpstr>
      <vt:lpstr>               „Odjednom na scenu dotrči zaduvan jedan simpatičan debeljko. Obraća se još u gornjem kaputu gospodinu Mimi Prediću: - Šta je čika Mima? Zašto ste me zvali? A zdravo Fredi, čuj! Brzo! Milica ima vatru i leži u krevetu pa ne može da dođe. Eto, brzo nauči ovo napamet da to objaviš publici.  Hoću, smesta. Uzeo je iz Predićeve ruke program na poleđini kojega je bio napisan tekst te objave, i izgubio se među kulisama. Odista nije prošlo ni pet minuta, a mali Fredi Altaras, konferansije ovog pozorišta, dolazi pred nas i zaista – teče kao voda. - Dakle počinjemo, komanduje gospodin Mima, Ajde ti Fredi, pred zavesu i obajvi tu tužnu vest.  Mali Fredika je bez ikakve treme izašao pred zavesu i posle burnog aplauza, bez ijedne greške izvršio svoj zadatak.“  </vt:lpstr>
      <vt:lpstr>PowerPoint Presentation</vt:lpstr>
      <vt:lpstr>PowerPoint Presentation</vt:lpstr>
      <vt:lpstr>PowerPoint Presentation</vt:lpstr>
      <vt:lpstr>                           Pepeljuga,  premijera 17. decembar 1939.  „ ... urednik 'Zlatne knjige', g. Živojin Vukadinović [...] uzeo je jednu od najzanimljivijih narodnih priča, koja se nalazi kod svih naroda – Pepeljugu – i od nje napravio još zanimljiviju komediju u stihovima [...] 'Pepeljuga' g. Vukadinovića puna je duhovitih mesta, puna topline i zanimljivih situacija [...] Scene komedije lepo su povezane i smenjivale su se brzo, tako da su mali gledaoci pratili komad do kraja sa napregnutom pažnjom [...] Naročito su se istakli: Dubravka Perić i Ivanka Dragutinović, kao kćeri Gospa Crvenperke, Pepeljugine maćehe, Mladen Maras, kao prvi dvoranin, Fredi Altaras, kao Tale – dvorska budala i Jovan Bogdanović, kao dobošar [...] Gđa Živanović svojim baletskim tačkama, gđa Dorijan svojim muzičkim tačkama i g. Beložanski svojim dekorom, pomogli su piscu g. Vukadinoviću i anonimnom reditelju (prim. aut. Sofiji Vukadinović) da premijera doživi zaista lep uspeh.“ </vt:lpstr>
      <vt:lpstr>„ [...] u ovoj obradi Pepeljuge, sama dvorska budala Tale pravi sva čuda zahvaljujući baletu carskog pozorišta, kostimima i rekvizitima. Pored Pepeljuge koju sa nežnošću igra mala Katarina Obradović [...] najznačajnija je dečja uloga mlade dvorske budale Tala koga s poletom predstavlja Fredi Altaras, poznat inače kao Rodin konferansije Puša [...].“ </vt:lpstr>
      <vt:lpstr>„Što se tih internih stvari tiče, da ih ne krstimo baš intrigama, najbolje je verziran veteran Rodinog pozorišta, Fredi Altaras, poznati Puša. Puša igra od osnivanja Rodinog pozorišta, dao je čitav niz tipova [...] Igrao je Emila u Emilu i detektivima, princa Omera u Ludom Labakanu, stražara u Nosonji, a u Pepeljugi, koja se daje već deseti put, igra najveću mušku ulogu – dvorsku budalu Taleta. [...] Za sobom Puša ima oko osamdeset predstava. Sada mu je četrnaest godina i odličan je učenik. Od svih uloga najviše voli ulogu Puše. Inače, zna sve zakulisne događaje i intrige iz garderoba. Šta više, poznaje i sve tajne svojih starijih koleginica. Sasvim se snašao u pozorišnoj atmosferi. On ima već pozorišnu rutinu i svoj glumački stav. Njegova, donekle debeljuškasta pojava odlično odgovara ulogama koje igra.“</vt:lpstr>
      <vt:lpstr>PowerPoint Presentation</vt:lpstr>
      <vt:lpstr>          1940/1941.        Fredi kao Mandarin Vi Pang</vt:lpstr>
      <vt:lpstr>Želim šešir po poslednjoj modi premijera 15. decembar 1940.  </vt:lpstr>
      <vt:lpstr>19. januar 1941.</vt:lpstr>
      <vt:lpstr>Dečja soba premijera 20. februar 1941.  </vt:lpstr>
      <vt:lpstr>Svečanost u Sevilji i Pepepljuga zadnja „okupacijska“ predstava, 5. novembar 1941.  „Sećam se, ali sa tugom, poslednje dve predstave Rodinog pozorišta, održane za vreme okupacije. Date su u Kolarcu početkom jeseni 1941. godine. Igrala se Pepeljuga u kojoj sam do tada uvek imao ulogu Dobošara. Međutim u ovim predstavama dobio sam ulogu Tala, dvorske budale. Ovu ulogu je inače igrao moj dobri drug Fredi Altaras, koji je kao Tale uvek izazivao buru smeha i bučno odobravanje u gledalištu. Fredi je bio jedan od najpopularnijih Rodinih glumaca, ali je na ovim predstavama iza scene gledao kako se uzaludno trudim da ga, kao Tale, dostignem. Njemu su tetka Sojka i tetka Gita objasnile da je za njega bolje da se privremeno skloni sa scene. Niko od nas nije ni pomislio da će Nemci pogubiti našeg dragog Fredija, njegovu porodicu i mnoge pripadnike njegovog jevrejskog kao i našeg zajedničkog srpskog naroda.“                                                                                                                                                                                                                                    Jova Bogdanović  </vt:lpstr>
      <vt:lpstr>PowerPoint Presentation</vt:lpstr>
      <vt:lpstr>PowerPoint Presentation</vt:lpstr>
      <vt:lpstr>PowerPoint Presentation</vt:lpstr>
      <vt:lpstr>PowerPoint Presentation</vt:lpstr>
      <vt:lpstr>KRAJ</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Branisalv Nušić, Margita Predić-Nušić, Sofija Vukadinović</dc:title>
  <dc:creator>user</dc:creator>
  <cp:lastModifiedBy>Barbi Barbi</cp:lastModifiedBy>
  <cp:revision>81</cp:revision>
  <dcterms:created xsi:type="dcterms:W3CDTF">2021-09-01T11:23:16Z</dcterms:created>
  <dcterms:modified xsi:type="dcterms:W3CDTF">2021-10-01T16:33:11Z</dcterms:modified>
</cp:coreProperties>
</file>