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13" r:id="rId3"/>
    <p:sldId id="312" r:id="rId4"/>
    <p:sldId id="258" r:id="rId5"/>
    <p:sldId id="257" r:id="rId6"/>
    <p:sldId id="260" r:id="rId7"/>
    <p:sldId id="261" r:id="rId8"/>
    <p:sldId id="272" r:id="rId9"/>
    <p:sldId id="274" r:id="rId10"/>
    <p:sldId id="276" r:id="rId11"/>
    <p:sldId id="273" r:id="rId12"/>
    <p:sldId id="262" r:id="rId13"/>
    <p:sldId id="277" r:id="rId14"/>
    <p:sldId id="278" r:id="rId15"/>
    <p:sldId id="263" r:id="rId16"/>
    <p:sldId id="300" r:id="rId17"/>
    <p:sldId id="301" r:id="rId18"/>
    <p:sldId id="280" r:id="rId19"/>
    <p:sldId id="314" r:id="rId20"/>
    <p:sldId id="283" r:id="rId21"/>
    <p:sldId id="282" r:id="rId22"/>
    <p:sldId id="285" r:id="rId23"/>
    <p:sldId id="309" r:id="rId24"/>
    <p:sldId id="311" r:id="rId25"/>
    <p:sldId id="310" r:id="rId26"/>
    <p:sldId id="289" r:id="rId27"/>
    <p:sldId id="288" r:id="rId28"/>
    <p:sldId id="287" r:id="rId29"/>
    <p:sldId id="286" r:id="rId30"/>
    <p:sldId id="290" r:id="rId31"/>
    <p:sldId id="291" r:id="rId32"/>
    <p:sldId id="295" r:id="rId33"/>
    <p:sldId id="292" r:id="rId34"/>
    <p:sldId id="293" r:id="rId35"/>
    <p:sldId id="294" r:id="rId36"/>
    <p:sldId id="316" r:id="rId37"/>
    <p:sldId id="315" r:id="rId38"/>
    <p:sldId id="297" r:id="rId39"/>
    <p:sldId id="298" r:id="rId40"/>
    <p:sldId id="307" r:id="rId41"/>
    <p:sldId id="308" r:id="rId42"/>
    <p:sldId id="299" r:id="rId43"/>
    <p:sldId id="302" r:id="rId44"/>
    <p:sldId id="305" r:id="rId45"/>
    <p:sldId id="318" r:id="rId46"/>
    <p:sldId id="306" r:id="rId47"/>
    <p:sldId id="317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4" d="100"/>
          <a:sy n="74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hop.thejewishmuseum.org/jewish-museum-limited-edition-sterling-boller-menorah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096A8A5D-137F-4A8A-9811-F7A867F02E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72" name="Rectangle 71">
              <a:extLst>
                <a:ext uri="{FF2B5EF4-FFF2-40B4-BE49-F238E27FC236}">
                  <a16:creationId xmlns="" xmlns:a16="http://schemas.microsoft.com/office/drawing/2014/main" id="{6EA64E00-438F-4B4F-9366-7A7230A9A06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3" name="Picture 2">
              <a:extLst>
                <a:ext uri="{FF2B5EF4-FFF2-40B4-BE49-F238E27FC236}">
                  <a16:creationId xmlns="" xmlns:a16="http://schemas.microsoft.com/office/drawing/2014/main" id="{59E6386A-8042-4EC7-A981-EFAC2ACB89D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027A26-C279-4835-ACF3-8DC28326E8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14894" y="1122363"/>
            <a:ext cx="3156229" cy="2387600"/>
          </a:xfrm>
        </p:spPr>
        <p:txBody>
          <a:bodyPr>
            <a:normAutofit/>
          </a:bodyPr>
          <a:lstStyle/>
          <a:p>
            <a:r>
              <a:rPr lang="sr-Latn-RS" dirty="0"/>
              <a:t>            MERNORA I HANUKIJA  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EA42DBD-36B1-4BEA-A3F2-88DA1A940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6319" y="3602038"/>
            <a:ext cx="3184804" cy="165576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sr-Latn-RS" sz="1700" dirty="0"/>
              <a:t>                                     Umetnost jevrejske tradicije</a:t>
            </a:r>
          </a:p>
          <a:p>
            <a:pPr>
              <a:lnSpc>
                <a:spcPct val="110000"/>
              </a:lnSpc>
            </a:pPr>
            <a:r>
              <a:rPr lang="sr-Latn-RS" sz="1700" dirty="0"/>
              <a:t>  Kroz oblik vreme  prostor </a:t>
            </a:r>
            <a:endParaRPr lang="en-US" sz="1700" dirty="0"/>
          </a:p>
        </p:txBody>
      </p:sp>
      <p:pic>
        <p:nvPicPr>
          <p:cNvPr id="4098" name="Picture 2" descr="A Brief History of Judaica - Journal | Via Maris">
            <a:extLst>
              <a:ext uri="{FF2B5EF4-FFF2-40B4-BE49-F238E27FC236}">
                <a16:creationId xmlns="" xmlns:a16="http://schemas.microsoft.com/office/drawing/2014/main" id="{512543AF-1967-4616-96B3-728EAA8164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5" b="-2"/>
          <a:stretch/>
        </p:blipFill>
        <p:spPr bwMode="auto">
          <a:xfrm>
            <a:off x="-5598" y="19050"/>
            <a:ext cx="755854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Group 74">
            <a:extLst>
              <a:ext uri="{FF2B5EF4-FFF2-40B4-BE49-F238E27FC236}">
                <a16:creationId xmlns="" xmlns:a16="http://schemas.microsoft.com/office/drawing/2014/main" id="{0FA686C7-6B08-416F-AEF3-C204079363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76" name="Rectangle 5">
              <a:extLst>
                <a:ext uri="{FF2B5EF4-FFF2-40B4-BE49-F238E27FC236}">
                  <a16:creationId xmlns="" xmlns:a16="http://schemas.microsoft.com/office/drawing/2014/main" id="{2BBDDDB2-3938-4066-91BA-4907AF88266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7" name="Freeform 6">
              <a:extLst>
                <a:ext uri="{FF2B5EF4-FFF2-40B4-BE49-F238E27FC236}">
                  <a16:creationId xmlns="" xmlns:a16="http://schemas.microsoft.com/office/drawing/2014/main" id="{D2125FCC-F305-4C4C-9CB1-14B83ADD73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7">
              <a:extLst>
                <a:ext uri="{FF2B5EF4-FFF2-40B4-BE49-F238E27FC236}">
                  <a16:creationId xmlns="" xmlns:a16="http://schemas.microsoft.com/office/drawing/2014/main" id="{96643530-0EE0-4AC8-8241-ED8E26ED83A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Rectangle 8">
              <a:extLst>
                <a:ext uri="{FF2B5EF4-FFF2-40B4-BE49-F238E27FC236}">
                  <a16:creationId xmlns="" xmlns:a16="http://schemas.microsoft.com/office/drawing/2014/main" id="{A784F0C8-95D3-4D7D-8FA9-326D3DEA266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0" name="Freeform 9">
              <a:extLst>
                <a:ext uri="{FF2B5EF4-FFF2-40B4-BE49-F238E27FC236}">
                  <a16:creationId xmlns="" xmlns:a16="http://schemas.microsoft.com/office/drawing/2014/main" id="{4D49008E-3A2F-4C2C-85EB-1D228F38E6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0">
              <a:extLst>
                <a:ext uri="{FF2B5EF4-FFF2-40B4-BE49-F238E27FC236}">
                  <a16:creationId xmlns="" xmlns:a16="http://schemas.microsoft.com/office/drawing/2014/main" id="{B09CB0F8-91EE-4A04-91CD-9B9D390ED6C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11">
              <a:extLst>
                <a:ext uri="{FF2B5EF4-FFF2-40B4-BE49-F238E27FC236}">
                  <a16:creationId xmlns="" xmlns:a16="http://schemas.microsoft.com/office/drawing/2014/main" id="{954CB039-9A52-4C07-BDB1-747876D868A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12">
              <a:extLst>
                <a:ext uri="{FF2B5EF4-FFF2-40B4-BE49-F238E27FC236}">
                  <a16:creationId xmlns="" xmlns:a16="http://schemas.microsoft.com/office/drawing/2014/main" id="{AD9FE313-C425-42A8-92A9-82E74C40966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13">
              <a:extLst>
                <a:ext uri="{FF2B5EF4-FFF2-40B4-BE49-F238E27FC236}">
                  <a16:creationId xmlns="" xmlns:a16="http://schemas.microsoft.com/office/drawing/2014/main" id="{CD506FC5-3A23-48B7-9771-7B77E6DA0F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14">
              <a:extLst>
                <a:ext uri="{FF2B5EF4-FFF2-40B4-BE49-F238E27FC236}">
                  <a16:creationId xmlns="" xmlns:a16="http://schemas.microsoft.com/office/drawing/2014/main" id="{6FF54CDF-21B0-46AE-B402-234E62F9D3F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15">
              <a:extLst>
                <a:ext uri="{FF2B5EF4-FFF2-40B4-BE49-F238E27FC236}">
                  <a16:creationId xmlns="" xmlns:a16="http://schemas.microsoft.com/office/drawing/2014/main" id="{EE88784D-C24D-4FBD-AF34-85BA74966F4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16">
              <a:extLst>
                <a:ext uri="{FF2B5EF4-FFF2-40B4-BE49-F238E27FC236}">
                  <a16:creationId xmlns="" xmlns:a16="http://schemas.microsoft.com/office/drawing/2014/main" id="{F524C128-9723-4A4D-BFB5-7EBD5B24FB9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17">
              <a:extLst>
                <a:ext uri="{FF2B5EF4-FFF2-40B4-BE49-F238E27FC236}">
                  <a16:creationId xmlns="" xmlns:a16="http://schemas.microsoft.com/office/drawing/2014/main" id="{9C742EF7-4F82-4B4A-9693-4F794B6A50A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18">
              <a:extLst>
                <a:ext uri="{FF2B5EF4-FFF2-40B4-BE49-F238E27FC236}">
                  <a16:creationId xmlns="" xmlns:a16="http://schemas.microsoft.com/office/drawing/2014/main" id="{0265747A-2114-4F0F-81B6-618FD38958C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19">
              <a:extLst>
                <a:ext uri="{FF2B5EF4-FFF2-40B4-BE49-F238E27FC236}">
                  <a16:creationId xmlns="" xmlns:a16="http://schemas.microsoft.com/office/drawing/2014/main" id="{99E488E3-470E-4FC6-A3B0-141DF162D8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0">
              <a:extLst>
                <a:ext uri="{FF2B5EF4-FFF2-40B4-BE49-F238E27FC236}">
                  <a16:creationId xmlns="" xmlns:a16="http://schemas.microsoft.com/office/drawing/2014/main" id="{612B7DC5-03F3-4B7B-9520-D66144F168D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21">
              <a:extLst>
                <a:ext uri="{FF2B5EF4-FFF2-40B4-BE49-F238E27FC236}">
                  <a16:creationId xmlns="" xmlns:a16="http://schemas.microsoft.com/office/drawing/2014/main" id="{B2355AA2-DB69-485A-B600-E3DF02F2DFF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22">
              <a:extLst>
                <a:ext uri="{FF2B5EF4-FFF2-40B4-BE49-F238E27FC236}">
                  <a16:creationId xmlns="" xmlns:a16="http://schemas.microsoft.com/office/drawing/2014/main" id="{4DC3AC80-2B15-428E-8B1E-53312C6663A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23">
              <a:extLst>
                <a:ext uri="{FF2B5EF4-FFF2-40B4-BE49-F238E27FC236}">
                  <a16:creationId xmlns="" xmlns:a16="http://schemas.microsoft.com/office/drawing/2014/main" id="{C48F81D6-640C-4483-9773-8C7BFF461DC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24">
              <a:extLst>
                <a:ext uri="{FF2B5EF4-FFF2-40B4-BE49-F238E27FC236}">
                  <a16:creationId xmlns="" xmlns:a16="http://schemas.microsoft.com/office/drawing/2014/main" id="{C7AA2EE3-7411-4DCB-B79E-0C5C95D7C7D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25">
              <a:extLst>
                <a:ext uri="{FF2B5EF4-FFF2-40B4-BE49-F238E27FC236}">
                  <a16:creationId xmlns="" xmlns:a16="http://schemas.microsoft.com/office/drawing/2014/main" id="{8B84BFA3-B122-4CA5-8C28-79134C9752E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26">
              <a:extLst>
                <a:ext uri="{FF2B5EF4-FFF2-40B4-BE49-F238E27FC236}">
                  <a16:creationId xmlns="" xmlns:a16="http://schemas.microsoft.com/office/drawing/2014/main" id="{A7C22B06-B32B-46EB-9428-B7CA7DA1F80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27">
              <a:extLst>
                <a:ext uri="{FF2B5EF4-FFF2-40B4-BE49-F238E27FC236}">
                  <a16:creationId xmlns="" xmlns:a16="http://schemas.microsoft.com/office/drawing/2014/main" id="{1AE1D740-5AF4-4B8F-B533-C8CD4E56EC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28">
              <a:extLst>
                <a:ext uri="{FF2B5EF4-FFF2-40B4-BE49-F238E27FC236}">
                  <a16:creationId xmlns="" xmlns:a16="http://schemas.microsoft.com/office/drawing/2014/main" id="{555B0792-99B8-4014-AC84-7B39D21294C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29">
              <a:extLst>
                <a:ext uri="{FF2B5EF4-FFF2-40B4-BE49-F238E27FC236}">
                  <a16:creationId xmlns="" xmlns:a16="http://schemas.microsoft.com/office/drawing/2014/main" id="{395B90B6-A4DE-4EEF-B53E-395E8D4AF3B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0">
              <a:extLst>
                <a:ext uri="{FF2B5EF4-FFF2-40B4-BE49-F238E27FC236}">
                  <a16:creationId xmlns="" xmlns:a16="http://schemas.microsoft.com/office/drawing/2014/main" id="{A0117576-A27F-4175-BD9D-EE15C96D984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31">
              <a:extLst>
                <a:ext uri="{FF2B5EF4-FFF2-40B4-BE49-F238E27FC236}">
                  <a16:creationId xmlns="" xmlns:a16="http://schemas.microsoft.com/office/drawing/2014/main" id="{93C8332E-93D3-4919-A977-06EC765564B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32">
              <a:extLst>
                <a:ext uri="{FF2B5EF4-FFF2-40B4-BE49-F238E27FC236}">
                  <a16:creationId xmlns="" xmlns:a16="http://schemas.microsoft.com/office/drawing/2014/main" id="{B086AC0E-8130-47AC-A510-5285FAE659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Rectangle 33">
              <a:extLst>
                <a:ext uri="{FF2B5EF4-FFF2-40B4-BE49-F238E27FC236}">
                  <a16:creationId xmlns="" xmlns:a16="http://schemas.microsoft.com/office/drawing/2014/main" id="{DF1BC1DF-8089-49D8-9535-EAB0D7C9A4C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5" name="Freeform 34">
              <a:extLst>
                <a:ext uri="{FF2B5EF4-FFF2-40B4-BE49-F238E27FC236}">
                  <a16:creationId xmlns="" xmlns:a16="http://schemas.microsoft.com/office/drawing/2014/main" id="{97388BAE-DCB9-4B88-9CDE-6FA3304D3A2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35">
              <a:extLst>
                <a:ext uri="{FF2B5EF4-FFF2-40B4-BE49-F238E27FC236}">
                  <a16:creationId xmlns="" xmlns:a16="http://schemas.microsoft.com/office/drawing/2014/main" id="{7E059A96-E5FE-4EE1-9C6D-3AB208BF67A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36">
              <a:extLst>
                <a:ext uri="{FF2B5EF4-FFF2-40B4-BE49-F238E27FC236}">
                  <a16:creationId xmlns="" xmlns:a16="http://schemas.microsoft.com/office/drawing/2014/main" id="{CD6A3DCE-FBEE-41E7-A0EC-CA23A1DF3C6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37">
              <a:extLst>
                <a:ext uri="{FF2B5EF4-FFF2-40B4-BE49-F238E27FC236}">
                  <a16:creationId xmlns="" xmlns:a16="http://schemas.microsoft.com/office/drawing/2014/main" id="{52966C83-B07E-463F-B982-F3E074D9D16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38">
              <a:extLst>
                <a:ext uri="{FF2B5EF4-FFF2-40B4-BE49-F238E27FC236}">
                  <a16:creationId xmlns="" xmlns:a16="http://schemas.microsoft.com/office/drawing/2014/main" id="{0F475B53-6578-4C68-AC7C-3BE28EA6ADA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39">
              <a:extLst>
                <a:ext uri="{FF2B5EF4-FFF2-40B4-BE49-F238E27FC236}">
                  <a16:creationId xmlns="" xmlns:a16="http://schemas.microsoft.com/office/drawing/2014/main" id="{8475C02B-D024-4E20-9EF3-2A7E9674077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0">
              <a:extLst>
                <a:ext uri="{FF2B5EF4-FFF2-40B4-BE49-F238E27FC236}">
                  <a16:creationId xmlns="" xmlns:a16="http://schemas.microsoft.com/office/drawing/2014/main" id="{1F5EF5DC-7372-4549-B0A6-800F194068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41">
              <a:extLst>
                <a:ext uri="{FF2B5EF4-FFF2-40B4-BE49-F238E27FC236}">
                  <a16:creationId xmlns="" xmlns:a16="http://schemas.microsoft.com/office/drawing/2014/main" id="{8B908D96-CCB2-426B-862C-2BDB2AF717C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42">
              <a:extLst>
                <a:ext uri="{FF2B5EF4-FFF2-40B4-BE49-F238E27FC236}">
                  <a16:creationId xmlns="" xmlns:a16="http://schemas.microsoft.com/office/drawing/2014/main" id="{26752E6D-E46B-4DA2-B280-5C696EF4FD1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43">
              <a:extLst>
                <a:ext uri="{FF2B5EF4-FFF2-40B4-BE49-F238E27FC236}">
                  <a16:creationId xmlns="" xmlns:a16="http://schemas.microsoft.com/office/drawing/2014/main" id="{011E7A27-73CF-4E1E-8AE2-B88B96F3B3F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44">
              <a:extLst>
                <a:ext uri="{FF2B5EF4-FFF2-40B4-BE49-F238E27FC236}">
                  <a16:creationId xmlns="" xmlns:a16="http://schemas.microsoft.com/office/drawing/2014/main" id="{1DBE1EE2-4667-4A45-80F7-217D3B6FA7D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Rectangle 45">
              <a:extLst>
                <a:ext uri="{FF2B5EF4-FFF2-40B4-BE49-F238E27FC236}">
                  <a16:creationId xmlns="" xmlns:a16="http://schemas.microsoft.com/office/drawing/2014/main" id="{A48239BC-3712-4110-AE92-4AC892603DE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7" name="Freeform 46">
              <a:extLst>
                <a:ext uri="{FF2B5EF4-FFF2-40B4-BE49-F238E27FC236}">
                  <a16:creationId xmlns="" xmlns:a16="http://schemas.microsoft.com/office/drawing/2014/main" id="{14B6D739-1C93-4350-BC14-ED88C6341B8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47">
              <a:extLst>
                <a:ext uri="{FF2B5EF4-FFF2-40B4-BE49-F238E27FC236}">
                  <a16:creationId xmlns="" xmlns:a16="http://schemas.microsoft.com/office/drawing/2014/main" id="{2F73DF89-CB95-4798-90CA-B7A1DF2D367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48">
              <a:extLst>
                <a:ext uri="{FF2B5EF4-FFF2-40B4-BE49-F238E27FC236}">
                  <a16:creationId xmlns="" xmlns:a16="http://schemas.microsoft.com/office/drawing/2014/main" id="{1DA7D977-8D60-47B5-8071-30A6FA0C90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49">
              <a:extLst>
                <a:ext uri="{FF2B5EF4-FFF2-40B4-BE49-F238E27FC236}">
                  <a16:creationId xmlns="" xmlns:a16="http://schemas.microsoft.com/office/drawing/2014/main" id="{4A241594-4FC5-4570-94B2-724F248A6B1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reeform 50">
              <a:extLst>
                <a:ext uri="{FF2B5EF4-FFF2-40B4-BE49-F238E27FC236}">
                  <a16:creationId xmlns="" xmlns:a16="http://schemas.microsoft.com/office/drawing/2014/main" id="{9D31F634-1A34-473E-A0FA-D06EB57D9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reeform 51">
              <a:extLst>
                <a:ext uri="{FF2B5EF4-FFF2-40B4-BE49-F238E27FC236}">
                  <a16:creationId xmlns="" xmlns:a16="http://schemas.microsoft.com/office/drawing/2014/main" id="{CE20C679-7385-48FF-BBE5-5BA7C0E7002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3" name="Freeform 52">
              <a:extLst>
                <a:ext uri="{FF2B5EF4-FFF2-40B4-BE49-F238E27FC236}">
                  <a16:creationId xmlns="" xmlns:a16="http://schemas.microsoft.com/office/drawing/2014/main" id="{ADF9CA3B-265F-4927-BA79-0A676AF3F5C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4" name="Freeform 53">
              <a:extLst>
                <a:ext uri="{FF2B5EF4-FFF2-40B4-BE49-F238E27FC236}">
                  <a16:creationId xmlns="" xmlns:a16="http://schemas.microsoft.com/office/drawing/2014/main" id="{B138D01D-340C-4DB0-A0E1-D54B9319D5F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5" name="Freeform 54">
              <a:extLst>
                <a:ext uri="{FF2B5EF4-FFF2-40B4-BE49-F238E27FC236}">
                  <a16:creationId xmlns="" xmlns:a16="http://schemas.microsoft.com/office/drawing/2014/main" id="{B56918B0-069B-4C98-995E-4D6B0B1765C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6" name="Freeform 55">
              <a:extLst>
                <a:ext uri="{FF2B5EF4-FFF2-40B4-BE49-F238E27FC236}">
                  <a16:creationId xmlns="" xmlns:a16="http://schemas.microsoft.com/office/drawing/2014/main" id="{2BD45940-09B7-4CD3-90E7-0EA2CF6A03B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7" name="Freeform 56">
              <a:extLst>
                <a:ext uri="{FF2B5EF4-FFF2-40B4-BE49-F238E27FC236}">
                  <a16:creationId xmlns="" xmlns:a16="http://schemas.microsoft.com/office/drawing/2014/main" id="{347A8664-7179-419E-A26E-8250762910A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8" name="Freeform 57">
              <a:extLst>
                <a:ext uri="{FF2B5EF4-FFF2-40B4-BE49-F238E27FC236}">
                  <a16:creationId xmlns="" xmlns:a16="http://schemas.microsoft.com/office/drawing/2014/main" id="{B7350394-4D50-4E2E-8AF2-F4A52E734D1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9" name="Freeform 58">
              <a:extLst>
                <a:ext uri="{FF2B5EF4-FFF2-40B4-BE49-F238E27FC236}">
                  <a16:creationId xmlns="" xmlns:a16="http://schemas.microsoft.com/office/drawing/2014/main" id="{6B464294-4049-4542-A83E-22B8CC63316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131" name="Group 130">
            <a:extLst>
              <a:ext uri="{FF2B5EF4-FFF2-40B4-BE49-F238E27FC236}">
                <a16:creationId xmlns="" xmlns:a16="http://schemas.microsoft.com/office/drawing/2014/main" id="{4C78E281-F596-4ECB-979A-89D89452AAD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tx2">
                  <a:alpha val="80000"/>
                </a:schemeClr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132" name="Freeform 32">
              <a:extLst>
                <a:ext uri="{FF2B5EF4-FFF2-40B4-BE49-F238E27FC236}">
                  <a16:creationId xmlns="" xmlns:a16="http://schemas.microsoft.com/office/drawing/2014/main" id="{C20E68C0-5C9E-4DA6-83AD-0EC3179BB3E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3" name="Freeform 33">
              <a:extLst>
                <a:ext uri="{FF2B5EF4-FFF2-40B4-BE49-F238E27FC236}">
                  <a16:creationId xmlns="" xmlns:a16="http://schemas.microsoft.com/office/drawing/2014/main" id="{80C08ED9-C9F6-4168-816A-F5C5F3AF5AA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4" name="Freeform 34">
              <a:extLst>
                <a:ext uri="{FF2B5EF4-FFF2-40B4-BE49-F238E27FC236}">
                  <a16:creationId xmlns="" xmlns:a16="http://schemas.microsoft.com/office/drawing/2014/main" id="{0A83E4BF-890D-4E0A-A720-48088D42241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5" name="Freeform 35">
              <a:extLst>
                <a:ext uri="{FF2B5EF4-FFF2-40B4-BE49-F238E27FC236}">
                  <a16:creationId xmlns="" xmlns:a16="http://schemas.microsoft.com/office/drawing/2014/main" id="{996F9B33-C769-451E-9044-EA85C625CA9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6" name="Freeform 36">
              <a:extLst>
                <a:ext uri="{FF2B5EF4-FFF2-40B4-BE49-F238E27FC236}">
                  <a16:creationId xmlns="" xmlns:a16="http://schemas.microsoft.com/office/drawing/2014/main" id="{F91D6EA2-C024-4E53-A81E-A50907517B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7" name="Freeform 37">
              <a:extLst>
                <a:ext uri="{FF2B5EF4-FFF2-40B4-BE49-F238E27FC236}">
                  <a16:creationId xmlns="" xmlns:a16="http://schemas.microsoft.com/office/drawing/2014/main" id="{233F8C4E-A946-462B-9703-971ABD45DC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8" name="Freeform 38">
              <a:extLst>
                <a:ext uri="{FF2B5EF4-FFF2-40B4-BE49-F238E27FC236}">
                  <a16:creationId xmlns="" xmlns:a16="http://schemas.microsoft.com/office/drawing/2014/main" id="{06059614-A557-45C6-B625-488D41C394A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9" name="Freeform 39">
              <a:extLst>
                <a:ext uri="{FF2B5EF4-FFF2-40B4-BE49-F238E27FC236}">
                  <a16:creationId xmlns="" xmlns:a16="http://schemas.microsoft.com/office/drawing/2014/main" id="{26BCD22B-880F-40F8-88AC-CD92853487B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0" name="Freeform 40">
              <a:extLst>
                <a:ext uri="{FF2B5EF4-FFF2-40B4-BE49-F238E27FC236}">
                  <a16:creationId xmlns="" xmlns:a16="http://schemas.microsoft.com/office/drawing/2014/main" id="{52324B00-0190-4453-9F81-F0E9138009B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1" name="Rectangle 41">
              <a:extLst>
                <a:ext uri="{FF2B5EF4-FFF2-40B4-BE49-F238E27FC236}">
                  <a16:creationId xmlns="" xmlns:a16="http://schemas.microsoft.com/office/drawing/2014/main" id="{33BE57C0-F93F-4C88-B489-0BFA90D01BB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9660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ungarian Jewish Museum and Archives (Budapest) - Reviews &amp; Visitor  Information - WhichMuseum">
            <a:extLst>
              <a:ext uri="{FF2B5EF4-FFF2-40B4-BE49-F238E27FC236}">
                <a16:creationId xmlns="" xmlns:a16="http://schemas.microsoft.com/office/drawing/2014/main" id="{FC1B1D35-91FA-4287-9CEB-9569E67B6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091" y="2226115"/>
            <a:ext cx="10275093" cy="411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099BF78-42EE-48BF-827C-C01A6E7AEE95}"/>
              </a:ext>
            </a:extLst>
          </p:cNvPr>
          <p:cNvSpPr txBox="1"/>
          <p:nvPr/>
        </p:nvSpPr>
        <p:spPr>
          <a:xfrm>
            <a:off x="3575934" y="1129948"/>
            <a:ext cx="5632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>
                <a:solidFill>
                  <a:schemeClr val="bg1"/>
                </a:solidFill>
              </a:rPr>
              <a:t>MAĐARSKI JEVREJSKI MUZEJ 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22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F2180B30-9E8D-4005-B572-11840FE68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2" y="388145"/>
            <a:ext cx="8588375" cy="576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53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779FE8CD-E05C-43F8-AA29-B8B6D968A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7" y="1266634"/>
            <a:ext cx="2114551" cy="353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="" xmlns:a16="http://schemas.microsoft.com/office/drawing/2014/main" id="{3ADC5431-B826-42D9-83D1-252577C86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131" y="1266634"/>
            <a:ext cx="2355059" cy="353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UDAPEST, HUNGARY - DECEMBER 18, 2018: Jewish Worship Objects.. Stock  Photo, Picture And Royalty Free Image. Image 140566228.">
            <a:extLst>
              <a:ext uri="{FF2B5EF4-FFF2-40B4-BE49-F238E27FC236}">
                <a16:creationId xmlns="" xmlns:a16="http://schemas.microsoft.com/office/drawing/2014/main" id="{1A9464AD-52F7-4DA9-9920-88021EED4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1" y="1266634"/>
            <a:ext cx="2355059" cy="353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47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JH Aerial (DM010) : Museum of Jewish Heritage — A Living Memorial to the  Holocaust">
            <a:extLst>
              <a:ext uri="{FF2B5EF4-FFF2-40B4-BE49-F238E27FC236}">
                <a16:creationId xmlns="" xmlns:a16="http://schemas.microsoft.com/office/drawing/2014/main" id="{90F0EC3B-EFD3-4946-BC1C-960096940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551" y="1468192"/>
            <a:ext cx="7287377" cy="450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36A7FE9-52DD-424E-B3E2-EA4339B89055}"/>
              </a:ext>
            </a:extLst>
          </p:cNvPr>
          <p:cNvSpPr txBox="1"/>
          <p:nvPr/>
        </p:nvSpPr>
        <p:spPr>
          <a:xfrm>
            <a:off x="1919112" y="794992"/>
            <a:ext cx="7552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>
                <a:solidFill>
                  <a:schemeClr val="bg1"/>
                </a:solidFill>
              </a:rPr>
              <a:t>MUZEJ JEVREJSKOG NASLEĐA NJU JORK 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25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elebrate Hanukkah with the Jewish Museum ">
            <a:extLst>
              <a:ext uri="{FF2B5EF4-FFF2-40B4-BE49-F238E27FC236}">
                <a16:creationId xmlns="" xmlns:a16="http://schemas.microsoft.com/office/drawing/2014/main" id="{96485A17-CB4A-4FB2-ABCF-54F9359BF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956" y="297641"/>
            <a:ext cx="9336087" cy="626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70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mma Lazarus' at Museum of Jewish Heritage - Review - The New York Times">
            <a:extLst>
              <a:ext uri="{FF2B5EF4-FFF2-40B4-BE49-F238E27FC236}">
                <a16:creationId xmlns="" xmlns:a16="http://schemas.microsoft.com/office/drawing/2014/main" id="{9DF08FC2-1652-4B81-BA23-229D2829F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243013"/>
            <a:ext cx="8739187" cy="444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50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anukkah Lamp, Stolin (Belarus), c. 1885, Lead: cast; tin">
            <a:extLst>
              <a:ext uri="{FF2B5EF4-FFF2-40B4-BE49-F238E27FC236}">
                <a16:creationId xmlns="" xmlns:a16="http://schemas.microsoft.com/office/drawing/2014/main" id="{3EEEB781-8DEF-4F07-9189-F8CA117BE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48" y="1285876"/>
            <a:ext cx="10964703" cy="408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2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="" xmlns:a16="http://schemas.microsoft.com/office/drawing/2014/main" id="{D5C3A949-7C61-4787-BE84-8CE48A5D0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20" y="576262"/>
            <a:ext cx="4400550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asting Light | The Jewish News">
            <a:extLst>
              <a:ext uri="{FF2B5EF4-FFF2-40B4-BE49-F238E27FC236}">
                <a16:creationId xmlns="" xmlns:a16="http://schemas.microsoft.com/office/drawing/2014/main" id="{ED9ABC06-4D74-44CE-8E99-70BD7762E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613" y="1602316"/>
            <a:ext cx="5825067" cy="396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55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enorah | candelabrum | Britannica">
            <a:extLst>
              <a:ext uri="{FF2B5EF4-FFF2-40B4-BE49-F238E27FC236}">
                <a16:creationId xmlns="" xmlns:a16="http://schemas.microsoft.com/office/drawing/2014/main" id="{DAFF05E6-44CA-41FD-95B8-96C603997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30" y="235744"/>
            <a:ext cx="4979114" cy="638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DC08215-1A68-4A74-BA8F-C4E775FED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058" y="235745"/>
            <a:ext cx="4694592" cy="638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86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Jewish Museum Limited Edition Sterling Boller Menorah">
            <a:extLst>
              <a:ext uri="{FF2B5EF4-FFF2-40B4-BE49-F238E27FC236}">
                <a16:creationId xmlns="" xmlns:a16="http://schemas.microsoft.com/office/drawing/2014/main" id="{176D733B-C696-48E5-AD4E-C267663A4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960" y="0"/>
            <a:ext cx="4105499" cy="502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7436091-F6E5-4102-885B-D73BA46688DD}"/>
              </a:ext>
            </a:extLst>
          </p:cNvPr>
          <p:cNvSpPr txBox="1"/>
          <p:nvPr/>
        </p:nvSpPr>
        <p:spPr>
          <a:xfrm>
            <a:off x="2133123" y="5111092"/>
            <a:ext cx="66025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u="sng" strike="noStrike" cap="all" dirty="0">
                <a:solidFill>
                  <a:srgbClr val="B8FA56"/>
                </a:solidFill>
                <a:effectLst/>
                <a:latin typeface="Apercu Pr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Jewish Museum Limited Edition Sterling </a:t>
            </a:r>
            <a:r>
              <a:rPr lang="en-US" b="1" i="0" u="sng" strike="noStrike" cap="all" dirty="0" err="1">
                <a:solidFill>
                  <a:srgbClr val="B8FA56"/>
                </a:solidFill>
                <a:effectLst/>
                <a:latin typeface="Apercu Pr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Boller</a:t>
            </a:r>
            <a:r>
              <a:rPr lang="en-US" b="1" i="0" u="sng" strike="noStrike" cap="all" dirty="0">
                <a:solidFill>
                  <a:srgbClr val="FF0000"/>
                </a:solidFill>
                <a:effectLst/>
                <a:latin typeface="Apercu Pr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b="1" i="0" u="sng" strike="noStrike" cap="all" dirty="0">
                <a:solidFill>
                  <a:srgbClr val="B8FA56"/>
                </a:solidFill>
                <a:effectLst/>
                <a:latin typeface="Apercu Pr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Menorah</a:t>
            </a:r>
            <a:endParaRPr lang="en-US" b="1" i="0" u="none" strike="noStrike" cap="all" dirty="0">
              <a:solidFill>
                <a:srgbClr val="333333"/>
              </a:solidFill>
              <a:effectLst/>
              <a:latin typeface="Apercu Pro"/>
            </a:endParaRPr>
          </a:p>
          <a:p>
            <a:pPr algn="ctr"/>
            <a:r>
              <a:rPr lang="en-US" b="1" i="0" dirty="0">
                <a:solidFill>
                  <a:srgbClr val="000000"/>
                </a:solidFill>
                <a:effectLst/>
                <a:latin typeface="Apercu Pro"/>
              </a:rPr>
              <a:t>$10,000.00</a:t>
            </a:r>
            <a:endParaRPr lang="en-US" b="0" i="0" dirty="0">
              <a:solidFill>
                <a:srgbClr val="333333"/>
              </a:solidFill>
              <a:effectLst/>
              <a:latin typeface="Apercu Pro"/>
            </a:endParaRPr>
          </a:p>
        </p:txBody>
      </p:sp>
    </p:spTree>
    <p:extLst>
      <p:ext uri="{BB962C8B-B14F-4D97-AF65-F5344CB8AC3E}">
        <p14:creationId xmlns:p14="http://schemas.microsoft.com/office/powerpoint/2010/main" val="58263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udaica in Yugoslavia - Kupindo.com (46122081)">
            <a:extLst>
              <a:ext uri="{FF2B5EF4-FFF2-40B4-BE49-F238E27FC236}">
                <a16:creationId xmlns="" xmlns:a16="http://schemas.microsoft.com/office/drawing/2014/main" id="{60E1ACA3-7DE7-4AF4-82A3-3854F1FD9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" t="5178" r="10805" b="7956"/>
          <a:stretch/>
        </p:blipFill>
        <p:spPr bwMode="auto">
          <a:xfrm>
            <a:off x="3940935" y="528034"/>
            <a:ext cx="4185634" cy="558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04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Joods Historisch Museum - Wikipedia">
            <a:extLst>
              <a:ext uri="{FF2B5EF4-FFF2-40B4-BE49-F238E27FC236}">
                <a16:creationId xmlns="" xmlns:a16="http://schemas.microsoft.com/office/drawing/2014/main" id="{DE446024-EE9B-4E34-A226-0D1D7FE11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3" y="1193005"/>
            <a:ext cx="7081836" cy="531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1684FF6-B8A4-4B38-AE6F-D9484AA0ED4B}"/>
              </a:ext>
            </a:extLst>
          </p:cNvPr>
          <p:cNvSpPr txBox="1"/>
          <p:nvPr/>
        </p:nvSpPr>
        <p:spPr>
          <a:xfrm>
            <a:off x="2900364" y="133527"/>
            <a:ext cx="689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>
                <a:solidFill>
                  <a:schemeClr val="bg1"/>
                </a:solidFill>
              </a:rPr>
              <a:t>JEVREJSKI</a:t>
            </a:r>
            <a:r>
              <a:rPr lang="sr-Latn-RS" sz="2800" b="1" dirty="0"/>
              <a:t> </a:t>
            </a:r>
            <a:r>
              <a:rPr lang="sr-Latn-RS" sz="2800" b="1" dirty="0">
                <a:solidFill>
                  <a:schemeClr val="bg1"/>
                </a:solidFill>
              </a:rPr>
              <a:t>ISTORIJSKI MUZEJ AMSTERDAM      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11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="" xmlns:a16="http://schemas.microsoft.com/office/drawing/2014/main" id="{7A2212CB-70CD-4EAA-AE0E-34079E046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450882"/>
            <a:ext cx="10720387" cy="595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489" y="559915"/>
            <a:ext cx="699868" cy="104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4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ay One – Prelude and Amsterdam, Holland | The Carr Side">
            <a:extLst>
              <a:ext uri="{FF2B5EF4-FFF2-40B4-BE49-F238E27FC236}">
                <a16:creationId xmlns="" xmlns:a16="http://schemas.microsoft.com/office/drawing/2014/main" id="{612A33F7-8E6F-48E7-95D3-5524DB4DF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7" y="300038"/>
            <a:ext cx="7905748" cy="592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69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ague Jewish Museum | Prague, Czech Republic Attractions - Lonely Planet">
            <a:extLst>
              <a:ext uri="{FF2B5EF4-FFF2-40B4-BE49-F238E27FC236}">
                <a16:creationId xmlns="" xmlns:a16="http://schemas.microsoft.com/office/drawing/2014/main" id="{8F6B03A9-63B3-4B29-9F2C-25AF7F325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065" y="1344003"/>
            <a:ext cx="7830873" cy="521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61FD03B-5746-43B6-9436-D8475FF18490}"/>
              </a:ext>
            </a:extLst>
          </p:cNvPr>
          <p:cNvSpPr txBox="1"/>
          <p:nvPr/>
        </p:nvSpPr>
        <p:spPr>
          <a:xfrm>
            <a:off x="3928534" y="699911"/>
            <a:ext cx="4018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>
                <a:solidFill>
                  <a:schemeClr val="bg1"/>
                </a:solidFill>
              </a:rPr>
              <a:t>JEVREJSKI MUZEJ PRAG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96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idea | Židovské muzeum v Praze">
            <a:extLst>
              <a:ext uri="{FF2B5EF4-FFF2-40B4-BE49-F238E27FC236}">
                <a16:creationId xmlns="" xmlns:a16="http://schemas.microsoft.com/office/drawing/2014/main" id="{0CF5417F-223E-40DE-9BD3-47B9FFA1F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978" y="685800"/>
            <a:ext cx="9753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97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F7AD59FC-96B1-428A-AE6E-1F86D215E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457" y="350250"/>
            <a:ext cx="7372217" cy="593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90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Vatican Museums and Sistine Chapel - Rome, Italy | GetYourGuide">
            <a:extLst>
              <a:ext uri="{FF2B5EF4-FFF2-40B4-BE49-F238E27FC236}">
                <a16:creationId xmlns="" xmlns:a16="http://schemas.microsoft.com/office/drawing/2014/main" id="{7C12FD97-DF5A-4767-BCBB-621D98EAB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78" y="1754100"/>
            <a:ext cx="5552784" cy="387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Museo Ebraico di Roma - Jewish Museum of Rome &amp; Great Synagogue | Inexhibit">
            <a:extLst>
              <a:ext uri="{FF2B5EF4-FFF2-40B4-BE49-F238E27FC236}">
                <a16:creationId xmlns="" xmlns:a16="http://schemas.microsoft.com/office/drawing/2014/main" id="{31649254-0A89-4068-921A-37E143052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569" y="1754100"/>
            <a:ext cx="5552782" cy="387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CCCC67C-625B-4BF7-B27B-4217089DECAF}"/>
              </a:ext>
            </a:extLst>
          </p:cNvPr>
          <p:cNvSpPr txBox="1"/>
          <p:nvPr/>
        </p:nvSpPr>
        <p:spPr>
          <a:xfrm>
            <a:off x="1403700" y="1016174"/>
            <a:ext cx="3384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>
                <a:solidFill>
                  <a:schemeClr val="bg1"/>
                </a:solidFill>
              </a:rPr>
              <a:t>VATIKANSKI  MUZEJ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16D9471-11CF-4E84-8E9F-80C2119186A0}"/>
              </a:ext>
            </a:extLst>
          </p:cNvPr>
          <p:cNvSpPr txBox="1"/>
          <p:nvPr/>
        </p:nvSpPr>
        <p:spPr>
          <a:xfrm>
            <a:off x="7507111" y="1016174"/>
            <a:ext cx="3928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>
                <a:solidFill>
                  <a:schemeClr val="bg1"/>
                </a:solidFill>
              </a:rPr>
              <a:t>JEVREJSKI MUZEJ  RIM 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17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La Menorà">
            <a:extLst>
              <a:ext uri="{FF2B5EF4-FFF2-40B4-BE49-F238E27FC236}">
                <a16:creationId xmlns="" xmlns:a16="http://schemas.microsoft.com/office/drawing/2014/main" id="{A64F7300-E982-4FAE-AA08-008C848D7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266" y="784755"/>
            <a:ext cx="7755467" cy="509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6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="" xmlns:a16="http://schemas.microsoft.com/office/drawing/2014/main" id="{9C1CB68E-8FBD-43C7-9DA9-84A072352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213" y="1343025"/>
            <a:ext cx="424815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La Menorà">
            <a:extLst>
              <a:ext uri="{FF2B5EF4-FFF2-40B4-BE49-F238E27FC236}">
                <a16:creationId xmlns="" xmlns:a16="http://schemas.microsoft.com/office/drawing/2014/main" id="{5C7659D2-37D5-48CC-AA98-62A3C48BB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8" y="1343025"/>
            <a:ext cx="28575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71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he Menora exhibition">
            <a:extLst>
              <a:ext uri="{FF2B5EF4-FFF2-40B4-BE49-F238E27FC236}">
                <a16:creationId xmlns="" xmlns:a16="http://schemas.microsoft.com/office/drawing/2014/main" id="{96E4DCC6-4B6E-4F2E-BFBD-D58980895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670" y="725507"/>
            <a:ext cx="9273754" cy="51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14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einberger Judaica (Budapest) - 2020 All You Need to Know BEFORE You Go  (with Photos) - Tripadvisor">
            <a:extLst>
              <a:ext uri="{FF2B5EF4-FFF2-40B4-BE49-F238E27FC236}">
                <a16:creationId xmlns="" xmlns:a16="http://schemas.microsoft.com/office/drawing/2014/main" id="{7D4BAF57-8D4D-4ADE-B3AA-0FBBADC6B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357188"/>
            <a:ext cx="9101137" cy="622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7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hese Stunning Menorah Depictions Are On Display In The Vatican And Rome |  Jewish Week">
            <a:extLst>
              <a:ext uri="{FF2B5EF4-FFF2-40B4-BE49-F238E27FC236}">
                <a16:creationId xmlns="" xmlns:a16="http://schemas.microsoft.com/office/drawing/2014/main" id="{89040323-515B-4B6D-94C8-3576210D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66750"/>
            <a:ext cx="838200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02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These Stunning Menorah Depictions Are On Display In The Vatican And Rome |  Jewish Week">
            <a:extLst>
              <a:ext uri="{FF2B5EF4-FFF2-40B4-BE49-F238E27FC236}">
                <a16:creationId xmlns="" xmlns:a16="http://schemas.microsoft.com/office/drawing/2014/main" id="{5124FC62-829D-40EE-BAFE-4C98E3415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117" y="190230"/>
            <a:ext cx="9559715" cy="630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41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“Vogelkopflampe” with menorah">
            <a:extLst>
              <a:ext uri="{FF2B5EF4-FFF2-40B4-BE49-F238E27FC236}">
                <a16:creationId xmlns="" xmlns:a16="http://schemas.microsoft.com/office/drawing/2014/main" id="{ED3857BD-CD65-4CD5-9E0A-A581D9B5C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1419785"/>
            <a:ext cx="3595688" cy="335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="" xmlns:a16="http://schemas.microsoft.com/office/drawing/2014/main" id="{86A7AD20-B15F-42F0-AA02-073B759FB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1419785"/>
            <a:ext cx="4791076" cy="335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18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="" xmlns:a16="http://schemas.microsoft.com/office/drawing/2014/main" id="{29542C18-9047-47EC-8BD3-12376CA2F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1" y="684653"/>
            <a:ext cx="6076950" cy="548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19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="" xmlns:a16="http://schemas.microsoft.com/office/drawing/2014/main" id="{EF87FC1C-C2A8-42C2-AC97-B9306C055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168475"/>
            <a:ext cx="7219950" cy="652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16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Jewish Museum London - Art Fund">
            <a:extLst>
              <a:ext uri="{FF2B5EF4-FFF2-40B4-BE49-F238E27FC236}">
                <a16:creationId xmlns="" xmlns:a16="http://schemas.microsoft.com/office/drawing/2014/main" id="{CC7BC1AB-AF99-4E94-AB70-30DE8FA30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642" y="2309722"/>
            <a:ext cx="4549069" cy="255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="" xmlns:a16="http://schemas.microsoft.com/office/drawing/2014/main" id="{C9E2B2CA-33B7-4BDA-9940-ED8A6BE21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49" y="1681766"/>
            <a:ext cx="4662489" cy="381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3DC2ED5-C2BC-4E22-9630-045B9EDDB7DA}"/>
              </a:ext>
            </a:extLst>
          </p:cNvPr>
          <p:cNvSpPr txBox="1"/>
          <p:nvPr/>
        </p:nvSpPr>
        <p:spPr>
          <a:xfrm>
            <a:off x="2614612" y="1026354"/>
            <a:ext cx="6183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>
                <a:solidFill>
                  <a:schemeClr val="bg1"/>
                </a:solidFill>
              </a:rPr>
              <a:t>JEVREJSKI MUZEJ  LONDON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89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="" xmlns:a16="http://schemas.microsoft.com/office/drawing/2014/main" id="{307C45CD-6A27-46E8-8177-7936E1F1B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450" y="414337"/>
            <a:ext cx="7713912" cy="578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05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192B8624-5BD5-46EC-A302-B4465CF103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23187AA2-14F9-4110-A7BA-B834BA987D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5538554" cy="5897880"/>
          </a:xfrm>
          <a:prstGeom prst="rect">
            <a:avLst/>
          </a:prstGeom>
          <a:solidFill>
            <a:srgbClr val="FFFFFF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Jewish Museum London – London – tourist attractions - Tropter.com">
            <a:extLst>
              <a:ext uri="{FF2B5EF4-FFF2-40B4-BE49-F238E27FC236}">
                <a16:creationId xmlns="" xmlns:a16="http://schemas.microsoft.com/office/drawing/2014/main" id="{E35DA971-777C-4586-9493-33B6577A70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1" r="6779" b="-1"/>
          <a:stretch/>
        </p:blipFill>
        <p:spPr bwMode="auto">
          <a:xfrm>
            <a:off x="643467" y="643467"/>
            <a:ext cx="5211232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6DAF099E-6B41-4E52-8330-51D0A49569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176433" y="480057"/>
            <a:ext cx="5538554" cy="5897880"/>
          </a:xfrm>
          <a:prstGeom prst="rect">
            <a:avLst/>
          </a:prstGeom>
          <a:solidFill>
            <a:srgbClr val="FFFFFF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="" xmlns:a16="http://schemas.microsoft.com/office/drawing/2014/main" id="{1A617BDA-CE49-4E58-A56C-678F90FCE0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8" r="9728" b="1"/>
          <a:stretch/>
        </p:blipFill>
        <p:spPr bwMode="auto">
          <a:xfrm>
            <a:off x="6342888" y="640924"/>
            <a:ext cx="5211232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75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aniel Libeskind - the Jewish Museum Berlin, Part 1, Inexhibit">
            <a:extLst>
              <a:ext uri="{FF2B5EF4-FFF2-40B4-BE49-F238E27FC236}">
                <a16:creationId xmlns="" xmlns:a16="http://schemas.microsoft.com/office/drawing/2014/main" id="{03BEA339-9FD7-4671-977D-0A594BE76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467" y="1563048"/>
            <a:ext cx="7055820" cy="472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62DAA30-A9FD-4042-B1FF-E6EC666AF482}"/>
              </a:ext>
            </a:extLst>
          </p:cNvPr>
          <p:cNvSpPr txBox="1"/>
          <p:nvPr/>
        </p:nvSpPr>
        <p:spPr>
          <a:xfrm>
            <a:off x="4289778" y="936977"/>
            <a:ext cx="5260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>
                <a:solidFill>
                  <a:schemeClr val="bg1"/>
                </a:solidFill>
              </a:rPr>
              <a:t>JEVREJSKI MUZEJ  BERLIN 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5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Judaica Collection | Jewish Museum Berlin">
            <a:extLst>
              <a:ext uri="{FF2B5EF4-FFF2-40B4-BE49-F238E27FC236}">
                <a16:creationId xmlns="" xmlns:a16="http://schemas.microsoft.com/office/drawing/2014/main" id="{5E7FDF1A-AFED-4C84-9148-C3BD6647B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7" y="908789"/>
            <a:ext cx="10220325" cy="525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98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Јеврејски историјски музеј — Википедија">
            <a:extLst>
              <a:ext uri="{FF2B5EF4-FFF2-40B4-BE49-F238E27FC236}">
                <a16:creationId xmlns="" xmlns:a16="http://schemas.microsoft.com/office/drawing/2014/main" id="{DBFD8D25-D884-4DD7-B590-AFC930F75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009" y="1847850"/>
            <a:ext cx="2909887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evrejski istorijski muzej - Serbia Tourist Directory">
            <a:extLst>
              <a:ext uri="{FF2B5EF4-FFF2-40B4-BE49-F238E27FC236}">
                <a16:creationId xmlns="" xmlns:a16="http://schemas.microsoft.com/office/drawing/2014/main" id="{A3B15E2F-6165-496E-9B59-AD8E3E541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141" y="1700918"/>
            <a:ext cx="657225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3039B73-D4AC-4BD1-AF2A-AD75EC080165}"/>
              </a:ext>
            </a:extLst>
          </p:cNvPr>
          <p:cNvSpPr txBox="1"/>
          <p:nvPr/>
        </p:nvSpPr>
        <p:spPr>
          <a:xfrm>
            <a:off x="2619022" y="719137"/>
            <a:ext cx="7798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>
                <a:solidFill>
                  <a:schemeClr val="bg1"/>
                </a:solidFill>
              </a:rPr>
              <a:t>JEVREJSKI ISTORIJSKI MUZEJ BE</a:t>
            </a:r>
            <a:r>
              <a:rPr lang="sr-Latn-RS" sz="2800" b="1" dirty="0">
                <a:solidFill>
                  <a:schemeClr val="bg1"/>
                </a:solidFill>
              </a:rPr>
              <a:t>O</a:t>
            </a:r>
            <a:r>
              <a:rPr lang="sr-Latn-RS" sz="3200" b="1" dirty="0">
                <a:solidFill>
                  <a:schemeClr val="bg1"/>
                </a:solidFill>
              </a:rPr>
              <a:t>GRAD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54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ewish Museum and Tolerance Center - Wikipedia">
            <a:extLst>
              <a:ext uri="{FF2B5EF4-FFF2-40B4-BE49-F238E27FC236}">
                <a16:creationId xmlns="" xmlns:a16="http://schemas.microsoft.com/office/drawing/2014/main" id="{3F9FBC80-E2D1-42F7-A42E-E92116D2C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89" y="1199047"/>
            <a:ext cx="5866782" cy="391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Ruski ministar spoljnih poslova Sergei Lavrov i izraelski predsjednik Shimon Peres na ceremoniji otvaranja, Moskva, 8. novembar 2012. Foto: AFP / Natalia Kolesnikova ">
            <a:extLst>
              <a:ext uri="{FF2B5EF4-FFF2-40B4-BE49-F238E27FC236}">
                <a16:creationId xmlns="" xmlns:a16="http://schemas.microsoft.com/office/drawing/2014/main" id="{80C1A12F-B821-4C88-8F4F-F87EABF38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312" y="3154339"/>
            <a:ext cx="4872038" cy="302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29F7993-1393-4074-A0EC-15D78C47A0AE}"/>
              </a:ext>
            </a:extLst>
          </p:cNvPr>
          <p:cNvSpPr txBox="1"/>
          <p:nvPr/>
        </p:nvSpPr>
        <p:spPr>
          <a:xfrm>
            <a:off x="2449690" y="457200"/>
            <a:ext cx="8489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>
                <a:solidFill>
                  <a:schemeClr val="bg1"/>
                </a:solidFill>
              </a:rPr>
              <a:t>MUZEJ JEVREJSKE ISTORIJE I TOLERANCIJE MOSKVA 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3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B7E98F40-8FC8-4F4F-B724-0DD57433F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262332"/>
            <a:ext cx="6189663" cy="633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01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srael Museum - Wikipedia">
            <a:extLst>
              <a:ext uri="{FF2B5EF4-FFF2-40B4-BE49-F238E27FC236}">
                <a16:creationId xmlns="" xmlns:a16="http://schemas.microsoft.com/office/drawing/2014/main" id="{CAF39B5E-9EAE-43E4-8D5E-94CF6FA96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25" y="719733"/>
            <a:ext cx="7224712" cy="541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09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ynagogue menorah | The Israel Museum, Jerusalem">
            <a:extLst>
              <a:ext uri="{FF2B5EF4-FFF2-40B4-BE49-F238E27FC236}">
                <a16:creationId xmlns="" xmlns:a16="http://schemas.microsoft.com/office/drawing/2014/main" id="{DC638905-48B2-4CF4-A597-7679DC382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590461"/>
            <a:ext cx="5133974" cy="401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ynagogue menorah | The Israel Museum, Jerusalem">
            <a:extLst>
              <a:ext uri="{FF2B5EF4-FFF2-40B4-BE49-F238E27FC236}">
                <a16:creationId xmlns="" xmlns:a16="http://schemas.microsoft.com/office/drawing/2014/main" id="{308A635D-EC4B-45F3-99EE-7518FC0A5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828" y="1529764"/>
            <a:ext cx="5568271" cy="401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88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srael Museum Hanukkah Menorah Replica - &quot;Big Lions&quot;, 18th Century Poland,  Judaica | Judaica WebStore">
            <a:extLst>
              <a:ext uri="{FF2B5EF4-FFF2-40B4-BE49-F238E27FC236}">
                <a16:creationId xmlns="" xmlns:a16="http://schemas.microsoft.com/office/drawing/2014/main" id="{E94E0932-25E7-4E55-B0DF-E59AC8A0B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19137"/>
            <a:ext cx="3924299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Hanukkah lamp adorned with Temple Menorah - Unknown — Google Arts &amp; Culture">
            <a:extLst>
              <a:ext uri="{FF2B5EF4-FFF2-40B4-BE49-F238E27FC236}">
                <a16:creationId xmlns="" xmlns:a16="http://schemas.microsoft.com/office/drawing/2014/main" id="{5BC76F18-AFDA-487A-B460-CECF37F4F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644" y="719137"/>
            <a:ext cx="3752344" cy="481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79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anukkah lamp with the figures of Moses and Aaron">
            <a:extLst>
              <a:ext uri="{FF2B5EF4-FFF2-40B4-BE49-F238E27FC236}">
                <a16:creationId xmlns="" xmlns:a16="http://schemas.microsoft.com/office/drawing/2014/main" id="{586D45B5-350D-45A9-9AFD-2F7A5BBFD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356" y="779373"/>
            <a:ext cx="3537743" cy="529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anukkah lamps | The Israel Museum, Jerusalem">
            <a:extLst>
              <a:ext uri="{FF2B5EF4-FFF2-40B4-BE49-F238E27FC236}">
                <a16:creationId xmlns="" xmlns:a16="http://schemas.microsoft.com/office/drawing/2014/main" id="{3DD48084-7D41-4378-B854-F6D0B27D5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68" y="779373"/>
            <a:ext cx="3756057" cy="529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51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olden Menorah (Jerusalem) - 2020 All You Need to Know BEFORE You Go (with  Photos) - Tripadvisor">
            <a:extLst>
              <a:ext uri="{FF2B5EF4-FFF2-40B4-BE49-F238E27FC236}">
                <a16:creationId xmlns="" xmlns:a16="http://schemas.microsoft.com/office/drawing/2014/main" id="{D2EC3FB9-C367-4BA9-B6FA-D39508961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22" y="1715911"/>
            <a:ext cx="5279495" cy="361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The Parliament Menorah | The Jerusalem to do guide - AAJ">
            <a:extLst>
              <a:ext uri="{FF2B5EF4-FFF2-40B4-BE49-F238E27FC236}">
                <a16:creationId xmlns="" xmlns:a16="http://schemas.microsoft.com/office/drawing/2014/main" id="{D5EFBD75-FB88-48EC-A81A-A5DA7A3EC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1715911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33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Best of Hanukkah in Jerusalem – The Real Jerusalem Streets">
            <a:extLst>
              <a:ext uri="{FF2B5EF4-FFF2-40B4-BE49-F238E27FC236}">
                <a16:creationId xmlns="" xmlns:a16="http://schemas.microsoft.com/office/drawing/2014/main" id="{78A768D3-F2F8-4C0B-8BB9-970F713FC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66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="" xmlns:a16="http://schemas.microsoft.com/office/drawing/2014/main" id="{10F3581E-CF53-45AE-AB1B-B9A91EF67A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027" r="70760" b="42022"/>
          <a:stretch/>
        </p:blipFill>
        <p:spPr>
          <a:xfrm>
            <a:off x="216894" y="145736"/>
            <a:ext cx="4992103" cy="65665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D3865F7-B487-42AB-8F7B-DEF799997631}"/>
              </a:ext>
            </a:extLst>
          </p:cNvPr>
          <p:cNvSpPr txBox="1"/>
          <p:nvPr/>
        </p:nvSpPr>
        <p:spPr>
          <a:xfrm>
            <a:off x="6434666" y="1924057"/>
            <a:ext cx="5044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XIX </a:t>
            </a:r>
            <a:r>
              <a:rPr lang="en-US" dirty="0" err="1">
                <a:solidFill>
                  <a:schemeClr val="bg1"/>
                </a:solidFill>
              </a:rPr>
              <a:t>vek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Austougarska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Poklon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Jevrejske</a:t>
            </a:r>
            <a:r>
              <a:rPr lang="en-US" dirty="0">
                <a:solidFill>
                  <a:schemeClr val="bg1"/>
                </a:solidFill>
              </a:rPr>
              <a:t> op</a:t>
            </a:r>
            <a:r>
              <a:rPr lang="sr-Latn-RS" dirty="0">
                <a:solidFill>
                  <a:schemeClr val="bg1"/>
                </a:solidFill>
              </a:rPr>
              <a:t>štine Novi Sad, 1964</a:t>
            </a:r>
            <a:r>
              <a:rPr lang="sr-Latn-RS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57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BD04F1B8-CA37-4DE3-AD88-4DB1145C84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" t="19038" r="72191" b="44856"/>
          <a:stretch/>
        </p:blipFill>
        <p:spPr>
          <a:xfrm rot="5400000">
            <a:off x="1821907" y="480012"/>
            <a:ext cx="4705567" cy="55948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8304983-7ADA-4521-8E38-6F03FB1F9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637" y="1883939"/>
            <a:ext cx="5096698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9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="" xmlns:a16="http://schemas.microsoft.com/office/drawing/2014/main" id="{C3B7B9AA-6C1A-4797-A65A-4EEAF53C34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4" t="20373" r="71769" b="47829"/>
          <a:stretch/>
        </p:blipFill>
        <p:spPr>
          <a:xfrm rot="5400000">
            <a:off x="1356189" y="503435"/>
            <a:ext cx="5116530" cy="60001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3FAAD90-4AF9-4318-B990-3FCA81A2A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8267" y="1996954"/>
            <a:ext cx="5096698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3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="" xmlns:a16="http://schemas.microsoft.com/office/drawing/2014/main" id="{7311732C-88D9-4F42-9127-ACAC82CE1F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" t="19729" r="72263" b="48152"/>
          <a:stretch/>
        </p:blipFill>
        <p:spPr>
          <a:xfrm rot="5400000">
            <a:off x="1811222" y="146649"/>
            <a:ext cx="5332291" cy="65647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3EF2B7E-2F50-4E6A-BD1C-A02990E81D16}"/>
              </a:ext>
            </a:extLst>
          </p:cNvPr>
          <p:cNvSpPr txBox="1"/>
          <p:nvPr/>
        </p:nvSpPr>
        <p:spPr>
          <a:xfrm>
            <a:off x="8286749" y="2690336"/>
            <a:ext cx="35246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X</a:t>
            </a:r>
            <a:r>
              <a:rPr lang="sr-Latn-RS" dirty="0">
                <a:solidFill>
                  <a:schemeClr val="bg1"/>
                </a:solidFill>
              </a:rPr>
              <a:t>VIII </a:t>
            </a:r>
            <a:r>
              <a:rPr lang="sr-Latn-RS" sz="2400" dirty="0">
                <a:solidFill>
                  <a:schemeClr val="bg1"/>
                </a:solidFill>
              </a:rPr>
              <a:t>vek</a:t>
            </a:r>
            <a:r>
              <a:rPr lang="sr-Latn-RS" dirty="0">
                <a:solidFill>
                  <a:schemeClr val="bg1"/>
                </a:solidFill>
              </a:rPr>
              <a:t>, Poljska</a:t>
            </a:r>
          </a:p>
          <a:p>
            <a:r>
              <a:rPr lang="sr-Latn-RS" dirty="0">
                <a:solidFill>
                  <a:schemeClr val="bg1"/>
                </a:solidFill>
              </a:rPr>
              <a:t>Legat Hinka Lederera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04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F54932A-8A38-4380-8B51-13D738B98BE9}"/>
              </a:ext>
            </a:extLst>
          </p:cNvPr>
          <p:cNvSpPr txBox="1"/>
          <p:nvPr/>
        </p:nvSpPr>
        <p:spPr>
          <a:xfrm>
            <a:off x="7674797" y="2691830"/>
            <a:ext cx="428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solidFill>
                  <a:schemeClr val="bg1"/>
                </a:solidFill>
              </a:rPr>
              <a:t>XIX vek, Austrougarska,</a:t>
            </a:r>
          </a:p>
          <a:p>
            <a:r>
              <a:rPr lang="sr-Latn-RS" dirty="0">
                <a:solidFill>
                  <a:schemeClr val="bg1"/>
                </a:solidFill>
              </a:rPr>
              <a:t>Legat Hinka Ledrera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C4E431F-080D-4BBC-92CD-BAB2A6295C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" t="16941" r="75131" b="43957"/>
          <a:stretch/>
        </p:blipFill>
        <p:spPr>
          <a:xfrm rot="5400000">
            <a:off x="2763078" y="-74061"/>
            <a:ext cx="3645326" cy="617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8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86</Words>
  <Application>Microsoft Office PowerPoint</Application>
  <PresentationFormat>Widescreen</PresentationFormat>
  <Paragraphs>21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Apercu Pro</vt:lpstr>
      <vt:lpstr>Arial</vt:lpstr>
      <vt:lpstr>Trebuchet MS</vt:lpstr>
      <vt:lpstr>Tw Cen MT</vt:lpstr>
      <vt:lpstr>Circuit</vt:lpstr>
      <vt:lpstr>            MERNORA I HANUKIJA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MERNORA I HANUKIJA</dc:title>
  <dc:creator>Davor</dc:creator>
  <cp:lastModifiedBy>Raka Levi</cp:lastModifiedBy>
  <cp:revision>4</cp:revision>
  <dcterms:created xsi:type="dcterms:W3CDTF">2020-12-15T12:12:29Z</dcterms:created>
  <dcterms:modified xsi:type="dcterms:W3CDTF">2020-12-15T19:21:48Z</dcterms:modified>
</cp:coreProperties>
</file>