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3" r:id="rId5"/>
    <p:sldId id="264" r:id="rId6"/>
    <p:sldId id="265" r:id="rId7"/>
    <p:sldId id="269" r:id="rId8"/>
    <p:sldId id="271" r:id="rId9"/>
    <p:sldId id="272" r:id="rId10"/>
    <p:sldId id="274" r:id="rId11"/>
    <p:sldId id="277" r:id="rId12"/>
    <p:sldId id="278" r:id="rId13"/>
    <p:sldId id="279" r:id="rId14"/>
    <p:sldId id="281" r:id="rId15"/>
    <p:sldId id="298" r:id="rId16"/>
    <p:sldId id="282" r:id="rId17"/>
    <p:sldId id="280" r:id="rId18"/>
    <p:sldId id="284" r:id="rId19"/>
    <p:sldId id="285" r:id="rId20"/>
    <p:sldId id="289" r:id="rId21"/>
    <p:sldId id="288" r:id="rId22"/>
    <p:sldId id="290" r:id="rId23"/>
    <p:sldId id="291" r:id="rId24"/>
    <p:sldId id="292" r:id="rId25"/>
    <p:sldId id="293" r:id="rId26"/>
    <p:sldId id="29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1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5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4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6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7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A8D4E-1860-49AB-A6C8-E1F69A7ABFAC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9DDE-2DEC-4E28-BEC5-D89F75B73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61" b="13187"/>
          <a:stretch/>
        </p:blipFill>
        <p:spPr>
          <a:xfrm>
            <a:off x="6965339" y="570841"/>
            <a:ext cx="4662553" cy="5720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69870" y="1501867"/>
            <a:ext cx="63083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NEKA OD IZDANJA</a:t>
            </a:r>
          </a:p>
          <a:p>
            <a:pPr algn="ctr"/>
            <a:r>
              <a:rPr lang="sr-Latn-RS" sz="3200" b="1" dirty="0"/>
              <a:t>JEVREJSKOG ISTORIJSK0G MUZEJA</a:t>
            </a:r>
          </a:p>
          <a:p>
            <a:pPr algn="ctr"/>
            <a:r>
              <a:rPr lang="sr-Latn-RS" sz="3200" b="1" dirty="0"/>
              <a:t>Saveza Jevrejskih opština </a:t>
            </a:r>
            <a:r>
              <a:rPr lang="en-US" sz="3200" b="1" dirty="0" err="1"/>
              <a:t>Jugoslavije</a:t>
            </a:r>
            <a:r>
              <a:rPr lang="en-US" sz="3200" b="1" dirty="0"/>
              <a:t> / </a:t>
            </a:r>
            <a:r>
              <a:rPr lang="sr-Latn-RS" sz="3200" b="1" dirty="0"/>
              <a:t>Srbije</a:t>
            </a:r>
          </a:p>
          <a:p>
            <a:pPr algn="ctr"/>
            <a:endParaRPr lang="sr-Latn-RS" sz="3200" b="1" dirty="0"/>
          </a:p>
          <a:p>
            <a:r>
              <a:rPr lang="sr-Latn-RS" sz="2400" b="1" dirty="0"/>
              <a:t>Prezentaciju pripremila za zoom Šabat druženje Barbara Panić.</a:t>
            </a:r>
          </a:p>
          <a:p>
            <a:pPr algn="ctr"/>
            <a:endParaRPr lang="sr-Latn-RS" sz="3600" b="1" dirty="0"/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7642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9274150-8923-48C8-BB36-D398F0E58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08" y="454323"/>
            <a:ext cx="2555859" cy="5949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4A7C0C-EEE6-4DAA-B209-D2314BCFE95E}"/>
              </a:ext>
            </a:extLst>
          </p:cNvPr>
          <p:cNvSpPr txBox="1"/>
          <p:nvPr/>
        </p:nvSpPr>
        <p:spPr>
          <a:xfrm>
            <a:off x="544529" y="735955"/>
            <a:ext cx="65035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1992.</a:t>
            </a:r>
          </a:p>
          <a:p>
            <a:pPr algn="ctr"/>
            <a:r>
              <a:rPr lang="sr-Latn-RS" sz="3200" b="1" dirty="0"/>
              <a:t>IZLOŽBA</a:t>
            </a:r>
            <a:br>
              <a:rPr lang="sr-Latn-RS" sz="3200" b="1" dirty="0"/>
            </a:br>
            <a:r>
              <a:rPr lang="sr-Latn-RS" sz="3200" b="1" dirty="0"/>
              <a:t>JEVREJI BITOLJA NA FOTOGRAFIJAMA MILTONA MANAKIJA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Braća Manaki, Janaki i Milton, poznati su kao pioniri filma i fotografije u turskom delu Balkana. Prvi atelje su otvorili u Janjini, a od 1905. su u Bitolju imali atelje pod nazivom Atelje za umetničku fotografiju. </a:t>
            </a:r>
          </a:p>
          <a:p>
            <a:pPr algn="ctr"/>
            <a:r>
              <a:rPr lang="sr-Latn-RS" sz="2400" b="1" dirty="0"/>
              <a:t>Autor teksta kataloga i izložbe je Vojislava Radovanović.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321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6A5ECF0-F86D-45C8-BF5B-25E7D5B43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23" y="456824"/>
            <a:ext cx="4008571" cy="5748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1DA1BB-B55B-42B5-BDE7-FD70920B3601}"/>
              </a:ext>
            </a:extLst>
          </p:cNvPr>
          <p:cNvSpPr txBox="1"/>
          <p:nvPr/>
        </p:nvSpPr>
        <p:spPr>
          <a:xfrm>
            <a:off x="400692" y="456824"/>
            <a:ext cx="64418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1995.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JEVREJSKA OMLADINSKA DRUŠTVA NA TLU JUGOSLAVIJE 1919-1941</a:t>
            </a:r>
          </a:p>
          <a:p>
            <a:pPr algn="ctr"/>
            <a:endParaRPr lang="sr-Latn-RS" sz="3200" b="1" dirty="0"/>
          </a:p>
          <a:p>
            <a:pPr algn="ctr"/>
            <a:r>
              <a:rPr lang="en-GB" sz="2400" b="1" dirty="0" err="1"/>
              <a:t>Ovom</a:t>
            </a:r>
            <a:r>
              <a:rPr lang="en-GB" sz="2400" b="1" dirty="0"/>
              <a:t> </a:t>
            </a:r>
            <a:r>
              <a:rPr lang="en-GB" sz="2400" b="1" dirty="0" err="1"/>
              <a:t>izložbom</a:t>
            </a:r>
            <a:r>
              <a:rPr lang="en-GB" sz="2400" b="1" dirty="0"/>
              <a:t> </a:t>
            </a:r>
            <a:r>
              <a:rPr lang="en-GB" sz="2400" b="1" dirty="0" err="1"/>
              <a:t>Jevrejski</a:t>
            </a:r>
            <a:r>
              <a:rPr lang="en-GB" sz="2400" b="1" dirty="0"/>
              <a:t> </a:t>
            </a:r>
            <a:r>
              <a:rPr lang="en-GB" sz="2400" b="1" dirty="0" err="1"/>
              <a:t>istorijski</a:t>
            </a:r>
            <a:r>
              <a:rPr lang="en-GB" sz="2400" b="1" dirty="0"/>
              <a:t> </a:t>
            </a:r>
            <a:r>
              <a:rPr lang="en-GB" sz="2400" b="1" dirty="0" err="1"/>
              <a:t>muzej</a:t>
            </a:r>
            <a:r>
              <a:rPr lang="sr-Latn-RS" sz="2400" b="1" dirty="0"/>
              <a:t> je obeležio</a:t>
            </a:r>
            <a:r>
              <a:rPr lang="en-GB" sz="2400" b="1" dirty="0"/>
              <a:t> </a:t>
            </a:r>
            <a:r>
              <a:rPr lang="en-GB" sz="2400" b="1" dirty="0" err="1"/>
              <a:t>pedeset</a:t>
            </a:r>
            <a:r>
              <a:rPr lang="en-GB" sz="2400" b="1" dirty="0"/>
              <a:t> </a:t>
            </a:r>
            <a:r>
              <a:rPr lang="en-GB" sz="2400" b="1" dirty="0" err="1"/>
              <a:t>godina</a:t>
            </a:r>
            <a:r>
              <a:rPr lang="en-GB" sz="2400" b="1" dirty="0"/>
              <a:t> od </a:t>
            </a:r>
            <a:r>
              <a:rPr lang="en-GB" sz="2400" b="1" dirty="0" err="1"/>
              <a:t>završetka</a:t>
            </a:r>
            <a:r>
              <a:rPr lang="en-GB" sz="2400" b="1" dirty="0"/>
              <a:t> </a:t>
            </a:r>
            <a:r>
              <a:rPr lang="en-GB" sz="2400" b="1" dirty="0" err="1"/>
              <a:t>Drugog</a:t>
            </a:r>
            <a:r>
              <a:rPr lang="en-GB" sz="2400" b="1" dirty="0"/>
              <a:t> </a:t>
            </a:r>
            <a:r>
              <a:rPr lang="en-GB" sz="2400" b="1" dirty="0" err="1"/>
              <a:t>svetskog</a:t>
            </a:r>
            <a:r>
              <a:rPr lang="en-GB" sz="2400" b="1" dirty="0"/>
              <a:t> rata.</a:t>
            </a:r>
            <a:endParaRPr lang="sr-Latn-RS" sz="2400" b="1" dirty="0"/>
          </a:p>
          <a:p>
            <a:pPr algn="ctr"/>
            <a:r>
              <a:rPr lang="sr-Latn-RS" sz="2400" b="1" dirty="0"/>
              <a:t>Autori izložbe su Milica Mihailović i Vojislava Radovanović.</a:t>
            </a:r>
          </a:p>
          <a:p>
            <a:pPr algn="ctr"/>
            <a:r>
              <a:rPr lang="sr-Latn-RS" sz="2400" b="1" dirty="0"/>
              <a:t>Autori teksta za katalog su Milica Mihailović, Vojislava Radovanović, Andrija Preger i dr Milan Koljanin.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3128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F92986-D452-412B-BAFE-C1A17E1EE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43" y="639939"/>
            <a:ext cx="3881005" cy="5578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B042F-E65C-4AB0-847B-5EDE577B668E}"/>
              </a:ext>
            </a:extLst>
          </p:cNvPr>
          <p:cNvSpPr txBox="1"/>
          <p:nvPr/>
        </p:nvSpPr>
        <p:spPr>
          <a:xfrm>
            <a:off x="358710" y="390419"/>
            <a:ext cx="6843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1998.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ŽIVOTNI CIKLUS – OBIČAJI KOD JEVREJA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Knjiga „</a:t>
            </a:r>
            <a:r>
              <a:rPr lang="en-GB" sz="2400" b="1" dirty="0" err="1"/>
              <a:t>Životni</a:t>
            </a:r>
            <a:r>
              <a:rPr lang="en-GB" sz="2400" b="1" dirty="0"/>
              <a:t> </a:t>
            </a:r>
            <a:r>
              <a:rPr lang="en-GB" sz="2400" b="1" dirty="0" err="1"/>
              <a:t>ciklus</a:t>
            </a:r>
            <a:r>
              <a:rPr lang="en-GB" sz="2400" b="1" dirty="0"/>
              <a:t> - </a:t>
            </a:r>
            <a:r>
              <a:rPr lang="en-GB" sz="2400" b="1" dirty="0" err="1"/>
              <a:t>običaji</a:t>
            </a:r>
            <a:r>
              <a:rPr lang="en-GB" sz="2400" b="1" dirty="0"/>
              <a:t> </a:t>
            </a:r>
            <a:r>
              <a:rPr lang="en-GB" sz="2400" b="1" dirty="0" err="1"/>
              <a:t>kod</a:t>
            </a:r>
            <a:r>
              <a:rPr lang="en-GB" sz="2400" b="1" dirty="0"/>
              <a:t> </a:t>
            </a:r>
            <a:r>
              <a:rPr lang="en-GB" sz="2400" b="1" dirty="0" err="1"/>
              <a:t>Jevreja</a:t>
            </a:r>
            <a:r>
              <a:rPr lang="sr-Latn-RS" sz="2400" b="1" dirty="0"/>
              <a:t>“</a:t>
            </a:r>
            <a:r>
              <a:rPr lang="en-GB" sz="2400" b="1" dirty="0"/>
              <a:t> </a:t>
            </a:r>
            <a:r>
              <a:rPr lang="en-GB" sz="2400" b="1" dirty="0" err="1"/>
              <a:t>nastao</a:t>
            </a:r>
            <a:r>
              <a:rPr lang="en-GB" sz="2400" b="1" dirty="0"/>
              <a:t> je </a:t>
            </a:r>
            <a:r>
              <a:rPr lang="en-GB" sz="2400" b="1" dirty="0" err="1"/>
              <a:t>na</a:t>
            </a:r>
            <a:r>
              <a:rPr lang="en-GB" sz="2400" b="1" dirty="0"/>
              <a:t> </a:t>
            </a:r>
            <a:r>
              <a:rPr lang="en-GB" sz="2400" b="1" dirty="0" err="1"/>
              <a:t>temeljima</a:t>
            </a:r>
            <a:r>
              <a:rPr lang="en-GB" sz="2400" b="1" dirty="0"/>
              <a:t> </a:t>
            </a:r>
            <a:r>
              <a:rPr lang="en-GB" sz="2400" b="1" dirty="0" err="1"/>
              <a:t>velike</a:t>
            </a:r>
            <a:r>
              <a:rPr lang="en-GB" sz="2400" b="1" dirty="0"/>
              <a:t> </a:t>
            </a:r>
            <a:r>
              <a:rPr lang="en-GB" sz="2400" b="1" dirty="0" err="1"/>
              <a:t>izložbe</a:t>
            </a:r>
            <a:r>
              <a:rPr lang="en-GB" sz="2400" b="1" dirty="0"/>
              <a:t> </a:t>
            </a:r>
            <a:r>
              <a:rPr lang="en-GB" sz="2400" b="1" dirty="0" err="1"/>
              <a:t>koju</a:t>
            </a:r>
            <a:r>
              <a:rPr lang="en-GB" sz="2400" b="1" dirty="0"/>
              <a:t> je 1998. </a:t>
            </a:r>
            <a:r>
              <a:rPr lang="en-GB" sz="2400" b="1" dirty="0" err="1"/>
              <a:t>godine</a:t>
            </a:r>
            <a:r>
              <a:rPr lang="en-GB" sz="2400" b="1" dirty="0"/>
              <a:t> </a:t>
            </a:r>
            <a:r>
              <a:rPr lang="en-GB" sz="2400" b="1" dirty="0" err="1"/>
              <a:t>organizovao</a:t>
            </a:r>
            <a:r>
              <a:rPr lang="en-GB" sz="2400" b="1" dirty="0"/>
              <a:t> </a:t>
            </a:r>
            <a:r>
              <a:rPr lang="en-GB" sz="2400" b="1" dirty="0" err="1"/>
              <a:t>Savez</a:t>
            </a:r>
            <a:r>
              <a:rPr lang="en-GB" sz="2400" b="1" dirty="0"/>
              <a:t> </a:t>
            </a:r>
            <a:r>
              <a:rPr lang="en-GB" sz="2400" b="1" dirty="0" err="1"/>
              <a:t>jevrejskih</a:t>
            </a:r>
            <a:r>
              <a:rPr lang="en-GB" sz="2400" b="1" dirty="0"/>
              <a:t> </a:t>
            </a:r>
            <a:r>
              <a:rPr lang="en-GB" sz="2400" b="1" dirty="0" err="1"/>
              <a:t>opština</a:t>
            </a:r>
            <a:r>
              <a:rPr lang="en-GB" sz="2400" b="1" dirty="0"/>
              <a:t> </a:t>
            </a:r>
            <a:r>
              <a:rPr lang="en-GB" sz="2400" b="1" dirty="0" err="1"/>
              <a:t>Jugoslavije</a:t>
            </a:r>
            <a:r>
              <a:rPr lang="en-GB" sz="2400" b="1" dirty="0"/>
              <a:t> u </a:t>
            </a:r>
            <a:r>
              <a:rPr lang="en-GB" sz="2400" b="1" dirty="0" err="1"/>
              <a:t>Konaku</a:t>
            </a:r>
            <a:r>
              <a:rPr lang="en-GB" sz="2400" b="1" dirty="0"/>
              <a:t> </a:t>
            </a:r>
            <a:r>
              <a:rPr lang="en-GB" sz="2400" b="1" dirty="0" err="1"/>
              <a:t>kneginje</a:t>
            </a:r>
            <a:r>
              <a:rPr lang="en-GB" sz="2400" b="1" dirty="0"/>
              <a:t> </a:t>
            </a:r>
            <a:r>
              <a:rPr lang="en-GB" sz="2400" b="1" dirty="0" err="1"/>
              <a:t>Ljubice</a:t>
            </a:r>
            <a:r>
              <a:rPr lang="en-GB" sz="2400" b="1" dirty="0"/>
              <a:t>.</a:t>
            </a:r>
            <a:endParaRPr lang="sr-Latn-RS" sz="2400" b="1" dirty="0"/>
          </a:p>
          <a:p>
            <a:pPr algn="ctr"/>
            <a:r>
              <a:rPr lang="sr-Latn-RS" sz="2400" b="1" dirty="0"/>
              <a:t>Autor izložbe je Vojislava Radovanović.</a:t>
            </a:r>
          </a:p>
          <a:p>
            <a:pPr algn="ctr"/>
            <a:r>
              <a:rPr lang="sr-Latn-RS" sz="2400" b="1" dirty="0"/>
              <a:t>Autori teksta za knjigu su Vojislava Radovanović i Milica Mihailović.</a:t>
            </a:r>
            <a:endParaRPr lang="en-US" sz="2400" b="1" dirty="0"/>
          </a:p>
        </p:txBody>
      </p:sp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C436C78-A2B2-45B3-AD81-B1DB62582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97" y="4584294"/>
            <a:ext cx="2811205" cy="188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62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3B912F-D112-4DB2-B9C3-5D4B6AB809DE}"/>
              </a:ext>
            </a:extLst>
          </p:cNvPr>
          <p:cNvSpPr txBox="1"/>
          <p:nvPr/>
        </p:nvSpPr>
        <p:spPr>
          <a:xfrm>
            <a:off x="308224" y="1006868"/>
            <a:ext cx="6524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2001 – 2009.</a:t>
            </a:r>
          </a:p>
          <a:p>
            <a:pPr algn="ctr"/>
            <a:r>
              <a:rPr lang="sr-Latn-RS" sz="3200" b="1" dirty="0"/>
              <a:t>MI SMO PREŽIVELI ... JEVREJI O HOLOKAUSTU</a:t>
            </a:r>
          </a:p>
          <a:p>
            <a:pPr algn="ctr"/>
            <a:endParaRPr lang="sr-Latn-RS" sz="2400" b="1" dirty="0"/>
          </a:p>
          <a:p>
            <a:pPr algn="ctr"/>
            <a:r>
              <a:rPr lang="en-US" sz="2400" b="1" dirty="0"/>
              <a:t>U </a:t>
            </a:r>
            <a:r>
              <a:rPr lang="sr-Latn-RS" sz="2400" b="1" dirty="0"/>
              <a:t>5 knjiga</a:t>
            </a:r>
            <a:r>
              <a:rPr lang="en-US" sz="2400" b="1" dirty="0"/>
              <a:t> </a:t>
            </a:r>
            <a:r>
              <a:rPr lang="en-US" sz="2400" b="1" dirty="0" err="1"/>
              <a:t>sakupljena</a:t>
            </a:r>
            <a:r>
              <a:rPr lang="sr-Latn-RS" sz="2400" b="1" dirty="0"/>
              <a:t> su</a:t>
            </a:r>
            <a:r>
              <a:rPr lang="en-US" sz="2400" b="1" dirty="0"/>
              <a:t> </a:t>
            </a:r>
            <a:r>
              <a:rPr lang="en-US" sz="2400" b="1" dirty="0" err="1"/>
              <a:t>svedočenja</a:t>
            </a:r>
            <a:r>
              <a:rPr lang="sr-Latn-RS" sz="2400" b="1" dirty="0"/>
              <a:t> </a:t>
            </a:r>
            <a:r>
              <a:rPr lang="en-US" sz="2400" b="1" dirty="0" err="1"/>
              <a:t>malobrojnih</a:t>
            </a:r>
            <a:r>
              <a:rPr lang="en-US" sz="2400" b="1" dirty="0"/>
              <a:t> </a:t>
            </a:r>
            <a:r>
              <a:rPr lang="en-US" sz="2400" b="1" dirty="0" err="1"/>
              <a:t>preživelih</a:t>
            </a:r>
            <a:r>
              <a:rPr lang="en-US" sz="2400" b="1" dirty="0"/>
              <a:t> </a:t>
            </a:r>
            <a:r>
              <a:rPr lang="en-US" sz="2400" b="1" dirty="0" err="1"/>
              <a:t>članova</a:t>
            </a:r>
            <a:r>
              <a:rPr lang="en-US" sz="2400" b="1" dirty="0"/>
              <a:t> </a:t>
            </a:r>
            <a:r>
              <a:rPr lang="en-US" sz="2400" b="1" dirty="0" err="1"/>
              <a:t>jevrejske</a:t>
            </a:r>
            <a:r>
              <a:rPr lang="en-US" sz="2400" b="1" dirty="0"/>
              <a:t> </a:t>
            </a:r>
            <a:r>
              <a:rPr lang="en-US" sz="2400" b="1" dirty="0" err="1"/>
              <a:t>zajednice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tla</a:t>
            </a:r>
            <a:r>
              <a:rPr lang="en-US" sz="2400" b="1" dirty="0"/>
              <a:t> </a:t>
            </a:r>
            <a:r>
              <a:rPr lang="en-US" sz="2400" b="1" dirty="0" err="1"/>
              <a:t>bivše</a:t>
            </a:r>
            <a:r>
              <a:rPr lang="en-US" sz="2400" b="1" dirty="0"/>
              <a:t> </a:t>
            </a:r>
            <a:r>
              <a:rPr lang="en-US" sz="2400" b="1" dirty="0" err="1"/>
              <a:t>Jugoslavije</a:t>
            </a:r>
            <a:r>
              <a:rPr lang="en-US" sz="2400" b="1" dirty="0"/>
              <a:t> o </a:t>
            </a:r>
            <a:r>
              <a:rPr lang="en-US" sz="2400" b="1" dirty="0" err="1"/>
              <a:t>vremenu</a:t>
            </a:r>
            <a:r>
              <a:rPr lang="en-US" sz="2400" b="1" dirty="0"/>
              <a:t> </a:t>
            </a:r>
            <a:r>
              <a:rPr lang="en-US" sz="2400" b="1" dirty="0" err="1"/>
              <a:t>Drugog</a:t>
            </a:r>
            <a:r>
              <a:rPr lang="en-US" sz="2400" b="1" dirty="0"/>
              <a:t> </a:t>
            </a:r>
            <a:r>
              <a:rPr lang="en-US" sz="2400" b="1" dirty="0" err="1"/>
              <a:t>svetskog</a:t>
            </a:r>
            <a:r>
              <a:rPr lang="en-US" sz="2400" b="1" dirty="0"/>
              <a:t> rata. </a:t>
            </a:r>
            <a:endParaRPr lang="sr-Latn-RS" sz="2400" b="1" dirty="0"/>
          </a:p>
          <a:p>
            <a:pPr algn="ctr"/>
            <a:r>
              <a:rPr lang="en-US" sz="2400" b="1" dirty="0" err="1"/>
              <a:t>Jedan</a:t>
            </a:r>
            <a:r>
              <a:rPr lang="en-US" sz="2400" b="1" dirty="0"/>
              <a:t> </a:t>
            </a:r>
            <a:r>
              <a:rPr lang="en-US" sz="2400" b="1" dirty="0" err="1"/>
              <a:t>broj</a:t>
            </a:r>
            <a:r>
              <a:rPr lang="en-US" sz="2400" b="1" dirty="0"/>
              <a:t> </a:t>
            </a:r>
            <a:r>
              <a:rPr lang="en-US" sz="2400" b="1" dirty="0" err="1"/>
              <a:t>svedočenja</a:t>
            </a:r>
            <a:r>
              <a:rPr lang="en-US" sz="2400" b="1" dirty="0"/>
              <a:t> </a:t>
            </a:r>
            <a:r>
              <a:rPr lang="en-US" sz="2400" b="1" dirty="0" err="1"/>
              <a:t>potiče</a:t>
            </a:r>
            <a:r>
              <a:rPr lang="en-US" sz="2400" b="1" dirty="0"/>
              <a:t> </a:t>
            </a:r>
            <a:r>
              <a:rPr lang="en-US" sz="2400" b="1" dirty="0" err="1"/>
              <a:t>iz</a:t>
            </a:r>
            <a:r>
              <a:rPr lang="en-US" sz="2400" b="1" dirty="0"/>
              <a:t> </a:t>
            </a:r>
            <a:r>
              <a:rPr lang="en-US" sz="2400" b="1" dirty="0" err="1"/>
              <a:t>arhiva</a:t>
            </a:r>
            <a:r>
              <a:rPr lang="en-US" sz="2400" b="1" dirty="0"/>
              <a:t> </a:t>
            </a:r>
            <a:r>
              <a:rPr lang="en-US" sz="2400" b="1" dirty="0" err="1"/>
              <a:t>Jevrejskog</a:t>
            </a:r>
            <a:r>
              <a:rPr lang="en-US" sz="2400" b="1" dirty="0"/>
              <a:t> </a:t>
            </a:r>
            <a:r>
              <a:rPr lang="en-US" sz="2400" b="1" dirty="0" err="1"/>
              <a:t>istorijskog</a:t>
            </a:r>
            <a:r>
              <a:rPr lang="en-US" sz="2400" b="1" dirty="0"/>
              <a:t> </a:t>
            </a:r>
            <a:r>
              <a:rPr lang="en-US" sz="2400" b="1" dirty="0" err="1"/>
              <a:t>muzeja</a:t>
            </a:r>
            <a:r>
              <a:rPr lang="en-US" sz="2400" b="1" dirty="0"/>
              <a:t> u </a:t>
            </a:r>
            <a:r>
              <a:rPr lang="en-US" sz="2400" b="1" dirty="0" err="1"/>
              <a:t>Beogradu</a:t>
            </a:r>
            <a:r>
              <a:rPr lang="en-US" sz="2400" b="1" dirty="0"/>
              <a:t>, a </a:t>
            </a:r>
            <a:r>
              <a:rPr lang="en-US" sz="2400" b="1" dirty="0" err="1"/>
              <a:t>drugi</a:t>
            </a:r>
            <a:r>
              <a:rPr lang="en-US" sz="2400" b="1" dirty="0"/>
              <a:t> deo je </a:t>
            </a:r>
            <a:r>
              <a:rPr lang="en-US" sz="2400" b="1" dirty="0" err="1"/>
              <a:t>napisan</a:t>
            </a:r>
            <a:r>
              <a:rPr lang="en-US" sz="2400" b="1" dirty="0"/>
              <a:t> za </a:t>
            </a:r>
            <a:r>
              <a:rPr lang="en-US" sz="2400" b="1" dirty="0" err="1"/>
              <a:t>ovu</a:t>
            </a:r>
            <a:r>
              <a:rPr lang="en-US" sz="2400" b="1" dirty="0"/>
              <a:t> </a:t>
            </a:r>
            <a:r>
              <a:rPr lang="en-US" sz="2400" b="1" dirty="0" err="1"/>
              <a:t>knjigu</a:t>
            </a:r>
            <a:r>
              <a:rPr lang="en-US" sz="2400" b="1" dirty="0"/>
              <a:t>.</a:t>
            </a:r>
            <a:endParaRPr lang="sr-Latn-RS" sz="2400" b="1" dirty="0"/>
          </a:p>
          <a:p>
            <a:pPr algn="ctr"/>
            <a:r>
              <a:rPr lang="sr-Latn-RS" sz="2400" b="1" dirty="0"/>
              <a:t>Prve tri knjige prevedene su na engleski jezik.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3BFA6-28AC-4B42-BC06-F5798033B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" r="1881"/>
          <a:stretch/>
        </p:blipFill>
        <p:spPr>
          <a:xfrm>
            <a:off x="7212457" y="1628718"/>
            <a:ext cx="4397341" cy="3600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277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8C09827-C951-4AB5-9A7C-007094F4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3"/>
          <a:stretch/>
        </p:blipFill>
        <p:spPr>
          <a:xfrm>
            <a:off x="7479586" y="739790"/>
            <a:ext cx="4089113" cy="5378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5D888-4A82-459F-87B4-7E28457FE65C}"/>
              </a:ext>
            </a:extLst>
          </p:cNvPr>
          <p:cNvSpPr txBox="1"/>
          <p:nvPr/>
        </p:nvSpPr>
        <p:spPr>
          <a:xfrm>
            <a:off x="318496" y="739790"/>
            <a:ext cx="68220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2004.</a:t>
            </a:r>
          </a:p>
          <a:p>
            <a:pPr algn="ctr"/>
            <a:r>
              <a:rPr lang="sr-Latn-RS" sz="3200" b="1" dirty="0"/>
              <a:t>NEUSPELO BEKSTVO</a:t>
            </a:r>
          </a:p>
          <a:p>
            <a:pPr algn="ctr"/>
            <a:r>
              <a:rPr lang="sr-Latn-RS" sz="3200" b="1" dirty="0"/>
              <a:t>JEVREJSKI „KLADOVO-TRANSPORT“ NA PUTU ZA PALESTINU 1939-42.</a:t>
            </a:r>
          </a:p>
          <a:p>
            <a:pPr algn="ctr"/>
            <a:endParaRPr lang="sr-Latn-RS" sz="3200" b="1" dirty="0"/>
          </a:p>
          <a:p>
            <a:pPr algn="ctr"/>
            <a:r>
              <a:rPr lang="en-GB" sz="2400" b="1" dirty="0" err="1"/>
              <a:t>Knjiga</a:t>
            </a:r>
            <a:r>
              <a:rPr lang="en-GB" sz="2400" b="1" dirty="0"/>
              <a:t> </a:t>
            </a:r>
            <a:r>
              <a:rPr lang="sr-Latn-RS" sz="2400" b="1" dirty="0"/>
              <a:t>„</a:t>
            </a:r>
            <a:r>
              <a:rPr lang="en-GB" sz="2400" b="1" dirty="0" err="1"/>
              <a:t>Neuspelo</a:t>
            </a:r>
            <a:r>
              <a:rPr lang="en-GB" sz="2400" b="1" dirty="0"/>
              <a:t> </a:t>
            </a:r>
            <a:r>
              <a:rPr lang="en-GB" sz="2400" b="1" dirty="0" err="1"/>
              <a:t>bekstvo</a:t>
            </a:r>
            <a:r>
              <a:rPr lang="sr-Latn-RS" sz="2400" b="1" dirty="0"/>
              <a:t>“</a:t>
            </a:r>
            <a:r>
              <a:rPr lang="en-GB" sz="2400" b="1" dirty="0"/>
              <a:t> Gabriele </a:t>
            </a:r>
            <a:r>
              <a:rPr lang="en-GB" sz="2400" b="1" dirty="0" err="1"/>
              <a:t>Anderl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Valtera</a:t>
            </a:r>
            <a:r>
              <a:rPr lang="en-GB" sz="2400" b="1" dirty="0"/>
              <a:t> </a:t>
            </a:r>
            <a:r>
              <a:rPr lang="en-GB" sz="2400" b="1" dirty="0" err="1"/>
              <a:t>Manošeka</a:t>
            </a:r>
            <a:r>
              <a:rPr lang="en-GB" sz="2400" b="1" dirty="0"/>
              <a:t> </a:t>
            </a:r>
            <a:r>
              <a:rPr lang="en-GB" sz="2400" b="1" dirty="0" err="1"/>
              <a:t>opisuje</a:t>
            </a:r>
            <a:r>
              <a:rPr lang="en-GB" sz="2400" b="1" dirty="0"/>
              <a:t> </a:t>
            </a:r>
            <a:r>
              <a:rPr lang="en-GB" sz="2400" b="1" dirty="0" err="1"/>
              <a:t>tragediju</a:t>
            </a:r>
            <a:r>
              <a:rPr lang="en-GB" sz="2400" b="1" dirty="0"/>
              <a:t> </a:t>
            </a:r>
            <a:r>
              <a:rPr lang="en-GB" sz="2400" b="1" dirty="0" err="1"/>
              <a:t>preko</a:t>
            </a:r>
            <a:r>
              <a:rPr lang="en-GB" sz="2400" b="1" dirty="0"/>
              <a:t> </a:t>
            </a:r>
            <a:r>
              <a:rPr lang="en-GB" sz="2400" b="1" dirty="0" err="1"/>
              <a:t>hiljadu</a:t>
            </a:r>
            <a:r>
              <a:rPr lang="en-GB" sz="2400" b="1" dirty="0"/>
              <a:t> </a:t>
            </a:r>
            <a:r>
              <a:rPr lang="en-GB" sz="2400" b="1" dirty="0" err="1"/>
              <a:t>Jevreja</a:t>
            </a:r>
            <a:r>
              <a:rPr lang="sr-Latn-RS" sz="2400" b="1" dirty="0"/>
              <a:t> koji su izbegli sa teritorije Trećeg rajha. </a:t>
            </a:r>
          </a:p>
          <a:p>
            <a:pPr algn="ctr"/>
            <a:r>
              <a:rPr lang="sr-Latn-RS" sz="2400" b="1" dirty="0"/>
              <a:t>Krajem 1939. godine oni su Dunavom, iz Beča i Bratislave, krenuli ka Crnom moru sa ciljem da se domognu Paletine.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653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67C6A-A646-4369-9A55-7E278F3441B4}"/>
              </a:ext>
            </a:extLst>
          </p:cNvPr>
          <p:cNvSpPr txBox="1"/>
          <p:nvPr/>
        </p:nvSpPr>
        <p:spPr>
          <a:xfrm>
            <a:off x="339048" y="648391"/>
            <a:ext cx="65240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2004.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SEFARDSKA BAŠTINA NA BALKANU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I</a:t>
            </a:r>
            <a:r>
              <a:rPr lang="en-GB" sz="2400" b="1" dirty="0" err="1"/>
              <a:t>zložba</a:t>
            </a:r>
            <a:r>
              <a:rPr lang="en-GB" sz="2400" b="1" dirty="0"/>
              <a:t> je </a:t>
            </a:r>
            <a:r>
              <a:rPr lang="en-GB" sz="2400" b="1" dirty="0" err="1"/>
              <a:t>organizovana</a:t>
            </a:r>
            <a:r>
              <a:rPr lang="en-GB" sz="2400" b="1" dirty="0"/>
              <a:t> u </a:t>
            </a:r>
            <a:r>
              <a:rPr lang="en-GB" sz="2400" b="1" dirty="0" err="1"/>
              <a:t>okviru</a:t>
            </a:r>
            <a:r>
              <a:rPr lang="en-GB" sz="2400" b="1" dirty="0"/>
              <a:t> </a:t>
            </a:r>
            <a:r>
              <a:rPr lang="en-GB" sz="2400" b="1" dirty="0" err="1"/>
              <a:t>Festivala</a:t>
            </a:r>
            <a:r>
              <a:rPr lang="en-GB" sz="2400" b="1" dirty="0"/>
              <a:t> </a:t>
            </a:r>
            <a:r>
              <a:rPr lang="en-GB" sz="2400" b="1" dirty="0" err="1"/>
              <a:t>sefardske</a:t>
            </a:r>
            <a:r>
              <a:rPr lang="en-GB" sz="2400" b="1" dirty="0"/>
              <a:t> </a:t>
            </a:r>
            <a:r>
              <a:rPr lang="en-GB" sz="2400" b="1" dirty="0" err="1"/>
              <a:t>kulture</a:t>
            </a:r>
            <a:r>
              <a:rPr lang="sr-Latn-RS" sz="2400" b="1" dirty="0"/>
              <a:t> „</a:t>
            </a:r>
            <a:r>
              <a:rPr lang="en-GB" sz="2400" b="1" dirty="0" err="1"/>
              <a:t>Esperansa</a:t>
            </a:r>
            <a:r>
              <a:rPr lang="en-GB" sz="2400" b="1" dirty="0"/>
              <a:t> 2004</a:t>
            </a:r>
            <a:r>
              <a:rPr lang="sr-Latn-RS" sz="2400" b="1" dirty="0"/>
              <a:t>“. </a:t>
            </a:r>
          </a:p>
          <a:p>
            <a:pPr algn="ctr"/>
            <a:r>
              <a:rPr lang="sr-Latn-RS" sz="2400" b="1" dirty="0"/>
              <a:t>P</a:t>
            </a:r>
            <a:r>
              <a:rPr lang="en-GB" sz="2400" b="1" dirty="0" err="1"/>
              <a:t>rikazana</a:t>
            </a:r>
            <a:r>
              <a:rPr lang="en-GB" sz="2400" b="1" dirty="0"/>
              <a:t> je </a:t>
            </a:r>
            <a:r>
              <a:rPr lang="en-GB" sz="2400" b="1" dirty="0" err="1"/>
              <a:t>književna</a:t>
            </a:r>
            <a:r>
              <a:rPr lang="en-GB" sz="2400" b="1" dirty="0"/>
              <a:t>, </a:t>
            </a:r>
            <a:r>
              <a:rPr lang="en-GB" sz="2400" b="1" dirty="0" err="1"/>
              <a:t>verska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kulturna</a:t>
            </a:r>
            <a:r>
              <a:rPr lang="en-GB" sz="2400" b="1" dirty="0"/>
              <a:t> </a:t>
            </a:r>
            <a:r>
              <a:rPr lang="en-GB" sz="2400" b="1" dirty="0" err="1"/>
              <a:t>delatnost</a:t>
            </a:r>
            <a:r>
              <a:rPr lang="en-GB" sz="2400" b="1" dirty="0"/>
              <a:t>, </a:t>
            </a:r>
            <a:r>
              <a:rPr lang="sr-Latn-RS" sz="2400" b="1" dirty="0"/>
              <a:t>ali i</a:t>
            </a:r>
            <a:r>
              <a:rPr lang="en-GB" sz="2400" b="1" dirty="0"/>
              <a:t> </a:t>
            </a:r>
            <a:r>
              <a:rPr lang="en-GB" sz="2400" b="1" dirty="0" err="1"/>
              <a:t>odeća</a:t>
            </a:r>
            <a:r>
              <a:rPr lang="en-GB" sz="2400" b="1" dirty="0"/>
              <a:t>, </a:t>
            </a:r>
            <a:r>
              <a:rPr lang="en-GB" sz="2400" b="1" dirty="0" err="1"/>
              <a:t>ishrana</a:t>
            </a:r>
            <a:r>
              <a:rPr lang="en-GB" sz="2400" b="1" dirty="0"/>
              <a:t>, </a:t>
            </a:r>
            <a:r>
              <a:rPr lang="en-GB" sz="2400" b="1" dirty="0" err="1"/>
              <a:t>muzika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običaji</a:t>
            </a:r>
            <a:r>
              <a:rPr lang="en-GB" sz="2400" b="1" dirty="0"/>
              <a:t> </a:t>
            </a:r>
            <a:r>
              <a:rPr lang="en-GB" sz="2400" b="1" dirty="0" err="1"/>
              <a:t>Sefarda</a:t>
            </a:r>
            <a:r>
              <a:rPr lang="en-GB" sz="2400" b="1" dirty="0"/>
              <a:t>.</a:t>
            </a:r>
            <a:endParaRPr lang="sr-Latn-RS" sz="2400" b="1" dirty="0"/>
          </a:p>
          <a:p>
            <a:pPr algn="ctr"/>
            <a:r>
              <a:rPr lang="sr-Latn-RS" sz="2400" b="1" dirty="0"/>
              <a:t>Autor izložbe i teksta za katalog je Milica Mihailović.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76D94-DF53-4E4C-835B-27FDBB446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" t="15730" r="58118" b="8314"/>
          <a:stretch/>
        </p:blipFill>
        <p:spPr>
          <a:xfrm>
            <a:off x="7355389" y="863030"/>
            <a:ext cx="4497563" cy="4882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08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1DAA0D0-1D27-419C-8C92-0ABB8F51F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90" y="816526"/>
            <a:ext cx="3764172" cy="5429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80637-1B64-419C-B7E8-FAC8A43F6CCD}"/>
              </a:ext>
            </a:extLst>
          </p:cNvPr>
          <p:cNvSpPr txBox="1"/>
          <p:nvPr/>
        </p:nvSpPr>
        <p:spPr>
          <a:xfrm>
            <a:off x="256854" y="653761"/>
            <a:ext cx="71610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2006.</a:t>
            </a:r>
          </a:p>
          <a:p>
            <a:pPr algn="ctr"/>
            <a:r>
              <a:rPr lang="sr-Latn-RS" sz="3200" b="1" dirty="0"/>
              <a:t>ZBORNIK RADOVA SA OKRUGLOG STOLA</a:t>
            </a:r>
            <a:endParaRPr lang="en-US" sz="3200" b="1" dirty="0"/>
          </a:p>
          <a:p>
            <a:pPr algn="ctr"/>
            <a:r>
              <a:rPr lang="sr-Latn-RS" sz="3200" b="1" dirty="0"/>
              <a:t>KLADOVO TRANSPORT</a:t>
            </a:r>
          </a:p>
          <a:p>
            <a:pPr algn="ctr"/>
            <a:endParaRPr lang="sr-Latn-RS" sz="3200" b="1" dirty="0"/>
          </a:p>
          <a:p>
            <a:pPr algn="ctr"/>
            <a:r>
              <a:rPr lang="en-GB" sz="2400" b="1" dirty="0"/>
              <a:t>U </a:t>
            </a:r>
            <a:r>
              <a:rPr lang="en-GB" sz="2400" b="1" dirty="0" err="1"/>
              <a:t>prostoru</a:t>
            </a:r>
            <a:r>
              <a:rPr lang="en-GB" sz="2400" b="1" dirty="0"/>
              <a:t> Media centra Beograd </a:t>
            </a:r>
            <a:r>
              <a:rPr lang="en-GB" sz="2400" b="1" dirty="0" err="1"/>
              <a:t>odrzan</a:t>
            </a:r>
            <a:r>
              <a:rPr lang="en-GB" sz="2400" b="1" dirty="0"/>
              <a:t> je 19. </a:t>
            </a:r>
            <a:r>
              <a:rPr lang="en-GB" sz="2400" b="1" dirty="0" err="1"/>
              <a:t>oktobra</a:t>
            </a:r>
            <a:r>
              <a:rPr lang="en-GB" sz="2400" b="1" dirty="0"/>
              <a:t> 2002. </a:t>
            </a:r>
            <a:r>
              <a:rPr lang="en-GB" sz="2400" b="1" dirty="0" err="1"/>
              <a:t>godine</a:t>
            </a:r>
            <a:r>
              <a:rPr lang="en-GB" sz="2400" b="1" dirty="0"/>
              <a:t> </a:t>
            </a:r>
            <a:r>
              <a:rPr lang="en-GB" sz="2400" b="1" dirty="0" err="1"/>
              <a:t>okrugli</a:t>
            </a:r>
            <a:r>
              <a:rPr lang="en-GB" sz="2400" b="1" dirty="0"/>
              <a:t> </a:t>
            </a:r>
            <a:r>
              <a:rPr lang="en-GB" sz="2400" b="1" dirty="0" err="1"/>
              <a:t>sto</a:t>
            </a:r>
            <a:r>
              <a:rPr lang="en-GB" sz="2400" b="1" dirty="0"/>
              <a:t> </a:t>
            </a:r>
            <a:r>
              <a:rPr lang="en-GB" sz="2400" b="1" dirty="0" err="1"/>
              <a:t>sa</a:t>
            </a:r>
            <a:r>
              <a:rPr lang="en-GB" sz="2400" b="1" dirty="0"/>
              <a:t> </a:t>
            </a:r>
            <a:r>
              <a:rPr lang="en-GB" sz="2400" b="1" dirty="0" err="1"/>
              <a:t>istoimenom</a:t>
            </a:r>
            <a:r>
              <a:rPr lang="en-GB" sz="2400" b="1" dirty="0"/>
              <a:t> </a:t>
            </a:r>
            <a:r>
              <a:rPr lang="en-GB" sz="2400" b="1" dirty="0" err="1"/>
              <a:t>temom</a:t>
            </a:r>
            <a:r>
              <a:rPr lang="en-GB" sz="2400" b="1" dirty="0"/>
              <a:t> </a:t>
            </a:r>
            <a:r>
              <a:rPr lang="en-GB" sz="2400" b="1" dirty="0" err="1"/>
              <a:t>Kladovo</a:t>
            </a:r>
            <a:r>
              <a:rPr lang="en-GB" sz="2400" b="1" dirty="0"/>
              <a:t> transport. </a:t>
            </a:r>
            <a:endParaRPr lang="sr-Latn-RS" sz="2400" b="1" dirty="0"/>
          </a:p>
          <a:p>
            <a:pPr algn="ctr"/>
            <a:r>
              <a:rPr lang="en-GB" sz="2400" b="1" dirty="0" err="1"/>
              <a:t>Učesnici</a:t>
            </a:r>
            <a:r>
              <a:rPr lang="en-GB" sz="2400" b="1" dirty="0"/>
              <a:t> </a:t>
            </a:r>
            <a:r>
              <a:rPr lang="en-GB" sz="2400" b="1" dirty="0" err="1"/>
              <a:t>okruglog</a:t>
            </a:r>
            <a:r>
              <a:rPr lang="en-GB" sz="2400" b="1" dirty="0"/>
              <a:t> stola </a:t>
            </a:r>
            <a:r>
              <a:rPr lang="en-GB" sz="2400" b="1" dirty="0" err="1"/>
              <a:t>bili</a:t>
            </a:r>
            <a:r>
              <a:rPr lang="en-GB" sz="2400" b="1" dirty="0"/>
              <a:t> </a:t>
            </a:r>
            <a:r>
              <a:rPr lang="en-GB" sz="2400" b="1" dirty="0" err="1"/>
              <a:t>su</a:t>
            </a:r>
            <a:r>
              <a:rPr lang="en-GB" sz="2400" b="1" dirty="0"/>
              <a:t>: </a:t>
            </a:r>
            <a:br>
              <a:rPr lang="sr-Latn-RS" sz="2400" b="1" dirty="0"/>
            </a:br>
            <a:r>
              <a:rPr lang="sr-Latn-RS" sz="2400" b="1" dirty="0"/>
              <a:t>m</a:t>
            </a:r>
            <a:r>
              <a:rPr lang="en-GB" sz="2400" b="1" dirty="0"/>
              <a:t>r Vesna </a:t>
            </a:r>
            <a:r>
              <a:rPr lang="en-GB" sz="2400" b="1" dirty="0" err="1"/>
              <a:t>Aleksić</a:t>
            </a:r>
            <a:r>
              <a:rPr lang="en-GB" sz="2400" b="1" dirty="0"/>
              <a:t>, </a:t>
            </a:r>
            <a:r>
              <a:rPr lang="sr-Latn-RS" sz="2400" b="1" dirty="0"/>
              <a:t>dr</a:t>
            </a:r>
            <a:r>
              <a:rPr lang="en-GB" sz="2400" b="1" dirty="0"/>
              <a:t> Vadim </a:t>
            </a:r>
            <a:r>
              <a:rPr lang="en-GB" sz="2400" b="1" dirty="0" err="1"/>
              <a:t>Altskan</a:t>
            </a:r>
            <a:r>
              <a:rPr lang="en-GB" sz="2400" b="1" dirty="0"/>
              <a:t>, </a:t>
            </a:r>
            <a:r>
              <a:rPr lang="sr-Latn-RS" sz="2400" b="1" dirty="0"/>
              <a:t>d</a:t>
            </a:r>
            <a:r>
              <a:rPr lang="en-GB" sz="2400" b="1" dirty="0"/>
              <a:t>r </a:t>
            </a:r>
            <a:r>
              <a:rPr lang="en-GB" sz="2400" b="1" dirty="0" err="1"/>
              <a:t>Gabrijela</a:t>
            </a:r>
            <a:r>
              <a:rPr lang="en-GB" sz="2400" b="1" dirty="0"/>
              <a:t> </a:t>
            </a:r>
            <a:r>
              <a:rPr lang="en-GB" sz="2400" b="1" dirty="0" err="1"/>
              <a:t>Anderl</a:t>
            </a:r>
            <a:r>
              <a:rPr lang="en-GB" sz="2400" b="1" dirty="0"/>
              <a:t>, Prof. </a:t>
            </a:r>
            <a:r>
              <a:rPr lang="en-GB" sz="2400" b="1" dirty="0" err="1"/>
              <a:t>dr</a:t>
            </a:r>
            <a:r>
              <a:rPr lang="en-GB" sz="2400" b="1" dirty="0"/>
              <a:t> Ivo </a:t>
            </a:r>
            <a:r>
              <a:rPr lang="en-GB" sz="2400" b="1" dirty="0" err="1"/>
              <a:t>Goldštajn</a:t>
            </a:r>
            <a:r>
              <a:rPr lang="en-GB" sz="2400" b="1" dirty="0"/>
              <a:t>, </a:t>
            </a:r>
            <a:r>
              <a:rPr lang="sr-Latn-RS" sz="2400" b="1" dirty="0"/>
              <a:t>mr</a:t>
            </a:r>
            <a:r>
              <a:rPr lang="en-GB" sz="2400" b="1" dirty="0"/>
              <a:t> </a:t>
            </a:r>
            <a:r>
              <a:rPr lang="en-GB" sz="2400" b="1" dirty="0" err="1"/>
              <a:t>Anke</a:t>
            </a:r>
            <a:r>
              <a:rPr lang="en-GB" sz="2400" b="1" dirty="0"/>
              <a:t> </a:t>
            </a:r>
            <a:r>
              <a:rPr lang="en-GB" sz="2400" b="1" dirty="0" err="1"/>
              <a:t>Hilbrener</a:t>
            </a:r>
            <a:r>
              <a:rPr lang="en-GB" sz="2400" b="1" dirty="0"/>
              <a:t>, </a:t>
            </a:r>
            <a:r>
              <a:rPr lang="sr-Latn-RS" sz="2400" b="1" dirty="0"/>
              <a:t>m</a:t>
            </a:r>
            <a:r>
              <a:rPr lang="en-GB" sz="2400" b="1" dirty="0"/>
              <a:t>r Milan </a:t>
            </a:r>
            <a:r>
              <a:rPr lang="en-GB" sz="2400" b="1" dirty="0" err="1"/>
              <a:t>Koljanin</a:t>
            </a:r>
            <a:r>
              <a:rPr lang="en-GB" sz="2400" b="1" dirty="0"/>
              <a:t>, </a:t>
            </a:r>
            <a:r>
              <a:rPr lang="sr-Latn-RS" sz="2400" b="1" dirty="0"/>
              <a:t>Ž</a:t>
            </a:r>
            <a:r>
              <a:rPr lang="en-GB" sz="2400" b="1" dirty="0" err="1"/>
              <a:t>eni</a:t>
            </a:r>
            <a:r>
              <a:rPr lang="en-GB" sz="2400" b="1" dirty="0"/>
              <a:t> </a:t>
            </a:r>
            <a:r>
              <a:rPr lang="en-GB" sz="2400" b="1" dirty="0" err="1"/>
              <a:t>Lebl</a:t>
            </a:r>
            <a:r>
              <a:rPr lang="en-GB" sz="2400" b="1" dirty="0"/>
              <a:t>, </a:t>
            </a:r>
            <a:r>
              <a:rPr lang="en-GB" sz="2400" b="1" dirty="0" err="1"/>
              <a:t>Cvi</a:t>
            </a:r>
            <a:r>
              <a:rPr lang="en-GB" sz="2400" b="1" dirty="0"/>
              <a:t> </a:t>
            </a:r>
            <a:r>
              <a:rPr lang="en-GB" sz="2400" b="1" dirty="0" err="1"/>
              <a:t>Loker</a:t>
            </a:r>
            <a:r>
              <a:rPr lang="en-GB" sz="2400" b="1" dirty="0"/>
              <a:t>,</a:t>
            </a:r>
            <a:r>
              <a:rPr lang="sr-Latn-RS" sz="2400" b="1" dirty="0"/>
              <a:t> </a:t>
            </a:r>
            <a:r>
              <a:rPr lang="en-GB" sz="2400" b="1" dirty="0"/>
              <a:t>Prof. </a:t>
            </a:r>
            <a:r>
              <a:rPr lang="en-GB" sz="2400" b="1" dirty="0" err="1"/>
              <a:t>dr</a:t>
            </a:r>
            <a:r>
              <a:rPr lang="en-GB" sz="2400" b="1" dirty="0"/>
              <a:t> </a:t>
            </a:r>
            <a:r>
              <a:rPr lang="en-GB" sz="2400" b="1" dirty="0" err="1"/>
              <a:t>Valter</a:t>
            </a:r>
            <a:r>
              <a:rPr lang="en-GB" sz="2400" b="1" dirty="0"/>
              <a:t> </a:t>
            </a:r>
            <a:r>
              <a:rPr lang="en-GB" sz="2400" b="1" dirty="0" err="1"/>
              <a:t>Manošek</a:t>
            </a:r>
            <a:r>
              <a:rPr lang="en-GB" sz="2400" b="1" dirty="0"/>
              <a:t>, Prof. </a:t>
            </a:r>
            <a:r>
              <a:rPr lang="en-GB" sz="2400" b="1" dirty="0" err="1"/>
              <a:t>dr</a:t>
            </a:r>
            <a:r>
              <a:rPr lang="en-GB" sz="2400" b="1" dirty="0"/>
              <a:t> Andrej </a:t>
            </a:r>
            <a:r>
              <a:rPr lang="en-GB" sz="2400" b="1" dirty="0" err="1"/>
              <a:t>Mitrović</a:t>
            </a:r>
            <a:r>
              <a:rPr lang="en-GB" sz="2400" b="1" dirty="0"/>
              <a:t>, Prof. </a:t>
            </a:r>
            <a:r>
              <a:rPr lang="en-GB" sz="2400" b="1" dirty="0" err="1"/>
              <a:t>dr</a:t>
            </a:r>
            <a:r>
              <a:rPr lang="en-GB" sz="2400" b="1" dirty="0"/>
              <a:t> </a:t>
            </a:r>
            <a:r>
              <a:rPr lang="en-GB" sz="2400" b="1" dirty="0" err="1"/>
              <a:t>Dalija</a:t>
            </a:r>
            <a:r>
              <a:rPr lang="en-GB" sz="2400" b="1" dirty="0"/>
              <a:t> </a:t>
            </a:r>
            <a:r>
              <a:rPr lang="en-GB" sz="2400" b="1" dirty="0" err="1"/>
              <a:t>Ofer</a:t>
            </a:r>
            <a:r>
              <a:rPr lang="en-GB" sz="2400" b="1" dirty="0"/>
              <a:t>,</a:t>
            </a:r>
            <a:r>
              <a:rPr lang="sr-Latn-RS" sz="2400" b="1" dirty="0"/>
              <a:t> dr</a:t>
            </a:r>
            <a:r>
              <a:rPr lang="en-GB" sz="2400" b="1" dirty="0"/>
              <a:t> </a:t>
            </a:r>
            <a:r>
              <a:rPr lang="en-GB" sz="2400" b="1" dirty="0" err="1"/>
              <a:t>Diter</a:t>
            </a:r>
            <a:r>
              <a:rPr lang="en-GB" sz="2400" b="1" dirty="0"/>
              <a:t> Pol, </a:t>
            </a:r>
            <a:r>
              <a:rPr lang="sr-Latn-RS" sz="2400" b="1" dirty="0"/>
              <a:t>dr</a:t>
            </a:r>
            <a:r>
              <a:rPr lang="en-GB" sz="2400" b="1" dirty="0"/>
              <a:t> </a:t>
            </a:r>
            <a:r>
              <a:rPr lang="en-GB" sz="2400" b="1" dirty="0" err="1"/>
              <a:t>Branka</a:t>
            </a:r>
            <a:r>
              <a:rPr lang="en-GB" sz="2400" b="1" dirty="0"/>
              <a:t> </a:t>
            </a:r>
            <a:r>
              <a:rPr lang="en-GB" sz="2400" b="1" dirty="0" err="1"/>
              <a:t>Prpa</a:t>
            </a:r>
            <a:r>
              <a:rPr lang="en-GB" sz="2400" b="1" dirty="0"/>
              <a:t>, </a:t>
            </a:r>
            <a:r>
              <a:rPr lang="sr-Latn-RS" sz="2400" b="1" dirty="0"/>
              <a:t>P</a:t>
            </a:r>
            <a:r>
              <a:rPr lang="en-GB" sz="2400" b="1" dirty="0" err="1"/>
              <a:t>rof</a:t>
            </a:r>
            <a:r>
              <a:rPr lang="en-GB" sz="2400" b="1" dirty="0"/>
              <a:t>. </a:t>
            </a:r>
            <a:r>
              <a:rPr lang="en-GB" sz="2400" b="1" dirty="0" err="1"/>
              <a:t>dr</a:t>
            </a:r>
            <a:r>
              <a:rPr lang="en-GB" sz="2400" b="1" dirty="0"/>
              <a:t> Milan </a:t>
            </a:r>
            <a:r>
              <a:rPr lang="en-GB" sz="2400" b="1" dirty="0" err="1"/>
              <a:t>Ristović</a:t>
            </a:r>
            <a:r>
              <a:rPr lang="en-GB" sz="2400" b="1" dirty="0"/>
              <a:t>,</a:t>
            </a:r>
            <a:r>
              <a:rPr lang="sr-Latn-RS" sz="2400" b="1" dirty="0"/>
              <a:t> </a:t>
            </a:r>
            <a:r>
              <a:rPr lang="en-GB" sz="2400" b="1" dirty="0"/>
              <a:t>Prof. </a:t>
            </a:r>
            <a:r>
              <a:rPr lang="en-GB" sz="2400" b="1" dirty="0" err="1"/>
              <a:t>dr</a:t>
            </a:r>
            <a:r>
              <a:rPr lang="en-GB" sz="2400" b="1" dirty="0"/>
              <a:t> Haim </a:t>
            </a:r>
            <a:r>
              <a:rPr lang="en-GB" sz="2400" b="1" dirty="0" err="1"/>
              <a:t>Šacker</a:t>
            </a:r>
            <a:endParaRPr 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1058681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56A95DF-FE5D-49C4-A83E-FCC5CC119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16" y="645398"/>
            <a:ext cx="4249060" cy="5342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89CE5-0473-4773-ABFC-F3AA72AF19A1}"/>
              </a:ext>
            </a:extLst>
          </p:cNvPr>
          <p:cNvSpPr txBox="1"/>
          <p:nvPr/>
        </p:nvSpPr>
        <p:spPr>
          <a:xfrm>
            <a:off x="195210" y="120402"/>
            <a:ext cx="681176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2008.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HAGADA – OD ILUMINACIJE DO ILUSTRACIJE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Na inicijativu Prof. dr Mirjam Rajner, sa Univerziteta Bar Ilan (Izrael), pokrenuta je 2008. godine na Katedri za Istoriju umetnosti Filozofkog fakulteta u Beogradu radionica pod nazivom „Jevrejska umetnosti i tradicija“. Tom prilikom otvorena je ova izložba. </a:t>
            </a:r>
          </a:p>
          <a:p>
            <a:pPr algn="ctr"/>
            <a:r>
              <a:rPr lang="sr-Latn-RS" sz="2400" b="1" dirty="0"/>
              <a:t>Radionica se u kontinuitetu održava do danas.</a:t>
            </a:r>
          </a:p>
          <a:p>
            <a:pPr algn="ctr"/>
            <a:r>
              <a:rPr lang="sr-Latn-RS" sz="2400" b="1" dirty="0"/>
              <a:t>Autori izložbe su dr Mirjam Rajner, Milica Mihailović i Barbara Panić.</a:t>
            </a:r>
          </a:p>
          <a:p>
            <a:pPr algn="ctr"/>
            <a:r>
              <a:rPr lang="sr-Latn-RS" sz="2400" b="1" dirty="0"/>
              <a:t>Autori teksta za katalog su Milica Mihailović i Barbara Panić.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257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7CC2A17C-88CE-45A0-8B05-2EAFD097D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51" y="593717"/>
            <a:ext cx="4124619" cy="5827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A382B-39D4-4ACB-9955-D80B7047D687}"/>
              </a:ext>
            </a:extLst>
          </p:cNvPr>
          <p:cNvSpPr txBox="1"/>
          <p:nvPr/>
        </p:nvSpPr>
        <p:spPr>
          <a:xfrm>
            <a:off x="308225" y="747830"/>
            <a:ext cx="68939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/>
              <a:t>2009.</a:t>
            </a:r>
          </a:p>
          <a:p>
            <a:pPr algn="ctr"/>
            <a:r>
              <a:rPr lang="sr-Latn-RS" sz="2400" b="1" dirty="0"/>
              <a:t>IZLOŽBA</a:t>
            </a:r>
          </a:p>
          <a:p>
            <a:pPr algn="ctr"/>
            <a:r>
              <a:rPr lang="en-US" sz="2400" b="1" dirty="0"/>
              <a:t>SAVEZ JEVREJSKIH OPŠTINA</a:t>
            </a:r>
            <a:r>
              <a:rPr lang="sr-Latn-RS" sz="2400" b="1" dirty="0"/>
              <a:t> 1919-2009</a:t>
            </a:r>
          </a:p>
          <a:p>
            <a:pPr algn="ctr"/>
            <a:r>
              <a:rPr lang="en-US" sz="2400" b="1" dirty="0"/>
              <a:t> OD KRALJEVINE SHS DO REPUBLIKE SRBIJE</a:t>
            </a:r>
            <a:endParaRPr lang="sr-Latn-RS" sz="2400" b="1" dirty="0"/>
          </a:p>
          <a:p>
            <a:pPr algn="ctr"/>
            <a:endParaRPr lang="sr-Latn-RS" sz="2400" b="1" dirty="0"/>
          </a:p>
          <a:p>
            <a:pPr algn="ctr"/>
            <a:r>
              <a:rPr lang="en-GB" sz="2400" b="1" dirty="0" err="1"/>
              <a:t>Izložb</a:t>
            </a:r>
            <a:r>
              <a:rPr lang="sr-Latn-RS" sz="2400" b="1" dirty="0"/>
              <a:t>a je priređena</a:t>
            </a:r>
            <a:r>
              <a:rPr lang="en-GB" sz="2400" b="1" dirty="0"/>
              <a:t> </a:t>
            </a:r>
            <a:r>
              <a:rPr lang="en-GB" sz="2400" b="1" dirty="0" err="1"/>
              <a:t>povodom</a:t>
            </a:r>
            <a:r>
              <a:rPr lang="en-GB" sz="2400" b="1" dirty="0"/>
              <a:t> 90</a:t>
            </a:r>
            <a:r>
              <a:rPr lang="sr-Latn-RS" sz="2400" b="1" dirty="0"/>
              <a:t> godina od osnivanja Saveza jevrejskih opština. Kroz brojne fotografije, novinske članke i arhivsku građu prikazan je</a:t>
            </a:r>
            <a:r>
              <a:rPr lang="en-GB" sz="2400" b="1" dirty="0"/>
              <a:t> </a:t>
            </a:r>
            <a:r>
              <a:rPr lang="en-GB" sz="2400" b="1" dirty="0" err="1"/>
              <a:t>istorijat</a:t>
            </a:r>
            <a:r>
              <a:rPr lang="en-GB" sz="2400" b="1" dirty="0"/>
              <a:t> </a:t>
            </a:r>
            <a:r>
              <a:rPr lang="en-GB" sz="2400" b="1" dirty="0" err="1"/>
              <a:t>Saveza</a:t>
            </a:r>
            <a:r>
              <a:rPr lang="en-GB" sz="2400" b="1" dirty="0"/>
              <a:t> od 1919. do 2009. </a:t>
            </a:r>
            <a:r>
              <a:rPr lang="en-GB" sz="2400" b="1" dirty="0" err="1"/>
              <a:t>godine</a:t>
            </a:r>
            <a:r>
              <a:rPr lang="en-GB" sz="2400" b="1" dirty="0"/>
              <a:t>. </a:t>
            </a:r>
            <a:r>
              <a:rPr lang="en-GB" sz="2400" b="1" dirty="0" err="1"/>
              <a:t>Celokupan</a:t>
            </a:r>
            <a:r>
              <a:rPr lang="en-GB" sz="2400" b="1" dirty="0"/>
              <a:t> </a:t>
            </a:r>
            <a:r>
              <a:rPr lang="en-GB" sz="2400" b="1" dirty="0" err="1"/>
              <a:t>izložbeni</a:t>
            </a:r>
            <a:r>
              <a:rPr lang="en-GB" sz="2400" b="1" dirty="0"/>
              <a:t> </a:t>
            </a:r>
            <a:r>
              <a:rPr lang="en-GB" sz="2400" b="1" dirty="0" err="1"/>
              <a:t>materijal</a:t>
            </a:r>
            <a:r>
              <a:rPr lang="en-GB" sz="2400" b="1" dirty="0"/>
              <a:t> </a:t>
            </a:r>
            <a:r>
              <a:rPr lang="en-GB" sz="2400" b="1" dirty="0" err="1"/>
              <a:t>uzet</a:t>
            </a:r>
            <a:r>
              <a:rPr lang="en-GB" sz="2400" b="1" dirty="0"/>
              <a:t> je </a:t>
            </a:r>
            <a:r>
              <a:rPr lang="en-GB" sz="2400" b="1" dirty="0" err="1"/>
              <a:t>iz</a:t>
            </a:r>
            <a:r>
              <a:rPr lang="en-GB" sz="2400" b="1" dirty="0"/>
              <a:t> </a:t>
            </a:r>
            <a:r>
              <a:rPr lang="en-GB" sz="2400" b="1" dirty="0" err="1"/>
              <a:t>fondova</a:t>
            </a:r>
            <a:r>
              <a:rPr lang="en-GB" sz="2400" b="1" dirty="0"/>
              <a:t> </a:t>
            </a:r>
            <a:r>
              <a:rPr lang="sr-Latn-RS" sz="2400" b="1" dirty="0"/>
              <a:t>Jevrejskog istorijskog muzeja.</a:t>
            </a:r>
          </a:p>
          <a:p>
            <a:pPr algn="ctr"/>
            <a:r>
              <a:rPr lang="sr-Latn-RS" sz="2400" b="1" dirty="0"/>
              <a:t>Autor izložbe i teksta za katalog je Vojislava Radovanović</a:t>
            </a:r>
            <a:r>
              <a:rPr lang="sr-Latn-RS" b="1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0748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8C42900E-3562-4CA6-A494-987EA3112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33" y="729463"/>
            <a:ext cx="2580820" cy="3657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2EAA7-4388-4E66-A629-7EA7FCF263FF}"/>
              </a:ext>
            </a:extLst>
          </p:cNvPr>
          <p:cNvSpPr txBox="1"/>
          <p:nvPr/>
        </p:nvSpPr>
        <p:spPr>
          <a:xfrm>
            <a:off x="350864" y="924674"/>
            <a:ext cx="5537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2010. / 2019.</a:t>
            </a:r>
          </a:p>
          <a:p>
            <a:pPr algn="ctr"/>
            <a:r>
              <a:rPr lang="sr-Latn-RS" sz="3200" b="1" dirty="0"/>
              <a:t>MONOGRAFIJA</a:t>
            </a:r>
          </a:p>
          <a:p>
            <a:pPr algn="ctr"/>
            <a:r>
              <a:rPr lang="sr-Latn-RS" sz="3200" b="1" dirty="0"/>
              <a:t>JEVREJSKI ISTORIJSKI MUZEJ </a:t>
            </a:r>
          </a:p>
          <a:p>
            <a:pPr algn="ctr"/>
            <a:r>
              <a:rPr lang="sr-Latn-RS" sz="3200" b="1" dirty="0"/>
              <a:t>U BEOGRADU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Autor monografije o Muzeju, objavljene 2010. godine i proširenjog izdanja iz 2019. godine, je Vojislava Radovanović.</a:t>
            </a:r>
            <a:endParaRPr lang="en-US" b="1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C905F8-103E-4CC4-8F8C-840236E8B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54445" y="2321957"/>
            <a:ext cx="2589023" cy="3657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101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C5D30FF-863F-4AE7-9CE6-39447AC3D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65" y="788101"/>
            <a:ext cx="3996672" cy="545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3475AB-1E75-4C8A-BC8B-3B5C4106BC96}"/>
              </a:ext>
            </a:extLst>
          </p:cNvPr>
          <p:cNvSpPr txBox="1"/>
          <p:nvPr/>
        </p:nvSpPr>
        <p:spPr>
          <a:xfrm>
            <a:off x="297951" y="466368"/>
            <a:ext cx="69556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1971 – 2015.</a:t>
            </a:r>
          </a:p>
          <a:p>
            <a:pPr algn="ctr"/>
            <a:r>
              <a:rPr lang="sr-Latn-RS" sz="3200" b="1" dirty="0"/>
              <a:t>ZBORNIK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Zbornik je periodično izdanje i obuhvata naučne i stručne članke i arhivsku građu koja se odnosi na istoriju Jevreja na Balkanu, kao i tematski odgovarajuće memoarske priloge. </a:t>
            </a:r>
            <a:endParaRPr lang="en-US" dirty="0"/>
          </a:p>
        </p:txBody>
      </p:sp>
      <p:pic>
        <p:nvPicPr>
          <p:cNvPr id="6" name="Picture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D51E1D15-4319-43CA-89DA-B19A6A6F2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28" y="3619938"/>
            <a:ext cx="3996672" cy="303819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3DB1C38-CCBB-44BF-BA83-268A9095B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9658">
            <a:off x="1887734" y="4299034"/>
            <a:ext cx="1035706" cy="14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45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97EFA6C-780A-4C0D-B87A-EF35F956B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33" y="1337160"/>
            <a:ext cx="2383603" cy="32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1D51E46-516A-42F8-8FEC-7FAEF377D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49" y="2561934"/>
            <a:ext cx="2274022" cy="3106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2EF1B4-02FB-4372-9E12-0A62B530AA82}"/>
              </a:ext>
            </a:extLst>
          </p:cNvPr>
          <p:cNvSpPr txBox="1"/>
          <p:nvPr/>
        </p:nvSpPr>
        <p:spPr>
          <a:xfrm>
            <a:off x="267129" y="544531"/>
            <a:ext cx="633915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2014.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JEVREJI SRBIJE U PRVOM SVETSKOM RATU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Izložba je priređena povodom stogodišnjice od početka Prvog svetskog rata. Pored kataloga izložbe štampano je reprint izdanje „Spomenice poginulih i umrlih srpskih Jevreja u Balkanskom i Svetskom ratu 1912-1918“, prvi put objavljene 1927. godine.</a:t>
            </a:r>
          </a:p>
          <a:p>
            <a:pPr algn="ctr"/>
            <a:r>
              <a:rPr lang="sr-Latn-RS" sz="2400" b="1" dirty="0"/>
              <a:t>Autor izložbe je Vojislava Radovanović.</a:t>
            </a:r>
          </a:p>
          <a:p>
            <a:pPr algn="ctr"/>
            <a:r>
              <a:rPr lang="sr-Latn-RS" sz="2400" b="1" dirty="0"/>
              <a:t>Autori teksta za katalog su dr Milan Koljanin i Vojislava Radovanović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269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2FFED509-0655-4517-B48D-E7ADDA78C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15" y="695218"/>
            <a:ext cx="3685723" cy="5304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55693-20F4-430D-BAE0-D92B5C6285A5}"/>
              </a:ext>
            </a:extLst>
          </p:cNvPr>
          <p:cNvSpPr txBox="1"/>
          <p:nvPr/>
        </p:nvSpPr>
        <p:spPr>
          <a:xfrm>
            <a:off x="709670" y="839284"/>
            <a:ext cx="60815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2015.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JEVREJI SRBIJE – OFICIRI VOJSKE KJ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Izložba je nastala kao rezultat istraživanja i identifikacije vojničkih dosijea Jevreja, oficira u vojsci Kraljevine Jugoslavije.</a:t>
            </a:r>
          </a:p>
          <a:p>
            <a:pPr algn="ctr"/>
            <a:r>
              <a:rPr lang="sr-Latn-RS" sz="2400" b="1" dirty="0"/>
              <a:t>Autor izložbe je Vojislava Radovanović.</a:t>
            </a:r>
          </a:p>
          <a:p>
            <a:pPr algn="ctr"/>
            <a:r>
              <a:rPr lang="sr-Latn-RS" sz="2400" b="1" dirty="0"/>
              <a:t>Autori teksta za katalog su mr</a:t>
            </a:r>
            <a:r>
              <a:rPr lang="sr-Latn-RS" b="1" dirty="0"/>
              <a:t> </a:t>
            </a:r>
            <a:r>
              <a:rPr lang="sr-Latn-RS" sz="2400" b="1" dirty="0"/>
              <a:t>Dragan Krsmanović</a:t>
            </a:r>
            <a:r>
              <a:rPr lang="en-US" sz="2400" b="1" dirty="0"/>
              <a:t>, </a:t>
            </a:r>
            <a:r>
              <a:rPr lang="sr-Latn-RS" sz="2400" b="1" dirty="0"/>
              <a:t>dr </a:t>
            </a:r>
            <a:r>
              <a:rPr lang="en-US" sz="2400" b="1" dirty="0" err="1"/>
              <a:t>Krinka</a:t>
            </a:r>
            <a:r>
              <a:rPr lang="en-US" sz="2400" b="1" dirty="0"/>
              <a:t> </a:t>
            </a:r>
            <a:r>
              <a:rPr lang="en-US" sz="2400" b="1" dirty="0" err="1"/>
              <a:t>Vidakovi</a:t>
            </a:r>
            <a:r>
              <a:rPr lang="sr-Latn-RS" sz="2400" b="1" dirty="0"/>
              <a:t>ć Petrov i Vojislava Radovanović.</a:t>
            </a:r>
          </a:p>
          <a:p>
            <a:endParaRPr 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2542584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AB6DC2F-22C4-4ED3-A38F-BB5B0F493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65" y="923345"/>
            <a:ext cx="4153465" cy="4872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690A7-7887-48E2-B7F9-2B001EE7D29F}"/>
              </a:ext>
            </a:extLst>
          </p:cNvPr>
          <p:cNvSpPr txBox="1"/>
          <p:nvPr/>
        </p:nvSpPr>
        <p:spPr>
          <a:xfrm>
            <a:off x="380144" y="605146"/>
            <a:ext cx="66371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2018.</a:t>
            </a:r>
          </a:p>
          <a:p>
            <a:pPr algn="ctr"/>
            <a:r>
              <a:rPr lang="sr-Latn-RS" sz="3200" b="1" dirty="0"/>
              <a:t>SPOMENIČKO-MEMORIJALNI KOMPLEKS JEVREJSKOG GROBLJA U BEOGRADU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U prvoj monografiji posvećenoj Jevrejskom groblju u Beogradu opisani su žalobni običaji Jevreja, dat je kratak istorijat o beogradskim jevrejskim grobljima i opisane su glavne karakteristike pojedinačnih nadgrobnih spomenika, porodičnih grobnica i spomenika koji memorišu stradanje Jevreja u ratovima.</a:t>
            </a:r>
          </a:p>
          <a:p>
            <a:pPr algn="ctr"/>
            <a:r>
              <a:rPr lang="sr-Latn-RS" sz="2400" b="1" dirty="0"/>
              <a:t>Autor monografije je Barbara Panić.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44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19F9774-E18A-442F-8E68-2FBB80BB3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97" y="738879"/>
            <a:ext cx="3813339" cy="5380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3A3F1-A8EE-4DC4-BF87-92278BC6B5A3}"/>
              </a:ext>
            </a:extLst>
          </p:cNvPr>
          <p:cNvSpPr txBox="1"/>
          <p:nvPr/>
        </p:nvSpPr>
        <p:spPr>
          <a:xfrm>
            <a:off x="184935" y="228123"/>
            <a:ext cx="718163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2018.</a:t>
            </a:r>
          </a:p>
          <a:p>
            <a:pPr algn="ctr"/>
            <a:r>
              <a:rPr lang="sr-Latn-RS" sz="3200" b="1" dirty="0"/>
              <a:t>ZBORNIK RADOVA</a:t>
            </a:r>
          </a:p>
          <a:p>
            <a:pPr algn="ctr"/>
            <a:r>
              <a:rPr lang="sr-Latn-RS" sz="3200" b="1" dirty="0"/>
              <a:t>GRANIČNICI SEĆANJA – JEVREJSKO NASLEĐE I HOLOKAUST</a:t>
            </a:r>
          </a:p>
          <a:p>
            <a:pPr algn="ctr"/>
            <a:endParaRPr lang="sr-Latn-RS" b="1" dirty="0"/>
          </a:p>
          <a:p>
            <a:pPr algn="ctr"/>
            <a:r>
              <a:rPr lang="en-GB" sz="2400" b="1" dirty="0" err="1"/>
              <a:t>Knjiga</a:t>
            </a:r>
            <a:r>
              <a:rPr lang="sr-Latn-RS" sz="2400" b="1" dirty="0"/>
              <a:t> je</a:t>
            </a:r>
            <a:r>
              <a:rPr lang="en-GB" sz="2400" b="1" dirty="0"/>
              <a:t> </a:t>
            </a:r>
            <a:r>
              <a:rPr lang="en-GB" sz="2400" b="1" dirty="0" err="1"/>
              <a:t>rezultat</a:t>
            </a:r>
            <a:r>
              <a:rPr lang="en-GB" sz="2400" b="1" dirty="0"/>
              <a:t> </a:t>
            </a:r>
            <a:r>
              <a:rPr lang="en-GB" sz="2400" b="1" dirty="0" err="1"/>
              <a:t>zajedničkog</a:t>
            </a:r>
            <a:r>
              <a:rPr lang="en-GB" sz="2400" b="1" dirty="0"/>
              <a:t> </a:t>
            </a:r>
            <a:r>
              <a:rPr lang="en-GB" sz="2400" b="1" dirty="0" err="1"/>
              <a:t>rada</a:t>
            </a:r>
            <a:r>
              <a:rPr lang="en-GB" sz="2400" b="1" dirty="0"/>
              <a:t> 19 </a:t>
            </a:r>
            <a:r>
              <a:rPr lang="en-GB" sz="2400" b="1" dirty="0" err="1"/>
              <a:t>autora</a:t>
            </a:r>
            <a:r>
              <a:rPr lang="en-GB" sz="2400" b="1" dirty="0"/>
              <a:t>, </a:t>
            </a:r>
            <a:r>
              <a:rPr lang="en-GB" sz="2400" b="1" dirty="0" err="1"/>
              <a:t>naučnika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stručnjaka</a:t>
            </a:r>
            <a:r>
              <a:rPr lang="en-GB" sz="2400" b="1" dirty="0"/>
              <a:t> </a:t>
            </a:r>
            <a:r>
              <a:rPr lang="en-GB" sz="2400" b="1" dirty="0" err="1"/>
              <a:t>iz</a:t>
            </a:r>
            <a:r>
              <a:rPr lang="en-GB" sz="2400" b="1" dirty="0"/>
              <a:t> </a:t>
            </a:r>
            <a:r>
              <a:rPr lang="en-GB" sz="2400" b="1" dirty="0" err="1"/>
              <a:t>Srbije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sveta</a:t>
            </a:r>
            <a:r>
              <a:rPr lang="en-GB" sz="2400" b="1" dirty="0"/>
              <a:t> </a:t>
            </a:r>
            <a:r>
              <a:rPr lang="en-GB" sz="2400" b="1" dirty="0" err="1"/>
              <a:t>iz</a:t>
            </a:r>
            <a:r>
              <a:rPr lang="en-GB" sz="2400" b="1" dirty="0"/>
              <a:t> </a:t>
            </a:r>
            <a:r>
              <a:rPr lang="en-GB" sz="2400" b="1" dirty="0" err="1"/>
              <a:t>oblasti</a:t>
            </a:r>
            <a:r>
              <a:rPr lang="en-GB" sz="2400" b="1" dirty="0"/>
              <a:t> </a:t>
            </a:r>
            <a:r>
              <a:rPr lang="en-GB" sz="2400" b="1" dirty="0" err="1"/>
              <a:t>kulture</a:t>
            </a:r>
            <a:r>
              <a:rPr lang="en-GB" sz="2400" b="1" dirty="0"/>
              <a:t>, </a:t>
            </a:r>
            <a:r>
              <a:rPr lang="en-GB" sz="2400" b="1" dirty="0" err="1"/>
              <a:t>istorije</a:t>
            </a:r>
            <a:r>
              <a:rPr lang="en-GB" sz="2400" b="1" dirty="0"/>
              <a:t>, </a:t>
            </a:r>
            <a:r>
              <a:rPr lang="en-GB" sz="2400" b="1" dirty="0" err="1"/>
              <a:t>muzeologije</a:t>
            </a:r>
            <a:r>
              <a:rPr lang="en-GB" sz="2400" b="1" dirty="0"/>
              <a:t>, </a:t>
            </a:r>
            <a:r>
              <a:rPr lang="en-GB" sz="2400" b="1" dirty="0" err="1"/>
              <a:t>umetnosti</a:t>
            </a:r>
            <a:r>
              <a:rPr lang="en-GB" sz="2400" b="1" dirty="0"/>
              <a:t>, </a:t>
            </a:r>
            <a:r>
              <a:rPr lang="en-GB" sz="2400" b="1" dirty="0" err="1"/>
              <a:t>obrazovanja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Holokausta</a:t>
            </a:r>
            <a:r>
              <a:rPr lang="en-GB" sz="2400" b="1" dirty="0"/>
              <a:t>. </a:t>
            </a:r>
            <a:endParaRPr lang="sr-Latn-RS" sz="2400" b="1" dirty="0"/>
          </a:p>
          <a:p>
            <a:pPr algn="ctr"/>
            <a:r>
              <a:rPr lang="en-GB" sz="2400" b="1" dirty="0" err="1"/>
              <a:t>Kroz</a:t>
            </a:r>
            <a:r>
              <a:rPr lang="en-GB" sz="2400" b="1" dirty="0"/>
              <a:t> tri </a:t>
            </a:r>
            <a:r>
              <a:rPr lang="sr-Latn-RS" sz="2400" b="1" dirty="0"/>
              <a:t>dela - „</a:t>
            </a:r>
            <a:r>
              <a:rPr lang="en-GB" sz="2400" b="1" dirty="0" err="1"/>
              <a:t>Narativi</a:t>
            </a:r>
            <a:r>
              <a:rPr lang="en-GB" sz="2400" b="1" dirty="0"/>
              <a:t> post-</a:t>
            </a:r>
            <a:r>
              <a:rPr lang="en-GB" sz="2400" b="1" dirty="0" err="1"/>
              <a:t>sećanja</a:t>
            </a:r>
            <a:r>
              <a:rPr lang="sr-Latn-RS" sz="2400" b="1" dirty="0"/>
              <a:t>“</a:t>
            </a:r>
            <a:r>
              <a:rPr lang="en-GB" sz="2400" b="1" dirty="0"/>
              <a:t>, </a:t>
            </a:r>
            <a:r>
              <a:rPr lang="sr-Latn-RS" sz="2400" b="1" dirty="0"/>
              <a:t>„</a:t>
            </a:r>
            <a:r>
              <a:rPr lang="en-GB" sz="2400" b="1" dirty="0" err="1"/>
              <a:t>Muzej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multimedijalno</a:t>
            </a:r>
            <a:r>
              <a:rPr lang="en-GB" sz="2400" b="1" dirty="0"/>
              <a:t> </a:t>
            </a:r>
            <a:r>
              <a:rPr lang="en-GB" sz="2400" b="1" dirty="0" err="1"/>
              <a:t>sećanje</a:t>
            </a:r>
            <a:r>
              <a:rPr lang="en-GB" sz="2400" b="1" dirty="0"/>
              <a:t>: </a:t>
            </a:r>
            <a:r>
              <a:rPr lang="en-GB" sz="2400" b="1" dirty="0" err="1"/>
              <a:t>Trezori</a:t>
            </a:r>
            <a:r>
              <a:rPr lang="en-GB" sz="2400" b="1" dirty="0"/>
              <a:t> JIM-a</a:t>
            </a:r>
            <a:r>
              <a:rPr lang="sr-Latn-RS" sz="2400" b="1" dirty="0"/>
              <a:t>“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sr-Latn-RS" sz="2400" b="1" dirty="0"/>
              <a:t>„</a:t>
            </a:r>
            <a:r>
              <a:rPr lang="en-GB" sz="2400" b="1" dirty="0" err="1"/>
              <a:t>Obrazovanje</a:t>
            </a:r>
            <a:r>
              <a:rPr lang="en-GB" sz="2400" b="1" dirty="0"/>
              <a:t> o </a:t>
            </a:r>
            <a:r>
              <a:rPr lang="en-GB" sz="2400" b="1" dirty="0" err="1"/>
              <a:t>Holokaustu</a:t>
            </a:r>
            <a:r>
              <a:rPr lang="sr-Latn-RS" sz="2400" b="1" dirty="0"/>
              <a:t>“</a:t>
            </a:r>
            <a:r>
              <a:rPr lang="en-GB" sz="2400" b="1" dirty="0"/>
              <a:t> u </a:t>
            </a:r>
            <a:r>
              <a:rPr lang="en-GB" sz="2400" b="1" dirty="0" err="1"/>
              <a:t>knjizi</a:t>
            </a:r>
            <a:r>
              <a:rPr lang="en-GB" sz="2400" b="1" dirty="0"/>
              <a:t> se </a:t>
            </a:r>
            <a:r>
              <a:rPr lang="en-GB" sz="2400" b="1" dirty="0" err="1"/>
              <a:t>interdisciplinarnim</a:t>
            </a:r>
            <a:r>
              <a:rPr lang="en-GB" sz="2400" b="1" dirty="0"/>
              <a:t> </a:t>
            </a:r>
            <a:r>
              <a:rPr lang="en-GB" sz="2400" b="1" dirty="0" err="1"/>
              <a:t>pristupom</a:t>
            </a:r>
            <a:r>
              <a:rPr lang="en-GB" sz="2400" b="1" dirty="0"/>
              <a:t> </a:t>
            </a:r>
            <a:r>
              <a:rPr lang="en-GB" sz="2400" b="1" dirty="0" err="1"/>
              <a:t>obrađuju</a:t>
            </a:r>
            <a:r>
              <a:rPr lang="en-GB" sz="2400" b="1" dirty="0"/>
              <a:t> </a:t>
            </a:r>
            <a:r>
              <a:rPr lang="en-GB" sz="2400" b="1" dirty="0" err="1"/>
              <a:t>ključna</a:t>
            </a:r>
            <a:r>
              <a:rPr lang="en-GB" sz="2400" b="1" dirty="0"/>
              <a:t> </a:t>
            </a:r>
            <a:r>
              <a:rPr lang="en-GB" sz="2400" b="1" dirty="0" err="1"/>
              <a:t>pitanja</a:t>
            </a:r>
            <a:r>
              <a:rPr lang="en-GB" sz="2400" b="1" dirty="0"/>
              <a:t> </a:t>
            </a:r>
            <a:r>
              <a:rPr lang="en-GB" sz="2400" b="1" dirty="0" err="1"/>
              <a:t>vezana</a:t>
            </a:r>
            <a:r>
              <a:rPr lang="en-GB" sz="2400" b="1" dirty="0"/>
              <a:t> za </a:t>
            </a:r>
            <a:r>
              <a:rPr lang="en-GB" sz="2400" b="1" dirty="0" err="1"/>
              <a:t>posmatranje</a:t>
            </a:r>
            <a:r>
              <a:rPr lang="en-GB" sz="2400" b="1" dirty="0"/>
              <a:t> </a:t>
            </a:r>
            <a:r>
              <a:rPr lang="en-GB" sz="2400" b="1" dirty="0" err="1"/>
              <a:t>Holokausta</a:t>
            </a:r>
            <a:r>
              <a:rPr lang="en-GB" sz="2400" b="1" dirty="0"/>
              <a:t> </a:t>
            </a:r>
            <a:r>
              <a:rPr lang="en-GB" sz="2400" b="1" dirty="0" err="1"/>
              <a:t>više</a:t>
            </a:r>
            <a:r>
              <a:rPr lang="en-GB" sz="2400" b="1" dirty="0"/>
              <a:t> od 70 </a:t>
            </a:r>
            <a:r>
              <a:rPr lang="en-GB" sz="2400" b="1" dirty="0" err="1"/>
              <a:t>godina</a:t>
            </a:r>
            <a:r>
              <a:rPr lang="en-GB" sz="2400" b="1" dirty="0"/>
              <a:t> </a:t>
            </a:r>
            <a:r>
              <a:rPr lang="en-GB" sz="2400" b="1" dirty="0" err="1"/>
              <a:t>nakon</a:t>
            </a:r>
            <a:r>
              <a:rPr lang="en-GB" sz="2400" b="1" dirty="0"/>
              <a:t> </a:t>
            </a:r>
            <a:r>
              <a:rPr lang="en-GB" sz="2400" b="1" dirty="0" err="1"/>
              <a:t>završetka</a:t>
            </a:r>
            <a:r>
              <a:rPr lang="en-GB" sz="2400" b="1" dirty="0"/>
              <a:t> </a:t>
            </a:r>
            <a:r>
              <a:rPr lang="en-GB" sz="2400" b="1" dirty="0" err="1"/>
              <a:t>Drugog</a:t>
            </a:r>
            <a:r>
              <a:rPr lang="en-GB" sz="2400" b="1" dirty="0"/>
              <a:t> </a:t>
            </a:r>
            <a:r>
              <a:rPr lang="en-GB" sz="2400" b="1" dirty="0" err="1"/>
              <a:t>svetskog</a:t>
            </a:r>
            <a:r>
              <a:rPr lang="en-GB" sz="2400" b="1" dirty="0"/>
              <a:t> rata</a:t>
            </a:r>
            <a:r>
              <a:rPr lang="sr-Latn-RS" sz="2400" b="1" dirty="0"/>
              <a:t>.</a:t>
            </a:r>
          </a:p>
          <a:p>
            <a:pPr algn="ctr"/>
            <a:r>
              <a:rPr lang="sr-Latn-RS" sz="2400" b="1" dirty="0"/>
              <a:t>Urednic ovog izdanja su Prof. dr Nevena Daković i </a:t>
            </a:r>
            <a:br>
              <a:rPr lang="sr-Latn-RS" sz="2400" b="1" dirty="0"/>
            </a:br>
            <a:r>
              <a:rPr lang="sr-Latn-RS" sz="2400" b="1" dirty="0"/>
              <a:t>dr Vera Mevorah</a:t>
            </a:r>
          </a:p>
        </p:txBody>
      </p:sp>
    </p:spTree>
    <p:extLst>
      <p:ext uri="{BB962C8B-B14F-4D97-AF65-F5344CB8AC3E}">
        <p14:creationId xmlns:p14="http://schemas.microsoft.com/office/powerpoint/2010/main" val="2872213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7333CD-C53B-48AF-8C2C-C154AED94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07" y="940939"/>
            <a:ext cx="4677558" cy="4720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99AB8-914C-42E3-9954-E0DDD9FEB9DD}"/>
              </a:ext>
            </a:extLst>
          </p:cNvPr>
          <p:cNvSpPr txBox="1"/>
          <p:nvPr/>
        </p:nvSpPr>
        <p:spPr>
          <a:xfrm>
            <a:off x="226033" y="361701"/>
            <a:ext cx="64418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2019.</a:t>
            </a:r>
          </a:p>
          <a:p>
            <a:pPr algn="ctr"/>
            <a:r>
              <a:rPr lang="sr-Latn-RS" sz="3200" b="1" dirty="0"/>
              <a:t>IZLOŽBA </a:t>
            </a:r>
            <a:br>
              <a:rPr lang="sr-Latn-RS" sz="3200" b="1" dirty="0"/>
            </a:br>
            <a:r>
              <a:rPr lang="sr-Latn-RS" sz="3200" b="1" dirty="0"/>
              <a:t>GABRIELE NIKOLIĆ</a:t>
            </a:r>
          </a:p>
          <a:p>
            <a:pPr algn="ctr"/>
            <a:r>
              <a:rPr lang="sr-Latn-RS" sz="3200" b="1" dirty="0"/>
              <a:t>SVETINJA VODE / MIKVE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Izložba je organizovana u saradanji sa Instituom Servantes. Multimedijalna umetnica Gabriela Nikolić ovu izložbu je posvetila svojoj porodici Zunana, u čijem vlasništvu je do 1939. godine u Beogradu postojalo jevrejsko obredno kupatilo – mikve.</a:t>
            </a:r>
          </a:p>
          <a:p>
            <a:pPr algn="ctr"/>
            <a:r>
              <a:rPr lang="sr-Latn-RS" sz="2400" b="1" dirty="0"/>
              <a:t>Autori teksta za katalog su Barbara Panić, Prof. dr Nikola Šuica, Prof. dr Eliezer Papo i </a:t>
            </a:r>
            <a:br>
              <a:rPr lang="sr-Latn-RS" sz="2400" b="1" dirty="0"/>
            </a:br>
            <a:r>
              <a:rPr lang="sr-Latn-RS" sz="2400" b="1" dirty="0"/>
              <a:t>Gabriela Nikolić.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6784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33490C9-80C2-4ABA-BBDB-987C65005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/>
          <a:stretch/>
        </p:blipFill>
        <p:spPr>
          <a:xfrm rot="10800000">
            <a:off x="7693226" y="737962"/>
            <a:ext cx="3708880" cy="4974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767E1-BB1F-4EBE-9E89-98C8C7A5BC3F}"/>
              </a:ext>
            </a:extLst>
          </p:cNvPr>
          <p:cNvSpPr txBox="1"/>
          <p:nvPr/>
        </p:nvSpPr>
        <p:spPr>
          <a:xfrm>
            <a:off x="297951" y="1374959"/>
            <a:ext cx="6996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2019.</a:t>
            </a:r>
          </a:p>
          <a:p>
            <a:pPr algn="ctr"/>
            <a:r>
              <a:rPr lang="sr-Latn-RS" sz="3200" b="1" dirty="0"/>
              <a:t>JEVREJI NOVOG PAZARA I OKOLINE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Knjiga ima za cilj da upozna širu javnost sa životom i tragičnom sudbinom novopazarskih Jevreja. </a:t>
            </a:r>
          </a:p>
          <a:p>
            <a:pPr algn="ctr"/>
            <a:r>
              <a:rPr lang="sr-Latn-RS" sz="2400" b="1" dirty="0"/>
              <a:t>Nastala je kao rezultat višegodišnjeg istraživanja </a:t>
            </a:r>
            <a:br>
              <a:rPr lang="sr-Latn-RS" sz="2400" b="1" dirty="0"/>
            </a:br>
            <a:r>
              <a:rPr lang="sr-Latn-RS" sz="2400" b="1" dirty="0"/>
              <a:t>mr Mente Mentovića i Mirjane Ajbl.</a:t>
            </a:r>
          </a:p>
          <a:p>
            <a:pPr algn="ctr"/>
            <a:endParaRPr 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409941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D9602-7FCD-4A77-B362-C08F610D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11" y="722827"/>
            <a:ext cx="3641119" cy="525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F04DE-9BD2-43EB-8881-05E42FD5E2D0}"/>
              </a:ext>
            </a:extLst>
          </p:cNvPr>
          <p:cNvSpPr txBox="1"/>
          <p:nvPr/>
        </p:nvSpPr>
        <p:spPr>
          <a:xfrm>
            <a:off x="380143" y="595901"/>
            <a:ext cx="68425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2019.</a:t>
            </a:r>
          </a:p>
          <a:p>
            <a:pPr algn="ctr"/>
            <a:r>
              <a:rPr lang="sr-Latn-RS" sz="3200" b="1" dirty="0"/>
              <a:t>BEOGRADSKI JEVREJI I NJIHOVA ZANIMANJA OD KRAJA 19. VEKA DO DRUGOG SVETSKOG RATA</a:t>
            </a:r>
          </a:p>
          <a:p>
            <a:pPr algn="ctr"/>
            <a:endParaRPr lang="sr-Latn-RS" sz="3200" b="1" dirty="0"/>
          </a:p>
          <a:p>
            <a:pPr algn="ctr"/>
            <a:r>
              <a:rPr lang="en-GB" sz="2400" b="1" dirty="0" err="1"/>
              <a:t>Godine</a:t>
            </a:r>
            <a:r>
              <a:rPr lang="en-GB" sz="2400" b="1" dirty="0"/>
              <a:t> 1971. </a:t>
            </a:r>
            <a:r>
              <a:rPr lang="en-GB" sz="2400" b="1" dirty="0" err="1"/>
              <a:t>dr</a:t>
            </a:r>
            <a:r>
              <a:rPr lang="en-GB" sz="2400" b="1" dirty="0"/>
              <a:t> </a:t>
            </a:r>
            <a:r>
              <a:rPr lang="sr-Latn-RS" sz="2400" b="1" dirty="0"/>
              <a:t>David </a:t>
            </a:r>
            <a:r>
              <a:rPr lang="en-GB" sz="2400" b="1" dirty="0" err="1"/>
              <a:t>Tajtacak</a:t>
            </a:r>
            <a:r>
              <a:rPr lang="en-GB" sz="2400" b="1" dirty="0"/>
              <a:t> </a:t>
            </a:r>
            <a:r>
              <a:rPr lang="en-GB" sz="2400" b="1" dirty="0" err="1"/>
              <a:t>diktirao</a:t>
            </a:r>
            <a:r>
              <a:rPr lang="sr-Latn-RS" sz="2400" b="1" dirty="0"/>
              <a:t> je</a:t>
            </a:r>
            <a:r>
              <a:rPr lang="en-GB" sz="2400" b="1" dirty="0"/>
              <a:t> </a:t>
            </a:r>
            <a:r>
              <a:rPr lang="en-GB" sz="2400" b="1" dirty="0" err="1"/>
              <a:t>svoja</a:t>
            </a:r>
            <a:r>
              <a:rPr lang="en-GB" sz="2400" b="1" dirty="0"/>
              <a:t> </a:t>
            </a:r>
            <a:r>
              <a:rPr lang="en-GB" sz="2400" b="1" dirty="0" err="1"/>
              <a:t>sećanja</a:t>
            </a:r>
            <a:r>
              <a:rPr lang="en-GB" sz="2400" b="1" dirty="0"/>
              <a:t>, a </a:t>
            </a:r>
            <a:r>
              <a:rPr lang="en-GB" sz="2400" b="1" dirty="0" err="1"/>
              <a:t>na</a:t>
            </a:r>
            <a:r>
              <a:rPr lang="en-GB" sz="2400" b="1" dirty="0"/>
              <a:t> </a:t>
            </a:r>
            <a:r>
              <a:rPr lang="en-GB" sz="2400" b="1" dirty="0" err="1"/>
              <a:t>pisaćoj</a:t>
            </a:r>
            <a:r>
              <a:rPr lang="en-GB" sz="2400" b="1" dirty="0"/>
              <a:t> </a:t>
            </a:r>
            <a:r>
              <a:rPr lang="en-GB" sz="2400" b="1" dirty="0" err="1"/>
              <a:t>mašini</a:t>
            </a:r>
            <a:r>
              <a:rPr lang="en-GB" sz="2400" b="1" dirty="0"/>
              <a:t> </a:t>
            </a:r>
            <a:r>
              <a:rPr lang="en-GB" sz="2400" b="1" dirty="0" err="1"/>
              <a:t>ih</a:t>
            </a:r>
            <a:r>
              <a:rPr lang="en-GB" sz="2400" b="1" dirty="0"/>
              <a:t> je </a:t>
            </a:r>
            <a:r>
              <a:rPr lang="en-GB" sz="2400" b="1" dirty="0" err="1"/>
              <a:t>beležio</a:t>
            </a:r>
            <a:r>
              <a:rPr lang="en-GB" sz="2400" b="1" dirty="0"/>
              <a:t> </a:t>
            </a:r>
            <a:r>
              <a:rPr lang="en-GB" sz="2400" b="1" dirty="0" err="1"/>
              <a:t>mladi</a:t>
            </a:r>
            <a:r>
              <a:rPr lang="en-GB" sz="2400" b="1" dirty="0"/>
              <a:t> </a:t>
            </a:r>
            <a:r>
              <a:rPr lang="en-GB" sz="2400" b="1" dirty="0" err="1"/>
              <a:t>službenik</a:t>
            </a:r>
            <a:r>
              <a:rPr lang="en-GB" sz="2400" b="1" dirty="0"/>
              <a:t> </a:t>
            </a:r>
            <a:r>
              <a:rPr lang="en-GB" sz="2400" b="1" dirty="0" err="1"/>
              <a:t>Saveza</a:t>
            </a:r>
            <a:r>
              <a:rPr lang="en-GB" sz="2400" b="1" dirty="0"/>
              <a:t>, Miroslav </a:t>
            </a:r>
            <a:r>
              <a:rPr lang="en-GB" sz="2400" b="1" dirty="0" err="1"/>
              <a:t>Grinvald</a:t>
            </a:r>
            <a:r>
              <a:rPr lang="sr-Latn-RS" sz="2400" b="1" dirty="0"/>
              <a:t>.</a:t>
            </a:r>
            <a:r>
              <a:rPr lang="en-GB" sz="2400" b="1" dirty="0"/>
              <a:t> </a:t>
            </a:r>
            <a:r>
              <a:rPr lang="sr-Latn-RS" sz="2400" b="1" dirty="0"/>
              <a:t>U celini otkucan rukopis dr Tajtacak je predao Jevrejskom istorijskom muzeju.</a:t>
            </a:r>
          </a:p>
          <a:p>
            <a:pPr algn="ctr"/>
            <a:r>
              <a:rPr lang="sr-Latn-RS" sz="2400" b="1" dirty="0"/>
              <a:t>Na incijativu Branke Pavlović ova sećanja dr Tajtacaka su ilustrovana brojnim fotografijama i objavljena u vidu  knjige.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0660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tter&#10;&#10;Description automatically generated">
            <a:extLst>
              <a:ext uri="{FF2B5EF4-FFF2-40B4-BE49-F238E27FC236}">
                <a16:creationId xmlns:a16="http://schemas.microsoft.com/office/drawing/2014/main" id="{EBDEBA2A-9271-49F1-A7B2-1DA734C92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07" y="598037"/>
            <a:ext cx="4066040" cy="5838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42DA0-0048-4F85-A418-456BE281F92C}"/>
              </a:ext>
            </a:extLst>
          </p:cNvPr>
          <p:cNvSpPr txBox="1"/>
          <p:nvPr/>
        </p:nvSpPr>
        <p:spPr>
          <a:xfrm>
            <a:off x="431514" y="863030"/>
            <a:ext cx="63905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2019.</a:t>
            </a:r>
          </a:p>
          <a:p>
            <a:pPr algn="ctr"/>
            <a:r>
              <a:rPr lang="sr-Latn-RS" sz="3200" b="1" dirty="0"/>
              <a:t>JEVREJSKI KUVAR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U ovom kuvaru predstavljena su tradicionalna jevrejska jela koja se konzumiraju za </a:t>
            </a:r>
            <a:r>
              <a:rPr lang="en-GB" sz="2400" b="1" dirty="0" err="1"/>
              <a:t>pojedine</a:t>
            </a:r>
            <a:r>
              <a:rPr lang="en-GB" sz="2400" b="1" dirty="0"/>
              <a:t> </a:t>
            </a:r>
            <a:r>
              <a:rPr lang="en-GB" sz="2400" b="1" dirty="0" err="1"/>
              <a:t>jevrejs</a:t>
            </a:r>
            <a:r>
              <a:rPr lang="sr-Latn-RS" sz="2400" b="1" dirty="0"/>
              <a:t>k</a:t>
            </a:r>
            <a:r>
              <a:rPr lang="en-GB" sz="2400" b="1" dirty="0"/>
              <a:t>e </a:t>
            </a:r>
            <a:r>
              <a:rPr lang="en-GB" sz="2400" b="1" dirty="0" err="1"/>
              <a:t>praznike</a:t>
            </a:r>
            <a:r>
              <a:rPr lang="sr-Latn-RS" sz="2400" b="1" dirty="0"/>
              <a:t>. Recepti su pre svega oni iz sefardske kuhinje, ali i moderni izraelski.</a:t>
            </a:r>
          </a:p>
          <a:p>
            <a:pPr algn="ctr"/>
            <a:r>
              <a:rPr lang="sr-Latn-RS" sz="2400" b="1" dirty="0"/>
              <a:t>Autor kuvara je Dijamanti Beraha Kovačević.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974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" t="1037" r="929" b="3405"/>
          <a:stretch/>
        </p:blipFill>
        <p:spPr>
          <a:xfrm>
            <a:off x="7500135" y="590251"/>
            <a:ext cx="4080528" cy="574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7679" y="689788"/>
            <a:ext cx="680149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1974. 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en-US" sz="3200" b="1" dirty="0"/>
              <a:t>UMETNI</a:t>
            </a:r>
            <a:r>
              <a:rPr lang="sr-Latn-RS" sz="3200" b="1" dirty="0"/>
              <a:t>ČKA OBRADA METALA ZA JEVREJSKE PRAZNIKE I OBREDE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Izložba je upriličena povodom 10 godina od smrti dr Alberta Vajsa i</a:t>
            </a:r>
            <a:r>
              <a:rPr lang="en-GB" sz="2400" b="1" dirty="0"/>
              <a:t> </a:t>
            </a:r>
            <a:r>
              <a:rPr lang="en-GB" sz="2400" b="1" dirty="0" err="1"/>
              <a:t>obuhvata</a:t>
            </a:r>
            <a:r>
              <a:rPr lang="en-GB" sz="2400" b="1" dirty="0"/>
              <a:t> </a:t>
            </a:r>
            <a:r>
              <a:rPr lang="en-GB" sz="2400" b="1" dirty="0" err="1"/>
              <a:t>više</a:t>
            </a:r>
            <a:r>
              <a:rPr lang="en-GB" sz="2400" b="1" dirty="0"/>
              <a:t> </a:t>
            </a:r>
            <a:r>
              <a:rPr lang="en-GB" sz="2400" b="1" dirty="0" err="1"/>
              <a:t>vrsta</a:t>
            </a:r>
            <a:r>
              <a:rPr lang="en-GB" sz="2400" b="1" dirty="0"/>
              <a:t> </a:t>
            </a:r>
            <a:r>
              <a:rPr lang="en-GB" sz="2400" b="1" dirty="0" err="1"/>
              <a:t>predmeta</a:t>
            </a:r>
            <a:r>
              <a:rPr lang="en-GB" sz="2400" b="1" dirty="0"/>
              <a:t> koji se po </a:t>
            </a:r>
            <a:r>
              <a:rPr lang="en-GB" sz="2400" b="1" dirty="0" err="1"/>
              <a:t>tradiciji</a:t>
            </a:r>
            <a:r>
              <a:rPr lang="en-GB" sz="2400" b="1" dirty="0"/>
              <a:t> </a:t>
            </a:r>
            <a:r>
              <a:rPr lang="en-GB" sz="2400" b="1" dirty="0" err="1"/>
              <a:t>dugoj</a:t>
            </a:r>
            <a:r>
              <a:rPr lang="en-GB" sz="2400" b="1" dirty="0"/>
              <a:t>, u </a:t>
            </a:r>
            <a:r>
              <a:rPr lang="en-GB" sz="2400" b="1" dirty="0" err="1"/>
              <a:t>nekim</a:t>
            </a:r>
            <a:r>
              <a:rPr lang="en-GB" sz="2400" b="1" dirty="0"/>
              <a:t> </a:t>
            </a:r>
            <a:r>
              <a:rPr lang="en-GB" sz="2400" b="1" dirty="0" err="1"/>
              <a:t>slučajevima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do tri </a:t>
            </a:r>
            <a:r>
              <a:rPr lang="en-GB" sz="2400" b="1" dirty="0" err="1"/>
              <a:t>hiljade</a:t>
            </a:r>
            <a:r>
              <a:rPr lang="en-GB" sz="2400" b="1" dirty="0"/>
              <a:t> </a:t>
            </a:r>
            <a:r>
              <a:rPr lang="en-GB" sz="2400" b="1" dirty="0" err="1"/>
              <a:t>godina</a:t>
            </a:r>
            <a:r>
              <a:rPr lang="en-GB" sz="2400" b="1" dirty="0"/>
              <a:t>, </a:t>
            </a:r>
            <a:r>
              <a:rPr lang="en-GB" sz="2400" b="1" dirty="0" err="1"/>
              <a:t>upotrebljavaju</a:t>
            </a:r>
            <a:r>
              <a:rPr lang="en-GB" sz="2400" b="1" dirty="0"/>
              <a:t> za </a:t>
            </a:r>
            <a:r>
              <a:rPr lang="en-GB" sz="2400" b="1" dirty="0" err="1"/>
              <a:t>vreme</a:t>
            </a:r>
            <a:r>
              <a:rPr lang="en-GB" sz="2400" b="1" dirty="0"/>
              <a:t> </a:t>
            </a:r>
            <a:r>
              <a:rPr lang="en-GB" sz="2400" b="1" dirty="0" err="1"/>
              <a:t>raznih</a:t>
            </a:r>
            <a:r>
              <a:rPr lang="en-GB" sz="2400" b="1" dirty="0"/>
              <a:t> </a:t>
            </a:r>
            <a:r>
              <a:rPr lang="en-GB" sz="2400" b="1" dirty="0" err="1"/>
              <a:t>praznika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obreda</a:t>
            </a:r>
            <a:r>
              <a:rPr lang="en-GB" sz="2400" b="1" dirty="0"/>
              <a:t> u </a:t>
            </a:r>
            <a:r>
              <a:rPr lang="en-GB" sz="2400" b="1" dirty="0" err="1"/>
              <a:t>jevrejskim</a:t>
            </a:r>
            <a:r>
              <a:rPr lang="en-GB" sz="2400" b="1" dirty="0"/>
              <a:t> </a:t>
            </a:r>
            <a:r>
              <a:rPr lang="en-GB" sz="2400" b="1" dirty="0" err="1"/>
              <a:t>domovima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sinagogama</a:t>
            </a:r>
            <a:r>
              <a:rPr lang="sr-Latn-RS" sz="2400" b="1" dirty="0"/>
              <a:t>.</a:t>
            </a:r>
          </a:p>
          <a:p>
            <a:pPr algn="ctr"/>
            <a:r>
              <a:rPr lang="sr-Latn-RS" sz="2400" b="1" dirty="0"/>
              <a:t>Autor teksta kataloga je dr Vidosava Nedomački.</a:t>
            </a:r>
            <a:endParaRPr lang="en-US" sz="2400" b="1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303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A16D642-626D-4AB6-A287-CE2F30314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44" y="467474"/>
            <a:ext cx="2670948" cy="5923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D6F6-7601-41D9-877D-D8EB6F8E5462}"/>
              </a:ext>
            </a:extLst>
          </p:cNvPr>
          <p:cNvSpPr txBox="1"/>
          <p:nvPr/>
        </p:nvSpPr>
        <p:spPr>
          <a:xfrm>
            <a:off x="205483" y="1248310"/>
            <a:ext cx="79316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1976.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PORODICA BARUH – PORODICA REVOLUCIONARA</a:t>
            </a:r>
          </a:p>
          <a:p>
            <a:pPr algn="ctr"/>
            <a:endParaRPr lang="sr-Latn-RS" sz="3200" b="1" dirty="0"/>
          </a:p>
          <a:p>
            <a:pPr algn="ctr"/>
            <a:r>
              <a:rPr lang="sr-Latn-RS" sz="2400" b="1" dirty="0"/>
              <a:t>Autor teksta o životu i stradanju u Narodnooslobodilačkoj borbi braće i sestara Baruh - Bore, Isidora, Josipa, Berte i Rašele - je Dušan Nedeljković.</a:t>
            </a:r>
          </a:p>
          <a:p>
            <a:pPr algn="ctr"/>
            <a:endParaRPr lang="sr-Latn-RS" sz="2400" b="1" dirty="0"/>
          </a:p>
          <a:p>
            <a:pPr algn="ctr"/>
            <a:endParaRPr 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429461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3DE36B-BF51-41AB-A860-3E5459D2B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92" y="741671"/>
            <a:ext cx="3834522" cy="537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3F4B0-B947-4450-BBFD-A54EC0E1D091}"/>
              </a:ext>
            </a:extLst>
          </p:cNvPr>
          <p:cNvSpPr txBox="1"/>
          <p:nvPr/>
        </p:nvSpPr>
        <p:spPr>
          <a:xfrm>
            <a:off x="256855" y="654786"/>
            <a:ext cx="7048072" cy="677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1978.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VEZENE TKANINE IZ JEVREJSKIH ZBIRKI </a:t>
            </a:r>
          </a:p>
          <a:p>
            <a:pPr algn="ctr"/>
            <a:r>
              <a:rPr lang="sr-Latn-RS" sz="3200" b="1" dirty="0"/>
              <a:t>U JUGOSLAVIJI</a:t>
            </a:r>
          </a:p>
          <a:p>
            <a:pPr algn="ctr"/>
            <a:endParaRPr lang="sr-Latn-RS" sz="2400" b="1" dirty="0"/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Latn-RS" sz="2400" b="1" dirty="0"/>
              <a:t>Izložba je organizovana povodom obeležavanja 30 godina od stvaranja prvih zbirki Jevrejskog istorijskog muzeja.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2400" b="1" dirty="0"/>
              <a:t>U studijskom katalogu, na preko 100 strana, dat je uvodni tekst o jevrejskom vezu, spisak i opis izloženih eksponata i fotografije eksponata.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2400" b="1" dirty="0"/>
              <a:t>Autor teksta kataloga i izložbe je dr Vidosava Nedomački.</a:t>
            </a:r>
            <a:endParaRPr lang="en-GB" sz="2400" b="1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2400" b="1" dirty="0"/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38479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DCA884-9268-48B0-A8FA-B1985E4D1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87" y="611079"/>
            <a:ext cx="4113472" cy="563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66359-2B45-4282-91DE-AECD60A2E8D8}"/>
              </a:ext>
            </a:extLst>
          </p:cNvPr>
          <p:cNvSpPr txBox="1"/>
          <p:nvPr/>
        </p:nvSpPr>
        <p:spPr>
          <a:xfrm>
            <a:off x="226032" y="860830"/>
            <a:ext cx="699670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1979.</a:t>
            </a:r>
          </a:p>
          <a:p>
            <a:pPr algn="ctr"/>
            <a:r>
              <a:rPr lang="sr-Latn-RS" sz="3200" b="1" dirty="0"/>
              <a:t>IZLOŽBA</a:t>
            </a:r>
            <a:br>
              <a:rPr lang="sr-Latn-RS" sz="3200" b="1" dirty="0"/>
            </a:br>
            <a:r>
              <a:rPr lang="en-US" sz="3200" b="1" dirty="0"/>
              <a:t>JEZIK, PISMO I KNJIGA JEVREJA JUGOSLAVIJE</a:t>
            </a:r>
            <a:endParaRPr lang="sr-Latn-RS" sz="3200" b="1" dirty="0"/>
          </a:p>
          <a:p>
            <a:pPr algn="ctr"/>
            <a:endParaRPr lang="sr-Latn-RS" sz="2400" b="1" dirty="0"/>
          </a:p>
          <a:p>
            <a:pPr algn="ctr"/>
            <a:r>
              <a:rPr lang="en-GB" sz="2400" b="1" dirty="0"/>
              <a:t> </a:t>
            </a:r>
            <a:r>
              <a:rPr lang="en-GB" sz="2400" b="1" dirty="0" err="1"/>
              <a:t>Izložba</a:t>
            </a:r>
            <a:r>
              <a:rPr lang="en-GB" sz="2400" b="1" dirty="0"/>
              <a:t> je </a:t>
            </a:r>
            <a:r>
              <a:rPr lang="en-GB" sz="2400" b="1" dirty="0" err="1"/>
              <a:t>otvorena</a:t>
            </a:r>
            <a:r>
              <a:rPr lang="sr-Latn-RS" sz="2400" b="1" dirty="0"/>
              <a:t> </a:t>
            </a:r>
            <a:r>
              <a:rPr lang="en-GB" sz="2400" b="1" dirty="0"/>
              <a:t>u </a:t>
            </a:r>
            <a:r>
              <a:rPr lang="en-GB" sz="2400" b="1" dirty="0" err="1"/>
              <a:t>okviru</a:t>
            </a:r>
            <a:r>
              <a:rPr lang="en-GB" sz="2400" b="1" dirty="0"/>
              <a:t> </a:t>
            </a:r>
            <a:r>
              <a:rPr lang="en-GB" sz="2400" b="1" dirty="0" err="1"/>
              <a:t>obeležavanja</a:t>
            </a:r>
            <a:r>
              <a:rPr lang="en-GB" sz="2400" b="1" dirty="0"/>
              <a:t> 60</a:t>
            </a:r>
            <a:r>
              <a:rPr lang="sr-Latn-RS" sz="2400" b="1" dirty="0"/>
              <a:t> godina od stvaranja</a:t>
            </a:r>
            <a:r>
              <a:rPr lang="en-GB" sz="2400" b="1" dirty="0"/>
              <a:t> </a:t>
            </a:r>
            <a:r>
              <a:rPr lang="en-GB" sz="2400" b="1" dirty="0" err="1"/>
              <a:t>Saveza</a:t>
            </a:r>
            <a:r>
              <a:rPr lang="en-GB" sz="2400" b="1" dirty="0"/>
              <a:t> </a:t>
            </a:r>
            <a:r>
              <a:rPr lang="en-GB" sz="2400" b="1" dirty="0" err="1"/>
              <a:t>jevrejskih</a:t>
            </a:r>
            <a:r>
              <a:rPr lang="en-GB" sz="2400" b="1" dirty="0"/>
              <a:t> </a:t>
            </a:r>
            <a:r>
              <a:rPr lang="en-GB" sz="2400" b="1" dirty="0" err="1"/>
              <a:t>opština</a:t>
            </a:r>
            <a:r>
              <a:rPr lang="en-GB" sz="2400" b="1" dirty="0"/>
              <a:t> </a:t>
            </a:r>
            <a:r>
              <a:rPr lang="en-GB" sz="2400" b="1" dirty="0" err="1"/>
              <a:t>Jugoslavije</a:t>
            </a:r>
            <a:r>
              <a:rPr lang="en-GB" sz="2400" b="1" dirty="0"/>
              <a:t>.</a:t>
            </a:r>
            <a:r>
              <a:rPr lang="sr-Latn-RS" sz="2400" b="1" dirty="0"/>
              <a:t> Prikazani su stari rukopisni i štampani tekstovi, od polovine 18. do prvih decenija 20. veka,</a:t>
            </a:r>
            <a:r>
              <a:rPr lang="en-GB" sz="2400" b="1" dirty="0"/>
              <a:t> </a:t>
            </a:r>
            <a:r>
              <a:rPr lang="en-GB" sz="2400" b="1" dirty="0" err="1"/>
              <a:t>iz</a:t>
            </a:r>
            <a:r>
              <a:rPr lang="en-GB" sz="2400" b="1" dirty="0"/>
              <a:t> </a:t>
            </a:r>
            <a:r>
              <a:rPr lang="en-GB" sz="2400" b="1" dirty="0" err="1"/>
              <a:t>baštine</a:t>
            </a:r>
            <a:r>
              <a:rPr lang="en-GB" sz="2400" b="1" dirty="0"/>
              <a:t> </a:t>
            </a:r>
            <a:r>
              <a:rPr lang="en-GB" sz="2400" b="1" dirty="0" err="1"/>
              <a:t>jugoslovenskih</a:t>
            </a:r>
            <a:r>
              <a:rPr lang="en-GB" sz="2400" b="1" dirty="0"/>
              <a:t> </a:t>
            </a:r>
            <a:r>
              <a:rPr lang="en-GB" sz="2400" b="1" dirty="0" err="1"/>
              <a:t>Jevreja</a:t>
            </a:r>
            <a:r>
              <a:rPr lang="sr-Latn-RS" sz="2400" b="1" dirty="0"/>
              <a:t>. </a:t>
            </a:r>
          </a:p>
          <a:p>
            <a:pPr algn="ctr"/>
            <a:r>
              <a:rPr lang="sr-Latn-RS" sz="2400" b="1" dirty="0"/>
              <a:t>Autori tekstova u katalogu su Eugen Verber, Milica Mihailović i Hedviga Bošković.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007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E4A592D5-B71E-4C94-BAF5-5F4BCA46B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53" y="483289"/>
            <a:ext cx="4191856" cy="589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5B563F-64DC-4AB2-BB31-6E8AF3B2ADD5}"/>
              </a:ext>
            </a:extLst>
          </p:cNvPr>
          <p:cNvSpPr txBox="1"/>
          <p:nvPr/>
        </p:nvSpPr>
        <p:spPr>
          <a:xfrm>
            <a:off x="307975" y="441098"/>
            <a:ext cx="6589162" cy="597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1980.</a:t>
            </a:r>
          </a:p>
          <a:p>
            <a:pPr algn="ctr"/>
            <a:r>
              <a:rPr lang="sr-Latn-RS" sz="3200" b="1" dirty="0"/>
              <a:t>IZLOŽBA</a:t>
            </a:r>
            <a:br>
              <a:rPr lang="sr-Latn-RS" sz="3200" b="1" dirty="0"/>
            </a:br>
            <a:r>
              <a:rPr lang="sr-Latn-RS" sz="3200" b="1" dirty="0"/>
              <a:t>MENORE IZ ČELAREVA</a:t>
            </a:r>
          </a:p>
          <a:p>
            <a:pPr algn="ctr"/>
            <a:endParaRPr lang="sr-Latn-RS" sz="2400" b="1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2400" b="1" dirty="0"/>
              <a:t>Izložba „Menore iz Čelareva“ realizovana je u saradnji sa Muzejom Grada Novog Sada. Otkriće velike srednjovekovne nekropole kod Čelareva privuklo je izuzetnu pažnju jugoslovenskih i stranih naučnika, jer su nađeni jevrejski simboli urezani na fragmentima opeka iznad i u grobovima jednog dela nekropole.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2400" b="1" dirty="0"/>
              <a:t>1983. godine Jevrejski istorijski muzej objavio je i tekst diskusije sa naučnog skupa koji je održan 1981. godine.</a:t>
            </a:r>
            <a:endParaRPr lang="en-GB" sz="2400" b="1" dirty="0"/>
          </a:p>
        </p:txBody>
      </p:sp>
      <p:sp>
        <p:nvSpPr>
          <p:cNvPr id="28674" name="AutoShape 2" descr="Francuski romani -10 knjiga -- Mali Oglasi # Goglasi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AutoShape 4" descr="Francuski romani -10 knjiga -- Mali Oglasi # Goglasi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8" name="Picture 6" descr="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67940" y="3850167"/>
            <a:ext cx="1816085" cy="256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769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EE22D6E-8307-4B35-AB7C-BEA451E14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3" y="512376"/>
            <a:ext cx="4072726" cy="5833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1F13E-9FB8-45FE-A429-951D1B0C0426}"/>
              </a:ext>
            </a:extLst>
          </p:cNvPr>
          <p:cNvSpPr txBox="1"/>
          <p:nvPr/>
        </p:nvSpPr>
        <p:spPr>
          <a:xfrm>
            <a:off x="215757" y="780836"/>
            <a:ext cx="713026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1982.</a:t>
            </a:r>
          </a:p>
          <a:p>
            <a:pPr algn="ctr"/>
            <a:r>
              <a:rPr lang="sr-Latn-RS" sz="3200" b="1" dirty="0"/>
              <a:t>IZLOŽBA</a:t>
            </a:r>
            <a:br>
              <a:rPr lang="sr-Latn-RS" sz="3200" b="1" dirty="0"/>
            </a:br>
            <a:r>
              <a:rPr lang="sr-Latn-RS" sz="3200" b="1" dirty="0"/>
              <a:t>JEVREJSKA ŠTAMPA NA TLU JUGOSLAVIJE DO 1941. GODINE</a:t>
            </a:r>
          </a:p>
          <a:p>
            <a:pPr algn="ctr"/>
            <a:endParaRPr lang="sr-Latn-RS" sz="2400" b="1" dirty="0"/>
          </a:p>
          <a:p>
            <a:pPr algn="ctr"/>
            <a:r>
              <a:rPr lang="sr-Latn-RS" sz="2400" b="1" dirty="0"/>
              <a:t>Izložba je organizovana povodom 40 godina od stradanja Jevreja u logoru na Starom sajmištu. Prikazane su predratne novine i časopisi iz zbirki Jevrejskog istorijskog muzeja.</a:t>
            </a:r>
          </a:p>
          <a:p>
            <a:pPr algn="ctr"/>
            <a:r>
              <a:rPr lang="sr-Latn-RS" sz="2400" b="1" dirty="0"/>
              <a:t>Autor teksta kataloga i izložbe je Milica Mihailović.</a:t>
            </a:r>
            <a:endParaRPr lang="en-GB" sz="2400" b="1" dirty="0"/>
          </a:p>
          <a:p>
            <a:pPr algn="ctr"/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6846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99173DF-BCAE-49C5-9519-2DD3C5172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10" y="487569"/>
            <a:ext cx="4156051" cy="588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34C02-9CB5-45FB-A7AB-E496244C906F}"/>
              </a:ext>
            </a:extLst>
          </p:cNvPr>
          <p:cNvSpPr txBox="1"/>
          <p:nvPr/>
        </p:nvSpPr>
        <p:spPr>
          <a:xfrm>
            <a:off x="448639" y="487569"/>
            <a:ext cx="699670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1986.</a:t>
            </a:r>
          </a:p>
          <a:p>
            <a:pPr algn="ctr"/>
            <a:r>
              <a:rPr lang="sr-Latn-RS" sz="3200" b="1" dirty="0"/>
              <a:t>IZLOŽBA</a:t>
            </a:r>
          </a:p>
          <a:p>
            <a:pPr algn="ctr"/>
            <a:r>
              <a:rPr lang="sr-Latn-RS" sz="3200" b="1" dirty="0"/>
              <a:t>PRAZNIČNI OBIČAJI JUGOSLOVENSKIH JEVREJA</a:t>
            </a:r>
          </a:p>
          <a:p>
            <a:pPr algn="ctr"/>
            <a:endParaRPr lang="sr-Latn-RS" sz="3200" b="1" dirty="0"/>
          </a:p>
          <a:p>
            <a:pPr algn="ctr"/>
            <a:r>
              <a:rPr lang="en-GB" sz="2400" b="1" dirty="0"/>
              <a:t>Na </a:t>
            </a:r>
            <a:r>
              <a:rPr lang="en-GB" sz="2400" b="1" dirty="0" err="1"/>
              <a:t>izložbi</a:t>
            </a:r>
            <a:r>
              <a:rPr lang="en-GB" sz="2400" b="1" dirty="0"/>
              <a:t> o </a:t>
            </a:r>
            <a:r>
              <a:rPr lang="en-GB" sz="2400" b="1" dirty="0" err="1"/>
              <a:t>prazničnim</a:t>
            </a:r>
            <a:r>
              <a:rPr lang="en-GB" sz="2400" b="1" dirty="0"/>
              <a:t> </a:t>
            </a:r>
            <a:r>
              <a:rPr lang="en-GB" sz="2400" b="1" dirty="0" err="1"/>
              <a:t>običajima</a:t>
            </a:r>
            <a:r>
              <a:rPr lang="en-GB" sz="2400" b="1" dirty="0"/>
              <a:t> </a:t>
            </a:r>
            <a:r>
              <a:rPr lang="en-GB" sz="2400" b="1" dirty="0" err="1"/>
              <a:t>jugoslovenskih</a:t>
            </a:r>
            <a:r>
              <a:rPr lang="en-GB" sz="2400" b="1" dirty="0"/>
              <a:t> </a:t>
            </a:r>
            <a:r>
              <a:rPr lang="en-GB" sz="2400" b="1" dirty="0" err="1"/>
              <a:t>Jevreja</a:t>
            </a:r>
            <a:r>
              <a:rPr lang="en-GB" sz="2400" b="1" dirty="0"/>
              <a:t> </a:t>
            </a:r>
            <a:r>
              <a:rPr lang="sr-Latn-RS" sz="2400" b="1" dirty="0"/>
              <a:t>prikazani su</a:t>
            </a:r>
            <a:r>
              <a:rPr lang="en-GB" sz="2400" b="1" dirty="0"/>
              <a:t> </a:t>
            </a:r>
            <a:r>
              <a:rPr lang="en-GB" sz="2400" b="1" dirty="0" err="1"/>
              <a:t>sledeći</a:t>
            </a:r>
            <a:r>
              <a:rPr lang="en-GB" sz="2400" b="1" dirty="0"/>
              <a:t> </a:t>
            </a:r>
            <a:r>
              <a:rPr lang="en-GB" sz="2400" b="1" dirty="0" err="1"/>
              <a:t>praznici</a:t>
            </a:r>
            <a:r>
              <a:rPr lang="en-GB" sz="2400" b="1" dirty="0"/>
              <a:t>:</a:t>
            </a:r>
            <a:r>
              <a:rPr lang="sr-Latn-RS" sz="2400" b="1" dirty="0"/>
              <a:t> </a:t>
            </a:r>
            <a:br>
              <a:rPr lang="sr-Latn-RS" sz="2400" b="1" dirty="0"/>
            </a:br>
            <a:r>
              <a:rPr lang="sr-Latn-RS" sz="2400" b="1" dirty="0"/>
              <a:t>Šabat, Roš hodeš, Roš hašana, Jom kipur, Sukot, Hanuka, Tubišvat, Purim, Pesah, Lag baomer, Šavuot i Tiša Beav. </a:t>
            </a:r>
          </a:p>
          <a:p>
            <a:pPr algn="ctr"/>
            <a:r>
              <a:rPr lang="sr-Latn-RS" sz="2400" b="1" dirty="0"/>
              <a:t>Autori teksta kataloga i izložbe su Milica Mihailović i Hedviga Bošković.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02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1603</Words>
  <Application>Microsoft Office PowerPoint</Application>
  <PresentationFormat>Widescreen</PresentationFormat>
  <Paragraphs>162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User02</dc:creator>
  <cp:lastModifiedBy>Barbi Barbi</cp:lastModifiedBy>
  <cp:revision>131</cp:revision>
  <dcterms:created xsi:type="dcterms:W3CDTF">2021-05-26T10:42:37Z</dcterms:created>
  <dcterms:modified xsi:type="dcterms:W3CDTF">2021-06-12T13:54:31Z</dcterms:modified>
</cp:coreProperties>
</file>