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1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6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9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9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9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6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8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837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1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65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1C15F-7545-413D-9AA2-9EED84A86B5B}" type="datetimeFigureOut">
              <a:rPr lang="en-US" smtClean="0"/>
              <a:t>4/10/2021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7E8C2-9CC6-4EC1-9C2D-FE1A50BBD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9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4202" y="1621184"/>
            <a:ext cx="900662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Roboto"/>
              </a:rPr>
              <a:t>Осећања идентификације и </a:t>
            </a:r>
            <a:r>
              <a:rPr lang="ru-RU" sz="2800" dirty="0" smtClean="0">
                <a:solidFill>
                  <a:srgbClr val="000000"/>
                </a:solidFill>
                <a:latin typeface="Roboto"/>
              </a:rPr>
              <a:t>идентификациј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a</a:t>
            </a:r>
            <a:r>
              <a:rPr lang="ru-RU" sz="28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Roboto"/>
              </a:rPr>
              <a:t>Јевреја са прошлим генерацијама дубоко су уроњена у колективно памћење и проналазе израз у молитвама и ритуалима, а заповест о памћењу доживљава се као верска „</a:t>
            </a:r>
            <a:r>
              <a:rPr lang="ru-RU" sz="2800" dirty="0" smtClean="0">
                <a:solidFill>
                  <a:srgbClr val="000000"/>
                </a:solidFill>
                <a:latin typeface="Roboto"/>
              </a:rPr>
              <a:t>мицва“</a:t>
            </a:r>
            <a:r>
              <a:rPr lang="en-US" sz="2800" dirty="0" smtClean="0">
                <a:solidFill>
                  <a:srgbClr val="000000"/>
                </a:solidFill>
                <a:latin typeface="Roboto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Roboto"/>
              </a:rPr>
              <a:t>у </a:t>
            </a:r>
            <a:r>
              <a:rPr lang="ru-RU" sz="2800" dirty="0">
                <a:solidFill>
                  <a:srgbClr val="000000"/>
                </a:solidFill>
                <a:latin typeface="Roboto"/>
              </a:rPr>
              <a:t>пуном смислу те речи. </a:t>
            </a:r>
            <a:endParaRPr lang="en-US" sz="2800" dirty="0" smtClean="0">
              <a:solidFill>
                <a:srgbClr val="000000"/>
              </a:solidFill>
              <a:latin typeface="Roboto"/>
            </a:endParaRPr>
          </a:p>
          <a:p>
            <a:endParaRPr lang="en-US" sz="2800" dirty="0">
              <a:solidFill>
                <a:srgbClr val="000000"/>
              </a:solidFill>
              <a:latin typeface="Roboto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Roboto"/>
              </a:rPr>
              <a:t>У </a:t>
            </a:r>
            <a:r>
              <a:rPr lang="ru-RU" sz="2800" dirty="0">
                <a:solidFill>
                  <a:srgbClr val="000000"/>
                </a:solidFill>
                <a:latin typeface="Roboto"/>
              </a:rPr>
              <a:t>свакој генерацији сваки Јеврејин треба да себе доживљава као да је и сам прошао кроз низ историјских догађаја и лично учествовао у историји рођења јеврејског народа.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4327301" y="425003"/>
            <a:ext cx="3913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Jom</a:t>
            </a:r>
            <a:r>
              <a:rPr lang="en-US" sz="5400" dirty="0" smtClean="0"/>
              <a:t> HASHOA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71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612845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b="1" dirty="0">
                <a:latin typeface="Calibri" panose="020F0502020204030204" pitchFamily="34" charset="0"/>
              </a:rPr>
              <a:t>OBUĆA</a:t>
            </a:r>
            <a:endParaRPr lang="en-US" b="1" dirty="0"/>
          </a:p>
          <a:p>
            <a:r>
              <a:rPr lang="en-US" dirty="0">
                <a:latin typeface="Calibri" panose="020F0502020204030204" pitchFamily="34" charset="0"/>
              </a:rPr>
              <a:t>Na </a:t>
            </a:r>
            <a:r>
              <a:rPr lang="en-US" dirty="0" err="1">
                <a:latin typeface="Calibri" panose="020F0502020204030204" pitchFamily="34" charset="0"/>
              </a:rPr>
              <a:t>obali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Dunava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Jevreji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izujte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obuću</a:t>
            </a:r>
            <a:r>
              <a:rPr lang="en-US" dirty="0">
                <a:latin typeface="Calibri" panose="020F0502020204030204" pitchFamily="34" charset="0"/>
              </a:rPr>
              <a:t>!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Je li </a:t>
            </a:r>
            <a:r>
              <a:rPr lang="en-US" dirty="0" err="1">
                <a:latin typeface="Calibri" panose="020F0502020204030204" pitchFamily="34" charset="0"/>
              </a:rPr>
              <a:t>nepristojno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umreti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obuven</a:t>
            </a:r>
            <a:r>
              <a:rPr lang="en-US" dirty="0">
                <a:latin typeface="Calibri" panose="020F0502020204030204" pitchFamily="34" charset="0"/>
              </a:rPr>
              <a:t>? </a:t>
            </a:r>
            <a:r>
              <a:rPr lang="en-US" dirty="0" err="1">
                <a:latin typeface="Calibri" panose="020F0502020204030204" pitchFamily="34" charset="0"/>
              </a:rPr>
              <a:t>upitalo</a:t>
            </a:r>
            <a:r>
              <a:rPr lang="en-US" dirty="0">
                <a:latin typeface="Calibri" panose="020F0502020204030204" pitchFamily="34" charset="0"/>
              </a:rPr>
              <a:t> je </a:t>
            </a:r>
            <a:r>
              <a:rPr lang="en-US" dirty="0" err="1">
                <a:latin typeface="Calibri" panose="020F0502020204030204" pitchFamily="34" charset="0"/>
              </a:rPr>
              <a:t>dete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mamu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dok</a:t>
            </a:r>
            <a:r>
              <a:rPr lang="en-US" dirty="0">
                <a:latin typeface="Calibri" panose="020F0502020204030204" pitchFamily="34" charset="0"/>
              </a:rPr>
              <a:t> je </a:t>
            </a:r>
            <a:r>
              <a:rPr lang="en-US" dirty="0" err="1">
                <a:latin typeface="Calibri" panose="020F0502020204030204" pitchFamily="34" charset="0"/>
              </a:rPr>
              <a:t>ona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neprimetno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brisala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suze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Ne </a:t>
            </a:r>
            <a:r>
              <a:rPr lang="en-US" dirty="0" err="1">
                <a:latin typeface="Calibri" panose="020F0502020204030204" pitchFamily="34" charset="0"/>
              </a:rPr>
              <a:t>brini</a:t>
            </a:r>
            <a:r>
              <a:rPr lang="en-US" dirty="0">
                <a:latin typeface="Calibri" panose="020F0502020204030204" pitchFamily="34" charset="0"/>
              </a:rPr>
              <a:t> mama, </a:t>
            </a:r>
            <a:r>
              <a:rPr lang="en-US" dirty="0" err="1">
                <a:latin typeface="Calibri" panose="020F0502020204030204" pitchFamily="34" charset="0"/>
              </a:rPr>
              <a:t>nisam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gladan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juče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sam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komadić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hleba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pojeo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Da l </a:t>
            </a:r>
            <a:r>
              <a:rPr lang="en-US" dirty="0" err="1">
                <a:latin typeface="Calibri" panose="020F0502020204030204" pitchFamily="34" charset="0"/>
              </a:rPr>
              <a:t>ćemo</a:t>
            </a:r>
            <a:r>
              <a:rPr lang="en-US" dirty="0">
                <a:latin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</a:rPr>
              <a:t>smrznuti</a:t>
            </a:r>
            <a:r>
              <a:rPr lang="en-US" dirty="0">
                <a:latin typeface="Calibri" panose="020F0502020204030204" pitchFamily="34" charset="0"/>
              </a:rPr>
              <a:t> mama je l </a:t>
            </a:r>
            <a:r>
              <a:rPr lang="en-US" dirty="0" err="1">
                <a:latin typeface="Calibri" panose="020F0502020204030204" pitchFamily="34" charset="0"/>
              </a:rPr>
              <a:t>Dunav</a:t>
            </a:r>
            <a:r>
              <a:rPr lang="en-US" dirty="0">
                <a:latin typeface="Calibri" panose="020F0502020204030204" pitchFamily="34" charset="0"/>
              </a:rPr>
              <a:t> je </a:t>
            </a:r>
            <a:r>
              <a:rPr lang="en-US" dirty="0" err="1">
                <a:latin typeface="Calibri" panose="020F0502020204030204" pitchFamily="34" charset="0"/>
              </a:rPr>
              <a:t>hladan</a:t>
            </a:r>
            <a:r>
              <a:rPr lang="en-US" dirty="0">
                <a:latin typeface="Calibri" panose="020F0502020204030204" pitchFamily="34" charset="0"/>
              </a:rPr>
              <a:t>? 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A </a:t>
            </a:r>
            <a:r>
              <a:rPr lang="en-US" dirty="0" err="1">
                <a:latin typeface="Calibri" panose="020F0502020204030204" pitchFamily="34" charset="0"/>
              </a:rPr>
              <a:t>još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nisam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plivati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naučio</a:t>
            </a:r>
            <a:r>
              <a:rPr lang="en-US" dirty="0">
                <a:latin typeface="Calibri" panose="020F0502020204030204" pitchFamily="34" charset="0"/>
              </a:rPr>
              <a:t>….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Mama </a:t>
            </a:r>
            <a:r>
              <a:rPr lang="en-US" dirty="0" err="1">
                <a:latin typeface="Calibri" panose="020F0502020204030204" pitchFamily="34" charset="0"/>
              </a:rPr>
              <a:t>reci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boli</a:t>
            </a:r>
            <a:r>
              <a:rPr lang="en-US" dirty="0">
                <a:latin typeface="Calibri" panose="020F0502020204030204" pitchFamily="34" charset="0"/>
              </a:rPr>
              <a:t> li da se </a:t>
            </a:r>
            <a:r>
              <a:rPr lang="en-US" dirty="0" err="1">
                <a:latin typeface="Calibri" panose="020F0502020204030204" pitchFamily="34" charset="0"/>
              </a:rPr>
              <a:t>umre</a:t>
            </a:r>
            <a:r>
              <a:rPr lang="en-US" dirty="0">
                <a:latin typeface="Calibri" panose="020F0502020204030204" pitchFamily="34" charset="0"/>
              </a:rPr>
              <a:t> , da li </a:t>
            </a:r>
            <a:r>
              <a:rPr lang="en-US" dirty="0" err="1">
                <a:latin typeface="Calibri" panose="020F0502020204030204" pitchFamily="34" charset="0"/>
              </a:rPr>
              <a:t>ću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samo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upasti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potonuti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ili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ću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umreti</a:t>
            </a:r>
            <a:r>
              <a:rPr lang="en-US" dirty="0">
                <a:latin typeface="Calibri" panose="020F0502020204030204" pitchFamily="34" charset="0"/>
              </a:rPr>
              <a:t> od </a:t>
            </a:r>
            <a:r>
              <a:rPr lang="en-US" dirty="0" err="1">
                <a:latin typeface="Calibri" panose="020F0502020204030204" pitchFamily="34" charset="0"/>
              </a:rPr>
              <a:t>metka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 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posle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mirno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lagano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poći</a:t>
            </a:r>
            <a:r>
              <a:rPr lang="en-US" dirty="0">
                <a:latin typeface="Calibri" panose="020F0502020204030204" pitchFamily="34" charset="0"/>
              </a:rPr>
              <a:t>?</a:t>
            </a:r>
            <a:endParaRPr lang="en-US" dirty="0"/>
          </a:p>
          <a:p>
            <a:r>
              <a:rPr lang="en-US" dirty="0" err="1">
                <a:latin typeface="Calibri" panose="020F0502020204030204" pitchFamily="34" charset="0"/>
              </a:rPr>
              <a:t>Uzmi</a:t>
            </a:r>
            <a:r>
              <a:rPr lang="en-US" dirty="0">
                <a:latin typeface="Calibri" panose="020F0502020204030204" pitchFamily="34" charset="0"/>
              </a:rPr>
              <a:t> me </a:t>
            </a:r>
            <a:r>
              <a:rPr lang="en-US" dirty="0" err="1">
                <a:latin typeface="Calibri" panose="020F0502020204030204" pitchFamily="34" charset="0"/>
              </a:rPr>
              <a:t>čvršće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za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ruku</a:t>
            </a:r>
            <a:r>
              <a:rPr lang="en-US" dirty="0">
                <a:latin typeface="Calibri" panose="020F0502020204030204" pitchFamily="34" charset="0"/>
              </a:rPr>
              <a:t> da se ne </a:t>
            </a:r>
            <a:r>
              <a:rPr lang="en-US" dirty="0" err="1">
                <a:latin typeface="Calibri" panose="020F0502020204030204" pitchFamily="34" charset="0"/>
              </a:rPr>
              <a:t>izgubimo</a:t>
            </a:r>
            <a:r>
              <a:rPr lang="en-US" dirty="0">
                <a:latin typeface="Calibri" panose="020F0502020204030204" pitchFamily="34" charset="0"/>
              </a:rPr>
              <a:t> pod </a:t>
            </a:r>
            <a:r>
              <a:rPr lang="en-US" dirty="0" err="1">
                <a:latin typeface="Calibri" panose="020F0502020204030204" pitchFamily="34" charset="0"/>
              </a:rPr>
              <a:t>vodom</a:t>
            </a:r>
            <a:r>
              <a:rPr lang="en-US" dirty="0">
                <a:latin typeface="Calibri" panose="020F0502020204030204" pitchFamily="34" charset="0"/>
              </a:rPr>
              <a:t>, </a:t>
            </a:r>
            <a:r>
              <a:rPr lang="en-US" dirty="0" err="1">
                <a:latin typeface="Calibri" panose="020F0502020204030204" pitchFamily="34" charset="0"/>
              </a:rPr>
              <a:t>zajedno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ćemo</a:t>
            </a:r>
            <a:r>
              <a:rPr lang="en-US" dirty="0">
                <a:latin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</a:rPr>
              <a:t>lakše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spasiti</a:t>
            </a:r>
            <a:r>
              <a:rPr lang="en-US" dirty="0">
                <a:latin typeface="Calibri" panose="020F0502020204030204" pitchFamily="34" charset="0"/>
              </a:rPr>
              <a:t>,</a:t>
            </a:r>
            <a:endParaRPr lang="en-US" dirty="0"/>
          </a:p>
          <a:p>
            <a:r>
              <a:rPr lang="en-US" dirty="0" err="1">
                <a:latin typeface="Calibri" panose="020F0502020204030204" pitchFamily="34" charset="0"/>
              </a:rPr>
              <a:t>Sakrićemo</a:t>
            </a:r>
            <a:r>
              <a:rPr lang="en-US" dirty="0">
                <a:latin typeface="Calibri" panose="020F0502020204030204" pitchFamily="34" charset="0"/>
              </a:rPr>
              <a:t> se </a:t>
            </a:r>
            <a:r>
              <a:rPr lang="en-US" dirty="0" err="1">
                <a:latin typeface="Calibri" panose="020F0502020204030204" pitchFamily="34" charset="0"/>
              </a:rPr>
              <a:t>iza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velikog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talasa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  <a:p>
            <a:r>
              <a:rPr lang="en-US" dirty="0">
                <a:latin typeface="Calibri" panose="020F0502020204030204" pitchFamily="34" charset="0"/>
              </a:rPr>
              <a:t>Na </a:t>
            </a:r>
            <a:r>
              <a:rPr lang="en-US" dirty="0" err="1">
                <a:latin typeface="Calibri" panose="020F0502020204030204" pitchFamily="34" charset="0"/>
              </a:rPr>
              <a:t>obali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Dunava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svi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izujte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obuću</a:t>
            </a:r>
            <a:r>
              <a:rPr lang="en-US" dirty="0">
                <a:latin typeface="Calibri" panose="020F0502020204030204" pitchFamily="34" charset="0"/>
              </a:rPr>
              <a:t>! </a:t>
            </a:r>
            <a:endParaRPr lang="en-US" dirty="0"/>
          </a:p>
          <a:p>
            <a:r>
              <a:rPr lang="en-US" dirty="0" err="1">
                <a:latin typeface="Calibri" panose="020F0502020204030204" pitchFamily="34" charset="0"/>
              </a:rPr>
              <a:t>Svi</a:t>
            </a:r>
            <a:r>
              <a:rPr lang="en-US" dirty="0">
                <a:latin typeface="Calibri" panose="020F0502020204030204" pitchFamily="34" charset="0"/>
              </a:rPr>
              <a:t>  </a:t>
            </a:r>
            <a:r>
              <a:rPr lang="en-US" dirty="0" err="1">
                <a:latin typeface="Calibri" panose="020F0502020204030204" pitchFamily="34" charset="0"/>
              </a:rPr>
              <a:t>govore</a:t>
            </a:r>
            <a:r>
              <a:rPr lang="en-US" dirty="0">
                <a:latin typeface="Calibri" panose="020F0502020204030204" pitchFamily="34" charset="0"/>
              </a:rPr>
              <a:t>, rat se </a:t>
            </a:r>
            <a:r>
              <a:rPr lang="en-US" dirty="0" err="1">
                <a:latin typeface="Calibri" panose="020F0502020204030204" pitchFamily="34" charset="0"/>
              </a:rPr>
              <a:t>završava</a:t>
            </a:r>
            <a:r>
              <a:rPr lang="en-US" dirty="0">
                <a:latin typeface="Calibri" panose="020F0502020204030204" pitchFamily="34" charset="0"/>
              </a:rPr>
              <a:t>.</a:t>
            </a:r>
            <a:endParaRPr lang="en-US" dirty="0"/>
          </a:p>
          <a:p>
            <a:r>
              <a:rPr lang="en-US" dirty="0" err="1">
                <a:latin typeface="Calibri" panose="020F0502020204030204" pitchFamily="34" charset="0"/>
              </a:rPr>
              <a:t>Vidiš</a:t>
            </a:r>
            <a:r>
              <a:rPr lang="en-US" dirty="0">
                <a:latin typeface="Calibri" panose="020F0502020204030204" pitchFamily="34" charset="0"/>
              </a:rPr>
              <a:t> li mama </a:t>
            </a:r>
            <a:r>
              <a:rPr lang="en-US" dirty="0" err="1">
                <a:latin typeface="Calibri" panose="020F0502020204030204" pitchFamily="34" charset="0"/>
              </a:rPr>
              <a:t>belog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goluba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na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nebu</a:t>
            </a:r>
            <a:endParaRPr lang="en-US" dirty="0"/>
          </a:p>
          <a:p>
            <a:r>
              <a:rPr lang="en-US" dirty="0" err="1">
                <a:latin typeface="Calibri" panose="020F0502020204030204" pitchFamily="34" charset="0"/>
              </a:rPr>
              <a:t>Pogledaj</a:t>
            </a:r>
            <a:r>
              <a:rPr lang="en-US" dirty="0">
                <a:latin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</a:rPr>
              <a:t>otud</a:t>
            </a:r>
            <a:r>
              <a:rPr lang="en-US" dirty="0">
                <a:latin typeface="Calibri" panose="020F0502020204030204" pitchFamily="34" charset="0"/>
              </a:rPr>
              <a:t> ide </a:t>
            </a:r>
            <a:r>
              <a:rPr lang="en-US" dirty="0" err="1">
                <a:latin typeface="Calibri" panose="020F0502020204030204" pitchFamily="34" charset="0"/>
              </a:rPr>
              <a:t>naš</a:t>
            </a:r>
            <a:r>
              <a:rPr lang="en-US" dirty="0">
                <a:latin typeface="Calibri" panose="020F0502020204030204" pitchFamily="34" charset="0"/>
              </a:rPr>
              <a:t> talas…..</a:t>
            </a:r>
            <a:endParaRPr lang="en-US" dirty="0"/>
          </a:p>
          <a:p>
            <a:r>
              <a:rPr lang="en-US" dirty="0" err="1">
                <a:latin typeface="Calibri" panose="020F0502020204030204" pitchFamily="34" charset="0"/>
              </a:rPr>
              <a:t>Autor</a:t>
            </a:r>
            <a:r>
              <a:rPr lang="en-US" dirty="0">
                <a:latin typeface="Calibri" panose="020F0502020204030204" pitchFamily="34" charset="0"/>
              </a:rPr>
              <a:t> Gera </a:t>
            </a:r>
            <a:r>
              <a:rPr lang="en-US" dirty="0" err="1">
                <a:latin typeface="Calibri" panose="020F0502020204030204" pitchFamily="34" charset="0"/>
              </a:rPr>
              <a:t>Štorm</a:t>
            </a:r>
            <a:endParaRPr lang="en-US" dirty="0"/>
          </a:p>
          <a:p>
            <a:r>
              <a:rPr lang="en-US" dirty="0"/>
              <a:t> 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9589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09" y="115909"/>
            <a:ext cx="11638892" cy="654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245582"/>
            <a:ext cx="6096000" cy="396788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POSVEĆENO SEĆANJU NA ŽRTVE HOLOKAUSTA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LIZKOR VEDAVAR LO LIŠKOAH – PAMTITI I NIŠTA NE ZABORAVITI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OSMI APRIL SE U IZRAELU NAZIVA DAN SEĆANJA NA KATASTROFU I HEROIZAM –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„JOM hA - ZIKARON LA ŠOA VE-LA-GVURA“  ILI SKRAĆENO „JOM hA ŠOA“ DAN KATASTROFE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AVRAAM ŠLENSKIJ - ZAKLEO SAM SE DA DOK SAM ŽIV PAMTIM I NIŠTA NE 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ZABORAVIM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5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225" y="1028739"/>
            <a:ext cx="6096000" cy="49709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 ODOBRENJEM OČIJU MOJIH, O OGROMNOM GUBITKU I PRESAMIĆENOM SRCU, PREPLAVLJENOM VAPAJIMA,PO MIŠLJENJU MOGA 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MILOSRDJA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KOJE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 UČI PRAŠTANJU ,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 JOŠ DANA STRAŠNIJIH DA OPROSTIM,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ZAKLINJEM SE – PAMTITI SVE , PAMTITI I NIŠTA NE ZABORAVITI 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NIŠTA NE ZABORAVITI -DO DESETOG POKOLJENJA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 NE IZBLEDI MOJE PONIŽENJE, SVIH 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NJIH,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SVIH 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NJIIH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DOK NE PRESTANU SVE REČI PREKORA I ODRICANJA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JAO MENI AKO UZALUD PRODJE NOĆ SRDŽBE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JAO MENI AKO SE DO JUTRA  VRATIM STARIM NAVIKAMA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NIŠTA NE NAUČIM NI OVOG </a:t>
            </a:r>
            <a:r>
              <a:rPr lang="sr-Latn-R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PUTA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35144" y="1028739"/>
            <a:ext cx="6096000" cy="9788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(AL DAAT EJNAJ ŠE RAU ET  hAŠHOL VE-AMSU ZEAKOT AL LIBI  hA ŠAKOAH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DAAT RAHAMAJ ŠE- hORUNI LIMHOL AD JAMIM ŠE AJMU MI-LISLOAH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NADARTI hA NEDER LIZKOR ET hAKOL LIZKOL VEDAVAR LO LIŠKOAH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52823" y="2919844"/>
            <a:ext cx="4863921" cy="1978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DAVAR LO LIŠKOAH -AD DOR ASIRI AD ŠOH ELBONAJ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 KULAM AD KULAhAM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ADEJ JEHULU KOL ŠIFTEJ  MUSARI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KONAM IM LARIK LAAVOR LEL hA-ZAAM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KONAM IM LA-BOKEREHZOR LE SURI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UMEUM LO ELMAD GAM h A-PAAM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0556" y="129817"/>
            <a:ext cx="1982402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ZAKLETVA – NEDER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15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Raka Levi</dc:creator>
  <cp:lastModifiedBy>Raka Levi</cp:lastModifiedBy>
  <cp:revision>1</cp:revision>
  <dcterms:created xsi:type="dcterms:W3CDTF">2021-04-10T04:50:06Z</dcterms:created>
  <dcterms:modified xsi:type="dcterms:W3CDTF">2021-04-10T04:50:18Z</dcterms:modified>
</cp:coreProperties>
</file>