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70" r:id="rId4"/>
    <p:sldId id="265" r:id="rId5"/>
    <p:sldId id="266" r:id="rId6"/>
    <p:sldId id="267" r:id="rId7"/>
    <p:sldId id="268" r:id="rId8"/>
    <p:sldId id="275" r:id="rId9"/>
    <p:sldId id="273" r:id="rId10"/>
    <p:sldId id="272" r:id="rId11"/>
    <p:sldId id="271" r:id="rId12"/>
    <p:sldId id="262" r:id="rId13"/>
    <p:sldId id="259" r:id="rId14"/>
    <p:sldId id="260" r:id="rId15"/>
    <p:sldId id="258" r:id="rId16"/>
    <p:sldId id="263" r:id="rId17"/>
    <p:sldId id="278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3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zrikipedia.com/images/c/c7/%D0%92%D0%B8%D0%BA%D1%82%D0%BE%D1%80_%D0%95%D0%BB%D0%B5%D0%BA_%D0%B4%D0%BE%D0%BB%D0%B0%D0%B7%D0%B8_%D0%BD%D0%B0_%D0%B3%D1%83%D0%B1%D0%B8%D0%BB%D0%B8%D1%88%D1%82%D0%B5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s://en.wikipedia.org/wiki/File:Stolpersteinverlegung_in_Pitten_(07)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roup 198">
            <a:extLst>
              <a:ext uri="{FF2B5EF4-FFF2-40B4-BE49-F238E27FC236}">
                <a16:creationId xmlns:a16="http://schemas.microsoft.com/office/drawing/2014/main" xmlns="" id="{9BDDFBA3-23D9-4786-A45F-FEF742B18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200" name="Rectangle 199">
              <a:extLst>
                <a:ext uri="{FF2B5EF4-FFF2-40B4-BE49-F238E27FC236}">
                  <a16:creationId xmlns:a16="http://schemas.microsoft.com/office/drawing/2014/main" xmlns="" id="{E0EBE532-C04A-4AC8-95E7-D3F087710A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1" name="Picture 2">
              <a:extLst>
                <a:ext uri="{FF2B5EF4-FFF2-40B4-BE49-F238E27FC236}">
                  <a16:creationId xmlns:a16="http://schemas.microsoft.com/office/drawing/2014/main" xmlns="" id="{8E8960D2-8CD9-4255-8961-CF012431BC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D32C09-E743-450A-B4FB-7F5AC4FBF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1762" y="4275668"/>
            <a:ext cx="8808511" cy="936096"/>
          </a:xfrm>
        </p:spPr>
        <p:txBody>
          <a:bodyPr>
            <a:normAutofit/>
          </a:bodyPr>
          <a:lstStyle/>
          <a:p>
            <a:r>
              <a:rPr lang="sr-Latn-RS" sz="4400" dirty="0"/>
              <a:t>HOLOKAUST- KULTURA SEĆANJA   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CDC4676-4522-4737-BAA4-B560C0B85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1761" y="5244572"/>
            <a:ext cx="7691971" cy="690562"/>
          </a:xfrm>
        </p:spPr>
        <p:txBody>
          <a:bodyPr anchor="t">
            <a:normAutofit fontScale="92500"/>
          </a:bodyPr>
          <a:lstStyle/>
          <a:p>
            <a:r>
              <a:rPr lang="sr-Latn-RS" dirty="0"/>
              <a:t>„Kamen spoticanja“  u Srbiji : Zrenjanin.... Novi Bečej... Beograd </a:t>
            </a:r>
            <a:endParaRPr lang="en-US" dirty="0"/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xmlns="" id="{E9675C45-73A7-4834-9423-2EE97A1857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04" name="Rectangle 5">
              <a:extLst>
                <a:ext uri="{FF2B5EF4-FFF2-40B4-BE49-F238E27FC236}">
                  <a16:creationId xmlns:a16="http://schemas.microsoft.com/office/drawing/2014/main" xmlns="" id="{207C9B8E-4F4B-4841-ADF8-C31607C767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5" name="Freeform 6">
              <a:extLst>
                <a:ext uri="{FF2B5EF4-FFF2-40B4-BE49-F238E27FC236}">
                  <a16:creationId xmlns:a16="http://schemas.microsoft.com/office/drawing/2014/main" xmlns="" id="{084107C0-AD02-471D-A83A-D129291161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6" name="Freeform 7">
              <a:extLst>
                <a:ext uri="{FF2B5EF4-FFF2-40B4-BE49-F238E27FC236}">
                  <a16:creationId xmlns:a16="http://schemas.microsoft.com/office/drawing/2014/main" xmlns="" id="{DA67B059-27BB-49A7-928B-645AE2D0D7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7" name="Freeform 8">
              <a:extLst>
                <a:ext uri="{FF2B5EF4-FFF2-40B4-BE49-F238E27FC236}">
                  <a16:creationId xmlns:a16="http://schemas.microsoft.com/office/drawing/2014/main" xmlns="" id="{4D70128D-20C2-438B-A871-616B060094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8" name="Freeform 9">
              <a:extLst>
                <a:ext uri="{FF2B5EF4-FFF2-40B4-BE49-F238E27FC236}">
                  <a16:creationId xmlns:a16="http://schemas.microsoft.com/office/drawing/2014/main" xmlns="" id="{7C89D520-D035-41DA-BD94-190816946D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9" name="Freeform 10">
              <a:extLst>
                <a:ext uri="{FF2B5EF4-FFF2-40B4-BE49-F238E27FC236}">
                  <a16:creationId xmlns:a16="http://schemas.microsoft.com/office/drawing/2014/main" xmlns="" id="{DD53D072-5E34-4AB0-B662-D3FA3726DB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0" name="Freeform 11">
              <a:extLst>
                <a:ext uri="{FF2B5EF4-FFF2-40B4-BE49-F238E27FC236}">
                  <a16:creationId xmlns:a16="http://schemas.microsoft.com/office/drawing/2014/main" xmlns="" id="{FC115059-574C-49F1-97F0-B8DE874046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1" name="Freeform 12">
              <a:extLst>
                <a:ext uri="{FF2B5EF4-FFF2-40B4-BE49-F238E27FC236}">
                  <a16:creationId xmlns:a16="http://schemas.microsoft.com/office/drawing/2014/main" xmlns="" id="{F00F579F-7DFB-4624-ADFC-5B2B5CF5E6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2" name="Freeform 13">
              <a:extLst>
                <a:ext uri="{FF2B5EF4-FFF2-40B4-BE49-F238E27FC236}">
                  <a16:creationId xmlns:a16="http://schemas.microsoft.com/office/drawing/2014/main" xmlns="" id="{7FE158CB-F85C-4816-A06F-1AE44B023A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3" name="Freeform 14">
              <a:extLst>
                <a:ext uri="{FF2B5EF4-FFF2-40B4-BE49-F238E27FC236}">
                  <a16:creationId xmlns:a16="http://schemas.microsoft.com/office/drawing/2014/main" xmlns="" id="{ED325173-4A70-4642-9098-524842C84C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4" name="Freeform 15">
              <a:extLst>
                <a:ext uri="{FF2B5EF4-FFF2-40B4-BE49-F238E27FC236}">
                  <a16:creationId xmlns:a16="http://schemas.microsoft.com/office/drawing/2014/main" xmlns="" id="{C9CED7C6-F32F-4C1F-A13C-F72A7695DD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5" name="Line 16">
              <a:extLst>
                <a:ext uri="{FF2B5EF4-FFF2-40B4-BE49-F238E27FC236}">
                  <a16:creationId xmlns:a16="http://schemas.microsoft.com/office/drawing/2014/main" xmlns="" id="{03639F49-0921-4D6B-87A4-43C367AB1C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16" name="Freeform 17">
              <a:extLst>
                <a:ext uri="{FF2B5EF4-FFF2-40B4-BE49-F238E27FC236}">
                  <a16:creationId xmlns:a16="http://schemas.microsoft.com/office/drawing/2014/main" xmlns="" id="{C3CDC29B-0CCD-47C4-A157-9C25C686E3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7" name="Freeform 18">
              <a:extLst>
                <a:ext uri="{FF2B5EF4-FFF2-40B4-BE49-F238E27FC236}">
                  <a16:creationId xmlns:a16="http://schemas.microsoft.com/office/drawing/2014/main" xmlns="" id="{7BE181EF-6653-44C9-94F3-BC64FE8F33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8" name="Freeform 19">
              <a:extLst>
                <a:ext uri="{FF2B5EF4-FFF2-40B4-BE49-F238E27FC236}">
                  <a16:creationId xmlns:a16="http://schemas.microsoft.com/office/drawing/2014/main" xmlns="" id="{7603555B-5379-4D37-BB54-8E2C35BCE1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9" name="Freeform 20">
              <a:extLst>
                <a:ext uri="{FF2B5EF4-FFF2-40B4-BE49-F238E27FC236}">
                  <a16:creationId xmlns:a16="http://schemas.microsoft.com/office/drawing/2014/main" xmlns="" id="{5B88FFEA-466C-4DB6-B1F6-5980F10319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0" name="Rectangle 21">
              <a:extLst>
                <a:ext uri="{FF2B5EF4-FFF2-40B4-BE49-F238E27FC236}">
                  <a16:creationId xmlns:a16="http://schemas.microsoft.com/office/drawing/2014/main" xmlns="" id="{C02A931B-1FD3-4CCD-8D81-B6452BEA8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1" name="Freeform 22">
              <a:extLst>
                <a:ext uri="{FF2B5EF4-FFF2-40B4-BE49-F238E27FC236}">
                  <a16:creationId xmlns:a16="http://schemas.microsoft.com/office/drawing/2014/main" xmlns="" id="{049D793A-2AA3-4AC9-BC5A-D381A5B0C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2" name="Freeform 23">
              <a:extLst>
                <a:ext uri="{FF2B5EF4-FFF2-40B4-BE49-F238E27FC236}">
                  <a16:creationId xmlns:a16="http://schemas.microsoft.com/office/drawing/2014/main" xmlns="" id="{459D268E-9780-4EA5-8E44-B710759706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3" name="Freeform 24">
              <a:extLst>
                <a:ext uri="{FF2B5EF4-FFF2-40B4-BE49-F238E27FC236}">
                  <a16:creationId xmlns:a16="http://schemas.microsoft.com/office/drawing/2014/main" xmlns="" id="{45BAA3E4-0524-498E-A16E-15774E3418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4" name="Freeform 25">
              <a:extLst>
                <a:ext uri="{FF2B5EF4-FFF2-40B4-BE49-F238E27FC236}">
                  <a16:creationId xmlns:a16="http://schemas.microsoft.com/office/drawing/2014/main" xmlns="" id="{9C006FC5-1FC3-4E9F-B5E3-C9A1501DAC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5" name="Freeform 26">
              <a:extLst>
                <a:ext uri="{FF2B5EF4-FFF2-40B4-BE49-F238E27FC236}">
                  <a16:creationId xmlns:a16="http://schemas.microsoft.com/office/drawing/2014/main" xmlns="" id="{72528D10-570D-4859-8CB0-5C0B224670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6" name="Freeform 27">
              <a:extLst>
                <a:ext uri="{FF2B5EF4-FFF2-40B4-BE49-F238E27FC236}">
                  <a16:creationId xmlns:a16="http://schemas.microsoft.com/office/drawing/2014/main" xmlns="" id="{BD6A4290-BD69-43C3-9AC0-A11327E585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7" name="Freeform 28">
              <a:extLst>
                <a:ext uri="{FF2B5EF4-FFF2-40B4-BE49-F238E27FC236}">
                  <a16:creationId xmlns:a16="http://schemas.microsoft.com/office/drawing/2014/main" xmlns="" id="{6C61166D-7091-4951-87CD-7C026282FD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8" name="Freeform 29">
              <a:extLst>
                <a:ext uri="{FF2B5EF4-FFF2-40B4-BE49-F238E27FC236}">
                  <a16:creationId xmlns:a16="http://schemas.microsoft.com/office/drawing/2014/main" xmlns="" id="{C536AE6E-86BB-458C-8AC0-85528874A2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9" name="Freeform 30">
              <a:extLst>
                <a:ext uri="{FF2B5EF4-FFF2-40B4-BE49-F238E27FC236}">
                  <a16:creationId xmlns:a16="http://schemas.microsoft.com/office/drawing/2014/main" xmlns="" id="{71758BB9-E800-43CF-BBEF-5790E536EC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0" name="Freeform 31">
              <a:extLst>
                <a:ext uri="{FF2B5EF4-FFF2-40B4-BE49-F238E27FC236}">
                  <a16:creationId xmlns:a16="http://schemas.microsoft.com/office/drawing/2014/main" xmlns="" id="{68702DDE-7D53-4CB8-8892-B967D41D69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4" name="Picture 2">
            <a:extLst>
              <a:ext uri="{FF2B5EF4-FFF2-40B4-BE49-F238E27FC236}">
                <a16:creationId xmlns:a16="http://schemas.microsoft.com/office/drawing/2014/main" xmlns="" id="{C6D40FFF-AFCF-41CE-935F-A85E62F41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" b="2"/>
          <a:stretch/>
        </p:blipFill>
        <p:spPr bwMode="auto">
          <a:xfrm>
            <a:off x="1141411" y="606426"/>
            <a:ext cx="4874998" cy="3299778"/>
          </a:xfrm>
          <a:custGeom>
            <a:avLst/>
            <a:gdLst/>
            <a:ahLst/>
            <a:cxnLst/>
            <a:rect l="l" t="t" r="r" b="b"/>
            <a:pathLst>
              <a:path w="4874998" h="3299778">
                <a:moveTo>
                  <a:pt x="160369" y="0"/>
                </a:moveTo>
                <a:lnTo>
                  <a:pt x="4874998" y="0"/>
                </a:lnTo>
                <a:lnTo>
                  <a:pt x="4874998" y="3299778"/>
                </a:lnTo>
                <a:lnTo>
                  <a:pt x="0" y="3299778"/>
                </a:lnTo>
                <a:lnTo>
                  <a:pt x="0" y="160369"/>
                </a:lnTo>
                <a:cubicBezTo>
                  <a:pt x="0" y="71800"/>
                  <a:pt x="71800" y="0"/>
                  <a:pt x="160369" y="0"/>
                </a:cubicBezTo>
                <a:close/>
              </a:path>
            </a:pathLst>
          </a:cu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E83B9481-A7A1-4535-A6A7-7A11E2449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620"/>
          <a:stretch/>
        </p:blipFill>
        <p:spPr bwMode="auto">
          <a:xfrm>
            <a:off x="6180137" y="606426"/>
            <a:ext cx="4873629" cy="3299778"/>
          </a:xfrm>
          <a:custGeom>
            <a:avLst/>
            <a:gdLst/>
            <a:ahLst/>
            <a:cxnLst/>
            <a:rect l="l" t="t" r="r" b="b"/>
            <a:pathLst>
              <a:path w="4873629" h="3299778">
                <a:moveTo>
                  <a:pt x="0" y="0"/>
                </a:moveTo>
                <a:lnTo>
                  <a:pt x="4873629" y="0"/>
                </a:lnTo>
                <a:lnTo>
                  <a:pt x="4873629" y="3139409"/>
                </a:lnTo>
                <a:cubicBezTo>
                  <a:pt x="4873629" y="3227978"/>
                  <a:pt x="4801829" y="3299778"/>
                  <a:pt x="4713260" y="3299778"/>
                </a:cubicBezTo>
                <a:lnTo>
                  <a:pt x="0" y="3299778"/>
                </a:lnTo>
                <a:close/>
              </a:path>
            </a:pathLst>
          </a:cu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2" name="Group 231">
            <a:extLst>
              <a:ext uri="{FF2B5EF4-FFF2-40B4-BE49-F238E27FC236}">
                <a16:creationId xmlns:a16="http://schemas.microsoft.com/office/drawing/2014/main" xmlns="" id="{8F00361E-57C8-492B-B4F0-1439E15D94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233" name="Freeform 32">
              <a:extLst>
                <a:ext uri="{FF2B5EF4-FFF2-40B4-BE49-F238E27FC236}">
                  <a16:creationId xmlns:a16="http://schemas.microsoft.com/office/drawing/2014/main" xmlns="" id="{918FAC72-C1C2-4BCA-A9B7-91FEC1D40D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4" name="Freeform 33">
              <a:extLst>
                <a:ext uri="{FF2B5EF4-FFF2-40B4-BE49-F238E27FC236}">
                  <a16:creationId xmlns:a16="http://schemas.microsoft.com/office/drawing/2014/main" xmlns="" id="{AF6834BB-BEBD-43E1-A091-D397D79E36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5" name="Freeform 34">
              <a:extLst>
                <a:ext uri="{FF2B5EF4-FFF2-40B4-BE49-F238E27FC236}">
                  <a16:creationId xmlns:a16="http://schemas.microsoft.com/office/drawing/2014/main" xmlns="" id="{5A74981B-5244-4C94-BE11-E3C229E967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6" name="Freeform 35">
              <a:extLst>
                <a:ext uri="{FF2B5EF4-FFF2-40B4-BE49-F238E27FC236}">
                  <a16:creationId xmlns:a16="http://schemas.microsoft.com/office/drawing/2014/main" xmlns="" id="{A4FF71BD-1909-4329-9C4A-4F3C1C29D1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7" name="Freeform 36">
              <a:extLst>
                <a:ext uri="{FF2B5EF4-FFF2-40B4-BE49-F238E27FC236}">
                  <a16:creationId xmlns:a16="http://schemas.microsoft.com/office/drawing/2014/main" xmlns="" id="{27C4F474-C974-48D0-9650-D582107670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8" name="Freeform 37">
              <a:extLst>
                <a:ext uri="{FF2B5EF4-FFF2-40B4-BE49-F238E27FC236}">
                  <a16:creationId xmlns:a16="http://schemas.microsoft.com/office/drawing/2014/main" xmlns="" id="{DD927905-4A6B-4B9B-9C58-613024E822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9" name="Freeform 38">
              <a:extLst>
                <a:ext uri="{FF2B5EF4-FFF2-40B4-BE49-F238E27FC236}">
                  <a16:creationId xmlns:a16="http://schemas.microsoft.com/office/drawing/2014/main" xmlns="" id="{A92124AC-A10B-4279-A47D-702D60E671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0" name="Freeform 39">
              <a:extLst>
                <a:ext uri="{FF2B5EF4-FFF2-40B4-BE49-F238E27FC236}">
                  <a16:creationId xmlns:a16="http://schemas.microsoft.com/office/drawing/2014/main" xmlns="" id="{F2967113-59A4-4563-8C14-5126736D02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1" name="Freeform 40">
              <a:extLst>
                <a:ext uri="{FF2B5EF4-FFF2-40B4-BE49-F238E27FC236}">
                  <a16:creationId xmlns:a16="http://schemas.microsoft.com/office/drawing/2014/main" xmlns="" id="{7899F191-DDFF-4C04-AC96-F7E78AFF5E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2" name="Rectangle 41">
              <a:extLst>
                <a:ext uri="{FF2B5EF4-FFF2-40B4-BE49-F238E27FC236}">
                  <a16:creationId xmlns:a16="http://schemas.microsoft.com/office/drawing/2014/main" xmlns="" id="{12D113B0-FE62-49B3-9068-DED4ADEB57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4168488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24E6AA-7AD0-45F3-B2CB-596DFD9C8191}"/>
              </a:ext>
            </a:extLst>
          </p:cNvPr>
          <p:cNvSpPr txBox="1"/>
          <p:nvPr/>
        </p:nvSpPr>
        <p:spPr>
          <a:xfrm>
            <a:off x="2186608" y="2767280"/>
            <a:ext cx="893196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Merriweather"/>
              </a:rPr>
              <a:t>U </a:t>
            </a:r>
            <a:r>
              <a:rPr lang="en-US" sz="2800" b="1" dirty="0" err="1">
                <a:latin typeface="Merriweather"/>
              </a:rPr>
              <a:t>sklopu</a:t>
            </a:r>
            <a:r>
              <a:rPr lang="en-US" sz="2800" b="1" dirty="0">
                <a:latin typeface="Merriweather"/>
              </a:rPr>
              <a:t> </a:t>
            </a:r>
            <a:r>
              <a:rPr lang="en-US" sz="2800" b="1" dirty="0" err="1">
                <a:latin typeface="Merriweather"/>
              </a:rPr>
              <a:t>obeležavanja</a:t>
            </a:r>
            <a:r>
              <a:rPr lang="en-US" sz="2800" b="1" dirty="0">
                <a:latin typeface="Merriweather"/>
              </a:rPr>
              <a:t> </a:t>
            </a:r>
            <a:r>
              <a:rPr lang="en-US" sz="2800" b="1" dirty="0" err="1">
                <a:latin typeface="Merriweather"/>
              </a:rPr>
              <a:t>komemoracije</a:t>
            </a:r>
            <a:r>
              <a:rPr lang="en-US" sz="2800" b="1" dirty="0">
                <a:latin typeface="Merriweather"/>
              </a:rPr>
              <a:t>, u </a:t>
            </a:r>
            <a:r>
              <a:rPr lang="en-US" sz="2800" b="1" dirty="0" err="1">
                <a:latin typeface="Merriweather"/>
              </a:rPr>
              <a:t>Malom</a:t>
            </a:r>
            <a:r>
              <a:rPr lang="en-US" sz="2800" b="1" dirty="0">
                <a:latin typeface="Merriweather"/>
              </a:rPr>
              <a:t> </a:t>
            </a:r>
            <a:r>
              <a:rPr lang="en-US" sz="2800" b="1" dirty="0" err="1">
                <a:latin typeface="Merriweather"/>
              </a:rPr>
              <a:t>salonu</a:t>
            </a:r>
            <a:r>
              <a:rPr lang="en-US" sz="2800" b="1" dirty="0">
                <a:latin typeface="Merriweather"/>
              </a:rPr>
              <a:t> </a:t>
            </a:r>
            <a:r>
              <a:rPr lang="en-US" sz="2800" b="1" dirty="0" err="1">
                <a:latin typeface="Merriweather"/>
              </a:rPr>
              <a:t>Narodnog</a:t>
            </a:r>
            <a:r>
              <a:rPr lang="en-US" sz="2800" b="1" dirty="0">
                <a:latin typeface="Merriweather"/>
              </a:rPr>
              <a:t> </a:t>
            </a:r>
            <a:r>
              <a:rPr lang="en-US" sz="2800" b="1" dirty="0" err="1">
                <a:latin typeface="Merriweather"/>
              </a:rPr>
              <a:t>muzeja</a:t>
            </a:r>
            <a:r>
              <a:rPr lang="en-US" sz="2800" b="1" dirty="0">
                <a:latin typeface="Merriweather"/>
              </a:rPr>
              <a:t> </a:t>
            </a:r>
            <a:r>
              <a:rPr lang="en-US" sz="2800" b="1" dirty="0" err="1">
                <a:latin typeface="Merriweather"/>
              </a:rPr>
              <a:t>otvorena</a:t>
            </a:r>
            <a:r>
              <a:rPr lang="en-US" sz="2800" b="1" dirty="0">
                <a:latin typeface="Merriweather"/>
              </a:rPr>
              <a:t> je </a:t>
            </a:r>
            <a:r>
              <a:rPr lang="en-US" sz="2800" b="1" dirty="0" err="1">
                <a:latin typeface="Merriweather"/>
              </a:rPr>
              <a:t>izložba</a:t>
            </a:r>
            <a:r>
              <a:rPr lang="en-US" sz="2800" b="1" dirty="0">
                <a:latin typeface="Merriweather"/>
              </a:rPr>
              <a:t> „</a:t>
            </a:r>
            <a:r>
              <a:rPr lang="en-US" sz="2800" b="1" dirty="0" err="1">
                <a:latin typeface="Merriweather"/>
              </a:rPr>
              <a:t>Elekova</a:t>
            </a:r>
            <a:r>
              <a:rPr lang="en-US" sz="2800" b="1" dirty="0">
                <a:latin typeface="Merriweather"/>
              </a:rPr>
              <a:t> </a:t>
            </a:r>
            <a:r>
              <a:rPr lang="en-US" sz="2800" b="1" dirty="0" err="1">
                <a:latin typeface="Merriweather"/>
              </a:rPr>
              <a:t>fabrika</a:t>
            </a:r>
            <a:r>
              <a:rPr lang="en-US" sz="2800" b="1" dirty="0">
                <a:latin typeface="Merriweather"/>
              </a:rPr>
              <a:t> – 110 </a:t>
            </a:r>
            <a:r>
              <a:rPr lang="en-US" sz="2800" b="1" dirty="0" err="1">
                <a:latin typeface="Merriweather"/>
              </a:rPr>
              <a:t>godina</a:t>
            </a:r>
            <a:r>
              <a:rPr lang="en-US" sz="2800" b="1" dirty="0">
                <a:latin typeface="Merriweather"/>
              </a:rPr>
              <a:t> </a:t>
            </a:r>
            <a:r>
              <a:rPr lang="en-US" sz="2800" b="1" dirty="0" err="1">
                <a:latin typeface="Merriweather"/>
              </a:rPr>
              <a:t>šećerane</a:t>
            </a:r>
            <a:r>
              <a:rPr lang="en-US" sz="2800" b="1" dirty="0">
                <a:latin typeface="Merriweather"/>
              </a:rPr>
              <a:t> u </a:t>
            </a:r>
            <a:r>
              <a:rPr lang="en-US" sz="2800" b="1" dirty="0" err="1">
                <a:latin typeface="Merriweather"/>
              </a:rPr>
              <a:t>Zrenjaninu</a:t>
            </a:r>
            <a:r>
              <a:rPr lang="en-US" sz="2800" b="1" dirty="0">
                <a:latin typeface="Merriweather"/>
              </a:rPr>
              <a:t>“. </a:t>
            </a:r>
            <a:r>
              <a:rPr lang="en-US" sz="2800" b="1" dirty="0" err="1">
                <a:latin typeface="Merriweather"/>
              </a:rPr>
              <a:t>Autori</a:t>
            </a:r>
            <a:r>
              <a:rPr lang="en-US" sz="2800" b="1" dirty="0">
                <a:latin typeface="Merriweather"/>
              </a:rPr>
              <a:t> </a:t>
            </a:r>
            <a:r>
              <a:rPr lang="en-US" sz="2800" b="1" dirty="0" err="1">
                <a:latin typeface="Merriweather"/>
              </a:rPr>
              <a:t>izložbe</a:t>
            </a:r>
            <a:r>
              <a:rPr lang="en-US" sz="2800" b="1" dirty="0">
                <a:latin typeface="Merriweather"/>
              </a:rPr>
              <a:t> </a:t>
            </a:r>
            <a:r>
              <a:rPr lang="en-US" sz="2800" b="1" dirty="0" err="1">
                <a:latin typeface="Merriweather"/>
              </a:rPr>
              <a:t>su</a:t>
            </a:r>
            <a:r>
              <a:rPr lang="en-US" sz="2800" b="1" dirty="0">
                <a:latin typeface="Merriweather"/>
              </a:rPr>
              <a:t> Ferenc </a:t>
            </a:r>
            <a:r>
              <a:rPr lang="en-US" sz="2800" b="1" dirty="0" err="1">
                <a:latin typeface="Merriweather"/>
              </a:rPr>
              <a:t>Nemet</a:t>
            </a:r>
            <a:r>
              <a:rPr lang="en-US" sz="2800" b="1" dirty="0">
                <a:latin typeface="Merriweather"/>
              </a:rPr>
              <a:t>, </a:t>
            </a:r>
            <a:r>
              <a:rPr lang="en-US" sz="2800" b="1" dirty="0" err="1">
                <a:latin typeface="Merriweather"/>
              </a:rPr>
              <a:t>Anica</a:t>
            </a:r>
            <a:r>
              <a:rPr lang="en-US" sz="2800" b="1" dirty="0">
                <a:latin typeface="Merriweather"/>
              </a:rPr>
              <a:t> </a:t>
            </a:r>
            <a:r>
              <a:rPr lang="en-US" sz="2800" b="1" dirty="0" err="1">
                <a:latin typeface="Merriweather"/>
              </a:rPr>
              <a:t>Draganić</a:t>
            </a:r>
            <a:r>
              <a:rPr lang="en-US" sz="2800" b="1" dirty="0">
                <a:latin typeface="Merriweather"/>
              </a:rPr>
              <a:t> </a:t>
            </a:r>
            <a:r>
              <a:rPr lang="en-US" sz="2800" b="1" dirty="0" err="1">
                <a:latin typeface="Merriweather"/>
              </a:rPr>
              <a:t>i</a:t>
            </a:r>
            <a:r>
              <a:rPr lang="en-US" sz="2800" b="1" dirty="0">
                <a:latin typeface="Merriweather"/>
              </a:rPr>
              <a:t> Maria </a:t>
            </a:r>
            <a:r>
              <a:rPr lang="en-US" sz="2800" b="1" dirty="0" err="1">
                <a:latin typeface="Merriweather"/>
              </a:rPr>
              <a:t>Silađi</a:t>
            </a:r>
            <a:r>
              <a:rPr lang="en-US" sz="2800" b="1" dirty="0">
                <a:latin typeface="Merriweather"/>
              </a:rPr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17897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E22AC1FF-9472-4A93-BE19-AE0C24FE5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06A1397-64E0-4853-ADE2-3EE143B268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CC7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A group of people standing in a room&#10;&#10;Description automatically generated with low confidence">
            <a:extLst>
              <a:ext uri="{FF2B5EF4-FFF2-40B4-BE49-F238E27FC236}">
                <a16:creationId xmlns:a16="http://schemas.microsoft.com/office/drawing/2014/main" xmlns="" id="{CB04BA51-CBD2-4E60-9753-6C9E8C8FF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6" r="1" b="1060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964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НА ДАНАШЊИ ДАН (24. април)... - ЗРикипедија - ZRikipedia | Facebook">
            <a:extLst>
              <a:ext uri="{FF2B5EF4-FFF2-40B4-BE49-F238E27FC236}">
                <a16:creationId xmlns:a16="http://schemas.microsoft.com/office/drawing/2014/main" xmlns="" id="{FE5534A1-8733-46AF-B131-F65FFF1AC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19" y="3679986"/>
            <a:ext cx="18573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Виктор Елек - Zrikipedia - zrenjaninska internet-enciklopedija">
            <a:extLst>
              <a:ext uri="{FF2B5EF4-FFF2-40B4-BE49-F238E27FC236}">
                <a16:creationId xmlns:a16="http://schemas.microsoft.com/office/drawing/2014/main" xmlns="" id="{08278AF3-C7F9-421B-84CD-AB3338A33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95" y="346962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2C4FD421-B67A-4AE5-92DB-4FD1A47A0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433" y="1055077"/>
            <a:ext cx="6630498" cy="47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191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541A18-536F-4D70-A329-5BA184466950}"/>
              </a:ext>
            </a:extLst>
          </p:cNvPr>
          <p:cNvSpPr txBox="1"/>
          <p:nvPr/>
        </p:nvSpPr>
        <p:spPr>
          <a:xfrm>
            <a:off x="1177373" y="598860"/>
            <a:ext cx="964302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 err="1">
                <a:effectLst/>
                <a:latin typeface="Open Sans" panose="020B0606030504020204" pitchFamily="34" charset="0"/>
              </a:rPr>
              <a:t>Vrsni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stručnjak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za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gajenje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šećerne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repe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i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njenu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preradu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,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češki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Jevrejin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Viktor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Elek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, u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Veliki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Bečkerek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je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pristigao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1911.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godine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.</a:t>
            </a:r>
            <a:endParaRPr lang="sr-Latn-RS" sz="2400" b="1" i="0" dirty="0">
              <a:effectLst/>
              <a:latin typeface="Open Sans" panose="020B0606030504020204" pitchFamily="34" charset="0"/>
            </a:endParaRPr>
          </a:p>
          <a:p>
            <a:pPr algn="l"/>
            <a:r>
              <a:rPr lang="en-US" sz="2400" b="1" i="0" dirty="0" err="1">
                <a:effectLst/>
                <a:latin typeface="Open Sans" panose="020B0606030504020204" pitchFamily="34" charset="0"/>
              </a:rPr>
              <a:t>Došao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je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na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poziv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osnivača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Fabrike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šećera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,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kako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bi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svojim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radom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osnažio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tim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stručnjaka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koji se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već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formirao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oko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nove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fabrike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u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izgradnji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.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Marljivim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i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stručnim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radom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ubrzo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je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došao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na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čelo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ovog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industrijskog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preduzeća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.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Među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Bečkerečanima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je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postao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sinonim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za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šećeranu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,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koju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su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ubrzo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prozvali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Elekovom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fabrikom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.</a:t>
            </a:r>
          </a:p>
          <a:p>
            <a:pPr algn="l"/>
            <a:r>
              <a:rPr lang="en-US" sz="2400" b="1" i="0" dirty="0">
                <a:effectLst/>
                <a:latin typeface="Open Sans" panose="020B0606030504020204" pitchFamily="34" charset="0"/>
              </a:rPr>
              <a:t> </a:t>
            </a:r>
          </a:p>
          <a:p>
            <a:pPr algn="l"/>
            <a:r>
              <a:rPr lang="en-US" sz="2400" b="1" i="0" dirty="0" err="1">
                <a:effectLst/>
                <a:latin typeface="Open Sans" panose="020B0606030504020204" pitchFamily="34" charset="0"/>
              </a:rPr>
              <a:t>Kompleks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Fabrike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šećera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u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Velikom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Bečkereku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izgrađen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je 1911.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godine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,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prema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ambicioznom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projektu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renomiranog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češkog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arhitekte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Viktora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Beneša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.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Kompleks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je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podignut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na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perifernom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potezu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između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reke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Begej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i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železničke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stanice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 </a:t>
            </a:r>
            <a:r>
              <a:rPr lang="en-US" sz="2400" b="1" i="0" dirty="0" err="1">
                <a:effectLst/>
                <a:latin typeface="Open Sans" panose="020B0606030504020204" pitchFamily="34" charset="0"/>
              </a:rPr>
              <a:t>Fabrika</a:t>
            </a:r>
            <a:r>
              <a:rPr lang="en-US" sz="2400" b="1" i="0" dirty="0">
                <a:effectLst/>
                <a:latin typeface="Open Sans" panose="020B0606030504020204" pitchFamily="34" charset="0"/>
              </a:rPr>
              <a:t>.</a:t>
            </a:r>
          </a:p>
          <a:p>
            <a:pPr algn="l"/>
            <a:r>
              <a:rPr lang="en-US" sz="2400" b="1" i="0" dirty="0">
                <a:effectLst/>
                <a:latin typeface="Open Sans" panose="020B0606030504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14596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ekova fabrika šećera">
            <a:extLst>
              <a:ext uri="{FF2B5EF4-FFF2-40B4-BE49-F238E27FC236}">
                <a16:creationId xmlns:a16="http://schemas.microsoft.com/office/drawing/2014/main" xmlns="" id="{9B3E4EF2-AC73-474F-BDB9-7D7A95BF3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66725"/>
            <a:ext cx="93345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098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>
            <a:extLst>
              <a:ext uri="{FF2B5EF4-FFF2-40B4-BE49-F238E27FC236}">
                <a16:creationId xmlns:a16="http://schemas.microsoft.com/office/drawing/2014/main" xmlns="" id="{B81C1E48-45BA-4309-AC88-7C0ECA018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ound Diagonal Corner Rectangle 6">
            <a:extLst>
              <a:ext uri="{FF2B5EF4-FFF2-40B4-BE49-F238E27FC236}">
                <a16:creationId xmlns:a16="http://schemas.microsoft.com/office/drawing/2014/main" xmlns="" id="{DCA84B88-B25F-4677-AF28-FADDB986F0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0544" y="808057"/>
            <a:ext cx="10227733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7EBA6FC-DF79-4CEB-AB2B-130EC9325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r="27700" b="2"/>
          <a:stretch/>
        </p:blipFill>
        <p:spPr bwMode="auto">
          <a:xfrm>
            <a:off x="1302279" y="1136606"/>
            <a:ext cx="4711698" cy="457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C5BABC4C-B599-44F9-8F73-2B44F8B72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3" r="19717" b="2"/>
          <a:stretch/>
        </p:blipFill>
        <p:spPr bwMode="auto">
          <a:xfrm>
            <a:off x="6174843" y="1136606"/>
            <a:ext cx="4711698" cy="457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89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F0A9644E-539F-4DDF-8C69-B95679187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05" y="172568"/>
            <a:ext cx="707707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69D410-AD8C-4DE8-9AD4-814A5143D4DA}"/>
              </a:ext>
            </a:extLst>
          </p:cNvPr>
          <p:cNvSpPr txBox="1"/>
          <p:nvPr/>
        </p:nvSpPr>
        <p:spPr>
          <a:xfrm>
            <a:off x="1603513" y="5208104"/>
            <a:ext cx="75404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z-Cyrl-AZ" b="0" i="0" u="sng" dirty="0">
                <a:solidFill>
                  <a:srgbClr val="B8FA56"/>
                </a:solidFill>
                <a:effectLst/>
                <a:latin typeface="Arial" panose="020B0604020202020204" pitchFamily="34" charset="0"/>
                <a:hlinkClick r:id="rId3" tooltip="Виктор Елек долази на губилиште.jp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Виктор_Елек_долази_на_губилиште.</a:t>
            </a:r>
            <a:r>
              <a:rPr lang="en-US" b="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3" tooltip="Виктор Елек долази на губилиште.jp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jpg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‎(743 × 504 pixels, file size: 28 KB, MIME type: image/jpeg)</a:t>
            </a:r>
          </a:p>
          <a:p>
            <a:pPr algn="l" rtl="0"/>
            <a:r>
              <a:rPr lang="az-Cyrl-AZ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Детаљ са извршења смртне казне над Виктором Елеком који приказује његов долазак на губилиште. Историјски архив Зрењанин, Ф.45 Збирка фотографија 1890-2003, 791.</a:t>
            </a:r>
          </a:p>
        </p:txBody>
      </p:sp>
      <p:pic>
        <p:nvPicPr>
          <p:cNvPr id="5124" name="Picture 4" descr="Виктор Елек - Zrikipedia - zrenjaninska internet-enciklopedija">
            <a:extLst>
              <a:ext uri="{FF2B5EF4-FFF2-40B4-BE49-F238E27FC236}">
                <a16:creationId xmlns:a16="http://schemas.microsoft.com/office/drawing/2014/main" xmlns="" id="{038FE904-3C11-4614-ACF1-32C873FA5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01" y="368472"/>
            <a:ext cx="238125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869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ECEA04-4A3B-47B4-9C7B-2250CDB2DC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ADF1CA32-CD79-4D8A-A1C4-B962B584B1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DCBBA77A-88D7-46A9-976F-7E48DA4930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7" y="643468"/>
            <a:ext cx="5291664" cy="557106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Partneri | Haver Srbija">
            <a:extLst>
              <a:ext uri="{FF2B5EF4-FFF2-40B4-BE49-F238E27FC236}">
                <a16:creationId xmlns:a16="http://schemas.microsoft.com/office/drawing/2014/main" xmlns="" id="{A09ADFC7-CC12-48E9-B821-040002D1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6621" y="1123527"/>
            <a:ext cx="4006176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2B6BE687-FCB6-468A-848F-21C72B2EF3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6863" y="643468"/>
            <a:ext cx="5291664" cy="557106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5CEB9CBD-6D56-4FCE-B92F-EB1185E1887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3873" y="1255844"/>
            <a:ext cx="4318465" cy="4340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3212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C2968CC-3CA5-4B18-89B2-49679853B852}"/>
              </a:ext>
            </a:extLst>
          </p:cNvPr>
          <p:cNvSpPr txBox="1"/>
          <p:nvPr/>
        </p:nvSpPr>
        <p:spPr>
          <a:xfrm>
            <a:off x="1404730" y="371475"/>
            <a:ext cx="928232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/>
            </a:r>
            <a:b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en-US" sz="28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"Ne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znam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gde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moj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deda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umro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niti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gde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sahranjen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barem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znam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gde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je mesto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kom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dobrovoljno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živeo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Nadam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 da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ću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mu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odati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počast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tako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što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ću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otiči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mestu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gde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živeo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svojom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porodicom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koje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obeleženo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kamenom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spoticanja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koji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nosi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njegovo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ime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 Aleksandar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Bril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",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napisala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je za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Gloub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post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Džuli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Bril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unuka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jednog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od 14.500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Jevreja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ubijenih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području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Srbije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tokom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Drugog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svetskog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rata,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koja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živi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u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Americi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666119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7186C2-E9E3-4390-9EA8-3C0907E50114}"/>
              </a:ext>
            </a:extLst>
          </p:cNvPr>
          <p:cNvSpPr txBox="1"/>
          <p:nvPr/>
        </p:nvSpPr>
        <p:spPr>
          <a:xfrm>
            <a:off x="1093718" y="953402"/>
            <a:ext cx="982193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Demnig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zamislio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da se "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Kamenje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"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pločicama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postavlja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ispred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kuća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u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kojima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žrtve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nacističkog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progona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poslednji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put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dobrovoljno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živele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a u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Beogradu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će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naći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pet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lokacija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 u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Kosmajskoj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9,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Solunskoj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8,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Dobračinoj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30,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Gundulićevom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vencu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53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Ulici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Andre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Nikolića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29. Beograd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će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tako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postati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deo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porodice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od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preko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2.000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mesta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širom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sveta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kojima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nalaze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elementi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ovog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jedinstvenog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spomenika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 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335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95732A-81A2-4E59-B9D0-57D10C1B66D6}"/>
              </a:ext>
            </a:extLst>
          </p:cNvPr>
          <p:cNvSpPr txBox="1"/>
          <p:nvPr/>
        </p:nvSpPr>
        <p:spPr>
          <a:xfrm>
            <a:off x="2266122" y="1637011"/>
            <a:ext cx="8256104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800" spc="-75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Zrenjanin</a:t>
            </a:r>
            <a:r>
              <a:rPr lang="en-US" sz="3200" b="1" kern="1800" spc="-75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3200" b="1" kern="1800" spc="-75" smtClean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je dobi</a:t>
            </a:r>
            <a:r>
              <a:rPr lang="sr-Latn-RS" sz="3200" b="1" kern="1800" spc="-75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o</a:t>
            </a:r>
            <a:r>
              <a:rPr lang="en-US" sz="3200" b="1" kern="1800" spc="-75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3200" b="1" kern="1800" spc="-75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spomen</a:t>
            </a:r>
            <a:r>
              <a:rPr lang="en-US" sz="3200" b="1" kern="1800" spc="-75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3200" b="1" kern="1800" spc="-75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obeležje</a:t>
            </a:r>
            <a:r>
              <a:rPr lang="en-US" sz="3200" b="1" kern="1800" spc="-75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 “Kamen </a:t>
            </a:r>
            <a:r>
              <a:rPr lang="en-US" sz="3200" b="1" kern="1800" spc="-75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spoticanja</a:t>
            </a:r>
            <a:r>
              <a:rPr lang="en-US" sz="3200" b="1" kern="1800" spc="-75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” u </a:t>
            </a:r>
            <a:r>
              <a:rPr lang="en-US" sz="3200" b="1" kern="1800" spc="-75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okviru</a:t>
            </a:r>
            <a:r>
              <a:rPr lang="en-US" sz="3200" b="1" kern="1800" spc="-75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 80. </a:t>
            </a:r>
            <a:r>
              <a:rPr lang="en-US" sz="3200" b="1" kern="1800" spc="-75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Komemoracije</a:t>
            </a:r>
            <a:r>
              <a:rPr lang="en-US" sz="3200" b="1" kern="1800" spc="-75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3200" b="1" kern="1800" spc="-75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Jevrejskim</a:t>
            </a:r>
            <a:r>
              <a:rPr lang="en-US" sz="3200" b="1" kern="1800" spc="-75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n-US" sz="3200" b="1" kern="1800" spc="-75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žrtvama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26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3B15EE2-CADA-410E-A36A-1066B2A73FC6}"/>
              </a:ext>
            </a:extLst>
          </p:cNvPr>
          <p:cNvSpPr txBox="1"/>
          <p:nvPr/>
        </p:nvSpPr>
        <p:spPr>
          <a:xfrm>
            <a:off x="2822713" y="927652"/>
            <a:ext cx="631797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400" b="1" i="0" dirty="0" err="1">
                <a:solidFill>
                  <a:srgbClr val="FF0000"/>
                </a:solidFill>
                <a:effectLst/>
                <a:latin typeface="Merriweather"/>
              </a:rPr>
              <a:t>Spomen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Merriweather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Merriweather"/>
              </a:rPr>
              <a:t>obeležja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Merriweather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Merriweather"/>
              </a:rPr>
              <a:t>su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Merriweather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Merriweather"/>
              </a:rPr>
              <a:t>postavljena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Merriweather"/>
              </a:rPr>
              <a:t> </a:t>
            </a:r>
            <a:r>
              <a:rPr lang="sr-Latn-RS" sz="2400" b="1" i="0" dirty="0">
                <a:solidFill>
                  <a:srgbClr val="FF0000"/>
                </a:solidFill>
                <a:effectLst/>
                <a:latin typeface="Merriweather"/>
              </a:rPr>
              <a:t> na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Merriweather"/>
              </a:rPr>
              <a:t>pet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Merriweather"/>
              </a:rPr>
              <a:t>lokacije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Merriweather"/>
              </a:rPr>
              <a:t> u </a:t>
            </a:r>
            <a:r>
              <a:rPr lang="sr-Latn-RS" sz="2400" b="1" i="0" dirty="0">
                <a:solidFill>
                  <a:srgbClr val="FF0000"/>
                </a:solidFill>
                <a:effectLst/>
                <a:latin typeface="Merriweather"/>
              </a:rPr>
              <a:t>Zrenjaninu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Merriweather"/>
              </a:rPr>
              <a:t>:</a:t>
            </a:r>
            <a:endParaRPr lang="sr-Latn-RS" sz="2400" b="1" i="0" dirty="0">
              <a:solidFill>
                <a:srgbClr val="FF0000"/>
              </a:solidFill>
              <a:effectLst/>
              <a:latin typeface="Merriweather"/>
            </a:endParaRPr>
          </a:p>
          <a:p>
            <a:pPr algn="l" fontAlgn="base"/>
            <a:endParaRPr lang="en-US" sz="2400" b="0" i="0" dirty="0">
              <a:solidFill>
                <a:srgbClr val="FF0000"/>
              </a:solidFill>
              <a:effectLst/>
              <a:latin typeface="Merriweather"/>
            </a:endParaRPr>
          </a:p>
          <a:p>
            <a:pPr algn="l" fontAlgn="base"/>
            <a:r>
              <a:rPr lang="en-US" sz="2400" b="1" i="0" dirty="0" err="1">
                <a:effectLst/>
                <a:latin typeface="Merriweather"/>
              </a:rPr>
              <a:t>Kralja</a:t>
            </a:r>
            <a:r>
              <a:rPr lang="en-US" sz="2400" b="1" i="0" dirty="0">
                <a:effectLst/>
                <a:latin typeface="Merriweather"/>
              </a:rPr>
              <a:t> Aleksandra </a:t>
            </a:r>
            <a:r>
              <a:rPr lang="en-US" sz="2400" b="1" i="0" dirty="0" err="1">
                <a:effectLst/>
                <a:latin typeface="Merriweather"/>
              </a:rPr>
              <a:t>Prvog</a:t>
            </a:r>
            <a:r>
              <a:rPr lang="en-US" sz="2400" b="1" i="0" dirty="0">
                <a:effectLst/>
                <a:latin typeface="Merriweather"/>
              </a:rPr>
              <a:t> </a:t>
            </a:r>
            <a:r>
              <a:rPr lang="en-US" sz="2400" b="1" i="0" dirty="0" err="1">
                <a:effectLst/>
                <a:latin typeface="Merriweather"/>
              </a:rPr>
              <a:t>Karađorđevića</a:t>
            </a:r>
            <a:r>
              <a:rPr lang="en-US" sz="2400" b="1" i="0" dirty="0">
                <a:effectLst/>
                <a:latin typeface="Merriweather"/>
              </a:rPr>
              <a:t> 39, za </a:t>
            </a:r>
            <a:r>
              <a:rPr lang="en-US" sz="2400" b="1" i="0" dirty="0" err="1">
                <a:effectLst/>
                <a:latin typeface="Merriweather"/>
              </a:rPr>
              <a:t>porodicu</a:t>
            </a:r>
            <a:r>
              <a:rPr lang="en-US" sz="2400" b="1" i="0" dirty="0">
                <a:effectLst/>
                <a:latin typeface="Merriweather"/>
              </a:rPr>
              <a:t> </a:t>
            </a:r>
            <a:r>
              <a:rPr lang="en-US" sz="2400" b="1" i="0" dirty="0" err="1">
                <a:effectLst/>
                <a:latin typeface="Merriweather"/>
              </a:rPr>
              <a:t>Ivanji</a:t>
            </a:r>
            <a:endParaRPr lang="sr-Latn-RS" sz="2400" b="1" i="0" dirty="0">
              <a:effectLst/>
              <a:latin typeface="Merriweather"/>
            </a:endParaRPr>
          </a:p>
          <a:p>
            <a:pPr algn="l" fontAlgn="base"/>
            <a:endParaRPr lang="en-US" sz="2400" b="0" i="0" dirty="0">
              <a:effectLst/>
              <a:latin typeface="Merriweather"/>
            </a:endParaRPr>
          </a:p>
          <a:p>
            <a:pPr algn="l" fontAlgn="base"/>
            <a:r>
              <a:rPr lang="en-US" sz="2400" b="1" i="0" dirty="0" err="1">
                <a:effectLst/>
                <a:latin typeface="Merriweather"/>
              </a:rPr>
              <a:t>Kralja</a:t>
            </a:r>
            <a:r>
              <a:rPr lang="en-US" sz="2400" b="1" i="0" dirty="0">
                <a:effectLst/>
                <a:latin typeface="Merriweather"/>
              </a:rPr>
              <a:t> Aleksandra </a:t>
            </a:r>
            <a:r>
              <a:rPr lang="en-US" sz="2400" b="1" i="0" dirty="0" err="1">
                <a:effectLst/>
                <a:latin typeface="Merriweather"/>
              </a:rPr>
              <a:t>Prvog</a:t>
            </a:r>
            <a:r>
              <a:rPr lang="en-US" sz="2400" b="1" i="0" dirty="0">
                <a:effectLst/>
                <a:latin typeface="Merriweather"/>
              </a:rPr>
              <a:t> </a:t>
            </a:r>
            <a:r>
              <a:rPr lang="en-US" sz="2400" b="1" i="0" dirty="0" err="1">
                <a:effectLst/>
                <a:latin typeface="Merriweather"/>
              </a:rPr>
              <a:t>Karađorđevića</a:t>
            </a:r>
            <a:r>
              <a:rPr lang="en-US" sz="2400" b="1" i="0" dirty="0">
                <a:effectLst/>
                <a:latin typeface="Merriweather"/>
              </a:rPr>
              <a:t> 39, za </a:t>
            </a:r>
            <a:r>
              <a:rPr lang="en-US" sz="2400" b="1" i="0" dirty="0" err="1">
                <a:effectLst/>
                <a:latin typeface="Merriweather"/>
              </a:rPr>
              <a:t>porodicu</a:t>
            </a:r>
            <a:r>
              <a:rPr lang="en-US" sz="2400" b="1" i="0" dirty="0">
                <a:effectLst/>
                <a:latin typeface="Merriweather"/>
              </a:rPr>
              <a:t> </a:t>
            </a:r>
            <a:r>
              <a:rPr lang="en-US" sz="2400" b="1" i="0" dirty="0" err="1">
                <a:effectLst/>
                <a:latin typeface="Merriweather"/>
              </a:rPr>
              <a:t>Ekštajn</a:t>
            </a:r>
            <a:endParaRPr lang="sr-Latn-RS" sz="2400" b="1" i="0" dirty="0">
              <a:effectLst/>
              <a:latin typeface="Merriweather"/>
            </a:endParaRPr>
          </a:p>
          <a:p>
            <a:pPr algn="l" fontAlgn="base"/>
            <a:endParaRPr lang="en-US" sz="2400" b="0" i="0" dirty="0">
              <a:effectLst/>
              <a:latin typeface="Merriweather"/>
            </a:endParaRPr>
          </a:p>
          <a:p>
            <a:pPr algn="l" fontAlgn="base"/>
            <a:r>
              <a:rPr lang="en-US" sz="2400" b="1" i="0" dirty="0">
                <a:effectLst/>
                <a:latin typeface="Merriweather"/>
              </a:rPr>
              <a:t>Petra </a:t>
            </a:r>
            <a:r>
              <a:rPr lang="en-US" sz="2400" b="1" i="0" dirty="0" err="1">
                <a:effectLst/>
                <a:latin typeface="Merriweather"/>
              </a:rPr>
              <a:t>Drapšina</a:t>
            </a:r>
            <a:r>
              <a:rPr lang="en-US" sz="2400" b="1" i="0" dirty="0">
                <a:effectLst/>
                <a:latin typeface="Merriweather"/>
              </a:rPr>
              <a:t> 15, za </a:t>
            </a:r>
            <a:r>
              <a:rPr lang="en-US" sz="2400" b="1" i="0" dirty="0" err="1">
                <a:effectLst/>
                <a:latin typeface="Merriweather"/>
              </a:rPr>
              <a:t>porodicu</a:t>
            </a:r>
            <a:r>
              <a:rPr lang="en-US" sz="2400" b="1" i="0" dirty="0">
                <a:effectLst/>
                <a:latin typeface="Merriweather"/>
              </a:rPr>
              <a:t> </a:t>
            </a:r>
            <a:r>
              <a:rPr lang="en-US" sz="2400" b="1" i="0" dirty="0" err="1">
                <a:effectLst/>
                <a:latin typeface="Merriweather"/>
              </a:rPr>
              <a:t>Elek</a:t>
            </a:r>
            <a:endParaRPr lang="sr-Latn-RS" sz="2400" b="1" i="0" dirty="0">
              <a:effectLst/>
              <a:latin typeface="Merriweather"/>
            </a:endParaRPr>
          </a:p>
          <a:p>
            <a:pPr algn="l" fontAlgn="base"/>
            <a:endParaRPr lang="en-US" sz="2400" b="0" i="0" dirty="0">
              <a:effectLst/>
              <a:latin typeface="Merriweather"/>
            </a:endParaRPr>
          </a:p>
          <a:p>
            <a:pPr algn="l" fontAlgn="base"/>
            <a:r>
              <a:rPr lang="en-US" sz="2400" b="1" i="0" dirty="0" err="1">
                <a:effectLst/>
                <a:latin typeface="Merriweather"/>
              </a:rPr>
              <a:t>Svetosavskoj</a:t>
            </a:r>
            <a:r>
              <a:rPr lang="en-US" sz="2400" b="1" i="0" dirty="0">
                <a:effectLst/>
                <a:latin typeface="Merriweather"/>
              </a:rPr>
              <a:t> 31, za </a:t>
            </a:r>
            <a:r>
              <a:rPr lang="en-US" sz="2400" b="1" i="0" dirty="0" err="1">
                <a:effectLst/>
                <a:latin typeface="Merriweather"/>
              </a:rPr>
              <a:t>porodicu</a:t>
            </a:r>
            <a:r>
              <a:rPr lang="en-US" sz="2400" b="1" i="0" dirty="0">
                <a:effectLst/>
                <a:latin typeface="Merriweather"/>
              </a:rPr>
              <a:t> Kunstler</a:t>
            </a:r>
            <a:endParaRPr lang="sr-Latn-RS" sz="2400" b="1" i="0" dirty="0">
              <a:effectLst/>
              <a:latin typeface="Merriweather"/>
            </a:endParaRPr>
          </a:p>
          <a:p>
            <a:pPr algn="l" fontAlgn="base"/>
            <a:endParaRPr lang="en-US" sz="2400" b="0" i="0" dirty="0">
              <a:effectLst/>
              <a:latin typeface="Merriweather"/>
            </a:endParaRPr>
          </a:p>
          <a:p>
            <a:pPr algn="l" fontAlgn="base"/>
            <a:r>
              <a:rPr lang="en-US" sz="2400" b="1" i="0" dirty="0" err="1">
                <a:effectLst/>
                <a:latin typeface="Merriweather"/>
              </a:rPr>
              <a:t>Kej</a:t>
            </a:r>
            <a:r>
              <a:rPr lang="en-US" sz="2400" b="1" i="0" dirty="0">
                <a:effectLst/>
                <a:latin typeface="Merriweather"/>
              </a:rPr>
              <a:t> 2. </a:t>
            </a:r>
            <a:r>
              <a:rPr lang="en-US" sz="2400" b="1" i="0" dirty="0" err="1">
                <a:effectLst/>
                <a:latin typeface="Merriweather"/>
              </a:rPr>
              <a:t>oktobra</a:t>
            </a:r>
            <a:r>
              <a:rPr lang="en-US" sz="2400" b="1" i="0" dirty="0">
                <a:effectLst/>
                <a:latin typeface="Merriweather"/>
              </a:rPr>
              <a:t> 17, za </a:t>
            </a:r>
            <a:r>
              <a:rPr lang="en-US" sz="2400" b="1" i="0" dirty="0" err="1">
                <a:effectLst/>
                <a:latin typeface="Merriweather"/>
              </a:rPr>
              <a:t>porodicu</a:t>
            </a:r>
            <a:r>
              <a:rPr lang="en-US" sz="2400" b="1" i="0" dirty="0">
                <a:effectLst/>
                <a:latin typeface="Merriweather"/>
              </a:rPr>
              <a:t> </a:t>
            </a:r>
            <a:r>
              <a:rPr lang="en-US" sz="2400" b="1" i="0" dirty="0" err="1">
                <a:effectLst/>
                <a:latin typeface="Merriweather"/>
              </a:rPr>
              <a:t>Đarfaš</a:t>
            </a:r>
            <a:endParaRPr lang="en-US" sz="2400" b="0" i="0" dirty="0">
              <a:effectLst/>
              <a:latin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947919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>
            <a:extLst>
              <a:ext uri="{FF2B5EF4-FFF2-40B4-BE49-F238E27FC236}">
                <a16:creationId xmlns:a16="http://schemas.microsoft.com/office/drawing/2014/main" xmlns="" id="{E25531F0-2399-4F2A-824C-26C356371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xmlns="" id="{82A94579-01B7-454A-9C90-6EE06CC1E1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87E11B21-B171-4994-B0F0-99BE5391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202" y="965846"/>
            <a:ext cx="4809066" cy="3210051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8307E018-E644-4C2D-A5E4-A1115FC9E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732" y="965846"/>
            <a:ext cx="4809066" cy="3210051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E66E1E-9F11-4EA9-9AE4-ABF52A8A69C1}"/>
              </a:ext>
            </a:extLst>
          </p:cNvPr>
          <p:cNvSpPr txBox="1"/>
          <p:nvPr/>
        </p:nvSpPr>
        <p:spPr>
          <a:xfrm>
            <a:off x="965203" y="4465983"/>
            <a:ext cx="1026159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800" b="1" i="0" dirty="0" err="1">
                <a:effectLst/>
                <a:latin typeface="Merriweather"/>
              </a:rPr>
              <a:t>Jevrejska</a:t>
            </a:r>
            <a:r>
              <a:rPr lang="en-US" sz="2800" b="1" i="0" dirty="0">
                <a:effectLst/>
                <a:latin typeface="Merriweather"/>
              </a:rPr>
              <a:t> </a:t>
            </a:r>
            <a:r>
              <a:rPr lang="en-US" sz="2800" b="1" i="0" dirty="0" err="1">
                <a:effectLst/>
                <a:latin typeface="Merriweather"/>
              </a:rPr>
              <a:t>opština</a:t>
            </a:r>
            <a:r>
              <a:rPr lang="en-US" sz="2800" b="1" i="0" dirty="0">
                <a:effectLst/>
                <a:latin typeface="Merriweather"/>
              </a:rPr>
              <a:t> </a:t>
            </a:r>
            <a:r>
              <a:rPr lang="en-US" sz="2800" b="1" i="0" dirty="0" err="1">
                <a:effectLst/>
                <a:latin typeface="Merriweather"/>
              </a:rPr>
              <a:t>Zrenjanin</a:t>
            </a:r>
            <a:r>
              <a:rPr lang="en-US" sz="2800" b="1" i="0" dirty="0">
                <a:effectLst/>
                <a:latin typeface="Merriweather"/>
              </a:rPr>
              <a:t> </a:t>
            </a:r>
            <a:r>
              <a:rPr lang="en-US" sz="2800" b="1" i="0" dirty="0" err="1">
                <a:effectLst/>
                <a:latin typeface="Merriweather"/>
              </a:rPr>
              <a:t>komemoracijom</a:t>
            </a:r>
            <a:r>
              <a:rPr lang="en-US" sz="2800" b="1" i="0" dirty="0">
                <a:effectLst/>
                <a:latin typeface="Merriweather"/>
              </a:rPr>
              <a:t> </a:t>
            </a:r>
            <a:r>
              <a:rPr lang="en-US" sz="2800" b="1" i="0" dirty="0" err="1">
                <a:effectLst/>
                <a:latin typeface="Merriweather"/>
              </a:rPr>
              <a:t>i</a:t>
            </a:r>
            <a:r>
              <a:rPr lang="en-US" sz="2800" b="1" i="0" dirty="0">
                <a:effectLst/>
                <a:latin typeface="Merriweather"/>
              </a:rPr>
              <a:t> </a:t>
            </a:r>
            <a:r>
              <a:rPr lang="en-US" sz="2800" b="1" i="0" dirty="0" err="1">
                <a:effectLst/>
                <a:latin typeface="Merriweather"/>
              </a:rPr>
              <a:t>postavljanjem</a:t>
            </a:r>
            <a:r>
              <a:rPr lang="en-US" sz="2800" b="1" i="0" dirty="0">
                <a:effectLst/>
                <a:latin typeface="Merriweather"/>
              </a:rPr>
              <a:t> </a:t>
            </a:r>
            <a:r>
              <a:rPr lang="en-US" sz="2800" b="1" i="0" dirty="0" err="1">
                <a:effectLst/>
                <a:latin typeface="Merriweather"/>
              </a:rPr>
              <a:t>spomen</a:t>
            </a:r>
            <a:r>
              <a:rPr lang="en-US" sz="2800" b="1" i="0" dirty="0">
                <a:effectLst/>
                <a:latin typeface="Merriweather"/>
              </a:rPr>
              <a:t> </a:t>
            </a:r>
            <a:r>
              <a:rPr lang="en-US" sz="2800" b="1" i="0" dirty="0" err="1">
                <a:effectLst/>
                <a:latin typeface="Merriweather"/>
              </a:rPr>
              <a:t>obeležja</a:t>
            </a:r>
            <a:r>
              <a:rPr lang="en-US" sz="2800" b="1" i="0" dirty="0">
                <a:effectLst/>
                <a:latin typeface="Merriweather"/>
              </a:rPr>
              <a:t> „Kamen </a:t>
            </a:r>
            <a:r>
              <a:rPr lang="en-US" sz="2800" b="1" i="0" dirty="0" err="1">
                <a:effectLst/>
                <a:latin typeface="Merriweather"/>
              </a:rPr>
              <a:t>spoticanja</a:t>
            </a:r>
            <a:r>
              <a:rPr lang="en-US" sz="2800" b="1" i="0" dirty="0">
                <a:effectLst/>
                <a:latin typeface="Merriweather"/>
              </a:rPr>
              <a:t>“ </a:t>
            </a:r>
            <a:r>
              <a:rPr lang="en-US" sz="2800" b="1" i="0" dirty="0" err="1">
                <a:effectLst/>
                <a:latin typeface="Merriweather"/>
              </a:rPr>
              <a:t>danas</a:t>
            </a:r>
            <a:r>
              <a:rPr lang="en-US" sz="2800" b="1" i="0" dirty="0">
                <a:effectLst/>
                <a:latin typeface="Merriweather"/>
              </a:rPr>
              <a:t> je </a:t>
            </a:r>
            <a:r>
              <a:rPr lang="en-US" sz="2800" b="1" i="0" dirty="0" err="1">
                <a:effectLst/>
                <a:latin typeface="Merriweather"/>
              </a:rPr>
              <a:t>obeležila</a:t>
            </a:r>
            <a:r>
              <a:rPr lang="en-US" sz="2800" b="1" i="0" dirty="0">
                <a:effectLst/>
                <a:latin typeface="Merriweather"/>
              </a:rPr>
              <a:t> 80 </a:t>
            </a:r>
            <a:r>
              <a:rPr lang="en-US" sz="2800" b="1" i="0" dirty="0" err="1">
                <a:effectLst/>
                <a:latin typeface="Merriweather"/>
              </a:rPr>
              <a:t>godina</a:t>
            </a:r>
            <a:r>
              <a:rPr lang="en-US" sz="2800" b="1" i="0" dirty="0">
                <a:effectLst/>
                <a:latin typeface="Merriweather"/>
              </a:rPr>
              <a:t> od </a:t>
            </a:r>
            <a:r>
              <a:rPr lang="en-US" sz="2800" b="1" i="0" dirty="0" err="1">
                <a:effectLst/>
                <a:latin typeface="Merriweather"/>
              </a:rPr>
              <a:t>deportacije</a:t>
            </a:r>
            <a:r>
              <a:rPr lang="en-US" sz="2800" b="1" i="0" dirty="0">
                <a:effectLst/>
                <a:latin typeface="Merriweather"/>
              </a:rPr>
              <a:t> </a:t>
            </a:r>
            <a:r>
              <a:rPr lang="en-US" sz="2800" b="1" i="0" dirty="0" err="1">
                <a:effectLst/>
                <a:latin typeface="Merriweather"/>
              </a:rPr>
              <a:t>Jevreja</a:t>
            </a:r>
            <a:r>
              <a:rPr lang="en-US" sz="2800" b="1" i="0" dirty="0">
                <a:effectLst/>
                <a:latin typeface="Merriweather"/>
              </a:rPr>
              <a:t> </a:t>
            </a:r>
            <a:r>
              <a:rPr lang="en-US" sz="2800" b="1" i="0" dirty="0" err="1">
                <a:effectLst/>
                <a:latin typeface="Merriweather"/>
              </a:rPr>
              <a:t>Zrenjanina</a:t>
            </a:r>
            <a:r>
              <a:rPr lang="en-US" sz="2800" b="1" i="0" dirty="0">
                <a:effectLst/>
                <a:latin typeface="Merriweather"/>
              </a:rPr>
              <a:t> </a:t>
            </a:r>
            <a:r>
              <a:rPr lang="en-US" sz="2800" b="1" i="0" dirty="0" err="1">
                <a:effectLst/>
                <a:latin typeface="Merriweather"/>
              </a:rPr>
              <a:t>i</a:t>
            </a:r>
            <a:r>
              <a:rPr lang="en-US" sz="2800" b="1" i="0" dirty="0">
                <a:effectLst/>
                <a:latin typeface="Merriweather"/>
              </a:rPr>
              <a:t> </a:t>
            </a:r>
            <a:r>
              <a:rPr lang="en-US" sz="2800" b="1" i="0" dirty="0" err="1">
                <a:effectLst/>
                <a:latin typeface="Merriweather"/>
              </a:rPr>
              <a:t>Banata</a:t>
            </a:r>
            <a:r>
              <a:rPr lang="en-US" sz="2800" b="1" i="0" dirty="0">
                <a:effectLst/>
                <a:latin typeface="Merriweather"/>
              </a:rPr>
              <a:t>. Tom </a:t>
            </a:r>
            <a:r>
              <a:rPr lang="en-US" sz="2800" b="1" i="0" dirty="0" err="1">
                <a:effectLst/>
                <a:latin typeface="Merriweather"/>
              </a:rPr>
              <a:t>priliko</a:t>
            </a:r>
            <a:r>
              <a:rPr lang="en-US" sz="2800" b="1" i="0" dirty="0">
                <a:effectLst/>
                <a:latin typeface="Merriweather"/>
              </a:rPr>
              <a:t> </a:t>
            </a:r>
            <a:r>
              <a:rPr lang="en-US" sz="2800" b="1" i="0" dirty="0" err="1">
                <a:effectLst/>
                <a:latin typeface="Merriweather"/>
              </a:rPr>
              <a:t>su</a:t>
            </a:r>
            <a:r>
              <a:rPr lang="en-US" sz="2800" b="1" i="0" dirty="0">
                <a:effectLst/>
                <a:latin typeface="Merriweather"/>
              </a:rPr>
              <a:t> </a:t>
            </a:r>
            <a:r>
              <a:rPr lang="en-US" sz="2800" b="1" i="0" dirty="0" err="1">
                <a:effectLst/>
                <a:latin typeface="Merriweather"/>
              </a:rPr>
              <a:t>sa</a:t>
            </a:r>
            <a:r>
              <a:rPr lang="en-US" sz="2800" b="1" i="0" dirty="0">
                <a:effectLst/>
                <a:latin typeface="Merriweather"/>
              </a:rPr>
              <a:t> </a:t>
            </a:r>
            <a:r>
              <a:rPr lang="en-US" sz="2800" b="1" i="0" dirty="0" err="1">
                <a:effectLst/>
                <a:latin typeface="Merriweather"/>
              </a:rPr>
              <a:t>Pešačkog</a:t>
            </a:r>
            <a:r>
              <a:rPr lang="en-US" sz="2800" b="1" i="0" dirty="0">
                <a:effectLst/>
                <a:latin typeface="Merriweather"/>
              </a:rPr>
              <a:t> </a:t>
            </a:r>
            <a:r>
              <a:rPr lang="en-US" sz="2800" b="1" i="0" dirty="0" err="1">
                <a:effectLst/>
                <a:latin typeface="Merriweather"/>
              </a:rPr>
              <a:t>mosta</a:t>
            </a:r>
            <a:r>
              <a:rPr lang="en-US" sz="2800" b="1" i="0" dirty="0">
                <a:effectLst/>
                <a:latin typeface="Merriweather"/>
              </a:rPr>
              <a:t> </a:t>
            </a:r>
            <a:r>
              <a:rPr lang="en-US" sz="2800" b="1" i="0" dirty="0" err="1">
                <a:effectLst/>
                <a:latin typeface="Merriweather"/>
              </a:rPr>
              <a:t>spušteni</a:t>
            </a:r>
            <a:r>
              <a:rPr lang="en-US" sz="2800" b="1" i="0" dirty="0">
                <a:effectLst/>
                <a:latin typeface="Merriweather"/>
              </a:rPr>
              <a:t> </a:t>
            </a:r>
            <a:r>
              <a:rPr lang="en-US" sz="2800" b="1" i="0" dirty="0" err="1">
                <a:effectLst/>
                <a:latin typeface="Merriweather"/>
              </a:rPr>
              <a:t>venci</a:t>
            </a:r>
            <a:r>
              <a:rPr lang="en-US" sz="2800" b="1" i="0" dirty="0">
                <a:effectLst/>
                <a:latin typeface="Merriweather"/>
              </a:rPr>
              <a:t> u </a:t>
            </a:r>
            <a:r>
              <a:rPr lang="en-US" sz="2800" b="1" i="0" dirty="0" err="1">
                <a:effectLst/>
                <a:latin typeface="Merriweather"/>
              </a:rPr>
              <a:t>Begej</a:t>
            </a:r>
            <a:r>
              <a:rPr lang="en-US" sz="2800" b="1" i="0" dirty="0">
                <a:effectLst/>
                <a:latin typeface="Merriweather"/>
              </a:rPr>
              <a:t> u </a:t>
            </a:r>
            <a:r>
              <a:rPr lang="en-US" sz="2800" b="1" i="0" dirty="0" err="1">
                <a:effectLst/>
                <a:latin typeface="Merriweather"/>
              </a:rPr>
              <a:t>znak</a:t>
            </a:r>
            <a:r>
              <a:rPr lang="en-US" sz="2800" b="1" i="0" dirty="0">
                <a:effectLst/>
                <a:latin typeface="Merriweather"/>
              </a:rPr>
              <a:t> </a:t>
            </a:r>
            <a:r>
              <a:rPr lang="en-US" sz="2800" b="1" i="0" dirty="0" err="1">
                <a:effectLst/>
                <a:latin typeface="Merriweather"/>
              </a:rPr>
              <a:t>sećanja</a:t>
            </a:r>
            <a:r>
              <a:rPr lang="en-US" sz="2800" b="1" i="0" dirty="0">
                <a:effectLst/>
                <a:latin typeface="Merriweather"/>
              </a:rPr>
              <a:t> </a:t>
            </a:r>
            <a:r>
              <a:rPr lang="en-US" sz="2800" b="1" i="0" dirty="0" err="1">
                <a:effectLst/>
                <a:latin typeface="Merriweather"/>
              </a:rPr>
              <a:t>na</a:t>
            </a:r>
            <a:r>
              <a:rPr lang="en-US" sz="2800" b="1" i="0" dirty="0">
                <a:effectLst/>
                <a:latin typeface="Merriweather"/>
              </a:rPr>
              <a:t> 1288 </a:t>
            </a:r>
            <a:r>
              <a:rPr lang="en-US" sz="2800" b="1" i="0" dirty="0" err="1">
                <a:effectLst/>
                <a:latin typeface="Merriweather"/>
              </a:rPr>
              <a:t>duša</a:t>
            </a:r>
            <a:r>
              <a:rPr lang="en-US" sz="2800" b="1" i="0" dirty="0">
                <a:effectLst/>
                <a:latin typeface="Merriweather"/>
              </a:rPr>
              <a:t> </a:t>
            </a:r>
            <a:r>
              <a:rPr lang="en-US" sz="2800" b="1" i="0" dirty="0" err="1">
                <a:effectLst/>
                <a:latin typeface="Merriweather"/>
              </a:rPr>
              <a:t>koje</a:t>
            </a:r>
            <a:r>
              <a:rPr lang="en-US" sz="2800" b="1" i="0" dirty="0">
                <a:effectLst/>
                <a:latin typeface="Merriweather"/>
              </a:rPr>
              <a:t> </a:t>
            </a:r>
            <a:r>
              <a:rPr lang="en-US" sz="2800" b="1" i="0" dirty="0" err="1">
                <a:effectLst/>
                <a:latin typeface="Merriweather"/>
              </a:rPr>
              <a:t>su</a:t>
            </a:r>
            <a:r>
              <a:rPr lang="en-US" sz="2800" b="1" i="0" dirty="0">
                <a:effectLst/>
                <a:latin typeface="Merriweather"/>
              </a:rPr>
              <a:t> </a:t>
            </a:r>
            <a:r>
              <a:rPr lang="en-US" sz="2800" b="1" i="0" dirty="0" err="1">
                <a:effectLst/>
                <a:latin typeface="Merriweather"/>
              </a:rPr>
              <a:t>šlepovima</a:t>
            </a:r>
            <a:r>
              <a:rPr lang="en-US" sz="2800" b="1" i="0" dirty="0">
                <a:effectLst/>
                <a:latin typeface="Merriweather"/>
              </a:rPr>
              <a:t> </a:t>
            </a:r>
            <a:r>
              <a:rPr lang="en-US" sz="2800" b="1" i="0" dirty="0" err="1">
                <a:effectLst/>
                <a:latin typeface="Merriweather"/>
              </a:rPr>
              <a:t>odvožene</a:t>
            </a:r>
            <a:r>
              <a:rPr lang="en-US" sz="2800" b="1" i="0" dirty="0">
                <a:effectLst/>
                <a:latin typeface="Merriweather"/>
              </a:rPr>
              <a:t> za Beograd. 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5748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8094258D-E08A-44D3-A8CE-D4B9BA5A2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64" y="990452"/>
            <a:ext cx="7709094" cy="479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07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C048521F-E924-4C48-A221-F8CB56A56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78" y="343971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xmlns="" id="{FE019769-16F6-4358-B69C-FA0F4CFD6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420" y="343971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421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192B8624-5BD5-46EC-A302-B4465CF103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23187AA2-14F9-4110-A7BA-B834BA987D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5538554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D2384BBE-A3C8-4223-8350-6B4C68BF26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5" r="1" b="23447"/>
          <a:stretch/>
        </p:blipFill>
        <p:spPr bwMode="auto">
          <a:xfrm>
            <a:off x="643467" y="643467"/>
            <a:ext cx="521123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6DAF099E-6B41-4E52-8330-51D0A49569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76433" y="480057"/>
            <a:ext cx="5538554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xmlns="" id="{65E18F6C-A3C0-4604-BCA4-18903A5B7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9822"/>
          <a:stretch/>
        </p:blipFill>
        <p:spPr bwMode="auto">
          <a:xfrm>
            <a:off x="6342888" y="640924"/>
            <a:ext cx="521123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976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59FACE42-44B0-4185-8ED4-9043A78C8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838DBA2-246D-4087-AE0A-6EA2B4B65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4406F95-9579-494D-BE1E-A012A7F4CB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xmlns="" id="{4C8D671A-5C73-44CA-B6D0-7F3BC195BA6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xmlns="" id="{F0DB3AC8-B5AD-4004-B0B9-74B58BECA0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xmlns="" id="{F3B2C8F3-E236-45B2-B2E1-8460F8FD6D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xmlns="" id="{761EE3AC-0BC2-4A29-AD58-5CB0EEFF96C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xmlns="" id="{38DC43BE-83DD-43F3-A21F-9B58B1074FF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xmlns="" id="{112583CE-53E8-48F6-9F71-25A32BFD61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xmlns="" id="{229A7966-2C4F-4334-8FB7-08521F984D9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xmlns="" id="{656FCF6A-DF5B-42AA-83C4-22CD7B9947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xmlns="" id="{E908B3EE-F31D-4E8D-BF3C-71F5B35F02F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xmlns="" id="{DA9F96D7-B42C-4F80-8F26-72388FE0C2E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xmlns="" id="{5C9D5861-5A45-408A-A25E-61ED661AD7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xmlns="" id="{DEEF5DD7-13B2-4CBB-A1AE-193A618B0F0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xmlns="" id="{3D896DDA-5AD2-4360-9E65-A792131051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xmlns="" id="{C088F3B1-D893-4078-8EAE-6A3776F675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xmlns="" id="{23CCB367-42E1-4DEF-BABD-7457EB9F28C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xmlns="" id="{BAFD46CE-CD21-4C8E-8ACE-B1A0B74A904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xmlns="" id="{23980A26-1FFF-4434-A77C-C5A1C96A54B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xmlns="" id="{AE64C1E5-E917-4222-8080-3EF831FB464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xmlns="" id="{D4D42DE6-99E5-4D28-834E-6601A7DD93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xmlns="" id="{194304B3-4C44-49E0-A677-19E2DA8CC9E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5">
                <a:extLst>
                  <a:ext uri="{FF2B5EF4-FFF2-40B4-BE49-F238E27FC236}">
                    <a16:creationId xmlns:a16="http://schemas.microsoft.com/office/drawing/2014/main" xmlns="" id="{C726387F-F77D-4FB6-A177-1DC6115E84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xmlns="" id="{2F09766D-0653-4646-BA37-8FC23294BA7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xmlns="" id="{F50D9867-C9E0-462B-894F-B2F97E26AC1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8">
                <a:extLst>
                  <a:ext uri="{FF2B5EF4-FFF2-40B4-BE49-F238E27FC236}">
                    <a16:creationId xmlns:a16="http://schemas.microsoft.com/office/drawing/2014/main" xmlns="" id="{44179987-9B3B-4BC1-9BDA-EC9F30A379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9">
                <a:extLst>
                  <a:ext uri="{FF2B5EF4-FFF2-40B4-BE49-F238E27FC236}">
                    <a16:creationId xmlns:a16="http://schemas.microsoft.com/office/drawing/2014/main" xmlns="" id="{EF0E5480-8C2D-4FFE-9357-938DF0642BB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30">
                <a:extLst>
                  <a:ext uri="{FF2B5EF4-FFF2-40B4-BE49-F238E27FC236}">
                    <a16:creationId xmlns:a16="http://schemas.microsoft.com/office/drawing/2014/main" xmlns="" id="{FDAC2F76-95E6-4EE4-8A26-47CDAE5C62A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xmlns="" id="{249EB4AA-5D5B-4A3A-9F2D-6E4EDF2046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375D3DC5-0B19-4EA9-A350-6218AC28CD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4" name="Freeform 32">
                <a:extLst>
                  <a:ext uri="{FF2B5EF4-FFF2-40B4-BE49-F238E27FC236}">
                    <a16:creationId xmlns:a16="http://schemas.microsoft.com/office/drawing/2014/main" xmlns="" id="{86B5A458-9418-4EDA-9B6F-E4754ABADF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3">
                <a:extLst>
                  <a:ext uri="{FF2B5EF4-FFF2-40B4-BE49-F238E27FC236}">
                    <a16:creationId xmlns:a16="http://schemas.microsoft.com/office/drawing/2014/main" xmlns="" id="{6307D20D-BE6F-4BFD-8A35-230A01AD726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4">
                <a:extLst>
                  <a:ext uri="{FF2B5EF4-FFF2-40B4-BE49-F238E27FC236}">
                    <a16:creationId xmlns:a16="http://schemas.microsoft.com/office/drawing/2014/main" xmlns="" id="{37A04039-8217-4B7F-8F43-4039DF087D8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5">
                <a:extLst>
                  <a:ext uri="{FF2B5EF4-FFF2-40B4-BE49-F238E27FC236}">
                    <a16:creationId xmlns:a16="http://schemas.microsoft.com/office/drawing/2014/main" xmlns="" id="{CA6CE641-5DEB-4A06-B9C3-B726A334C21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6">
                <a:extLst>
                  <a:ext uri="{FF2B5EF4-FFF2-40B4-BE49-F238E27FC236}">
                    <a16:creationId xmlns:a16="http://schemas.microsoft.com/office/drawing/2014/main" xmlns="" id="{D08C7C1C-DF39-4479-94BD-47E71DE4221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xmlns="" id="{27C5EAA7-E449-48C0-9B14-E677E6ECF89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8">
                <a:extLst>
                  <a:ext uri="{FF2B5EF4-FFF2-40B4-BE49-F238E27FC236}">
                    <a16:creationId xmlns:a16="http://schemas.microsoft.com/office/drawing/2014/main" xmlns="" id="{AA6A8A39-39D4-41FE-9974-CB46106A73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9">
                <a:extLst>
                  <a:ext uri="{FF2B5EF4-FFF2-40B4-BE49-F238E27FC236}">
                    <a16:creationId xmlns:a16="http://schemas.microsoft.com/office/drawing/2014/main" xmlns="" id="{433C6D82-AE91-4A0C-97C6-34399C9084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40">
                <a:extLst>
                  <a:ext uri="{FF2B5EF4-FFF2-40B4-BE49-F238E27FC236}">
                    <a16:creationId xmlns:a16="http://schemas.microsoft.com/office/drawing/2014/main" xmlns="" id="{D4C06E36-D233-423A-BC95-5B4D5BE35CB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xmlns="" id="{E1B0EEC1-CF7A-4761-B477-941DB41A83D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4" name="Picture 3" descr="Gunter Demnig">
            <a:hlinkClick r:id="rId4"/>
            <a:extLst>
              <a:ext uri="{FF2B5EF4-FFF2-40B4-BE49-F238E27FC236}">
                <a16:creationId xmlns:a16="http://schemas.microsoft.com/office/drawing/2014/main" xmlns="" id="{21D3B0F2-32AA-456A-A4EC-56FD9A77DB3B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" r="28926" b="-1"/>
          <a:stretch/>
        </p:blipFill>
        <p:spPr bwMode="auto">
          <a:xfrm>
            <a:off x="569912" y="349251"/>
            <a:ext cx="3494597" cy="3549650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EBD4C3-4225-4F84-ABDC-F02DFC89907B}"/>
              </a:ext>
            </a:extLst>
          </p:cNvPr>
          <p:cNvSpPr txBox="1"/>
          <p:nvPr/>
        </p:nvSpPr>
        <p:spPr>
          <a:xfrm>
            <a:off x="5034578" y="527050"/>
            <a:ext cx="6506545" cy="5264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Gunter </a:t>
            </a:r>
            <a:r>
              <a:rPr lang="en-US" sz="2400" dirty="0" err="1"/>
              <a:t>Demnig</a:t>
            </a:r>
            <a:r>
              <a:rPr lang="en-US" sz="2400" dirty="0"/>
              <a:t> (</a:t>
            </a:r>
            <a:r>
              <a:rPr lang="en-US" sz="2400" dirty="0" err="1"/>
              <a:t>rođen</a:t>
            </a:r>
            <a:r>
              <a:rPr lang="en-US" sz="2400" dirty="0"/>
              <a:t> 27. </a:t>
            </a:r>
            <a:r>
              <a:rPr lang="en-US" sz="2400" dirty="0" err="1"/>
              <a:t>oktobra</a:t>
            </a:r>
            <a:r>
              <a:rPr lang="en-US" sz="2400" dirty="0"/>
              <a:t> 1947. u </a:t>
            </a:r>
            <a:r>
              <a:rPr lang="en-US" sz="2400" dirty="0" err="1"/>
              <a:t>Berlinu</a:t>
            </a:r>
            <a:r>
              <a:rPr lang="en-US" sz="2400" dirty="0"/>
              <a:t>) je </a:t>
            </a:r>
            <a:r>
              <a:rPr lang="en-US" sz="2400" dirty="0" err="1"/>
              <a:t>nemački</a:t>
            </a:r>
            <a:r>
              <a:rPr lang="en-US" sz="2400" dirty="0"/>
              <a:t> </a:t>
            </a:r>
            <a:r>
              <a:rPr lang="en-US" sz="2400" dirty="0" err="1"/>
              <a:t>umetnik</a:t>
            </a:r>
            <a:r>
              <a:rPr lang="en-US" sz="2400" dirty="0"/>
              <a:t>. </a:t>
            </a:r>
            <a:r>
              <a:rPr lang="en-US" sz="2400" dirty="0" err="1"/>
              <a:t>Najpoznatiji</a:t>
            </a:r>
            <a:r>
              <a:rPr lang="en-US" sz="2400" dirty="0"/>
              <a:t> je po </a:t>
            </a:r>
            <a:r>
              <a:rPr lang="en-US" sz="2400" dirty="0" err="1"/>
              <a:t>svojim</a:t>
            </a:r>
            <a:r>
              <a:rPr lang="en-US" sz="2400" dirty="0"/>
              <a:t> </a:t>
            </a:r>
            <a:r>
              <a:rPr lang="en-US" sz="2400" dirty="0" err="1"/>
              <a:t>spomen</a:t>
            </a:r>
            <a:r>
              <a:rPr lang="en-US" sz="2400" dirty="0"/>
              <a:t> -</a:t>
            </a:r>
            <a:r>
              <a:rPr lang="en-US" sz="2400" dirty="0" err="1"/>
              <a:t>obeležjima</a:t>
            </a:r>
            <a:r>
              <a:rPr lang="en-US" sz="2400" dirty="0"/>
              <a:t> Stolperstein ("</a:t>
            </a:r>
            <a:r>
              <a:rPr lang="en-US" sz="2400" dirty="0" err="1"/>
              <a:t>kamen</a:t>
            </a:r>
            <a:r>
              <a:rPr lang="en-US" sz="2400" dirty="0"/>
              <a:t> </a:t>
            </a:r>
            <a:r>
              <a:rPr lang="en-US" sz="2400" dirty="0" err="1"/>
              <a:t>spoticanja</a:t>
            </a:r>
            <a:r>
              <a:rPr lang="en-US" sz="2400" dirty="0"/>
              <a:t>") </a:t>
            </a:r>
            <a:r>
              <a:rPr lang="en-US" sz="2400" dirty="0" err="1"/>
              <a:t>žrtvama</a:t>
            </a:r>
            <a:r>
              <a:rPr lang="en-US" sz="2400" dirty="0"/>
              <a:t> </a:t>
            </a:r>
            <a:r>
              <a:rPr lang="en-US" sz="2400" dirty="0" err="1"/>
              <a:t>nacističkog</a:t>
            </a:r>
            <a:r>
              <a:rPr lang="en-US" sz="2400" dirty="0"/>
              <a:t> </a:t>
            </a:r>
            <a:r>
              <a:rPr lang="en-US" sz="2400" dirty="0" err="1"/>
              <a:t>progona</a:t>
            </a:r>
            <a:r>
              <a:rPr lang="en-US" sz="2400" dirty="0"/>
              <a:t>, </a:t>
            </a:r>
            <a:r>
              <a:rPr lang="en-US" sz="2400" dirty="0" err="1"/>
              <a:t>uključujući</a:t>
            </a:r>
            <a:r>
              <a:rPr lang="en-US" sz="2400" dirty="0"/>
              <a:t> </a:t>
            </a:r>
            <a:r>
              <a:rPr lang="en-US" sz="2400" dirty="0" err="1"/>
              <a:t>Jevreje</a:t>
            </a:r>
            <a:r>
              <a:rPr lang="en-US" sz="2400" dirty="0"/>
              <a:t>, </a:t>
            </a:r>
            <a:r>
              <a:rPr lang="en-US" sz="2400" dirty="0" err="1"/>
              <a:t>homoseksualce</a:t>
            </a:r>
            <a:r>
              <a:rPr lang="en-US" sz="2400" dirty="0"/>
              <a:t>, Rome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invalide</a:t>
            </a:r>
            <a:r>
              <a:rPr lang="en-US" sz="2400" dirty="0"/>
              <a:t>. </a:t>
            </a:r>
            <a:r>
              <a:rPr lang="en-US" sz="2400" dirty="0" err="1"/>
              <a:t>Projekat</a:t>
            </a:r>
            <a:r>
              <a:rPr lang="en-US" sz="2400" dirty="0"/>
              <a:t> </a:t>
            </a:r>
            <a:r>
              <a:rPr lang="en-US" sz="2400" dirty="0" err="1"/>
              <a:t>postavlja</a:t>
            </a:r>
            <a:r>
              <a:rPr lang="en-US" sz="2400" dirty="0"/>
              <a:t> </a:t>
            </a:r>
            <a:r>
              <a:rPr lang="en-US" sz="2400" dirty="0" err="1"/>
              <a:t>ugravirano</a:t>
            </a:r>
            <a:r>
              <a:rPr lang="en-US" sz="2400" dirty="0"/>
              <a:t> </a:t>
            </a:r>
            <a:r>
              <a:rPr lang="en-US" sz="2400" dirty="0" err="1"/>
              <a:t>mesingano</a:t>
            </a:r>
            <a:r>
              <a:rPr lang="en-US" sz="2400" dirty="0"/>
              <a:t> </a:t>
            </a:r>
            <a:r>
              <a:rPr lang="en-US" sz="2400" dirty="0" err="1"/>
              <a:t>kamenje</a:t>
            </a:r>
            <a:r>
              <a:rPr lang="en-US" sz="2400" dirty="0"/>
              <a:t> </a:t>
            </a:r>
            <a:r>
              <a:rPr lang="en-US" sz="2400" dirty="0" err="1"/>
              <a:t>ispred</a:t>
            </a:r>
            <a:r>
              <a:rPr lang="en-US" sz="2400" dirty="0"/>
              <a:t> </a:t>
            </a:r>
            <a:r>
              <a:rPr lang="en-US" sz="2400" dirty="0" err="1"/>
              <a:t>bivše</a:t>
            </a:r>
            <a:r>
              <a:rPr lang="en-US" sz="2400" dirty="0"/>
              <a:t> </a:t>
            </a:r>
            <a:r>
              <a:rPr lang="en-US" sz="2400" dirty="0" err="1"/>
              <a:t>stana</a:t>
            </a:r>
            <a:r>
              <a:rPr lang="en-US" sz="2400" dirty="0"/>
              <a:t> /</a:t>
            </a:r>
            <a:r>
              <a:rPr lang="en-US" sz="2400" dirty="0" err="1"/>
              <a:t>kuce</a:t>
            </a:r>
            <a:r>
              <a:rPr lang="en-US" sz="2400" dirty="0"/>
              <a:t> </a:t>
            </a:r>
            <a:r>
              <a:rPr lang="en-US" sz="2400" dirty="0" err="1"/>
              <a:t>žrtve</a:t>
            </a:r>
            <a:r>
              <a:rPr lang="en-US" sz="2400" dirty="0"/>
              <a:t> </a:t>
            </a:r>
            <a:r>
              <a:rPr lang="en-US" sz="2400" dirty="0" err="1"/>
              <a:t>Holokausta</a:t>
            </a:r>
            <a:r>
              <a:rPr lang="en-US" sz="2400" dirty="0"/>
              <a:t> </a:t>
            </a:r>
            <a:r>
              <a:rPr lang="en-US" sz="2400" dirty="0" err="1"/>
              <a:t>koju</a:t>
            </a:r>
            <a:r>
              <a:rPr lang="en-US" sz="2400" dirty="0"/>
              <a:t> je </a:t>
            </a:r>
            <a:r>
              <a:rPr lang="en-US" sz="2400" dirty="0" err="1"/>
              <a:t>nacistička</a:t>
            </a:r>
            <a:r>
              <a:rPr lang="en-US" sz="2400" dirty="0"/>
              <a:t> </a:t>
            </a:r>
            <a:r>
              <a:rPr lang="en-US" sz="2400" dirty="0" err="1"/>
              <a:t>Njemačka</a:t>
            </a:r>
            <a:r>
              <a:rPr lang="en-US" sz="2400" dirty="0"/>
              <a:t> </a:t>
            </a:r>
            <a:r>
              <a:rPr lang="en-US" sz="2400" dirty="0" err="1"/>
              <a:t>deportovala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ubila</a:t>
            </a:r>
            <a:r>
              <a:rPr lang="en-US" sz="2400" dirty="0"/>
              <a:t>, </a:t>
            </a:r>
            <a:r>
              <a:rPr lang="en-US" sz="2400" dirty="0" err="1"/>
              <a:t>Projekat</a:t>
            </a:r>
            <a:r>
              <a:rPr lang="en-US" sz="2400" dirty="0"/>
              <a:t> je </a:t>
            </a:r>
            <a:r>
              <a:rPr lang="en-US" sz="2400" dirty="0" err="1"/>
              <a:t>započela</a:t>
            </a:r>
            <a:r>
              <a:rPr lang="en-US" sz="2400" dirty="0"/>
              <a:t> u </a:t>
            </a:r>
            <a:r>
              <a:rPr lang="en-US" sz="2400" dirty="0" err="1"/>
              <a:t>Njemačkoj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od </a:t>
            </a:r>
            <a:r>
              <a:rPr lang="en-US" sz="2400" dirty="0" err="1"/>
              <a:t>tada</a:t>
            </a:r>
            <a:r>
              <a:rPr lang="en-US" sz="2400" dirty="0"/>
              <a:t> se </a:t>
            </a:r>
            <a:r>
              <a:rPr lang="en-US" sz="2400" dirty="0" err="1"/>
              <a:t>proširila</a:t>
            </a:r>
            <a:r>
              <a:rPr lang="en-US" sz="2400" dirty="0"/>
              <a:t>,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više</a:t>
            </a:r>
            <a:r>
              <a:rPr lang="en-US" sz="2400" dirty="0"/>
              <a:t> od 60.000 </a:t>
            </a:r>
            <a:r>
              <a:rPr lang="en-US" sz="2400" dirty="0" err="1"/>
              <a:t>kamenja</a:t>
            </a:r>
            <a:r>
              <a:rPr lang="en-US" sz="2400" dirty="0"/>
              <a:t> </a:t>
            </a:r>
            <a:r>
              <a:rPr lang="en-US" sz="2400" dirty="0" err="1"/>
              <a:t>postavljenih</a:t>
            </a:r>
            <a:r>
              <a:rPr lang="en-US" sz="2400" dirty="0"/>
              <a:t> u 21 </a:t>
            </a:r>
            <a:r>
              <a:rPr lang="en-US" sz="2400" dirty="0" err="1"/>
              <a:t>zemlja</a:t>
            </a:r>
            <a:r>
              <a:rPr lang="en-US" sz="2400" dirty="0"/>
              <a:t>  </a:t>
            </a:r>
            <a:r>
              <a:rPr lang="en-US" sz="2400" dirty="0" err="1"/>
              <a:t>Evrope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3512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192B8624-5BD5-46EC-A302-B4465CF103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23187AA2-14F9-4110-A7BA-B834BA987D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5538554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Gunter Demnig verlegt 72 neue Stolpersteine in Köln / Köln Nachrichten /  Köln Nachrichten / / report-k.de - Kölns Internetzeitung">
            <a:extLst>
              <a:ext uri="{FF2B5EF4-FFF2-40B4-BE49-F238E27FC236}">
                <a16:creationId xmlns:a16="http://schemas.microsoft.com/office/drawing/2014/main" xmlns="" id="{9B8F27E7-DCBD-4A09-858F-5C368FD9CB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7" r="15188" b="1"/>
          <a:stretch/>
        </p:blipFill>
        <p:spPr bwMode="auto">
          <a:xfrm>
            <a:off x="643467" y="643467"/>
            <a:ext cx="521123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6DAF099E-6B41-4E52-8330-51D0A49569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76433" y="480057"/>
            <a:ext cx="5538554" cy="5897880"/>
          </a:xfrm>
          <a:prstGeom prst="rect">
            <a:avLst/>
          </a:prstGeom>
          <a:solidFill>
            <a:srgbClr val="FFFFFF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Kölner Künstler Gunter Demning: „Wir brauchen die Stolpersteine mehr denn  je“ - Tagesthema - Rhein-Zeitung">
            <a:extLst>
              <a:ext uri="{FF2B5EF4-FFF2-40B4-BE49-F238E27FC236}">
                <a16:creationId xmlns:a16="http://schemas.microsoft.com/office/drawing/2014/main" xmlns="" id="{54911988-EC2C-4737-9B9D-F528C504B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0" r="4565" b="-1"/>
          <a:stretch/>
        </p:blipFill>
        <p:spPr bwMode="auto">
          <a:xfrm>
            <a:off x="6342888" y="640924"/>
            <a:ext cx="521123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943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1320</TotalTime>
  <Words>395</Words>
  <Application>Microsoft Office PowerPoint</Application>
  <PresentationFormat>Widescreen</PresentationFormat>
  <Paragraphs>29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Georgia</vt:lpstr>
      <vt:lpstr>Merriweather</vt:lpstr>
      <vt:lpstr>Open Sans</vt:lpstr>
      <vt:lpstr>Segoe UI</vt:lpstr>
      <vt:lpstr>Times New Roman</vt:lpstr>
      <vt:lpstr>Trebuchet MS</vt:lpstr>
      <vt:lpstr>Tw Cen MT</vt:lpstr>
      <vt:lpstr>Circuit</vt:lpstr>
      <vt:lpstr>HOLOKAUST- KULTURA SEĆANJA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HOLOKAUST- KULTURA SEĆANJA</dc:title>
  <dc:creator>Davor</dc:creator>
  <cp:lastModifiedBy>Raka Levi</cp:lastModifiedBy>
  <cp:revision>3</cp:revision>
  <dcterms:created xsi:type="dcterms:W3CDTF">2021-08-19T17:31:01Z</dcterms:created>
  <dcterms:modified xsi:type="dcterms:W3CDTF">2021-08-22T11:57:09Z</dcterms:modified>
</cp:coreProperties>
</file>