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61" r:id="rId6"/>
    <p:sldId id="262" r:id="rId7"/>
    <p:sldId id="277" r:id="rId8"/>
    <p:sldId id="276" r:id="rId9"/>
    <p:sldId id="279" r:id="rId10"/>
    <p:sldId id="278" r:id="rId11"/>
    <p:sldId id="280" r:id="rId12"/>
    <p:sldId id="282" r:id="rId13"/>
    <p:sldId id="281" r:id="rId14"/>
    <p:sldId id="283" r:id="rId15"/>
    <p:sldId id="284" r:id="rId16"/>
    <p:sldId id="285" r:id="rId17"/>
    <p:sldId id="286" r:id="rId18"/>
    <p:sldId id="287" r:id="rId19"/>
    <p:sldId id="288" r:id="rId20"/>
    <p:sldId id="28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bi Barbi" initials="BB" lastIdx="1" clrIdx="0">
    <p:extLst>
      <p:ext uri="{19B8F6BF-5375-455C-9EA6-DF929625EA0E}">
        <p15:presenceInfo xmlns:p15="http://schemas.microsoft.com/office/powerpoint/2012/main" userId="7aeeae2eb6ffa9f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4660"/>
  </p:normalViewPr>
  <p:slideViewPr>
    <p:cSldViewPr snapToGrid="0">
      <p:cViewPr varScale="1">
        <p:scale>
          <a:sx n="67" d="100"/>
          <a:sy n="67" d="100"/>
        </p:scale>
        <p:origin x="6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27D71-1D33-4A44-8439-2AC777C041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85F195-AF11-4A5F-8108-F482BD4690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08B8C-CFED-4A4F-9987-991EC725D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BF338-34C4-446F-89EF-2E925BF34E01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25F2E-7AAD-4106-B79F-ABBB92C0E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026FE-9775-491B-A0FC-00B92C5AD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712B3-D4D7-48E4-8929-FBFE5AA2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3299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71FD-1B03-40BF-B03D-5F2ECDF69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85C71F-960D-4447-AFE0-B75C81F335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7ECAC-12F3-4A20-AD41-02BB1F052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BF338-34C4-446F-89EF-2E925BF34E01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75041-3C57-4F8D-9639-2812C3952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E330F-8496-490A-8F5A-6B7CF3DA1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712B3-D4D7-48E4-8929-FBFE5AA2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46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9B510B-449F-4A2E-9D1A-30657197AB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F2038A-4592-4D1C-8D9E-EB4D9F4732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A9076-C7E9-45A7-8083-4BF839E66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BF338-34C4-446F-89EF-2E925BF34E01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5206C-F8AE-431A-B606-990DD9480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A7FCA-4C92-42B7-BB39-1017939A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712B3-D4D7-48E4-8929-FBFE5AA2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997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9B3A4-F4B7-454C-9A23-C1DAFADB4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7728C-983A-4F75-9D12-19E0E8442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BFF15-2E98-4E05-BB46-22DE397F6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BF338-34C4-446F-89EF-2E925BF34E01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E5808-25E5-4859-B635-1241CA3C4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1D5DF-A7DD-459B-B8F1-6127FB63C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712B3-D4D7-48E4-8929-FBFE5AA2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12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91E5B-95FD-432A-979F-C34C12315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2806D-8452-4084-AB17-953A43C2C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A87F0-B5E0-44B1-93A6-190F688AF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BF338-34C4-446F-89EF-2E925BF34E01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0C461-2851-4F54-890C-24AB28F21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44A6C-475B-4394-9A09-18FFE84B8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712B3-D4D7-48E4-8929-FBFE5AA2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429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411BF-F4BD-4C55-9DD8-651AB44B3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17294-984A-40A7-82C8-F7137AF876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F368-A408-4BF0-8CDA-F53FA161F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2464CF-3561-4CE9-A099-F2ABBC1D0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BF338-34C4-446F-89EF-2E925BF34E01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745D43-9F16-4FF4-ACBD-9B1CCE92E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90E3D4-385D-4903-BC9F-17BC6910A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712B3-D4D7-48E4-8929-FBFE5AA2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346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693B3-F951-4886-92AC-EF591E2EE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93FA51-9FB5-4D14-B03F-1FCA7FD11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1CFEAF-9F56-49E1-86E0-9929C377EF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806F6E-5929-4940-869A-923F5E166F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83B297-836E-4BC0-A2C6-5723F8587A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17324E-DF08-482C-875A-FF1C4104C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BF338-34C4-446F-89EF-2E925BF34E01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EBAC1C-81B9-40A4-8930-4861FBBAC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D06082-D592-4864-867F-AD455E726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712B3-D4D7-48E4-8929-FBFE5AA2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374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243D-70BE-4F70-9C99-2F3681BD3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197AF0-1C1A-48DC-A1AA-B6312E89A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BF338-34C4-446F-89EF-2E925BF34E01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8A3A39-F741-4A6B-8282-61F5D8596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6B50D0-64CB-4146-AA28-0CCDABF21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712B3-D4D7-48E4-8929-FBFE5AA2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956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7DB9F1-B9D7-4E16-9D9E-7ECF07FDB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BF338-34C4-446F-89EF-2E925BF34E01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925858-96F2-4777-8CF3-3EBBE1CA6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7067B4-C2BD-42EE-BB18-76960F72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712B3-D4D7-48E4-8929-FBFE5AA2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90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A67DC-270D-4F58-8D2D-8921AFD67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65DE5-5B7D-429D-B1F1-CA6A7027D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1EC72-B233-4F8E-B49F-5067D1482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2C8C04-8DF9-499C-9013-7550DDBC1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BF338-34C4-446F-89EF-2E925BF34E01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59042B-5710-4F25-8463-6D0B7EBE2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A7143A-0B35-45F3-B6BE-AC04816DF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712B3-D4D7-48E4-8929-FBFE5AA2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29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6934D-3A25-464B-8D76-841CCBC17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E64EB5-751F-45F4-920D-A68A80313E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21F7BF-D0B0-499C-8C5E-45F3FB87EC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B05677-246D-41E5-BB48-E7C9D259E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BF338-34C4-446F-89EF-2E925BF34E01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E5EC7B-C596-47DA-9BEC-EE69CC96B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78E92-6B40-4ABE-B892-FD3A94DD2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712B3-D4D7-48E4-8929-FBFE5AA2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65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9CA02D-0626-42FB-AA97-CAA9F5203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7E7047-2E5E-42FA-A431-FFD3D5A7A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B389A-D787-4422-A1A4-E7D8952CD2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BF338-34C4-446F-89EF-2E925BF34E01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FA2C3-0F36-4FE0-89C5-B78593F9DB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F59E0-A217-43B0-BE11-450A44878F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712B3-D4D7-48E4-8929-FBFE5AA2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863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F730125-42B9-4AEA-8800-AAC916C107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-3029" y="-123825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9A86DE-E82E-4ECA-B313-B7F24DBBDDB0}"/>
              </a:ext>
            </a:extLst>
          </p:cNvPr>
          <p:cNvSpPr txBox="1"/>
          <p:nvPr/>
        </p:nvSpPr>
        <p:spPr>
          <a:xfrm>
            <a:off x="3049" y="2726721"/>
            <a:ext cx="12188951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00" b="1" dirty="0" err="1"/>
              <a:t>Skulptura</a:t>
            </a:r>
            <a:r>
              <a:rPr lang="en-US" sz="3400" b="1" dirty="0"/>
              <a:t> </a:t>
            </a:r>
            <a:r>
              <a:rPr lang="en-US" sz="3400" b="1" dirty="0" err="1"/>
              <a:t>Haluca</a:t>
            </a:r>
            <a:r>
              <a:rPr lang="sr-Latn-RS" sz="3400" b="1" dirty="0"/>
              <a:t> vajara Slavka Brila</a:t>
            </a:r>
          </a:p>
          <a:p>
            <a:pPr algn="ctr">
              <a:lnSpc>
                <a:spcPct val="150000"/>
              </a:lnSpc>
            </a:pPr>
            <a:r>
              <a:rPr lang="en-US" sz="2800" b="1" dirty="0"/>
              <a:t>Od </a:t>
            </a:r>
            <a:r>
              <a:rPr lang="en-US" sz="2800" b="1" dirty="0" err="1"/>
              <a:t>Dobrotvornog</a:t>
            </a:r>
            <a:r>
              <a:rPr lang="en-US" sz="2800" b="1" dirty="0"/>
              <a:t> </a:t>
            </a:r>
            <a:r>
              <a:rPr lang="en-US" sz="2800" b="1" dirty="0" err="1"/>
              <a:t>bazara</a:t>
            </a:r>
            <a:r>
              <a:rPr lang="en-US" sz="2800" b="1" dirty="0"/>
              <a:t> do </a:t>
            </a:r>
            <a:r>
              <a:rPr lang="en-US" sz="2800" b="1" dirty="0" err="1"/>
              <a:t>stalne</a:t>
            </a:r>
            <a:r>
              <a:rPr lang="en-US" sz="2800" b="1" dirty="0"/>
              <a:t> </a:t>
            </a:r>
            <a:r>
              <a:rPr lang="en-US" sz="2800" b="1" dirty="0" err="1"/>
              <a:t>postavke</a:t>
            </a:r>
            <a:r>
              <a:rPr lang="en-US" sz="2800" b="1" dirty="0"/>
              <a:t> </a:t>
            </a:r>
            <a:r>
              <a:rPr lang="en-US" sz="2800" b="1" dirty="0" err="1"/>
              <a:t>Jevrejskog</a:t>
            </a:r>
            <a:r>
              <a:rPr lang="en-US" sz="2800" b="1" dirty="0"/>
              <a:t> </a:t>
            </a:r>
            <a:r>
              <a:rPr lang="en-US" sz="2800" b="1" dirty="0" err="1"/>
              <a:t>istorijskog</a:t>
            </a:r>
            <a:r>
              <a:rPr lang="en-US" sz="2800" b="1" dirty="0"/>
              <a:t> mu</a:t>
            </a:r>
            <a:r>
              <a:rPr lang="sr-Latn-RS" sz="2800" b="1" dirty="0"/>
              <a:t>zeja</a:t>
            </a:r>
          </a:p>
          <a:p>
            <a:pPr algn="ctr"/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1714408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0F753F-09EB-4154-A939-A5A2A7EE0819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Dobrotvorni bazar u Zagrebu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6394D40-C4FF-467D-B5CC-EABF956AB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320040" y="772360"/>
            <a:ext cx="5455917" cy="306837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1738BC1-EDC3-470A-AA28-BB3447C98F92}"/>
              </a:ext>
            </a:extLst>
          </p:cNvPr>
          <p:cNvSpPr txBox="1"/>
          <p:nvPr/>
        </p:nvSpPr>
        <p:spPr>
          <a:xfrm>
            <a:off x="470021" y="2306549"/>
            <a:ext cx="5155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Prvi Dobrotvorni bazar u Jugoslaviji 22-24 mart 1930.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sr-Latn-RS" sz="2400" b="1" dirty="0">
                <a:solidFill>
                  <a:prstClr val="black"/>
                </a:solidFill>
                <a:latin typeface="Calibri" panose="020F0502020204030204"/>
              </a:rPr>
              <a:t>Dvorana zagrebačkog „Zbora“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DA80E4-3F4B-4FA2-BD13-E1687A8D2B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60" t="36957" r="21902" b="30641"/>
          <a:stretch/>
        </p:blipFill>
        <p:spPr>
          <a:xfrm>
            <a:off x="6276975" y="1338078"/>
            <a:ext cx="5795833" cy="193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43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0F753F-09EB-4154-A939-A5A2A7EE0819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Dar kralja Aleksandra 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6394D40-C4FF-467D-B5CC-EABF956AB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320040" y="772360"/>
            <a:ext cx="5455917" cy="306837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1738BC1-EDC3-470A-AA28-BB3447C98F92}"/>
              </a:ext>
            </a:extLst>
          </p:cNvPr>
          <p:cNvSpPr txBox="1"/>
          <p:nvPr/>
        </p:nvSpPr>
        <p:spPr>
          <a:xfrm>
            <a:off x="470021" y="2306549"/>
            <a:ext cx="5155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Donacija od 3000 dinara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4FDF40-9A2C-4F56-AC68-554EF3BC6E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88" t="23508" r="26348" b="27098"/>
          <a:stretch/>
        </p:blipFill>
        <p:spPr>
          <a:xfrm>
            <a:off x="6514462" y="772360"/>
            <a:ext cx="5302399" cy="274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346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0F753F-09EB-4154-A939-A5A2A7EE0819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Posvećenje šume kralja Petra I Oslobodioca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6394D40-C4FF-467D-B5CC-EABF956AB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320040" y="772360"/>
            <a:ext cx="5455917" cy="306837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1738BC1-EDC3-470A-AA28-BB3447C98F92}"/>
              </a:ext>
            </a:extLst>
          </p:cNvPr>
          <p:cNvSpPr txBox="1"/>
          <p:nvPr/>
        </p:nvSpPr>
        <p:spPr>
          <a:xfrm>
            <a:off x="1058237" y="2306549"/>
            <a:ext cx="4567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 april 1930.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D7939A-17E1-4E51-9D22-9E3250EB82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88" t="41648" r="47376" b="19850"/>
          <a:stretch/>
        </p:blipFill>
        <p:spPr>
          <a:xfrm>
            <a:off x="6364171" y="342649"/>
            <a:ext cx="5452690" cy="37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28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0F753F-09EB-4154-A939-A5A2A7EE0819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Dobrotvorni bazar u Zagrebu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6394D40-C4FF-467D-B5CC-EABF956AB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320040" y="772360"/>
            <a:ext cx="5455917" cy="306837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1738BC1-EDC3-470A-AA28-BB3447C98F92}"/>
              </a:ext>
            </a:extLst>
          </p:cNvPr>
          <p:cNvSpPr txBox="1"/>
          <p:nvPr/>
        </p:nvSpPr>
        <p:spPr>
          <a:xfrm>
            <a:off x="1058237" y="2306549"/>
            <a:ext cx="4567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17-19. maja 1930.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sr-Latn-RS" sz="2400" b="1" dirty="0">
                <a:solidFill>
                  <a:prstClr val="black"/>
                </a:solidFill>
                <a:latin typeface="Calibri" panose="020F0502020204030204"/>
              </a:rPr>
              <a:t>„Haluc“ Slavka Brila</a:t>
            </a:r>
            <a:endParaRPr kumimoji="0" lang="sr-Latn-R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A78F30-B724-4123-BA4E-6E1678A49B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94" t="28764" r="36882" b="9213"/>
          <a:stretch/>
        </p:blipFill>
        <p:spPr>
          <a:xfrm>
            <a:off x="7459039" y="179799"/>
            <a:ext cx="3184990" cy="425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25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0F753F-09EB-4154-A939-A5A2A7EE0819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Haluc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6394D40-C4FF-467D-B5CC-EABF956AB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320040" y="772360"/>
            <a:ext cx="5455917" cy="306837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1738BC1-EDC3-470A-AA28-BB3447C98F92}"/>
              </a:ext>
            </a:extLst>
          </p:cNvPr>
          <p:cNvSpPr txBox="1"/>
          <p:nvPr/>
        </p:nvSpPr>
        <p:spPr>
          <a:xfrm>
            <a:off x="616449" y="2306549"/>
            <a:ext cx="5009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sr-Latn-RS" sz="2400" b="1" dirty="0">
                <a:solidFill>
                  <a:prstClr val="black"/>
                </a:solidFill>
                <a:latin typeface="Calibri" panose="020F0502020204030204"/>
              </a:rPr>
              <a:t>„Hanoar“ – dr Cvi Rotmiler (Rotem)</a:t>
            </a:r>
            <a:endParaRPr kumimoji="0" lang="sr-Latn-R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19A00DB-21D8-48B3-8D35-AF0CF8F05D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" t="5553" r="11655" b="6749"/>
          <a:stretch/>
        </p:blipFill>
        <p:spPr>
          <a:xfrm>
            <a:off x="7492230" y="129959"/>
            <a:ext cx="3213439" cy="435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02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0F753F-09EB-4154-A939-A5A2A7EE0819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Haluc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6394D40-C4FF-467D-B5CC-EABF956AB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320040" y="772360"/>
            <a:ext cx="5455917" cy="306837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1738BC1-EDC3-470A-AA28-BB3447C98F92}"/>
              </a:ext>
            </a:extLst>
          </p:cNvPr>
          <p:cNvSpPr txBox="1"/>
          <p:nvPr/>
        </p:nvSpPr>
        <p:spPr>
          <a:xfrm>
            <a:off x="1058237" y="2306549"/>
            <a:ext cx="4567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Poklon Brila KKL-u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D42B38D-B755-4C58-B2CC-0613DB18FA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8" t="13819" r="12782" b="3920"/>
          <a:stretch/>
        </p:blipFill>
        <p:spPr>
          <a:xfrm>
            <a:off x="7185883" y="343291"/>
            <a:ext cx="3947880" cy="389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73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0F753F-09EB-4154-A939-A5A2A7EE0819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RS" sz="5400" b="1" dirty="0">
                <a:solidFill>
                  <a:srgbClr val="FFFFFF"/>
                </a:solidFill>
                <a:latin typeface="Calibri Light" panose="020F0302020204030204"/>
              </a:rPr>
              <a:t>„</a:t>
            </a:r>
            <a:r>
              <a:rPr kumimoji="0" lang="sr-Latn-R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Haluc“ vlasništvo Roberta i Ruže Veith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6394D40-C4FF-467D-B5CC-EABF956AB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320040" y="772360"/>
            <a:ext cx="5455917" cy="306837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1738BC1-EDC3-470A-AA28-BB3447C98F92}"/>
              </a:ext>
            </a:extLst>
          </p:cNvPr>
          <p:cNvSpPr txBox="1"/>
          <p:nvPr/>
        </p:nvSpPr>
        <p:spPr>
          <a:xfrm>
            <a:off x="1058237" y="2306549"/>
            <a:ext cx="4567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Ukupno 26 umetničkih dela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765EB2-2010-4469-B134-5EF04258EE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706" y="291628"/>
            <a:ext cx="3398552" cy="386565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C56459F-4277-46F3-AA56-E0EC930A16C2}"/>
              </a:ext>
            </a:extLst>
          </p:cNvPr>
          <p:cNvSpPr/>
          <p:nvPr/>
        </p:nvSpPr>
        <p:spPr>
          <a:xfrm>
            <a:off x="9156700" y="3073400"/>
            <a:ext cx="920733" cy="984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86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0F753F-09EB-4154-A939-A5A2A7EE0819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Oskar Herman „Robert Veith“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6394D40-C4FF-467D-B5CC-EABF956AB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320040" y="772360"/>
            <a:ext cx="5455917" cy="306837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1738BC1-EDC3-470A-AA28-BB3447C98F92}"/>
              </a:ext>
            </a:extLst>
          </p:cNvPr>
          <p:cNvSpPr txBox="1"/>
          <p:nvPr/>
        </p:nvSpPr>
        <p:spPr>
          <a:xfrm>
            <a:off x="1058237" y="2306549"/>
            <a:ext cx="4567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Poklon Rikija Kona, 1985.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7C1C59-0674-4F68-A57C-37BF141AD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559" y="380685"/>
            <a:ext cx="3259895" cy="385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50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0F753F-09EB-4154-A939-A5A2A7EE0819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Otkup „Haluca“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6394D40-C4FF-467D-B5CC-EABF956AB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320040" y="772360"/>
            <a:ext cx="5455917" cy="306837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1738BC1-EDC3-470A-AA28-BB3447C98F92}"/>
              </a:ext>
            </a:extLst>
          </p:cNvPr>
          <p:cNvSpPr txBox="1"/>
          <p:nvPr/>
        </p:nvSpPr>
        <p:spPr>
          <a:xfrm>
            <a:off x="1058237" y="2306549"/>
            <a:ext cx="4567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Iznos 50.000 dinara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8B09DC-0BA5-42F2-B0F5-630F0C5FE2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2" t="3792" r="272" b="13523"/>
          <a:stretch/>
        </p:blipFill>
        <p:spPr>
          <a:xfrm>
            <a:off x="7489194" y="380198"/>
            <a:ext cx="3335269" cy="383024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57934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0F753F-09EB-4154-A939-A5A2A7EE0819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RS" sz="5400" b="1" dirty="0">
                <a:solidFill>
                  <a:srgbClr val="FFFFFF"/>
                </a:solidFill>
                <a:latin typeface="Calibri Light" panose="020F0302020204030204"/>
              </a:rPr>
              <a:t>Jevrejski istorijski muzej</a:t>
            </a:r>
            <a:r>
              <a:rPr kumimoji="0" lang="sr-Latn-R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6394D40-C4FF-467D-B5CC-EABF956AB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320040" y="772360"/>
            <a:ext cx="5455917" cy="306837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1738BC1-EDC3-470A-AA28-BB3447C98F92}"/>
              </a:ext>
            </a:extLst>
          </p:cNvPr>
          <p:cNvSpPr txBox="1"/>
          <p:nvPr/>
        </p:nvSpPr>
        <p:spPr>
          <a:xfrm>
            <a:off x="1058237" y="2306549"/>
            <a:ext cx="4567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Stalna postavka</a:t>
            </a:r>
          </a:p>
        </p:txBody>
      </p:sp>
      <p:pic>
        <p:nvPicPr>
          <p:cNvPr id="5" name="Picture 4" descr="A person standing in a room with paintings on the wall&#10;&#10;Description automatically generated with low confidence">
            <a:extLst>
              <a:ext uri="{FF2B5EF4-FFF2-40B4-BE49-F238E27FC236}">
                <a16:creationId xmlns:a16="http://schemas.microsoft.com/office/drawing/2014/main" id="{AFA6633C-DF63-4A22-93DC-F6DB30275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977" y="619360"/>
            <a:ext cx="5132883" cy="343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93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EBD011-416F-4747-A313-514C3A29332A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Subotica – </a:t>
            </a:r>
            <a:r>
              <a:rPr lang="en-US" sz="54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Gradska</a:t>
            </a:r>
            <a:r>
              <a:rPr lang="en-US" sz="5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ku</a:t>
            </a:r>
            <a:r>
              <a:rPr lang="sr-Latn-RS" sz="5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ća</a:t>
            </a:r>
            <a:r>
              <a:rPr lang="en-US" sz="5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6394D40-C4FF-467D-B5CC-EABF956AB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480061" y="690264"/>
            <a:ext cx="5455917" cy="30683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2D832B-5B73-4DC9-9E89-FF3A2D1B63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4" b="5859"/>
          <a:stretch/>
        </p:blipFill>
        <p:spPr>
          <a:xfrm>
            <a:off x="6416043" y="547016"/>
            <a:ext cx="5455917" cy="351906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ECE6F92-EF1F-49EB-B982-8E7919748A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25" t="25169" r="9073" b="55955"/>
          <a:stretch/>
        </p:blipFill>
        <p:spPr>
          <a:xfrm>
            <a:off x="560070" y="2224453"/>
            <a:ext cx="5295897" cy="77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68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0F753F-09EB-4154-A939-A5A2A7EE0819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Slavko Bril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6394D40-C4FF-467D-B5CC-EABF956AB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320040" y="772360"/>
            <a:ext cx="5455917" cy="306837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1738BC1-EDC3-470A-AA28-BB3447C98F92}"/>
              </a:ext>
            </a:extLst>
          </p:cNvPr>
          <p:cNvSpPr txBox="1"/>
          <p:nvPr/>
        </p:nvSpPr>
        <p:spPr>
          <a:xfrm>
            <a:off x="378069" y="2306549"/>
            <a:ext cx="52479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sr-Latn-R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Nova Gradiška, 1900. </a:t>
            </a:r>
            <a:br>
              <a:rPr kumimoji="0" lang="sr-Latn-R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sr-Latn-R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Jasenovac, 1943.</a:t>
            </a:r>
          </a:p>
        </p:txBody>
      </p:sp>
      <p:pic>
        <p:nvPicPr>
          <p:cNvPr id="4" name="Picture 3" descr="A person holding a trophy&#10;&#10;Description automatically generated with medium confidence">
            <a:extLst>
              <a:ext uri="{FF2B5EF4-FFF2-40B4-BE49-F238E27FC236}">
                <a16:creationId xmlns:a16="http://schemas.microsoft.com/office/drawing/2014/main" id="{AF2C7CB3-963A-4CD4-9978-D81B95A08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891" y="772360"/>
            <a:ext cx="4098872" cy="33629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FC1DD5-CF68-4A27-AD5F-148B9C2F20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844" t="27223" r="12500" b="23740"/>
          <a:stretch/>
        </p:blipFill>
        <p:spPr>
          <a:xfrm>
            <a:off x="3977321" y="1419797"/>
            <a:ext cx="1512054" cy="236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6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7FE3EB-F709-4BF9-9D95-7775B9D23A24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Dr </a:t>
            </a:r>
            <a:r>
              <a:rPr lang="sr-Latn-RS" sz="5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Samuel </a:t>
            </a:r>
            <a:r>
              <a:rPr lang="en-US" sz="5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Samu</a:t>
            </a:r>
            <a:r>
              <a:rPr lang="en-US" sz="5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Bošan</a:t>
            </a:r>
            <a:r>
              <a:rPr lang="en-US" sz="5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(1883-1948)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1D05F1-6646-425F-B6FA-67FC7A8230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70" r="4221"/>
          <a:stretch/>
        </p:blipFill>
        <p:spPr>
          <a:xfrm>
            <a:off x="1492263" y="307731"/>
            <a:ext cx="3111471" cy="3997637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6394D40-C4FF-467D-B5CC-EABF956AB4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6416043" y="772360"/>
            <a:ext cx="5455917" cy="306837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CC819F7-1DD3-428E-890C-DAF3385DDEE2}"/>
              </a:ext>
            </a:extLst>
          </p:cNvPr>
          <p:cNvSpPr txBox="1"/>
          <p:nvPr/>
        </p:nvSpPr>
        <p:spPr>
          <a:xfrm>
            <a:off x="6859086" y="2066049"/>
            <a:ext cx="4808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sr-Latn-RS" sz="2400" b="1" dirty="0"/>
              <a:t>Advokat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r-Latn-RS" sz="2400" b="1" dirty="0"/>
              <a:t>Cionističi aktivista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r-Latn-RS" sz="2400" b="1" dirty="0"/>
              <a:t>Jevrejski kulturni i javni radnik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r-Latn-RS" sz="2400" b="1" dirty="0"/>
              <a:t>Otac Đorđa Bošana</a:t>
            </a:r>
          </a:p>
        </p:txBody>
      </p:sp>
    </p:spTree>
    <p:extLst>
      <p:ext uri="{BB962C8B-B14F-4D97-AF65-F5344CB8AC3E}">
        <p14:creationId xmlns:p14="http://schemas.microsoft.com/office/powerpoint/2010/main" val="651567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106B81-BE52-49F7-BD3A-D16671E26B34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Dr David </a:t>
            </a:r>
            <a:r>
              <a:rPr lang="en-US" sz="54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Alkalaj</a:t>
            </a:r>
            <a:r>
              <a:rPr lang="en-US" sz="5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(1862-1933)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6394D40-C4FF-467D-B5CC-EABF956AB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320040" y="772360"/>
            <a:ext cx="5455917" cy="306837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84AE68D-8BB2-40A9-82F6-89BDFDFEB245}"/>
              </a:ext>
            </a:extLst>
          </p:cNvPr>
          <p:cNvSpPr txBox="1"/>
          <p:nvPr/>
        </p:nvSpPr>
        <p:spPr>
          <a:xfrm>
            <a:off x="527538" y="1822347"/>
            <a:ext cx="51129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sr-Latn-RS" sz="2400" b="1" dirty="0"/>
              <a:t>Advokat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r-Latn-RS" sz="2400" b="1" dirty="0"/>
              <a:t>Cionistički aktivista – Prvi cionistički kongres 1897. Bazel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r-Latn-RS" sz="2400" b="1" dirty="0"/>
              <a:t>Osnovao prvo cionističko društvo u Beogradu „Cion“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6F664B-3768-4CD5-978D-23C8582E71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24523" t="34906" r="48764" b="16322"/>
          <a:stretch/>
        </p:blipFill>
        <p:spPr>
          <a:xfrm>
            <a:off x="7438491" y="772360"/>
            <a:ext cx="3256908" cy="334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56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0CA595-1C3B-4DE1-A75B-E41FB33E2060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Keren </a:t>
            </a:r>
            <a:r>
              <a:rPr lang="en-US" sz="5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Kajemet</a:t>
            </a:r>
            <a:r>
              <a:rPr lang="en-US" sz="5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sr-Latn-RS" sz="5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</a:t>
            </a:r>
            <a:r>
              <a:rPr lang="en-US" sz="5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Israel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6394D40-C4FF-467D-B5CC-EABF956AB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320040" y="772360"/>
            <a:ext cx="5455917" cy="30683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16D61F-9D3E-44D0-8893-BDD503008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43" y="492457"/>
            <a:ext cx="5455917" cy="362818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A25AFC4-C715-4168-9ACE-0114A16A53D6}"/>
              </a:ext>
            </a:extLst>
          </p:cNvPr>
          <p:cNvSpPr txBox="1"/>
          <p:nvPr/>
        </p:nvSpPr>
        <p:spPr>
          <a:xfrm>
            <a:off x="852756" y="2306549"/>
            <a:ext cx="4438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sr-Latn-RS" sz="2400" b="1" dirty="0"/>
              <a:t>KKL - Jevrejski nacionalni fond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r-Latn-RS" sz="2400" b="1" dirty="0"/>
              <a:t>Peti cionistički kongres, 1901.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946132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4A6AA-DA33-42C3-9D5B-8497E2166012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Proglas</a:t>
            </a:r>
            <a:r>
              <a:rPr lang="sr-Latn-RS" sz="5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povodom sadnje šume</a:t>
            </a:r>
            <a:endParaRPr lang="en-US" sz="5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6394D40-C4FF-467D-B5CC-EABF956AB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320040" y="772360"/>
            <a:ext cx="5455917" cy="30683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D7FD41-8568-46A8-AD96-1378A4C37C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26" t="22922" r="31067" b="32435"/>
          <a:stretch/>
        </p:blipFill>
        <p:spPr>
          <a:xfrm>
            <a:off x="6786955" y="390753"/>
            <a:ext cx="4535167" cy="183370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49D8356-5479-4CEE-988E-E7CE0E65393A}"/>
              </a:ext>
            </a:extLst>
          </p:cNvPr>
          <p:cNvSpPr txBox="1"/>
          <p:nvPr/>
        </p:nvSpPr>
        <p:spPr>
          <a:xfrm>
            <a:off x="527538" y="2363056"/>
            <a:ext cx="5071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sr-Latn-RS" sz="2400" b="1" dirty="0"/>
              <a:t>Ginegar / Ginigar, Emek Jezreel, kraj Nazareta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r-Latn-RS" sz="2400" b="1" dirty="0"/>
              <a:t>Balfurova šuma</a:t>
            </a:r>
            <a:endParaRPr lang="en-GB" sz="24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F59AA9-509E-478A-9BA1-41DF4D0F54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71" t="43996" r="26853" b="18297"/>
          <a:stretch/>
        </p:blipFill>
        <p:spPr>
          <a:xfrm>
            <a:off x="7020256" y="2347486"/>
            <a:ext cx="4068564" cy="216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73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0F753F-09EB-4154-A939-A5A2A7EE0819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Apeli za prilog u listu „Židov“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6394D40-C4FF-467D-B5CC-EABF956AB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320040" y="772360"/>
            <a:ext cx="5455917" cy="3068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4FD1C4-6748-4C6D-8562-90C9C71287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85" t="36105" r="24157" b="46966"/>
          <a:stretch/>
        </p:blipFill>
        <p:spPr>
          <a:xfrm>
            <a:off x="6360944" y="2768214"/>
            <a:ext cx="5455917" cy="87822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828E6DF-335F-41EA-B713-A44BC0F6B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1909" y="1354919"/>
            <a:ext cx="4673986" cy="7759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738BC1-EDC3-470A-AA28-BB3447C98F92}"/>
              </a:ext>
            </a:extLst>
          </p:cNvPr>
          <p:cNvSpPr txBox="1"/>
          <p:nvPr/>
        </p:nvSpPr>
        <p:spPr>
          <a:xfrm>
            <a:off x="470021" y="2306549"/>
            <a:ext cx="5155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sr-Latn-RS" sz="2400" b="1" dirty="0"/>
              <a:t>Neuspeh u sakupljanju novca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0075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F2BBB8-2B8F-45A6-A822-2B89269C77F5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„Židov“ 3. januar 1930.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6394D40-C4FF-467D-B5CC-EABF956AB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320040" y="772360"/>
            <a:ext cx="5455917" cy="3068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33E57E-006D-4272-A71F-FD9C2FA71B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84" t="46142" r="47922" b="32135"/>
          <a:stretch/>
        </p:blipFill>
        <p:spPr>
          <a:xfrm>
            <a:off x="6416043" y="772073"/>
            <a:ext cx="5455917" cy="306895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5459DC9-51C7-4E5D-9A3D-0B0B3FA090C8}"/>
              </a:ext>
            </a:extLst>
          </p:cNvPr>
          <p:cNvSpPr txBox="1"/>
          <p:nvPr/>
        </p:nvSpPr>
        <p:spPr>
          <a:xfrm>
            <a:off x="873303" y="2224454"/>
            <a:ext cx="4232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sr-Latn-RS" sz="2400" b="1" dirty="0"/>
              <a:t>20. februar 1930. → diploma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457875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F2BBB8-2B8F-45A6-A822-2B89269C77F5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Sađenje prvih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stabala</a:t>
            </a:r>
            <a:r>
              <a:rPr kumimoji="0" lang="sr-Latn-R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odloženo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6394D40-C4FF-467D-B5CC-EABF956AB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360166" y="772359"/>
            <a:ext cx="5455917" cy="306837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5459DC9-51C7-4E5D-9A3D-0B0B3FA090C8}"/>
              </a:ext>
            </a:extLst>
          </p:cNvPr>
          <p:cNvSpPr txBox="1"/>
          <p:nvPr/>
        </p:nvSpPr>
        <p:spPr>
          <a:xfrm>
            <a:off x="1273996" y="2429938"/>
            <a:ext cx="4483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mart 1930.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AFF3FF-A68B-46E1-84A5-32CEEDDD4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044" y="807746"/>
            <a:ext cx="5415790" cy="276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5196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5751</TotalTime>
  <Words>244</Words>
  <Application>Microsoft Office PowerPoint</Application>
  <PresentationFormat>Widescreen</PresentationFormat>
  <Paragraphs>48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Barbi Barbi</dc:creator>
  <cp:lastModifiedBy>Barbi Barbi</cp:lastModifiedBy>
  <cp:revision>42</cp:revision>
  <dcterms:created xsi:type="dcterms:W3CDTF">2021-01-10T19:36:41Z</dcterms:created>
  <dcterms:modified xsi:type="dcterms:W3CDTF">2021-01-15T19:45:39Z</dcterms:modified>
</cp:coreProperties>
</file>