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00" r:id="rId2"/>
    <p:sldId id="362" r:id="rId3"/>
    <p:sldId id="363" r:id="rId4"/>
    <p:sldId id="480" r:id="rId5"/>
    <p:sldId id="305" r:id="rId6"/>
    <p:sldId id="501" r:id="rId7"/>
    <p:sldId id="319" r:id="rId8"/>
    <p:sldId id="336" r:id="rId9"/>
    <p:sldId id="310" r:id="rId10"/>
    <p:sldId id="282" r:id="rId11"/>
    <p:sldId id="308" r:id="rId12"/>
    <p:sldId id="269" r:id="rId13"/>
    <p:sldId id="518" r:id="rId14"/>
    <p:sldId id="506" r:id="rId15"/>
    <p:sldId id="321" r:id="rId16"/>
    <p:sldId id="307" r:id="rId17"/>
    <p:sldId id="322" r:id="rId18"/>
    <p:sldId id="323" r:id="rId19"/>
    <p:sldId id="497" r:id="rId20"/>
    <p:sldId id="324" r:id="rId21"/>
    <p:sldId id="326" r:id="rId22"/>
    <p:sldId id="325" r:id="rId23"/>
    <p:sldId id="327" r:id="rId24"/>
    <p:sldId id="328" r:id="rId25"/>
    <p:sldId id="329" r:id="rId26"/>
    <p:sldId id="330" r:id="rId27"/>
    <p:sldId id="318" r:id="rId28"/>
    <p:sldId id="320" r:id="rId29"/>
    <p:sldId id="331" r:id="rId30"/>
    <p:sldId id="478" r:id="rId31"/>
    <p:sldId id="508" r:id="rId32"/>
    <p:sldId id="523" r:id="rId33"/>
    <p:sldId id="312" r:id="rId34"/>
    <p:sldId id="335" r:id="rId35"/>
    <p:sldId id="314" r:id="rId36"/>
    <p:sldId id="315" r:id="rId37"/>
    <p:sldId id="338" r:id="rId38"/>
    <p:sldId id="509" r:id="rId39"/>
    <p:sldId id="484" r:id="rId40"/>
    <p:sldId id="481" r:id="rId41"/>
    <p:sldId id="495" r:id="rId42"/>
    <p:sldId id="482" r:id="rId43"/>
    <p:sldId id="483" r:id="rId44"/>
    <p:sldId id="266" r:id="rId45"/>
    <p:sldId id="316" r:id="rId46"/>
    <p:sldId id="298" r:id="rId47"/>
    <p:sldId id="274" r:id="rId48"/>
    <p:sldId id="277" r:id="rId49"/>
    <p:sldId id="278" r:id="rId50"/>
    <p:sldId id="273" r:id="rId51"/>
    <p:sldId id="275" r:id="rId52"/>
    <p:sldId id="520" r:id="rId53"/>
    <p:sldId id="281" r:id="rId54"/>
    <p:sldId id="317" r:id="rId55"/>
    <p:sldId id="279" r:id="rId56"/>
    <p:sldId id="257" r:id="rId57"/>
    <p:sldId id="516" r:id="rId58"/>
    <p:sldId id="515" r:id="rId59"/>
    <p:sldId id="513" r:id="rId60"/>
    <p:sldId id="514" r:id="rId61"/>
    <p:sldId id="505" r:id="rId62"/>
    <p:sldId id="284" r:id="rId63"/>
    <p:sldId id="289" r:id="rId64"/>
    <p:sldId id="297" r:id="rId65"/>
    <p:sldId id="288" r:id="rId66"/>
    <p:sldId id="291" r:id="rId67"/>
    <p:sldId id="292" r:id="rId68"/>
    <p:sldId id="337" r:id="rId69"/>
    <p:sldId id="474" r:id="rId70"/>
    <p:sldId id="268" r:id="rId71"/>
    <p:sldId id="267" r:id="rId72"/>
    <p:sldId id="485" r:id="rId73"/>
    <p:sldId id="476" r:id="rId74"/>
    <p:sldId id="334" r:id="rId75"/>
    <p:sldId id="313" r:id="rId76"/>
    <p:sldId id="280" r:id="rId77"/>
    <p:sldId id="293" r:id="rId78"/>
    <p:sldId id="487" r:id="rId79"/>
    <p:sldId id="488" r:id="rId80"/>
    <p:sldId id="285" r:id="rId81"/>
    <p:sldId id="287" r:id="rId82"/>
    <p:sldId id="507" r:id="rId83"/>
    <p:sldId id="296" r:id="rId84"/>
    <p:sldId id="299" r:id="rId85"/>
    <p:sldId id="301" r:id="rId86"/>
    <p:sldId id="300" r:id="rId87"/>
    <p:sldId id="302" r:id="rId88"/>
    <p:sldId id="303" r:id="rId89"/>
    <p:sldId id="304" r:id="rId90"/>
    <p:sldId id="510"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sorterViewPr>
    <p:cViewPr varScale="1">
      <p:scale>
        <a:sx n="1" d="1"/>
        <a:sy n="1" d="1"/>
      </p:scale>
      <p:origin x="0" y="-250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3.xml.rels><?xml version="1.0" encoding="UTF-8" standalone="yes"?>
<Relationships xmlns="http://schemas.openxmlformats.org/package/2006/relationships"><Relationship Id="rId1" Type="http://schemas.openxmlformats.org/officeDocument/2006/relationships/hyperlink" Target="https://jazzfuel.com/what-is-bebop/"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jazzfuel.com/what-is-bebop/"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CBD37B-BC05-4430-A682-DA916BB5CCE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53BD6A9-0797-45AB-A465-5F62A6B27D37}">
      <dgm:prSet/>
      <dgm:spPr/>
      <dgm:t>
        <a:bodyPr/>
        <a:lstStyle/>
        <a:p>
          <a:r>
            <a:rPr lang="en-US"/>
            <a:t>Nisam bio svestan zadatka</a:t>
          </a:r>
        </a:p>
      </dgm:t>
    </dgm:pt>
    <dgm:pt modelId="{0BB3DEF6-F167-4A3E-8F22-20BAD8023273}" type="parTrans" cxnId="{E1858D97-0C63-4A3A-986C-0178959AE7E4}">
      <dgm:prSet/>
      <dgm:spPr/>
      <dgm:t>
        <a:bodyPr/>
        <a:lstStyle/>
        <a:p>
          <a:endParaRPr lang="en-US"/>
        </a:p>
      </dgm:t>
    </dgm:pt>
    <dgm:pt modelId="{161055D8-B5E0-4B28-AA6C-F79336F7BBB4}" type="sibTrans" cxnId="{E1858D97-0C63-4A3A-986C-0178959AE7E4}">
      <dgm:prSet/>
      <dgm:spPr/>
      <dgm:t>
        <a:bodyPr/>
        <a:lstStyle/>
        <a:p>
          <a:endParaRPr lang="en-US"/>
        </a:p>
      </dgm:t>
    </dgm:pt>
    <dgm:pt modelId="{6357E1B7-FCFD-45E6-B7F7-D69EF396144B}">
      <dgm:prSet/>
      <dgm:spPr/>
      <dgm:t>
        <a:bodyPr/>
        <a:lstStyle/>
        <a:p>
          <a:r>
            <a:rPr lang="en-US"/>
            <a:t>Ima puni gra</a:t>
          </a:r>
          <a:r>
            <a:rPr lang="sr-Latn-RS"/>
            <a:t>đe –izneneđujuće mnogo</a:t>
          </a:r>
          <a:endParaRPr lang="en-US"/>
        </a:p>
      </dgm:t>
    </dgm:pt>
    <dgm:pt modelId="{AF3424A7-C0CE-4762-9A2E-7A1FA24D5323}" type="parTrans" cxnId="{B8D32977-912B-45D0-A9AB-C89975E0C828}">
      <dgm:prSet/>
      <dgm:spPr/>
      <dgm:t>
        <a:bodyPr/>
        <a:lstStyle/>
        <a:p>
          <a:endParaRPr lang="en-US"/>
        </a:p>
      </dgm:t>
    </dgm:pt>
    <dgm:pt modelId="{92EF5F6A-0F43-481E-864F-D824761D3A90}" type="sibTrans" cxnId="{B8D32977-912B-45D0-A9AB-C89975E0C828}">
      <dgm:prSet/>
      <dgm:spPr/>
      <dgm:t>
        <a:bodyPr/>
        <a:lstStyle/>
        <a:p>
          <a:endParaRPr lang="en-US"/>
        </a:p>
      </dgm:t>
    </dgm:pt>
    <dgm:pt modelId="{EF1F6EE2-67AA-42D2-9601-5BE26E946AA1}">
      <dgm:prSet/>
      <dgm:spPr/>
      <dgm:t>
        <a:bodyPr/>
        <a:lstStyle/>
        <a:p>
          <a:r>
            <a:rPr lang="sr-Latn-RS" dirty="0"/>
            <a:t>Nije obrađeno –recimo Veliku Britaniju i tamošnju situaciju a ima indicija da je uticaj bio veliki</a:t>
          </a:r>
          <a:endParaRPr lang="en-US" dirty="0"/>
        </a:p>
      </dgm:t>
    </dgm:pt>
    <dgm:pt modelId="{AC923FD5-EED4-4EBC-A582-6892D083000B}" type="parTrans" cxnId="{5029E429-288D-4C03-AE95-9171ACE5617E}">
      <dgm:prSet/>
      <dgm:spPr/>
      <dgm:t>
        <a:bodyPr/>
        <a:lstStyle/>
        <a:p>
          <a:endParaRPr lang="en-US"/>
        </a:p>
      </dgm:t>
    </dgm:pt>
    <dgm:pt modelId="{87C7A43D-DBAE-48E7-8FC6-CCC52B0C91B6}" type="sibTrans" cxnId="{5029E429-288D-4C03-AE95-9171ACE5617E}">
      <dgm:prSet/>
      <dgm:spPr/>
      <dgm:t>
        <a:bodyPr/>
        <a:lstStyle/>
        <a:p>
          <a:endParaRPr lang="en-US"/>
        </a:p>
      </dgm:t>
    </dgm:pt>
    <dgm:pt modelId="{EFD6FB17-12FE-4EA7-9494-DC49F6EDDE0F}">
      <dgm:prSet/>
      <dgm:spPr/>
      <dgm:t>
        <a:bodyPr/>
        <a:lstStyle/>
        <a:p>
          <a:r>
            <a:rPr lang="sr-Latn-RS" dirty="0"/>
            <a:t>Nije obrađena Jugoslavija i Srbija</a:t>
          </a:r>
          <a:endParaRPr lang="en-US" dirty="0"/>
        </a:p>
      </dgm:t>
    </dgm:pt>
    <dgm:pt modelId="{3BAE501C-1CD2-4E73-9B99-D03879EF0819}" type="parTrans" cxnId="{07A8696F-8679-44FF-93D7-E3181F5B3900}">
      <dgm:prSet/>
      <dgm:spPr/>
      <dgm:t>
        <a:bodyPr/>
        <a:lstStyle/>
        <a:p>
          <a:endParaRPr lang="en-US"/>
        </a:p>
      </dgm:t>
    </dgm:pt>
    <dgm:pt modelId="{4346766C-B54F-46C7-A481-9015FDD5ECD7}" type="sibTrans" cxnId="{07A8696F-8679-44FF-93D7-E3181F5B3900}">
      <dgm:prSet/>
      <dgm:spPr/>
      <dgm:t>
        <a:bodyPr/>
        <a:lstStyle/>
        <a:p>
          <a:endParaRPr lang="en-US"/>
        </a:p>
      </dgm:t>
    </dgm:pt>
    <dgm:pt modelId="{D23A6415-B588-497A-A520-31BFE02821E4}">
      <dgm:prSet/>
      <dgm:spPr/>
      <dgm:t>
        <a:bodyPr/>
        <a:lstStyle/>
        <a:p>
          <a:r>
            <a:rPr lang="sr-Latn-RS"/>
            <a:t>Nije obrađen SSSR i Rusija</a:t>
          </a:r>
          <a:endParaRPr lang="en-US"/>
        </a:p>
      </dgm:t>
    </dgm:pt>
    <dgm:pt modelId="{23F6D0E2-98A5-41F3-AD01-625139B36B4D}" type="parTrans" cxnId="{693EB322-EA94-4E5B-8D8E-8D816B5BBA4B}">
      <dgm:prSet/>
      <dgm:spPr/>
      <dgm:t>
        <a:bodyPr/>
        <a:lstStyle/>
        <a:p>
          <a:endParaRPr lang="en-US"/>
        </a:p>
      </dgm:t>
    </dgm:pt>
    <dgm:pt modelId="{EACFCF1F-71BE-48AC-9EAD-57560C34010F}" type="sibTrans" cxnId="{693EB322-EA94-4E5B-8D8E-8D816B5BBA4B}">
      <dgm:prSet/>
      <dgm:spPr/>
      <dgm:t>
        <a:bodyPr/>
        <a:lstStyle/>
        <a:p>
          <a:endParaRPr lang="en-US"/>
        </a:p>
      </dgm:t>
    </dgm:pt>
    <dgm:pt modelId="{EA12F42D-B411-4BC4-9E30-F00264A34AC4}">
      <dgm:prSet/>
      <dgm:spPr/>
      <dgm:t>
        <a:bodyPr/>
        <a:lstStyle/>
        <a:p>
          <a:r>
            <a:rPr lang="sr-Latn-RS" dirty="0"/>
            <a:t>Nije obrađena Daleki Istok, Afrika  itd.</a:t>
          </a:r>
          <a:endParaRPr lang="en-US" dirty="0"/>
        </a:p>
      </dgm:t>
    </dgm:pt>
    <dgm:pt modelId="{55897FA7-C9E2-4BA6-A9F8-E3B3F545DA97}" type="parTrans" cxnId="{98B48356-CBC2-4E2A-8E7F-FAEF27F3C3E9}">
      <dgm:prSet/>
      <dgm:spPr/>
      <dgm:t>
        <a:bodyPr/>
        <a:lstStyle/>
        <a:p>
          <a:endParaRPr lang="en-US"/>
        </a:p>
      </dgm:t>
    </dgm:pt>
    <dgm:pt modelId="{956D0434-0735-4763-BC56-A2C95515B658}" type="sibTrans" cxnId="{98B48356-CBC2-4E2A-8E7F-FAEF27F3C3E9}">
      <dgm:prSet/>
      <dgm:spPr/>
      <dgm:t>
        <a:bodyPr/>
        <a:lstStyle/>
        <a:p>
          <a:endParaRPr lang="en-US"/>
        </a:p>
      </dgm:t>
    </dgm:pt>
    <dgm:pt modelId="{793D412E-CEEC-4143-B3BE-5B7E76225340}" type="pres">
      <dgm:prSet presAssocID="{BBCBD37B-BC05-4430-A682-DA916BB5CCE9}" presName="linear" presStyleCnt="0">
        <dgm:presLayoutVars>
          <dgm:animLvl val="lvl"/>
          <dgm:resizeHandles val="exact"/>
        </dgm:presLayoutVars>
      </dgm:prSet>
      <dgm:spPr/>
    </dgm:pt>
    <dgm:pt modelId="{D025571B-F6B0-442A-8351-6775F936A887}" type="pres">
      <dgm:prSet presAssocID="{953BD6A9-0797-45AB-A465-5F62A6B27D37}" presName="parentText" presStyleLbl="node1" presStyleIdx="0" presStyleCnt="6">
        <dgm:presLayoutVars>
          <dgm:chMax val="0"/>
          <dgm:bulletEnabled val="1"/>
        </dgm:presLayoutVars>
      </dgm:prSet>
      <dgm:spPr/>
    </dgm:pt>
    <dgm:pt modelId="{35987834-169B-42C4-B4EC-31E7E592E444}" type="pres">
      <dgm:prSet presAssocID="{161055D8-B5E0-4B28-AA6C-F79336F7BBB4}" presName="spacer" presStyleCnt="0"/>
      <dgm:spPr/>
    </dgm:pt>
    <dgm:pt modelId="{1D8677E3-5406-4BA6-B9B0-D639EE135F1B}" type="pres">
      <dgm:prSet presAssocID="{6357E1B7-FCFD-45E6-B7F7-D69EF396144B}" presName="parentText" presStyleLbl="node1" presStyleIdx="1" presStyleCnt="6">
        <dgm:presLayoutVars>
          <dgm:chMax val="0"/>
          <dgm:bulletEnabled val="1"/>
        </dgm:presLayoutVars>
      </dgm:prSet>
      <dgm:spPr/>
    </dgm:pt>
    <dgm:pt modelId="{AB239A06-CFAC-4C95-8209-53A879CBE003}" type="pres">
      <dgm:prSet presAssocID="{92EF5F6A-0F43-481E-864F-D824761D3A90}" presName="spacer" presStyleCnt="0"/>
      <dgm:spPr/>
    </dgm:pt>
    <dgm:pt modelId="{BBE069C5-2DCC-4910-8CB3-C9EDB517259B}" type="pres">
      <dgm:prSet presAssocID="{EF1F6EE2-67AA-42D2-9601-5BE26E946AA1}" presName="parentText" presStyleLbl="node1" presStyleIdx="2" presStyleCnt="6">
        <dgm:presLayoutVars>
          <dgm:chMax val="0"/>
          <dgm:bulletEnabled val="1"/>
        </dgm:presLayoutVars>
      </dgm:prSet>
      <dgm:spPr/>
    </dgm:pt>
    <dgm:pt modelId="{9D1F4AC7-E58F-4BB6-9ECA-81AC07EFA8DA}" type="pres">
      <dgm:prSet presAssocID="{87C7A43D-DBAE-48E7-8FC6-CCC52B0C91B6}" presName="spacer" presStyleCnt="0"/>
      <dgm:spPr/>
    </dgm:pt>
    <dgm:pt modelId="{177FAB39-8C59-450D-A530-B47E116A950B}" type="pres">
      <dgm:prSet presAssocID="{EFD6FB17-12FE-4EA7-9494-DC49F6EDDE0F}" presName="parentText" presStyleLbl="node1" presStyleIdx="3" presStyleCnt="6">
        <dgm:presLayoutVars>
          <dgm:chMax val="0"/>
          <dgm:bulletEnabled val="1"/>
        </dgm:presLayoutVars>
      </dgm:prSet>
      <dgm:spPr/>
    </dgm:pt>
    <dgm:pt modelId="{FFE00D5C-5C41-43D3-9538-D234CD27807D}" type="pres">
      <dgm:prSet presAssocID="{4346766C-B54F-46C7-A481-9015FDD5ECD7}" presName="spacer" presStyleCnt="0"/>
      <dgm:spPr/>
    </dgm:pt>
    <dgm:pt modelId="{BB280A17-64BD-4BC4-9CA0-F19CC5F72240}" type="pres">
      <dgm:prSet presAssocID="{D23A6415-B588-497A-A520-31BFE02821E4}" presName="parentText" presStyleLbl="node1" presStyleIdx="4" presStyleCnt="6">
        <dgm:presLayoutVars>
          <dgm:chMax val="0"/>
          <dgm:bulletEnabled val="1"/>
        </dgm:presLayoutVars>
      </dgm:prSet>
      <dgm:spPr/>
    </dgm:pt>
    <dgm:pt modelId="{E7FA7183-87F1-49C5-9430-3F63AF7665DA}" type="pres">
      <dgm:prSet presAssocID="{EACFCF1F-71BE-48AC-9EAD-57560C34010F}" presName="spacer" presStyleCnt="0"/>
      <dgm:spPr/>
    </dgm:pt>
    <dgm:pt modelId="{DF72A953-A42E-4CE9-A9BB-BB13BA86A597}" type="pres">
      <dgm:prSet presAssocID="{EA12F42D-B411-4BC4-9E30-F00264A34AC4}" presName="parentText" presStyleLbl="node1" presStyleIdx="5" presStyleCnt="6">
        <dgm:presLayoutVars>
          <dgm:chMax val="0"/>
          <dgm:bulletEnabled val="1"/>
        </dgm:presLayoutVars>
      </dgm:prSet>
      <dgm:spPr/>
    </dgm:pt>
  </dgm:ptLst>
  <dgm:cxnLst>
    <dgm:cxn modelId="{693EB322-EA94-4E5B-8D8E-8D816B5BBA4B}" srcId="{BBCBD37B-BC05-4430-A682-DA916BB5CCE9}" destId="{D23A6415-B588-497A-A520-31BFE02821E4}" srcOrd="4" destOrd="0" parTransId="{23F6D0E2-98A5-41F3-AD01-625139B36B4D}" sibTransId="{EACFCF1F-71BE-48AC-9EAD-57560C34010F}"/>
    <dgm:cxn modelId="{5029E429-288D-4C03-AE95-9171ACE5617E}" srcId="{BBCBD37B-BC05-4430-A682-DA916BB5CCE9}" destId="{EF1F6EE2-67AA-42D2-9601-5BE26E946AA1}" srcOrd="2" destOrd="0" parTransId="{AC923FD5-EED4-4EBC-A582-6892D083000B}" sibTransId="{87C7A43D-DBAE-48E7-8FC6-CCC52B0C91B6}"/>
    <dgm:cxn modelId="{BC35EA5C-D6A5-4201-A25B-515AF3D84B9E}" type="presOf" srcId="{EFD6FB17-12FE-4EA7-9494-DC49F6EDDE0F}" destId="{177FAB39-8C59-450D-A530-B47E116A950B}" srcOrd="0" destOrd="0" presId="urn:microsoft.com/office/officeart/2005/8/layout/vList2"/>
    <dgm:cxn modelId="{F62D7366-47A0-44BA-B1E5-BC73D5C2E1CC}" type="presOf" srcId="{EF1F6EE2-67AA-42D2-9601-5BE26E946AA1}" destId="{BBE069C5-2DCC-4910-8CB3-C9EDB517259B}" srcOrd="0" destOrd="0" presId="urn:microsoft.com/office/officeart/2005/8/layout/vList2"/>
    <dgm:cxn modelId="{07A8696F-8679-44FF-93D7-E3181F5B3900}" srcId="{BBCBD37B-BC05-4430-A682-DA916BB5CCE9}" destId="{EFD6FB17-12FE-4EA7-9494-DC49F6EDDE0F}" srcOrd="3" destOrd="0" parTransId="{3BAE501C-1CD2-4E73-9B99-D03879EF0819}" sibTransId="{4346766C-B54F-46C7-A481-9015FDD5ECD7}"/>
    <dgm:cxn modelId="{98B48356-CBC2-4E2A-8E7F-FAEF27F3C3E9}" srcId="{BBCBD37B-BC05-4430-A682-DA916BB5CCE9}" destId="{EA12F42D-B411-4BC4-9E30-F00264A34AC4}" srcOrd="5" destOrd="0" parTransId="{55897FA7-C9E2-4BA6-A9F8-E3B3F545DA97}" sibTransId="{956D0434-0735-4763-BC56-A2C95515B658}"/>
    <dgm:cxn modelId="{B8D32977-912B-45D0-A9AB-C89975E0C828}" srcId="{BBCBD37B-BC05-4430-A682-DA916BB5CCE9}" destId="{6357E1B7-FCFD-45E6-B7F7-D69EF396144B}" srcOrd="1" destOrd="0" parTransId="{AF3424A7-C0CE-4762-9A2E-7A1FA24D5323}" sibTransId="{92EF5F6A-0F43-481E-864F-D824761D3A90}"/>
    <dgm:cxn modelId="{3E48A090-0463-4451-9BAC-4CD19819DC30}" type="presOf" srcId="{6357E1B7-FCFD-45E6-B7F7-D69EF396144B}" destId="{1D8677E3-5406-4BA6-B9B0-D639EE135F1B}" srcOrd="0" destOrd="0" presId="urn:microsoft.com/office/officeart/2005/8/layout/vList2"/>
    <dgm:cxn modelId="{E1858D97-0C63-4A3A-986C-0178959AE7E4}" srcId="{BBCBD37B-BC05-4430-A682-DA916BB5CCE9}" destId="{953BD6A9-0797-45AB-A465-5F62A6B27D37}" srcOrd="0" destOrd="0" parTransId="{0BB3DEF6-F167-4A3E-8F22-20BAD8023273}" sibTransId="{161055D8-B5E0-4B28-AA6C-F79336F7BBB4}"/>
    <dgm:cxn modelId="{FB6795A2-A8EC-44B2-82AE-1DC24562CCD9}" type="presOf" srcId="{D23A6415-B588-497A-A520-31BFE02821E4}" destId="{BB280A17-64BD-4BC4-9CA0-F19CC5F72240}" srcOrd="0" destOrd="0" presId="urn:microsoft.com/office/officeart/2005/8/layout/vList2"/>
    <dgm:cxn modelId="{B7A2FBE4-3056-4479-A242-2AB38D3A1833}" type="presOf" srcId="{EA12F42D-B411-4BC4-9E30-F00264A34AC4}" destId="{DF72A953-A42E-4CE9-A9BB-BB13BA86A597}" srcOrd="0" destOrd="0" presId="urn:microsoft.com/office/officeart/2005/8/layout/vList2"/>
    <dgm:cxn modelId="{FC0839E8-19F7-4545-B295-A923ADDF3BED}" type="presOf" srcId="{953BD6A9-0797-45AB-A465-5F62A6B27D37}" destId="{D025571B-F6B0-442A-8351-6775F936A887}" srcOrd="0" destOrd="0" presId="urn:microsoft.com/office/officeart/2005/8/layout/vList2"/>
    <dgm:cxn modelId="{A61AACF2-7BBA-4D01-855F-88FCBBF19963}" type="presOf" srcId="{BBCBD37B-BC05-4430-A682-DA916BB5CCE9}" destId="{793D412E-CEEC-4143-B3BE-5B7E76225340}" srcOrd="0" destOrd="0" presId="urn:microsoft.com/office/officeart/2005/8/layout/vList2"/>
    <dgm:cxn modelId="{048388D2-3758-45C1-9250-EFC2F2053D13}" type="presParOf" srcId="{793D412E-CEEC-4143-B3BE-5B7E76225340}" destId="{D025571B-F6B0-442A-8351-6775F936A887}" srcOrd="0" destOrd="0" presId="urn:microsoft.com/office/officeart/2005/8/layout/vList2"/>
    <dgm:cxn modelId="{718F66CF-282C-4E9B-9FE8-AF7BA7A76C28}" type="presParOf" srcId="{793D412E-CEEC-4143-B3BE-5B7E76225340}" destId="{35987834-169B-42C4-B4EC-31E7E592E444}" srcOrd="1" destOrd="0" presId="urn:microsoft.com/office/officeart/2005/8/layout/vList2"/>
    <dgm:cxn modelId="{56E3324E-E0BD-4A2B-8549-CE42E4546FBD}" type="presParOf" srcId="{793D412E-CEEC-4143-B3BE-5B7E76225340}" destId="{1D8677E3-5406-4BA6-B9B0-D639EE135F1B}" srcOrd="2" destOrd="0" presId="urn:microsoft.com/office/officeart/2005/8/layout/vList2"/>
    <dgm:cxn modelId="{4301CF24-9E3D-4DC9-B9B6-F6ECDB9C78BD}" type="presParOf" srcId="{793D412E-CEEC-4143-B3BE-5B7E76225340}" destId="{AB239A06-CFAC-4C95-8209-53A879CBE003}" srcOrd="3" destOrd="0" presId="urn:microsoft.com/office/officeart/2005/8/layout/vList2"/>
    <dgm:cxn modelId="{7C381EBE-AC40-4ADE-AA7E-ABEB4314CB63}" type="presParOf" srcId="{793D412E-CEEC-4143-B3BE-5B7E76225340}" destId="{BBE069C5-2DCC-4910-8CB3-C9EDB517259B}" srcOrd="4" destOrd="0" presId="urn:microsoft.com/office/officeart/2005/8/layout/vList2"/>
    <dgm:cxn modelId="{01AE6647-3562-4634-A23F-41F55173DE9C}" type="presParOf" srcId="{793D412E-CEEC-4143-B3BE-5B7E76225340}" destId="{9D1F4AC7-E58F-4BB6-9ECA-81AC07EFA8DA}" srcOrd="5" destOrd="0" presId="urn:microsoft.com/office/officeart/2005/8/layout/vList2"/>
    <dgm:cxn modelId="{DFA32E70-C515-48F1-991A-32F5C5EF5680}" type="presParOf" srcId="{793D412E-CEEC-4143-B3BE-5B7E76225340}" destId="{177FAB39-8C59-450D-A530-B47E116A950B}" srcOrd="6" destOrd="0" presId="urn:microsoft.com/office/officeart/2005/8/layout/vList2"/>
    <dgm:cxn modelId="{B5D0ACC5-088E-4353-B921-18DE52C5687C}" type="presParOf" srcId="{793D412E-CEEC-4143-B3BE-5B7E76225340}" destId="{FFE00D5C-5C41-43D3-9538-D234CD27807D}" srcOrd="7" destOrd="0" presId="urn:microsoft.com/office/officeart/2005/8/layout/vList2"/>
    <dgm:cxn modelId="{25D639BD-13B8-4DD7-B64B-17211ED16BF7}" type="presParOf" srcId="{793D412E-CEEC-4143-B3BE-5B7E76225340}" destId="{BB280A17-64BD-4BC4-9CA0-F19CC5F72240}" srcOrd="8" destOrd="0" presId="urn:microsoft.com/office/officeart/2005/8/layout/vList2"/>
    <dgm:cxn modelId="{47721DFD-D714-4F91-8133-F8E618B5CAF5}" type="presParOf" srcId="{793D412E-CEEC-4143-B3BE-5B7E76225340}" destId="{E7FA7183-87F1-49C5-9430-3F63AF7665DA}" srcOrd="9" destOrd="0" presId="urn:microsoft.com/office/officeart/2005/8/layout/vList2"/>
    <dgm:cxn modelId="{40675881-DC37-4CAC-B697-EA279DFB25D2}" type="presParOf" srcId="{793D412E-CEEC-4143-B3BE-5B7E76225340}" destId="{DF72A953-A42E-4CE9-A9BB-BB13BA86A59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C26B8E-97DB-4FCD-A794-79270248C0B5}"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F6F3B5F3-25A6-4BEF-B1C4-B028BB708517}">
      <dgm:prSet phldrT="[Text]"/>
      <dgm:spPr>
        <a:solidFill>
          <a:srgbClr val="00B0F0"/>
        </a:solidFill>
      </dgm:spPr>
      <dgm:t>
        <a:bodyPr/>
        <a:lstStyle/>
        <a:p>
          <a:r>
            <a:rPr lang="sr-Latn-RS" dirty="0"/>
            <a:t>Sve to zajedno u muzičkom izrazu i obliku</a:t>
          </a:r>
          <a:endParaRPr lang="en-US" dirty="0"/>
        </a:p>
      </dgm:t>
    </dgm:pt>
    <dgm:pt modelId="{9517D840-B6B6-45E8-80AC-6C5A2700372A}" type="parTrans" cxnId="{D21CF0B3-B900-4C73-9727-8A3D260BFA92}">
      <dgm:prSet/>
      <dgm:spPr/>
      <dgm:t>
        <a:bodyPr/>
        <a:lstStyle/>
        <a:p>
          <a:endParaRPr lang="en-US"/>
        </a:p>
      </dgm:t>
    </dgm:pt>
    <dgm:pt modelId="{9EF3F7C4-4D1F-422D-A692-B1AB7A96F316}" type="sibTrans" cxnId="{D21CF0B3-B900-4C73-9727-8A3D260BFA92}">
      <dgm:prSet/>
      <dgm:spPr/>
      <dgm:t>
        <a:bodyPr/>
        <a:lstStyle/>
        <a:p>
          <a:endParaRPr lang="en-US"/>
        </a:p>
      </dgm:t>
    </dgm:pt>
    <dgm:pt modelId="{1EAFE0B6-879B-4609-9A7D-F33F461AAE64}">
      <dgm:prSet phldrT="[Text]"/>
      <dgm:spPr>
        <a:solidFill>
          <a:srgbClr val="FF0000"/>
        </a:solidFill>
      </dgm:spPr>
      <dgm:t>
        <a:bodyPr/>
        <a:lstStyle/>
        <a:p>
          <a:r>
            <a:rPr lang="sr-Latn-RS" dirty="0"/>
            <a:t>Ljubav</a:t>
          </a:r>
          <a:endParaRPr lang="en-US" dirty="0"/>
        </a:p>
      </dgm:t>
    </dgm:pt>
    <dgm:pt modelId="{6F08B987-D1FD-4E57-AB1A-E9FA2FA9A408}" type="parTrans" cxnId="{D5AD9C9B-CE50-446F-B8F1-8E8AE1C4C6B0}">
      <dgm:prSet/>
      <dgm:spPr/>
      <dgm:t>
        <a:bodyPr/>
        <a:lstStyle/>
        <a:p>
          <a:endParaRPr lang="en-US"/>
        </a:p>
      </dgm:t>
    </dgm:pt>
    <dgm:pt modelId="{527E719E-44EE-4F64-A551-6888FC0DB9F7}" type="sibTrans" cxnId="{D5AD9C9B-CE50-446F-B8F1-8E8AE1C4C6B0}">
      <dgm:prSet/>
      <dgm:spPr/>
      <dgm:t>
        <a:bodyPr/>
        <a:lstStyle/>
        <a:p>
          <a:endParaRPr lang="en-US"/>
        </a:p>
      </dgm:t>
    </dgm:pt>
    <dgm:pt modelId="{49893CF5-5E4D-45B3-B5C8-3F713BEE28E4}">
      <dgm:prSet phldrT="[Text]"/>
      <dgm:spPr>
        <a:solidFill>
          <a:srgbClr val="7030A0"/>
        </a:solidFill>
      </dgm:spPr>
      <dgm:t>
        <a:bodyPr/>
        <a:lstStyle/>
        <a:p>
          <a:r>
            <a:rPr lang="sr-Latn-RS" dirty="0"/>
            <a:t>Duh</a:t>
          </a:r>
          <a:endParaRPr lang="en-US" dirty="0"/>
        </a:p>
      </dgm:t>
    </dgm:pt>
    <dgm:pt modelId="{FB4CB385-2BEC-45C5-8CAB-06E42E10DB7F}" type="parTrans" cxnId="{284F82C9-35DD-4305-9315-2792E5E025AB}">
      <dgm:prSet/>
      <dgm:spPr/>
      <dgm:t>
        <a:bodyPr/>
        <a:lstStyle/>
        <a:p>
          <a:endParaRPr lang="en-US"/>
        </a:p>
      </dgm:t>
    </dgm:pt>
    <dgm:pt modelId="{2ED6F303-5E41-4885-A1FD-6DEF219FD1FD}" type="sibTrans" cxnId="{284F82C9-35DD-4305-9315-2792E5E025AB}">
      <dgm:prSet/>
      <dgm:spPr/>
      <dgm:t>
        <a:bodyPr/>
        <a:lstStyle/>
        <a:p>
          <a:endParaRPr lang="en-US"/>
        </a:p>
      </dgm:t>
    </dgm:pt>
    <dgm:pt modelId="{437BBBB1-4F07-4414-AD1C-314D8EFA14A0}">
      <dgm:prSet phldrT="[Text]"/>
      <dgm:spPr/>
      <dgm:t>
        <a:bodyPr/>
        <a:lstStyle/>
        <a:p>
          <a:r>
            <a:rPr lang="sr-Latn-RS" dirty="0"/>
            <a:t>Slobodu</a:t>
          </a:r>
          <a:endParaRPr lang="en-US" dirty="0"/>
        </a:p>
      </dgm:t>
    </dgm:pt>
    <dgm:pt modelId="{70737F3D-5C1F-4A8B-A548-AC982E3C26B6}" type="parTrans" cxnId="{F297EDC5-C17D-47A2-9A0F-F4CF7C603BA5}">
      <dgm:prSet/>
      <dgm:spPr/>
      <dgm:t>
        <a:bodyPr/>
        <a:lstStyle/>
        <a:p>
          <a:endParaRPr lang="en-US"/>
        </a:p>
      </dgm:t>
    </dgm:pt>
    <dgm:pt modelId="{494901F3-A7A2-4F91-B302-CB88F06972E9}" type="sibTrans" cxnId="{F297EDC5-C17D-47A2-9A0F-F4CF7C603BA5}">
      <dgm:prSet/>
      <dgm:spPr/>
      <dgm:t>
        <a:bodyPr/>
        <a:lstStyle/>
        <a:p>
          <a:endParaRPr lang="en-US"/>
        </a:p>
      </dgm:t>
    </dgm:pt>
    <dgm:pt modelId="{68D233C2-6350-4E06-9E03-C89290F2AC1D}">
      <dgm:prSet phldrT="[Text]"/>
      <dgm:spPr>
        <a:solidFill>
          <a:srgbClr val="002060"/>
        </a:solidFill>
      </dgm:spPr>
      <dgm:t>
        <a:bodyPr/>
        <a:lstStyle/>
        <a:p>
          <a:r>
            <a:rPr lang="sr-Latn-RS" dirty="0"/>
            <a:t>Patnju</a:t>
          </a:r>
          <a:endParaRPr lang="en-US" dirty="0"/>
        </a:p>
      </dgm:t>
    </dgm:pt>
    <dgm:pt modelId="{01BB8A89-0348-4EFA-893A-0EC6CE35824A}" type="parTrans" cxnId="{2F370914-73B6-47A0-8EBC-3E104845EDD2}">
      <dgm:prSet/>
      <dgm:spPr/>
      <dgm:t>
        <a:bodyPr/>
        <a:lstStyle/>
        <a:p>
          <a:endParaRPr lang="en-US"/>
        </a:p>
      </dgm:t>
    </dgm:pt>
    <dgm:pt modelId="{9B8D57B3-3F18-4EF0-988D-475B1D984E94}" type="sibTrans" cxnId="{2F370914-73B6-47A0-8EBC-3E104845EDD2}">
      <dgm:prSet/>
      <dgm:spPr/>
      <dgm:t>
        <a:bodyPr/>
        <a:lstStyle/>
        <a:p>
          <a:endParaRPr lang="en-US"/>
        </a:p>
      </dgm:t>
    </dgm:pt>
    <dgm:pt modelId="{63707B92-0F1E-4872-9360-FD6F43E8A986}">
      <dgm:prSet phldrT="[Text]"/>
      <dgm:spPr>
        <a:solidFill>
          <a:schemeClr val="accent4">
            <a:lumMod val="75000"/>
          </a:schemeClr>
        </a:solidFill>
      </dgm:spPr>
      <dgm:t>
        <a:bodyPr/>
        <a:lstStyle/>
        <a:p>
          <a:r>
            <a:rPr lang="sr-Latn-RS" dirty="0"/>
            <a:t>Bol</a:t>
          </a:r>
          <a:endParaRPr lang="en-US" dirty="0"/>
        </a:p>
      </dgm:t>
    </dgm:pt>
    <dgm:pt modelId="{341D37EA-756C-4AF5-9867-5F5DA453B6F6}" type="parTrans" cxnId="{CFD658A9-EE0B-4956-95FA-6BAE3804FF65}">
      <dgm:prSet/>
      <dgm:spPr/>
      <dgm:t>
        <a:bodyPr/>
        <a:lstStyle/>
        <a:p>
          <a:endParaRPr lang="en-US"/>
        </a:p>
      </dgm:t>
    </dgm:pt>
    <dgm:pt modelId="{D821CA34-71DA-483D-9F2E-1AD697789975}" type="sibTrans" cxnId="{CFD658A9-EE0B-4956-95FA-6BAE3804FF65}">
      <dgm:prSet/>
      <dgm:spPr/>
      <dgm:t>
        <a:bodyPr/>
        <a:lstStyle/>
        <a:p>
          <a:endParaRPr lang="en-US"/>
        </a:p>
      </dgm:t>
    </dgm:pt>
    <dgm:pt modelId="{F804E07F-2688-4C4C-9D38-26D81DB63EBE}">
      <dgm:prSet phldrT="[Text]"/>
      <dgm:spPr>
        <a:solidFill>
          <a:schemeClr val="accent2">
            <a:lumMod val="75000"/>
          </a:schemeClr>
        </a:solidFill>
      </dgm:spPr>
      <dgm:t>
        <a:bodyPr/>
        <a:lstStyle/>
        <a:p>
          <a:r>
            <a:rPr lang="sr-Latn-RS" dirty="0"/>
            <a:t>Pravdu</a:t>
          </a:r>
          <a:endParaRPr lang="en-US" dirty="0"/>
        </a:p>
      </dgm:t>
    </dgm:pt>
    <dgm:pt modelId="{ECADD132-6584-4BD5-9E7B-4D2447DEE674}" type="parTrans" cxnId="{7FBCC6B5-A335-43DA-8FB6-2FB931268704}">
      <dgm:prSet/>
      <dgm:spPr/>
      <dgm:t>
        <a:bodyPr/>
        <a:lstStyle/>
        <a:p>
          <a:endParaRPr lang="en-US"/>
        </a:p>
      </dgm:t>
    </dgm:pt>
    <dgm:pt modelId="{3471B028-766D-4AB3-9EDA-425FC1903DD7}" type="sibTrans" cxnId="{7FBCC6B5-A335-43DA-8FB6-2FB931268704}">
      <dgm:prSet/>
      <dgm:spPr/>
      <dgm:t>
        <a:bodyPr/>
        <a:lstStyle/>
        <a:p>
          <a:endParaRPr lang="en-US"/>
        </a:p>
      </dgm:t>
    </dgm:pt>
    <dgm:pt modelId="{1DD639E8-07B6-4979-ACFB-6A2442B20713}" type="pres">
      <dgm:prSet presAssocID="{48C26B8E-97DB-4FCD-A794-79270248C0B5}" presName="Name0" presStyleCnt="0">
        <dgm:presLayoutVars>
          <dgm:chMax val="1"/>
          <dgm:chPref val="1"/>
          <dgm:dir/>
          <dgm:animOne val="branch"/>
          <dgm:animLvl val="lvl"/>
        </dgm:presLayoutVars>
      </dgm:prSet>
      <dgm:spPr/>
    </dgm:pt>
    <dgm:pt modelId="{79D672BD-13E4-40B1-8E30-3D7FCBBE645E}" type="pres">
      <dgm:prSet presAssocID="{F6F3B5F3-25A6-4BEF-B1C4-B028BB708517}" presName="Parent" presStyleLbl="node0" presStyleIdx="0" presStyleCnt="1">
        <dgm:presLayoutVars>
          <dgm:chMax val="6"/>
          <dgm:chPref val="6"/>
        </dgm:presLayoutVars>
      </dgm:prSet>
      <dgm:spPr/>
    </dgm:pt>
    <dgm:pt modelId="{8A2CDA96-69A4-40FC-8678-FA08A6189110}" type="pres">
      <dgm:prSet presAssocID="{1EAFE0B6-879B-4609-9A7D-F33F461AAE64}" presName="Accent1" presStyleCnt="0"/>
      <dgm:spPr/>
    </dgm:pt>
    <dgm:pt modelId="{CDA7FF67-AC07-420D-BE0F-41832E7C8ED6}" type="pres">
      <dgm:prSet presAssocID="{1EAFE0B6-879B-4609-9A7D-F33F461AAE64}" presName="Accent" presStyleLbl="bgShp" presStyleIdx="0" presStyleCnt="6"/>
      <dgm:spPr/>
    </dgm:pt>
    <dgm:pt modelId="{A9CEBDF4-0CF3-4B81-A6D4-21E70CE8DEF7}" type="pres">
      <dgm:prSet presAssocID="{1EAFE0B6-879B-4609-9A7D-F33F461AAE64}" presName="Child1" presStyleLbl="node1" presStyleIdx="0" presStyleCnt="6">
        <dgm:presLayoutVars>
          <dgm:chMax val="0"/>
          <dgm:chPref val="0"/>
          <dgm:bulletEnabled val="1"/>
        </dgm:presLayoutVars>
      </dgm:prSet>
      <dgm:spPr/>
    </dgm:pt>
    <dgm:pt modelId="{D46CAB4D-C080-461E-9587-0CE3F7DA12CB}" type="pres">
      <dgm:prSet presAssocID="{49893CF5-5E4D-45B3-B5C8-3F713BEE28E4}" presName="Accent2" presStyleCnt="0"/>
      <dgm:spPr/>
    </dgm:pt>
    <dgm:pt modelId="{DDD1135C-04E7-4AF8-B167-A026623209ED}" type="pres">
      <dgm:prSet presAssocID="{49893CF5-5E4D-45B3-B5C8-3F713BEE28E4}" presName="Accent" presStyleLbl="bgShp" presStyleIdx="1" presStyleCnt="6"/>
      <dgm:spPr/>
    </dgm:pt>
    <dgm:pt modelId="{A44D3A39-6C04-44F9-B439-D5229D0F39DE}" type="pres">
      <dgm:prSet presAssocID="{49893CF5-5E4D-45B3-B5C8-3F713BEE28E4}" presName="Child2" presStyleLbl="node1" presStyleIdx="1" presStyleCnt="6">
        <dgm:presLayoutVars>
          <dgm:chMax val="0"/>
          <dgm:chPref val="0"/>
          <dgm:bulletEnabled val="1"/>
        </dgm:presLayoutVars>
      </dgm:prSet>
      <dgm:spPr/>
    </dgm:pt>
    <dgm:pt modelId="{A5353315-E2E3-428D-9266-92377A54BE82}" type="pres">
      <dgm:prSet presAssocID="{437BBBB1-4F07-4414-AD1C-314D8EFA14A0}" presName="Accent3" presStyleCnt="0"/>
      <dgm:spPr/>
    </dgm:pt>
    <dgm:pt modelId="{90CD9DA9-4F8C-4A5B-893F-A380884AFC7A}" type="pres">
      <dgm:prSet presAssocID="{437BBBB1-4F07-4414-AD1C-314D8EFA14A0}" presName="Accent" presStyleLbl="bgShp" presStyleIdx="2" presStyleCnt="6"/>
      <dgm:spPr/>
    </dgm:pt>
    <dgm:pt modelId="{413077C1-336B-42BE-B4A5-A4C3187EE29A}" type="pres">
      <dgm:prSet presAssocID="{437BBBB1-4F07-4414-AD1C-314D8EFA14A0}" presName="Child3" presStyleLbl="node1" presStyleIdx="2" presStyleCnt="6">
        <dgm:presLayoutVars>
          <dgm:chMax val="0"/>
          <dgm:chPref val="0"/>
          <dgm:bulletEnabled val="1"/>
        </dgm:presLayoutVars>
      </dgm:prSet>
      <dgm:spPr/>
    </dgm:pt>
    <dgm:pt modelId="{EC8CBEB0-5CC5-4CD7-8EC4-931227FAD499}" type="pres">
      <dgm:prSet presAssocID="{68D233C2-6350-4E06-9E03-C89290F2AC1D}" presName="Accent4" presStyleCnt="0"/>
      <dgm:spPr/>
    </dgm:pt>
    <dgm:pt modelId="{ACE266A1-5F38-4C12-8916-1D41CBE23316}" type="pres">
      <dgm:prSet presAssocID="{68D233C2-6350-4E06-9E03-C89290F2AC1D}" presName="Accent" presStyleLbl="bgShp" presStyleIdx="3" presStyleCnt="6"/>
      <dgm:spPr/>
    </dgm:pt>
    <dgm:pt modelId="{74714FBE-E887-4088-87AA-22BF3708E70A}" type="pres">
      <dgm:prSet presAssocID="{68D233C2-6350-4E06-9E03-C89290F2AC1D}" presName="Child4" presStyleLbl="node1" presStyleIdx="3" presStyleCnt="6">
        <dgm:presLayoutVars>
          <dgm:chMax val="0"/>
          <dgm:chPref val="0"/>
          <dgm:bulletEnabled val="1"/>
        </dgm:presLayoutVars>
      </dgm:prSet>
      <dgm:spPr/>
    </dgm:pt>
    <dgm:pt modelId="{CC9D0AD9-8E07-4DB6-B3A5-DD00EB2FC539}" type="pres">
      <dgm:prSet presAssocID="{63707B92-0F1E-4872-9360-FD6F43E8A986}" presName="Accent5" presStyleCnt="0"/>
      <dgm:spPr/>
    </dgm:pt>
    <dgm:pt modelId="{9182F6A0-06AF-4837-9608-A1EC3004BE4C}" type="pres">
      <dgm:prSet presAssocID="{63707B92-0F1E-4872-9360-FD6F43E8A986}" presName="Accent" presStyleLbl="bgShp" presStyleIdx="4" presStyleCnt="6"/>
      <dgm:spPr/>
    </dgm:pt>
    <dgm:pt modelId="{7F686FA6-5253-4446-A732-148D222FECDA}" type="pres">
      <dgm:prSet presAssocID="{63707B92-0F1E-4872-9360-FD6F43E8A986}" presName="Child5" presStyleLbl="node1" presStyleIdx="4" presStyleCnt="6">
        <dgm:presLayoutVars>
          <dgm:chMax val="0"/>
          <dgm:chPref val="0"/>
          <dgm:bulletEnabled val="1"/>
        </dgm:presLayoutVars>
      </dgm:prSet>
      <dgm:spPr/>
    </dgm:pt>
    <dgm:pt modelId="{0499BA07-9449-4D26-A37C-E1067696268A}" type="pres">
      <dgm:prSet presAssocID="{F804E07F-2688-4C4C-9D38-26D81DB63EBE}" presName="Accent6" presStyleCnt="0"/>
      <dgm:spPr/>
    </dgm:pt>
    <dgm:pt modelId="{E4C5FAF8-5D2B-456A-B4C9-4DC2A4A92280}" type="pres">
      <dgm:prSet presAssocID="{F804E07F-2688-4C4C-9D38-26D81DB63EBE}" presName="Accent" presStyleLbl="bgShp" presStyleIdx="5" presStyleCnt="6"/>
      <dgm:spPr/>
    </dgm:pt>
    <dgm:pt modelId="{DB780A72-FA6B-487C-B315-DFC89BE4A7EF}" type="pres">
      <dgm:prSet presAssocID="{F804E07F-2688-4C4C-9D38-26D81DB63EBE}" presName="Child6" presStyleLbl="node1" presStyleIdx="5" presStyleCnt="6">
        <dgm:presLayoutVars>
          <dgm:chMax val="0"/>
          <dgm:chPref val="0"/>
          <dgm:bulletEnabled val="1"/>
        </dgm:presLayoutVars>
      </dgm:prSet>
      <dgm:spPr/>
    </dgm:pt>
  </dgm:ptLst>
  <dgm:cxnLst>
    <dgm:cxn modelId="{2A691B0C-FBD3-4BDF-BBBD-7CF16BE95E0E}" type="presOf" srcId="{437BBBB1-4F07-4414-AD1C-314D8EFA14A0}" destId="{413077C1-336B-42BE-B4A5-A4C3187EE29A}" srcOrd="0" destOrd="0" presId="urn:microsoft.com/office/officeart/2011/layout/HexagonRadial"/>
    <dgm:cxn modelId="{8AFCE210-3F15-44F6-B480-C74F25E1C1F8}" type="presOf" srcId="{49893CF5-5E4D-45B3-B5C8-3F713BEE28E4}" destId="{A44D3A39-6C04-44F9-B439-D5229D0F39DE}" srcOrd="0" destOrd="0" presId="urn:microsoft.com/office/officeart/2011/layout/HexagonRadial"/>
    <dgm:cxn modelId="{2F370914-73B6-47A0-8EBC-3E104845EDD2}" srcId="{F6F3B5F3-25A6-4BEF-B1C4-B028BB708517}" destId="{68D233C2-6350-4E06-9E03-C89290F2AC1D}" srcOrd="3" destOrd="0" parTransId="{01BB8A89-0348-4EFA-893A-0EC6CE35824A}" sibTransId="{9B8D57B3-3F18-4EF0-988D-475B1D984E94}"/>
    <dgm:cxn modelId="{3E0D8F6F-A0AD-400A-AF32-A26E953122DE}" type="presOf" srcId="{F804E07F-2688-4C4C-9D38-26D81DB63EBE}" destId="{DB780A72-FA6B-487C-B315-DFC89BE4A7EF}" srcOrd="0" destOrd="0" presId="urn:microsoft.com/office/officeart/2011/layout/HexagonRadial"/>
    <dgm:cxn modelId="{D5AD9C9B-CE50-446F-B8F1-8E8AE1C4C6B0}" srcId="{F6F3B5F3-25A6-4BEF-B1C4-B028BB708517}" destId="{1EAFE0B6-879B-4609-9A7D-F33F461AAE64}" srcOrd="0" destOrd="0" parTransId="{6F08B987-D1FD-4E57-AB1A-E9FA2FA9A408}" sibTransId="{527E719E-44EE-4F64-A551-6888FC0DB9F7}"/>
    <dgm:cxn modelId="{CFD658A9-EE0B-4956-95FA-6BAE3804FF65}" srcId="{F6F3B5F3-25A6-4BEF-B1C4-B028BB708517}" destId="{63707B92-0F1E-4872-9360-FD6F43E8A986}" srcOrd="4" destOrd="0" parTransId="{341D37EA-756C-4AF5-9867-5F5DA453B6F6}" sibTransId="{D821CA34-71DA-483D-9F2E-1AD697789975}"/>
    <dgm:cxn modelId="{C96E9BAB-F541-4F42-A37A-F265F3E1A8B9}" type="presOf" srcId="{1EAFE0B6-879B-4609-9A7D-F33F461AAE64}" destId="{A9CEBDF4-0CF3-4B81-A6D4-21E70CE8DEF7}" srcOrd="0" destOrd="0" presId="urn:microsoft.com/office/officeart/2011/layout/HexagonRadial"/>
    <dgm:cxn modelId="{D21CF0B3-B900-4C73-9727-8A3D260BFA92}" srcId="{48C26B8E-97DB-4FCD-A794-79270248C0B5}" destId="{F6F3B5F3-25A6-4BEF-B1C4-B028BB708517}" srcOrd="0" destOrd="0" parTransId="{9517D840-B6B6-45E8-80AC-6C5A2700372A}" sibTransId="{9EF3F7C4-4D1F-422D-A692-B1AB7A96F316}"/>
    <dgm:cxn modelId="{7FBCC6B5-A335-43DA-8FB6-2FB931268704}" srcId="{F6F3B5F3-25A6-4BEF-B1C4-B028BB708517}" destId="{F804E07F-2688-4C4C-9D38-26D81DB63EBE}" srcOrd="5" destOrd="0" parTransId="{ECADD132-6584-4BD5-9E7B-4D2447DEE674}" sibTransId="{3471B028-766D-4AB3-9EDA-425FC1903DD7}"/>
    <dgm:cxn modelId="{F297EDC5-C17D-47A2-9A0F-F4CF7C603BA5}" srcId="{F6F3B5F3-25A6-4BEF-B1C4-B028BB708517}" destId="{437BBBB1-4F07-4414-AD1C-314D8EFA14A0}" srcOrd="2" destOrd="0" parTransId="{70737F3D-5C1F-4A8B-A548-AC982E3C26B6}" sibTransId="{494901F3-A7A2-4F91-B302-CB88F06972E9}"/>
    <dgm:cxn modelId="{284F82C9-35DD-4305-9315-2792E5E025AB}" srcId="{F6F3B5F3-25A6-4BEF-B1C4-B028BB708517}" destId="{49893CF5-5E4D-45B3-B5C8-3F713BEE28E4}" srcOrd="1" destOrd="0" parTransId="{FB4CB385-2BEC-45C5-8CAB-06E42E10DB7F}" sibTransId="{2ED6F303-5E41-4885-A1FD-6DEF219FD1FD}"/>
    <dgm:cxn modelId="{719A08CC-45C9-4141-B80A-4E19AAD8F123}" type="presOf" srcId="{F6F3B5F3-25A6-4BEF-B1C4-B028BB708517}" destId="{79D672BD-13E4-40B1-8E30-3D7FCBBE645E}" srcOrd="0" destOrd="0" presId="urn:microsoft.com/office/officeart/2011/layout/HexagonRadial"/>
    <dgm:cxn modelId="{5B6ABED2-95AB-4962-9A0A-245495BB7FF0}" type="presOf" srcId="{48C26B8E-97DB-4FCD-A794-79270248C0B5}" destId="{1DD639E8-07B6-4979-ACFB-6A2442B20713}" srcOrd="0" destOrd="0" presId="urn:microsoft.com/office/officeart/2011/layout/HexagonRadial"/>
    <dgm:cxn modelId="{1C9466DD-D1FF-447E-B11E-5DDCDD38AEE7}" type="presOf" srcId="{63707B92-0F1E-4872-9360-FD6F43E8A986}" destId="{7F686FA6-5253-4446-A732-148D222FECDA}" srcOrd="0" destOrd="0" presId="urn:microsoft.com/office/officeart/2011/layout/HexagonRadial"/>
    <dgm:cxn modelId="{C8F4A0F6-9D68-4FB3-A4FF-F78D217393E6}" type="presOf" srcId="{68D233C2-6350-4E06-9E03-C89290F2AC1D}" destId="{74714FBE-E887-4088-87AA-22BF3708E70A}" srcOrd="0" destOrd="0" presId="urn:microsoft.com/office/officeart/2011/layout/HexagonRadial"/>
    <dgm:cxn modelId="{8A893F21-AD7B-41F0-8392-F8E3646AB807}" type="presParOf" srcId="{1DD639E8-07B6-4979-ACFB-6A2442B20713}" destId="{79D672BD-13E4-40B1-8E30-3D7FCBBE645E}" srcOrd="0" destOrd="0" presId="urn:microsoft.com/office/officeart/2011/layout/HexagonRadial"/>
    <dgm:cxn modelId="{3B436AD2-10B2-456E-A242-A03ED76EFE55}" type="presParOf" srcId="{1DD639E8-07B6-4979-ACFB-6A2442B20713}" destId="{8A2CDA96-69A4-40FC-8678-FA08A6189110}" srcOrd="1" destOrd="0" presId="urn:microsoft.com/office/officeart/2011/layout/HexagonRadial"/>
    <dgm:cxn modelId="{31449C37-7406-4356-9BF6-4406A8AAB48F}" type="presParOf" srcId="{8A2CDA96-69A4-40FC-8678-FA08A6189110}" destId="{CDA7FF67-AC07-420D-BE0F-41832E7C8ED6}" srcOrd="0" destOrd="0" presId="urn:microsoft.com/office/officeart/2011/layout/HexagonRadial"/>
    <dgm:cxn modelId="{B2567670-7743-4431-BFE5-D81BB7A71442}" type="presParOf" srcId="{1DD639E8-07B6-4979-ACFB-6A2442B20713}" destId="{A9CEBDF4-0CF3-4B81-A6D4-21E70CE8DEF7}" srcOrd="2" destOrd="0" presId="urn:microsoft.com/office/officeart/2011/layout/HexagonRadial"/>
    <dgm:cxn modelId="{CF17371E-AE4B-4BB7-83A0-EE7EE81A8DC9}" type="presParOf" srcId="{1DD639E8-07B6-4979-ACFB-6A2442B20713}" destId="{D46CAB4D-C080-461E-9587-0CE3F7DA12CB}" srcOrd="3" destOrd="0" presId="urn:microsoft.com/office/officeart/2011/layout/HexagonRadial"/>
    <dgm:cxn modelId="{B177A1BE-20C6-4F96-ABFE-64591802CCE2}" type="presParOf" srcId="{D46CAB4D-C080-461E-9587-0CE3F7DA12CB}" destId="{DDD1135C-04E7-4AF8-B167-A026623209ED}" srcOrd="0" destOrd="0" presId="urn:microsoft.com/office/officeart/2011/layout/HexagonRadial"/>
    <dgm:cxn modelId="{C883A2C6-AF69-4105-B00D-1FA3D55EE7E6}" type="presParOf" srcId="{1DD639E8-07B6-4979-ACFB-6A2442B20713}" destId="{A44D3A39-6C04-44F9-B439-D5229D0F39DE}" srcOrd="4" destOrd="0" presId="urn:microsoft.com/office/officeart/2011/layout/HexagonRadial"/>
    <dgm:cxn modelId="{C3E3BC91-C41F-4B4A-B091-761DBBFA2752}" type="presParOf" srcId="{1DD639E8-07B6-4979-ACFB-6A2442B20713}" destId="{A5353315-E2E3-428D-9266-92377A54BE82}" srcOrd="5" destOrd="0" presId="urn:microsoft.com/office/officeart/2011/layout/HexagonRadial"/>
    <dgm:cxn modelId="{26FD62D4-F6AC-4868-8B4F-7B4C91187047}" type="presParOf" srcId="{A5353315-E2E3-428D-9266-92377A54BE82}" destId="{90CD9DA9-4F8C-4A5B-893F-A380884AFC7A}" srcOrd="0" destOrd="0" presId="urn:microsoft.com/office/officeart/2011/layout/HexagonRadial"/>
    <dgm:cxn modelId="{94947887-5A30-4A16-A6EC-F740F62A04A4}" type="presParOf" srcId="{1DD639E8-07B6-4979-ACFB-6A2442B20713}" destId="{413077C1-336B-42BE-B4A5-A4C3187EE29A}" srcOrd="6" destOrd="0" presId="urn:microsoft.com/office/officeart/2011/layout/HexagonRadial"/>
    <dgm:cxn modelId="{B30CB1F6-8B65-4E74-88BD-7BD4CA3F3273}" type="presParOf" srcId="{1DD639E8-07B6-4979-ACFB-6A2442B20713}" destId="{EC8CBEB0-5CC5-4CD7-8EC4-931227FAD499}" srcOrd="7" destOrd="0" presId="urn:microsoft.com/office/officeart/2011/layout/HexagonRadial"/>
    <dgm:cxn modelId="{DA16F452-82DF-4135-B588-0BF70E7D839A}" type="presParOf" srcId="{EC8CBEB0-5CC5-4CD7-8EC4-931227FAD499}" destId="{ACE266A1-5F38-4C12-8916-1D41CBE23316}" srcOrd="0" destOrd="0" presId="urn:microsoft.com/office/officeart/2011/layout/HexagonRadial"/>
    <dgm:cxn modelId="{3D9FDFFF-68CD-47C9-84DA-81202B24FAFF}" type="presParOf" srcId="{1DD639E8-07B6-4979-ACFB-6A2442B20713}" destId="{74714FBE-E887-4088-87AA-22BF3708E70A}" srcOrd="8" destOrd="0" presId="urn:microsoft.com/office/officeart/2011/layout/HexagonRadial"/>
    <dgm:cxn modelId="{87CF0BDC-78DB-4900-84D6-05783E18C470}" type="presParOf" srcId="{1DD639E8-07B6-4979-ACFB-6A2442B20713}" destId="{CC9D0AD9-8E07-4DB6-B3A5-DD00EB2FC539}" srcOrd="9" destOrd="0" presId="urn:microsoft.com/office/officeart/2011/layout/HexagonRadial"/>
    <dgm:cxn modelId="{4632AF60-279A-4750-AD2D-6DC47EE4C029}" type="presParOf" srcId="{CC9D0AD9-8E07-4DB6-B3A5-DD00EB2FC539}" destId="{9182F6A0-06AF-4837-9608-A1EC3004BE4C}" srcOrd="0" destOrd="0" presId="urn:microsoft.com/office/officeart/2011/layout/HexagonRadial"/>
    <dgm:cxn modelId="{719613CB-DBB0-46DA-9A89-89FD52695971}" type="presParOf" srcId="{1DD639E8-07B6-4979-ACFB-6A2442B20713}" destId="{7F686FA6-5253-4446-A732-148D222FECDA}" srcOrd="10" destOrd="0" presId="urn:microsoft.com/office/officeart/2011/layout/HexagonRadial"/>
    <dgm:cxn modelId="{8B8684F3-52B9-4A30-89D3-7DF47F133E40}" type="presParOf" srcId="{1DD639E8-07B6-4979-ACFB-6A2442B20713}" destId="{0499BA07-9449-4D26-A37C-E1067696268A}" srcOrd="11" destOrd="0" presId="urn:microsoft.com/office/officeart/2011/layout/HexagonRadial"/>
    <dgm:cxn modelId="{700BF151-0CA0-4C93-92AB-4FA40BDAA75F}" type="presParOf" srcId="{0499BA07-9449-4D26-A37C-E1067696268A}" destId="{E4C5FAF8-5D2B-456A-B4C9-4DC2A4A92280}" srcOrd="0" destOrd="0" presId="urn:microsoft.com/office/officeart/2011/layout/HexagonRadial"/>
    <dgm:cxn modelId="{A861A555-16F5-455E-B8FA-C77B02133FC3}" type="presParOf" srcId="{1DD639E8-07B6-4979-ACFB-6A2442B20713}" destId="{DB780A72-FA6B-487C-B315-DFC89BE4A7EF}"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EB0295-EC12-4858-AD40-E4B847E278A1}"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584F2871-FB6F-4FB1-B9C6-DA44AD5F2449}">
      <dgm:prSet/>
      <dgm:spPr/>
      <dgm:t>
        <a:bodyPr/>
        <a:lstStyle/>
        <a:p>
          <a:r>
            <a:rPr lang="sr-Latn-RS" b="1"/>
            <a:t>Early Jazz</a:t>
          </a:r>
          <a:endParaRPr lang="en-US"/>
        </a:p>
      </dgm:t>
    </dgm:pt>
    <dgm:pt modelId="{47850587-11DC-4719-982F-4B49C7E42936}" type="parTrans" cxnId="{1E03A87A-FFCD-4613-AE93-5E86C1C5804D}">
      <dgm:prSet/>
      <dgm:spPr/>
      <dgm:t>
        <a:bodyPr/>
        <a:lstStyle/>
        <a:p>
          <a:endParaRPr lang="en-US"/>
        </a:p>
      </dgm:t>
    </dgm:pt>
    <dgm:pt modelId="{E2C17E78-E584-49C3-A43D-F538C8741913}" type="sibTrans" cxnId="{1E03A87A-FFCD-4613-AE93-5E86C1C5804D}">
      <dgm:prSet/>
      <dgm:spPr/>
      <dgm:t>
        <a:bodyPr/>
        <a:lstStyle/>
        <a:p>
          <a:endParaRPr lang="en-US"/>
        </a:p>
      </dgm:t>
    </dgm:pt>
    <dgm:pt modelId="{08C33170-C97D-4C25-AB37-BB615B6190A8}">
      <dgm:prSet/>
      <dgm:spPr/>
      <dgm:t>
        <a:bodyPr/>
        <a:lstStyle/>
        <a:p>
          <a:r>
            <a:rPr lang="sr-Latn-RS" b="1"/>
            <a:t>Big Band &amp; Swing Music</a:t>
          </a:r>
          <a:endParaRPr lang="en-US"/>
        </a:p>
      </dgm:t>
    </dgm:pt>
    <dgm:pt modelId="{88728F46-09B0-48AF-8EDD-2CA1C2B46544}" type="parTrans" cxnId="{F140479D-C59E-4018-AB47-B2B60AEE0C12}">
      <dgm:prSet/>
      <dgm:spPr/>
      <dgm:t>
        <a:bodyPr/>
        <a:lstStyle/>
        <a:p>
          <a:endParaRPr lang="en-US"/>
        </a:p>
      </dgm:t>
    </dgm:pt>
    <dgm:pt modelId="{89376A95-3690-40DE-BE14-D19BC47BB388}" type="sibTrans" cxnId="{F140479D-C59E-4018-AB47-B2B60AEE0C12}">
      <dgm:prSet/>
      <dgm:spPr/>
      <dgm:t>
        <a:bodyPr/>
        <a:lstStyle/>
        <a:p>
          <a:endParaRPr lang="en-US"/>
        </a:p>
      </dgm:t>
    </dgm:pt>
    <dgm:pt modelId="{C73928B4-7D44-4BBD-817B-46770AF27198}">
      <dgm:prSet/>
      <dgm:spPr/>
      <dgm:t>
        <a:bodyPr/>
        <a:lstStyle/>
        <a:p>
          <a:r>
            <a:rPr lang="sr-Latn-RS" b="1" u="sng" dirty="0" err="1">
              <a:hlinkClick xmlns:r="http://schemas.openxmlformats.org/officeDocument/2006/relationships" r:id="rId1"/>
            </a:rPr>
            <a:t>Bebop</a:t>
          </a:r>
          <a:endParaRPr lang="en-US" u="sng" dirty="0"/>
        </a:p>
      </dgm:t>
    </dgm:pt>
    <dgm:pt modelId="{462BE139-8245-48A9-9F2E-DBF1CAD644ED}" type="parTrans" cxnId="{D4E66E7B-9A97-4971-BF31-9C279393CBB3}">
      <dgm:prSet/>
      <dgm:spPr/>
      <dgm:t>
        <a:bodyPr/>
        <a:lstStyle/>
        <a:p>
          <a:endParaRPr lang="en-US"/>
        </a:p>
      </dgm:t>
    </dgm:pt>
    <dgm:pt modelId="{D8CE158F-F444-434D-A02B-DC33C77647D2}" type="sibTrans" cxnId="{D4E66E7B-9A97-4971-BF31-9C279393CBB3}">
      <dgm:prSet/>
      <dgm:spPr/>
      <dgm:t>
        <a:bodyPr/>
        <a:lstStyle/>
        <a:p>
          <a:endParaRPr lang="en-US"/>
        </a:p>
      </dgm:t>
    </dgm:pt>
    <dgm:pt modelId="{D3AC561B-DD49-4CBF-B24F-38ADE4D518AE}">
      <dgm:prSet/>
      <dgm:spPr/>
      <dgm:t>
        <a:bodyPr/>
        <a:lstStyle/>
        <a:p>
          <a:r>
            <a:rPr lang="sr-Latn-RS" b="1"/>
            <a:t>Gypsy Jazz</a:t>
          </a:r>
          <a:endParaRPr lang="en-US"/>
        </a:p>
      </dgm:t>
    </dgm:pt>
    <dgm:pt modelId="{7F263548-EB74-4FC9-BDFD-D7EA1261B40A}" type="parTrans" cxnId="{FB0979E3-42B8-4677-81C1-7C1579830365}">
      <dgm:prSet/>
      <dgm:spPr/>
      <dgm:t>
        <a:bodyPr/>
        <a:lstStyle/>
        <a:p>
          <a:endParaRPr lang="en-US"/>
        </a:p>
      </dgm:t>
    </dgm:pt>
    <dgm:pt modelId="{9E8AF4C2-C9FB-4093-80B1-48F88BA4E973}" type="sibTrans" cxnId="{FB0979E3-42B8-4677-81C1-7C1579830365}">
      <dgm:prSet/>
      <dgm:spPr/>
      <dgm:t>
        <a:bodyPr/>
        <a:lstStyle/>
        <a:p>
          <a:endParaRPr lang="en-US"/>
        </a:p>
      </dgm:t>
    </dgm:pt>
    <dgm:pt modelId="{02E5E553-48DC-4969-A916-AE61E9B43E72}">
      <dgm:prSet/>
      <dgm:spPr/>
      <dgm:t>
        <a:bodyPr/>
        <a:lstStyle/>
        <a:p>
          <a:r>
            <a:rPr lang="sr-Latn-RS" b="1"/>
            <a:t>Hard Bop</a:t>
          </a:r>
          <a:endParaRPr lang="en-US"/>
        </a:p>
      </dgm:t>
    </dgm:pt>
    <dgm:pt modelId="{B4BACF77-7A9E-4847-867D-063843DDEF4E}" type="parTrans" cxnId="{C25F31D0-0D1A-433D-83D9-341C008DCF64}">
      <dgm:prSet/>
      <dgm:spPr/>
      <dgm:t>
        <a:bodyPr/>
        <a:lstStyle/>
        <a:p>
          <a:endParaRPr lang="en-US"/>
        </a:p>
      </dgm:t>
    </dgm:pt>
    <dgm:pt modelId="{9EEA1BF2-E472-4AE3-A1C7-0239FFDA0722}" type="sibTrans" cxnId="{C25F31D0-0D1A-433D-83D9-341C008DCF64}">
      <dgm:prSet/>
      <dgm:spPr/>
      <dgm:t>
        <a:bodyPr/>
        <a:lstStyle/>
        <a:p>
          <a:endParaRPr lang="en-US"/>
        </a:p>
      </dgm:t>
    </dgm:pt>
    <dgm:pt modelId="{42733881-393D-4685-A9FD-5AAF0CEDA98B}">
      <dgm:prSet/>
      <dgm:spPr/>
      <dgm:t>
        <a:bodyPr/>
        <a:lstStyle/>
        <a:p>
          <a:r>
            <a:rPr lang="sr-Latn-RS" b="1"/>
            <a:t>Cool Jazz</a:t>
          </a:r>
          <a:endParaRPr lang="en-US"/>
        </a:p>
      </dgm:t>
    </dgm:pt>
    <dgm:pt modelId="{3B0E593C-4D40-4924-A509-FDA9EFB60132}" type="parTrans" cxnId="{D5F13497-1738-48D9-AA5D-908D453216F4}">
      <dgm:prSet/>
      <dgm:spPr/>
      <dgm:t>
        <a:bodyPr/>
        <a:lstStyle/>
        <a:p>
          <a:endParaRPr lang="en-US"/>
        </a:p>
      </dgm:t>
    </dgm:pt>
    <dgm:pt modelId="{2345A142-D8D5-45E8-8621-7FCFFBFC308B}" type="sibTrans" cxnId="{D5F13497-1738-48D9-AA5D-908D453216F4}">
      <dgm:prSet/>
      <dgm:spPr/>
      <dgm:t>
        <a:bodyPr/>
        <a:lstStyle/>
        <a:p>
          <a:endParaRPr lang="en-US"/>
        </a:p>
      </dgm:t>
    </dgm:pt>
    <dgm:pt modelId="{9CF5D481-EA7A-4246-9DBE-2ACBBAF84AB7}">
      <dgm:prSet/>
      <dgm:spPr/>
      <dgm:t>
        <a:bodyPr/>
        <a:lstStyle/>
        <a:p>
          <a:r>
            <a:rPr lang="sr-Latn-RS" b="1"/>
            <a:t>Modal Jazz</a:t>
          </a:r>
          <a:endParaRPr lang="en-US"/>
        </a:p>
      </dgm:t>
    </dgm:pt>
    <dgm:pt modelId="{483665BF-97C4-4C70-8FB0-211A1E387286}" type="parTrans" cxnId="{E1F7F930-68C5-441E-987E-9543C5C6E5C6}">
      <dgm:prSet/>
      <dgm:spPr/>
      <dgm:t>
        <a:bodyPr/>
        <a:lstStyle/>
        <a:p>
          <a:endParaRPr lang="en-US"/>
        </a:p>
      </dgm:t>
    </dgm:pt>
    <dgm:pt modelId="{ADD11DD4-037F-4A9F-9019-2C684D82C392}" type="sibTrans" cxnId="{E1F7F930-68C5-441E-987E-9543C5C6E5C6}">
      <dgm:prSet/>
      <dgm:spPr/>
      <dgm:t>
        <a:bodyPr/>
        <a:lstStyle/>
        <a:p>
          <a:endParaRPr lang="en-US"/>
        </a:p>
      </dgm:t>
    </dgm:pt>
    <dgm:pt modelId="{F40EBAA8-17D0-4DAF-A605-23629C7804B7}">
      <dgm:prSet/>
      <dgm:spPr/>
      <dgm:t>
        <a:bodyPr/>
        <a:lstStyle/>
        <a:p>
          <a:r>
            <a:rPr lang="sr-Latn-RS" b="1"/>
            <a:t>Latin Jazz</a:t>
          </a:r>
          <a:endParaRPr lang="en-US"/>
        </a:p>
      </dgm:t>
    </dgm:pt>
    <dgm:pt modelId="{DEE42EDA-CFEF-42E6-A5BA-5DD10480655D}" type="parTrans" cxnId="{510B73ED-9B4E-4AE7-8B28-E432DF38BFE9}">
      <dgm:prSet/>
      <dgm:spPr/>
      <dgm:t>
        <a:bodyPr/>
        <a:lstStyle/>
        <a:p>
          <a:endParaRPr lang="en-US"/>
        </a:p>
      </dgm:t>
    </dgm:pt>
    <dgm:pt modelId="{36501146-B4BF-4B15-A410-9E73D74AD4D7}" type="sibTrans" cxnId="{510B73ED-9B4E-4AE7-8B28-E432DF38BFE9}">
      <dgm:prSet/>
      <dgm:spPr/>
      <dgm:t>
        <a:bodyPr/>
        <a:lstStyle/>
        <a:p>
          <a:endParaRPr lang="en-US"/>
        </a:p>
      </dgm:t>
    </dgm:pt>
    <dgm:pt modelId="{B3D6C277-6B2F-4ACB-AD4D-526BBFD07F54}">
      <dgm:prSet/>
      <dgm:spPr/>
      <dgm:t>
        <a:bodyPr/>
        <a:lstStyle/>
        <a:p>
          <a:r>
            <a:rPr lang="sr-Latn-RS" b="1"/>
            <a:t>Free Jazz</a:t>
          </a:r>
          <a:endParaRPr lang="en-US"/>
        </a:p>
      </dgm:t>
    </dgm:pt>
    <dgm:pt modelId="{254098FA-3693-4F4A-B4CB-7E203B66CD02}" type="parTrans" cxnId="{31CFA33A-C64D-4D10-8D28-950B73749F62}">
      <dgm:prSet/>
      <dgm:spPr/>
      <dgm:t>
        <a:bodyPr/>
        <a:lstStyle/>
        <a:p>
          <a:endParaRPr lang="en-US"/>
        </a:p>
      </dgm:t>
    </dgm:pt>
    <dgm:pt modelId="{4BDB5753-EFC8-4655-BA5B-440B2EE98C78}" type="sibTrans" cxnId="{31CFA33A-C64D-4D10-8D28-950B73749F62}">
      <dgm:prSet/>
      <dgm:spPr/>
      <dgm:t>
        <a:bodyPr/>
        <a:lstStyle/>
        <a:p>
          <a:endParaRPr lang="en-US"/>
        </a:p>
      </dgm:t>
    </dgm:pt>
    <dgm:pt modelId="{D827BF88-9684-48FF-8755-CB00B41CCB81}">
      <dgm:prSet/>
      <dgm:spPr/>
      <dgm:t>
        <a:bodyPr/>
        <a:lstStyle/>
        <a:p>
          <a:r>
            <a:rPr lang="sr-Latn-RS" b="1"/>
            <a:t>Fusion</a:t>
          </a:r>
          <a:endParaRPr lang="en-US"/>
        </a:p>
      </dgm:t>
    </dgm:pt>
    <dgm:pt modelId="{BA05091D-24C0-4EF8-AA89-C190680CC9C2}" type="parTrans" cxnId="{756C7D58-49C4-48FE-B507-6FA936C0F4D2}">
      <dgm:prSet/>
      <dgm:spPr/>
      <dgm:t>
        <a:bodyPr/>
        <a:lstStyle/>
        <a:p>
          <a:endParaRPr lang="en-US"/>
        </a:p>
      </dgm:t>
    </dgm:pt>
    <dgm:pt modelId="{35C9A65D-8C94-4105-BF88-49B23669FC51}" type="sibTrans" cxnId="{756C7D58-49C4-48FE-B507-6FA936C0F4D2}">
      <dgm:prSet/>
      <dgm:spPr/>
      <dgm:t>
        <a:bodyPr/>
        <a:lstStyle/>
        <a:p>
          <a:endParaRPr lang="en-US"/>
        </a:p>
      </dgm:t>
    </dgm:pt>
    <dgm:pt modelId="{32B4BFE8-804F-4DE5-9660-738DC0F96AE7}">
      <dgm:prSet/>
      <dgm:spPr/>
      <dgm:t>
        <a:bodyPr/>
        <a:lstStyle/>
        <a:p>
          <a:r>
            <a:rPr lang="sr-Latn-RS" b="1"/>
            <a:t>Modern Jazz</a:t>
          </a:r>
          <a:endParaRPr lang="en-US"/>
        </a:p>
      </dgm:t>
    </dgm:pt>
    <dgm:pt modelId="{5AD16186-BA6D-4A88-892E-A75078EE68A2}" type="parTrans" cxnId="{E45AD231-6D02-420E-90C6-63AEE7F71C5A}">
      <dgm:prSet/>
      <dgm:spPr/>
      <dgm:t>
        <a:bodyPr/>
        <a:lstStyle/>
        <a:p>
          <a:endParaRPr lang="en-US"/>
        </a:p>
      </dgm:t>
    </dgm:pt>
    <dgm:pt modelId="{3F499CA8-DA71-40D0-9DE2-4E1EEE4FD32F}" type="sibTrans" cxnId="{E45AD231-6D02-420E-90C6-63AEE7F71C5A}">
      <dgm:prSet/>
      <dgm:spPr/>
      <dgm:t>
        <a:bodyPr/>
        <a:lstStyle/>
        <a:p>
          <a:endParaRPr lang="en-US"/>
        </a:p>
      </dgm:t>
    </dgm:pt>
    <dgm:pt modelId="{7D5454B2-72A1-4057-ABB4-A0CC3D70CA8E}" type="pres">
      <dgm:prSet presAssocID="{B0EB0295-EC12-4858-AD40-E4B847E278A1}" presName="diagram" presStyleCnt="0">
        <dgm:presLayoutVars>
          <dgm:dir/>
          <dgm:resizeHandles val="exact"/>
        </dgm:presLayoutVars>
      </dgm:prSet>
      <dgm:spPr/>
    </dgm:pt>
    <dgm:pt modelId="{D076C3B2-0EA6-4AF9-8E14-25EA31457401}" type="pres">
      <dgm:prSet presAssocID="{584F2871-FB6F-4FB1-B9C6-DA44AD5F2449}" presName="node" presStyleLbl="node1" presStyleIdx="0" presStyleCnt="11">
        <dgm:presLayoutVars>
          <dgm:bulletEnabled val="1"/>
        </dgm:presLayoutVars>
      </dgm:prSet>
      <dgm:spPr/>
    </dgm:pt>
    <dgm:pt modelId="{0986BE83-FD2A-48FC-9408-54EC2D9A6D0A}" type="pres">
      <dgm:prSet presAssocID="{E2C17E78-E584-49C3-A43D-F538C8741913}" presName="sibTrans" presStyleCnt="0"/>
      <dgm:spPr/>
    </dgm:pt>
    <dgm:pt modelId="{E66B95A5-805E-49BC-8853-83A2D1F91CCC}" type="pres">
      <dgm:prSet presAssocID="{08C33170-C97D-4C25-AB37-BB615B6190A8}" presName="node" presStyleLbl="node1" presStyleIdx="1" presStyleCnt="11">
        <dgm:presLayoutVars>
          <dgm:bulletEnabled val="1"/>
        </dgm:presLayoutVars>
      </dgm:prSet>
      <dgm:spPr/>
    </dgm:pt>
    <dgm:pt modelId="{0B320485-25D0-44FE-899E-9355C50FEA68}" type="pres">
      <dgm:prSet presAssocID="{89376A95-3690-40DE-BE14-D19BC47BB388}" presName="sibTrans" presStyleCnt="0"/>
      <dgm:spPr/>
    </dgm:pt>
    <dgm:pt modelId="{0885812F-E3C7-4026-884F-890EAFD8A16C}" type="pres">
      <dgm:prSet presAssocID="{C73928B4-7D44-4BBD-817B-46770AF27198}" presName="node" presStyleLbl="node1" presStyleIdx="2" presStyleCnt="11">
        <dgm:presLayoutVars>
          <dgm:bulletEnabled val="1"/>
        </dgm:presLayoutVars>
      </dgm:prSet>
      <dgm:spPr/>
    </dgm:pt>
    <dgm:pt modelId="{70E859F9-3D63-4B2D-9141-78447595900A}" type="pres">
      <dgm:prSet presAssocID="{D8CE158F-F444-434D-A02B-DC33C77647D2}" presName="sibTrans" presStyleCnt="0"/>
      <dgm:spPr/>
    </dgm:pt>
    <dgm:pt modelId="{A35729BB-0DA1-4F8C-927E-8369BF1A6FCA}" type="pres">
      <dgm:prSet presAssocID="{D3AC561B-DD49-4CBF-B24F-38ADE4D518AE}" presName="node" presStyleLbl="node1" presStyleIdx="3" presStyleCnt="11">
        <dgm:presLayoutVars>
          <dgm:bulletEnabled val="1"/>
        </dgm:presLayoutVars>
      </dgm:prSet>
      <dgm:spPr/>
    </dgm:pt>
    <dgm:pt modelId="{78CE7944-4126-4B1D-AD7D-CE42D7482A4D}" type="pres">
      <dgm:prSet presAssocID="{9E8AF4C2-C9FB-4093-80B1-48F88BA4E973}" presName="sibTrans" presStyleCnt="0"/>
      <dgm:spPr/>
    </dgm:pt>
    <dgm:pt modelId="{03E0247B-6FB7-4532-AA30-A2A7E5D862FE}" type="pres">
      <dgm:prSet presAssocID="{02E5E553-48DC-4969-A916-AE61E9B43E72}" presName="node" presStyleLbl="node1" presStyleIdx="4" presStyleCnt="11">
        <dgm:presLayoutVars>
          <dgm:bulletEnabled val="1"/>
        </dgm:presLayoutVars>
      </dgm:prSet>
      <dgm:spPr/>
    </dgm:pt>
    <dgm:pt modelId="{77258A27-2F31-448D-91BF-5C97F5335F45}" type="pres">
      <dgm:prSet presAssocID="{9EEA1BF2-E472-4AE3-A1C7-0239FFDA0722}" presName="sibTrans" presStyleCnt="0"/>
      <dgm:spPr/>
    </dgm:pt>
    <dgm:pt modelId="{6E3AE619-B9DC-46BE-84F0-4059CE07C7AA}" type="pres">
      <dgm:prSet presAssocID="{42733881-393D-4685-A9FD-5AAF0CEDA98B}" presName="node" presStyleLbl="node1" presStyleIdx="5" presStyleCnt="11">
        <dgm:presLayoutVars>
          <dgm:bulletEnabled val="1"/>
        </dgm:presLayoutVars>
      </dgm:prSet>
      <dgm:spPr/>
    </dgm:pt>
    <dgm:pt modelId="{08E132E7-0212-4FD4-BCEA-B224DF182351}" type="pres">
      <dgm:prSet presAssocID="{2345A142-D8D5-45E8-8621-7FCFFBFC308B}" presName="sibTrans" presStyleCnt="0"/>
      <dgm:spPr/>
    </dgm:pt>
    <dgm:pt modelId="{3CD1F321-4C8C-40F2-91A8-149EDE28E279}" type="pres">
      <dgm:prSet presAssocID="{9CF5D481-EA7A-4246-9DBE-2ACBBAF84AB7}" presName="node" presStyleLbl="node1" presStyleIdx="6" presStyleCnt="11">
        <dgm:presLayoutVars>
          <dgm:bulletEnabled val="1"/>
        </dgm:presLayoutVars>
      </dgm:prSet>
      <dgm:spPr/>
    </dgm:pt>
    <dgm:pt modelId="{52552904-99C2-4738-8946-F6637C2B4E7F}" type="pres">
      <dgm:prSet presAssocID="{ADD11DD4-037F-4A9F-9019-2C684D82C392}" presName="sibTrans" presStyleCnt="0"/>
      <dgm:spPr/>
    </dgm:pt>
    <dgm:pt modelId="{7E06532A-DB4A-413D-9E68-0AF34AB3AE78}" type="pres">
      <dgm:prSet presAssocID="{F40EBAA8-17D0-4DAF-A605-23629C7804B7}" presName="node" presStyleLbl="node1" presStyleIdx="7" presStyleCnt="11">
        <dgm:presLayoutVars>
          <dgm:bulletEnabled val="1"/>
        </dgm:presLayoutVars>
      </dgm:prSet>
      <dgm:spPr/>
    </dgm:pt>
    <dgm:pt modelId="{87F9A96F-AD24-49A6-A431-71517F372B08}" type="pres">
      <dgm:prSet presAssocID="{36501146-B4BF-4B15-A410-9E73D74AD4D7}" presName="sibTrans" presStyleCnt="0"/>
      <dgm:spPr/>
    </dgm:pt>
    <dgm:pt modelId="{DCD982E5-F1F4-4CCD-96F0-27FE99D8B842}" type="pres">
      <dgm:prSet presAssocID="{B3D6C277-6B2F-4ACB-AD4D-526BBFD07F54}" presName="node" presStyleLbl="node1" presStyleIdx="8" presStyleCnt="11">
        <dgm:presLayoutVars>
          <dgm:bulletEnabled val="1"/>
        </dgm:presLayoutVars>
      </dgm:prSet>
      <dgm:spPr/>
    </dgm:pt>
    <dgm:pt modelId="{6F02CDC3-1F79-4419-98BF-46E3A28C21A4}" type="pres">
      <dgm:prSet presAssocID="{4BDB5753-EFC8-4655-BA5B-440B2EE98C78}" presName="sibTrans" presStyleCnt="0"/>
      <dgm:spPr/>
    </dgm:pt>
    <dgm:pt modelId="{9A12D7CF-F4F7-498B-B07E-9E769158992D}" type="pres">
      <dgm:prSet presAssocID="{D827BF88-9684-48FF-8755-CB00B41CCB81}" presName="node" presStyleLbl="node1" presStyleIdx="9" presStyleCnt="11">
        <dgm:presLayoutVars>
          <dgm:bulletEnabled val="1"/>
        </dgm:presLayoutVars>
      </dgm:prSet>
      <dgm:spPr/>
    </dgm:pt>
    <dgm:pt modelId="{07E2CFE9-3A92-4FFC-8638-25693B967831}" type="pres">
      <dgm:prSet presAssocID="{35C9A65D-8C94-4105-BF88-49B23669FC51}" presName="sibTrans" presStyleCnt="0"/>
      <dgm:spPr/>
    </dgm:pt>
    <dgm:pt modelId="{C1F2360E-F55F-45A4-9C80-99ECD5BC815B}" type="pres">
      <dgm:prSet presAssocID="{32B4BFE8-804F-4DE5-9660-738DC0F96AE7}" presName="node" presStyleLbl="node1" presStyleIdx="10" presStyleCnt="11">
        <dgm:presLayoutVars>
          <dgm:bulletEnabled val="1"/>
        </dgm:presLayoutVars>
      </dgm:prSet>
      <dgm:spPr/>
    </dgm:pt>
  </dgm:ptLst>
  <dgm:cxnLst>
    <dgm:cxn modelId="{3692AE05-4955-43A3-A76D-85E06066ED73}" type="presOf" srcId="{D827BF88-9684-48FF-8755-CB00B41CCB81}" destId="{9A12D7CF-F4F7-498B-B07E-9E769158992D}" srcOrd="0" destOrd="0" presId="urn:microsoft.com/office/officeart/2005/8/layout/default"/>
    <dgm:cxn modelId="{C7DE1507-5CDA-4D84-A9F5-C8DDA50746B4}" type="presOf" srcId="{584F2871-FB6F-4FB1-B9C6-DA44AD5F2449}" destId="{D076C3B2-0EA6-4AF9-8E14-25EA31457401}" srcOrd="0" destOrd="0" presId="urn:microsoft.com/office/officeart/2005/8/layout/default"/>
    <dgm:cxn modelId="{3C967A0A-5013-4C14-962F-0226903D650C}" type="presOf" srcId="{F40EBAA8-17D0-4DAF-A605-23629C7804B7}" destId="{7E06532A-DB4A-413D-9E68-0AF34AB3AE78}" srcOrd="0" destOrd="0" presId="urn:microsoft.com/office/officeart/2005/8/layout/default"/>
    <dgm:cxn modelId="{4F459C1A-0862-46B8-B5E7-9211E8C3CD95}" type="presOf" srcId="{32B4BFE8-804F-4DE5-9660-738DC0F96AE7}" destId="{C1F2360E-F55F-45A4-9C80-99ECD5BC815B}" srcOrd="0" destOrd="0" presId="urn:microsoft.com/office/officeart/2005/8/layout/default"/>
    <dgm:cxn modelId="{8BDD6930-6B99-410E-8473-A66BD28E2534}" type="presOf" srcId="{B0EB0295-EC12-4858-AD40-E4B847E278A1}" destId="{7D5454B2-72A1-4057-ABB4-A0CC3D70CA8E}" srcOrd="0" destOrd="0" presId="urn:microsoft.com/office/officeart/2005/8/layout/default"/>
    <dgm:cxn modelId="{E1F7F930-68C5-441E-987E-9543C5C6E5C6}" srcId="{B0EB0295-EC12-4858-AD40-E4B847E278A1}" destId="{9CF5D481-EA7A-4246-9DBE-2ACBBAF84AB7}" srcOrd="6" destOrd="0" parTransId="{483665BF-97C4-4C70-8FB0-211A1E387286}" sibTransId="{ADD11DD4-037F-4A9F-9019-2C684D82C392}"/>
    <dgm:cxn modelId="{E45AD231-6D02-420E-90C6-63AEE7F71C5A}" srcId="{B0EB0295-EC12-4858-AD40-E4B847E278A1}" destId="{32B4BFE8-804F-4DE5-9660-738DC0F96AE7}" srcOrd="10" destOrd="0" parTransId="{5AD16186-BA6D-4A88-892E-A75078EE68A2}" sibTransId="{3F499CA8-DA71-40D0-9DE2-4E1EEE4FD32F}"/>
    <dgm:cxn modelId="{31CFA33A-C64D-4D10-8D28-950B73749F62}" srcId="{B0EB0295-EC12-4858-AD40-E4B847E278A1}" destId="{B3D6C277-6B2F-4ACB-AD4D-526BBFD07F54}" srcOrd="8" destOrd="0" parTransId="{254098FA-3693-4F4A-B4CB-7E203B66CD02}" sibTransId="{4BDB5753-EFC8-4655-BA5B-440B2EE98C78}"/>
    <dgm:cxn modelId="{F5317A6F-480F-4D81-9F0A-1B7FB173CB6B}" type="presOf" srcId="{B3D6C277-6B2F-4ACB-AD4D-526BBFD07F54}" destId="{DCD982E5-F1F4-4CCD-96F0-27FE99D8B842}" srcOrd="0" destOrd="0" presId="urn:microsoft.com/office/officeart/2005/8/layout/default"/>
    <dgm:cxn modelId="{756C7D58-49C4-48FE-B507-6FA936C0F4D2}" srcId="{B0EB0295-EC12-4858-AD40-E4B847E278A1}" destId="{D827BF88-9684-48FF-8755-CB00B41CCB81}" srcOrd="9" destOrd="0" parTransId="{BA05091D-24C0-4EF8-AA89-C190680CC9C2}" sibTransId="{35C9A65D-8C94-4105-BF88-49B23669FC51}"/>
    <dgm:cxn modelId="{1E03A87A-FFCD-4613-AE93-5E86C1C5804D}" srcId="{B0EB0295-EC12-4858-AD40-E4B847E278A1}" destId="{584F2871-FB6F-4FB1-B9C6-DA44AD5F2449}" srcOrd="0" destOrd="0" parTransId="{47850587-11DC-4719-982F-4B49C7E42936}" sibTransId="{E2C17E78-E584-49C3-A43D-F538C8741913}"/>
    <dgm:cxn modelId="{D4E66E7B-9A97-4971-BF31-9C279393CBB3}" srcId="{B0EB0295-EC12-4858-AD40-E4B847E278A1}" destId="{C73928B4-7D44-4BBD-817B-46770AF27198}" srcOrd="2" destOrd="0" parTransId="{462BE139-8245-48A9-9F2E-DBF1CAD644ED}" sibTransId="{D8CE158F-F444-434D-A02B-DC33C77647D2}"/>
    <dgm:cxn modelId="{D5F13497-1738-48D9-AA5D-908D453216F4}" srcId="{B0EB0295-EC12-4858-AD40-E4B847E278A1}" destId="{42733881-393D-4685-A9FD-5AAF0CEDA98B}" srcOrd="5" destOrd="0" parTransId="{3B0E593C-4D40-4924-A509-FDA9EFB60132}" sibTransId="{2345A142-D8D5-45E8-8621-7FCFFBFC308B}"/>
    <dgm:cxn modelId="{F140479D-C59E-4018-AB47-B2B60AEE0C12}" srcId="{B0EB0295-EC12-4858-AD40-E4B847E278A1}" destId="{08C33170-C97D-4C25-AB37-BB615B6190A8}" srcOrd="1" destOrd="0" parTransId="{88728F46-09B0-48AF-8EDD-2CA1C2B46544}" sibTransId="{89376A95-3690-40DE-BE14-D19BC47BB388}"/>
    <dgm:cxn modelId="{D293C69E-A4C2-43C9-A6D2-927EB547F89F}" type="presOf" srcId="{C73928B4-7D44-4BBD-817B-46770AF27198}" destId="{0885812F-E3C7-4026-884F-890EAFD8A16C}" srcOrd="0" destOrd="0" presId="urn:microsoft.com/office/officeart/2005/8/layout/default"/>
    <dgm:cxn modelId="{9E6BC8A1-BDA6-40D1-8039-0C00DCE29087}" type="presOf" srcId="{08C33170-C97D-4C25-AB37-BB615B6190A8}" destId="{E66B95A5-805E-49BC-8853-83A2D1F91CCC}" srcOrd="0" destOrd="0" presId="urn:microsoft.com/office/officeart/2005/8/layout/default"/>
    <dgm:cxn modelId="{DBE6FCB9-E7AF-4116-B3AA-FA1E90E185BC}" type="presOf" srcId="{9CF5D481-EA7A-4246-9DBE-2ACBBAF84AB7}" destId="{3CD1F321-4C8C-40F2-91A8-149EDE28E279}" srcOrd="0" destOrd="0" presId="urn:microsoft.com/office/officeart/2005/8/layout/default"/>
    <dgm:cxn modelId="{C25F31D0-0D1A-433D-83D9-341C008DCF64}" srcId="{B0EB0295-EC12-4858-AD40-E4B847E278A1}" destId="{02E5E553-48DC-4969-A916-AE61E9B43E72}" srcOrd="4" destOrd="0" parTransId="{B4BACF77-7A9E-4847-867D-063843DDEF4E}" sibTransId="{9EEA1BF2-E472-4AE3-A1C7-0239FFDA0722}"/>
    <dgm:cxn modelId="{FB0979E3-42B8-4677-81C1-7C1579830365}" srcId="{B0EB0295-EC12-4858-AD40-E4B847E278A1}" destId="{D3AC561B-DD49-4CBF-B24F-38ADE4D518AE}" srcOrd="3" destOrd="0" parTransId="{7F263548-EB74-4FC9-BDFD-D7EA1261B40A}" sibTransId="{9E8AF4C2-C9FB-4093-80B1-48F88BA4E973}"/>
    <dgm:cxn modelId="{847EFCE8-982A-4241-9881-AF6FA235194A}" type="presOf" srcId="{02E5E553-48DC-4969-A916-AE61E9B43E72}" destId="{03E0247B-6FB7-4532-AA30-A2A7E5D862FE}" srcOrd="0" destOrd="0" presId="urn:microsoft.com/office/officeart/2005/8/layout/default"/>
    <dgm:cxn modelId="{510B73ED-9B4E-4AE7-8B28-E432DF38BFE9}" srcId="{B0EB0295-EC12-4858-AD40-E4B847E278A1}" destId="{F40EBAA8-17D0-4DAF-A605-23629C7804B7}" srcOrd="7" destOrd="0" parTransId="{DEE42EDA-CFEF-42E6-A5BA-5DD10480655D}" sibTransId="{36501146-B4BF-4B15-A410-9E73D74AD4D7}"/>
    <dgm:cxn modelId="{C9C3F3F2-0120-4269-B86D-13E31AB27DB6}" type="presOf" srcId="{42733881-393D-4685-A9FD-5AAF0CEDA98B}" destId="{6E3AE619-B9DC-46BE-84F0-4059CE07C7AA}" srcOrd="0" destOrd="0" presId="urn:microsoft.com/office/officeart/2005/8/layout/default"/>
    <dgm:cxn modelId="{69747CF4-7183-4954-B3F0-6911BBA93C3F}" type="presOf" srcId="{D3AC561B-DD49-4CBF-B24F-38ADE4D518AE}" destId="{A35729BB-0DA1-4F8C-927E-8369BF1A6FCA}" srcOrd="0" destOrd="0" presId="urn:microsoft.com/office/officeart/2005/8/layout/default"/>
    <dgm:cxn modelId="{0C367E4B-C2D7-4CE0-91A8-C4AB88D85AA1}" type="presParOf" srcId="{7D5454B2-72A1-4057-ABB4-A0CC3D70CA8E}" destId="{D076C3B2-0EA6-4AF9-8E14-25EA31457401}" srcOrd="0" destOrd="0" presId="urn:microsoft.com/office/officeart/2005/8/layout/default"/>
    <dgm:cxn modelId="{75C446B6-0428-49D5-9DDA-27142E71F7F5}" type="presParOf" srcId="{7D5454B2-72A1-4057-ABB4-A0CC3D70CA8E}" destId="{0986BE83-FD2A-48FC-9408-54EC2D9A6D0A}" srcOrd="1" destOrd="0" presId="urn:microsoft.com/office/officeart/2005/8/layout/default"/>
    <dgm:cxn modelId="{72016A45-67D9-40D3-BC12-F48135262579}" type="presParOf" srcId="{7D5454B2-72A1-4057-ABB4-A0CC3D70CA8E}" destId="{E66B95A5-805E-49BC-8853-83A2D1F91CCC}" srcOrd="2" destOrd="0" presId="urn:microsoft.com/office/officeart/2005/8/layout/default"/>
    <dgm:cxn modelId="{46900C71-7355-4A2E-972A-B39FF87C56BC}" type="presParOf" srcId="{7D5454B2-72A1-4057-ABB4-A0CC3D70CA8E}" destId="{0B320485-25D0-44FE-899E-9355C50FEA68}" srcOrd="3" destOrd="0" presId="urn:microsoft.com/office/officeart/2005/8/layout/default"/>
    <dgm:cxn modelId="{764CB413-7947-459B-9A05-9F1C43969E40}" type="presParOf" srcId="{7D5454B2-72A1-4057-ABB4-A0CC3D70CA8E}" destId="{0885812F-E3C7-4026-884F-890EAFD8A16C}" srcOrd="4" destOrd="0" presId="urn:microsoft.com/office/officeart/2005/8/layout/default"/>
    <dgm:cxn modelId="{6776A8E4-87AC-4F48-84D5-0274181634CC}" type="presParOf" srcId="{7D5454B2-72A1-4057-ABB4-A0CC3D70CA8E}" destId="{70E859F9-3D63-4B2D-9141-78447595900A}" srcOrd="5" destOrd="0" presId="urn:microsoft.com/office/officeart/2005/8/layout/default"/>
    <dgm:cxn modelId="{DD77A8DD-B80F-4B6D-9144-DC5BD83C6BCA}" type="presParOf" srcId="{7D5454B2-72A1-4057-ABB4-A0CC3D70CA8E}" destId="{A35729BB-0DA1-4F8C-927E-8369BF1A6FCA}" srcOrd="6" destOrd="0" presId="urn:microsoft.com/office/officeart/2005/8/layout/default"/>
    <dgm:cxn modelId="{6712FF3E-A675-45F6-A342-8525B9EDB3CA}" type="presParOf" srcId="{7D5454B2-72A1-4057-ABB4-A0CC3D70CA8E}" destId="{78CE7944-4126-4B1D-AD7D-CE42D7482A4D}" srcOrd="7" destOrd="0" presId="urn:microsoft.com/office/officeart/2005/8/layout/default"/>
    <dgm:cxn modelId="{69B179C6-1098-4986-9395-2440E5F649DE}" type="presParOf" srcId="{7D5454B2-72A1-4057-ABB4-A0CC3D70CA8E}" destId="{03E0247B-6FB7-4532-AA30-A2A7E5D862FE}" srcOrd="8" destOrd="0" presId="urn:microsoft.com/office/officeart/2005/8/layout/default"/>
    <dgm:cxn modelId="{1209A226-2011-41C5-A030-E749F15CA710}" type="presParOf" srcId="{7D5454B2-72A1-4057-ABB4-A0CC3D70CA8E}" destId="{77258A27-2F31-448D-91BF-5C97F5335F45}" srcOrd="9" destOrd="0" presId="urn:microsoft.com/office/officeart/2005/8/layout/default"/>
    <dgm:cxn modelId="{527F7592-1080-4F9D-B7E1-AEC29BCB3A25}" type="presParOf" srcId="{7D5454B2-72A1-4057-ABB4-A0CC3D70CA8E}" destId="{6E3AE619-B9DC-46BE-84F0-4059CE07C7AA}" srcOrd="10" destOrd="0" presId="urn:microsoft.com/office/officeart/2005/8/layout/default"/>
    <dgm:cxn modelId="{FA0823A5-21CE-421D-806D-756BCC354930}" type="presParOf" srcId="{7D5454B2-72A1-4057-ABB4-A0CC3D70CA8E}" destId="{08E132E7-0212-4FD4-BCEA-B224DF182351}" srcOrd="11" destOrd="0" presId="urn:microsoft.com/office/officeart/2005/8/layout/default"/>
    <dgm:cxn modelId="{AF9E8E3F-6AAC-4E7D-BBDF-33F0DE75F183}" type="presParOf" srcId="{7D5454B2-72A1-4057-ABB4-A0CC3D70CA8E}" destId="{3CD1F321-4C8C-40F2-91A8-149EDE28E279}" srcOrd="12" destOrd="0" presId="urn:microsoft.com/office/officeart/2005/8/layout/default"/>
    <dgm:cxn modelId="{3FDD3732-31EF-4C81-9A6E-B44864632075}" type="presParOf" srcId="{7D5454B2-72A1-4057-ABB4-A0CC3D70CA8E}" destId="{52552904-99C2-4738-8946-F6637C2B4E7F}" srcOrd="13" destOrd="0" presId="urn:microsoft.com/office/officeart/2005/8/layout/default"/>
    <dgm:cxn modelId="{AD786198-290D-45B7-9509-36CA900F88D5}" type="presParOf" srcId="{7D5454B2-72A1-4057-ABB4-A0CC3D70CA8E}" destId="{7E06532A-DB4A-413D-9E68-0AF34AB3AE78}" srcOrd="14" destOrd="0" presId="urn:microsoft.com/office/officeart/2005/8/layout/default"/>
    <dgm:cxn modelId="{EECB0E60-B97C-4372-B487-9ED49FE6561B}" type="presParOf" srcId="{7D5454B2-72A1-4057-ABB4-A0CC3D70CA8E}" destId="{87F9A96F-AD24-49A6-A431-71517F372B08}" srcOrd="15" destOrd="0" presId="urn:microsoft.com/office/officeart/2005/8/layout/default"/>
    <dgm:cxn modelId="{786D58D1-9850-4B59-AE32-4FEC3801B2A0}" type="presParOf" srcId="{7D5454B2-72A1-4057-ABB4-A0CC3D70CA8E}" destId="{DCD982E5-F1F4-4CCD-96F0-27FE99D8B842}" srcOrd="16" destOrd="0" presId="urn:microsoft.com/office/officeart/2005/8/layout/default"/>
    <dgm:cxn modelId="{8A11EDB0-7441-49D2-B64A-19231EFC0F8A}" type="presParOf" srcId="{7D5454B2-72A1-4057-ABB4-A0CC3D70CA8E}" destId="{6F02CDC3-1F79-4419-98BF-46E3A28C21A4}" srcOrd="17" destOrd="0" presId="urn:microsoft.com/office/officeart/2005/8/layout/default"/>
    <dgm:cxn modelId="{BCD4524A-B8B8-42DF-AF67-FDC23B9E9075}" type="presParOf" srcId="{7D5454B2-72A1-4057-ABB4-A0CC3D70CA8E}" destId="{9A12D7CF-F4F7-498B-B07E-9E769158992D}" srcOrd="18" destOrd="0" presId="urn:microsoft.com/office/officeart/2005/8/layout/default"/>
    <dgm:cxn modelId="{58B3C502-6495-4AA8-9B45-1267FF60F85A}" type="presParOf" srcId="{7D5454B2-72A1-4057-ABB4-A0CC3D70CA8E}" destId="{07E2CFE9-3A92-4FFC-8638-25693B967831}" srcOrd="19" destOrd="0" presId="urn:microsoft.com/office/officeart/2005/8/layout/default"/>
    <dgm:cxn modelId="{66185FDF-70FE-445B-8F27-05893759BDA4}" type="presParOf" srcId="{7D5454B2-72A1-4057-ABB4-A0CC3D70CA8E}" destId="{C1F2360E-F55F-45A4-9C80-99ECD5BC815B}"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688EBE-2C47-4932-88D1-8AF18F1EEFF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003F180-306F-4394-BCBB-04AE802FEB11}">
      <dgm:prSet/>
      <dgm:spPr/>
      <dgm:t>
        <a:bodyPr/>
        <a:lstStyle/>
        <a:p>
          <a:r>
            <a:rPr lang="sr-Latn-RS"/>
            <a:t>Od devedesetih godina iz Izraela se pojavio dosledan tok džez muzičara svetske klase, od kojih je većina skovala svoje karijere u Njujorku. Među prvim talasima koji su ostavili trag na američkoj džez sceni bili su gitaristi </a:t>
          </a:r>
          <a:r>
            <a:rPr lang="sr-Latn-RS" b="1"/>
            <a:t>Amos Hoffman</a:t>
          </a:r>
          <a:r>
            <a:rPr lang="sr-Latn-RS"/>
            <a:t>, Pijanista </a:t>
          </a:r>
          <a:r>
            <a:rPr lang="sr-Latn-RS" b="1"/>
            <a:t>Anat Fort</a:t>
          </a:r>
          <a:r>
            <a:rPr lang="sr-Latn-RS"/>
            <a:t>, i basisti </a:t>
          </a:r>
          <a:r>
            <a:rPr lang="sr-Latn-RS" b="1"/>
            <a:t>Omer Avital</a:t>
          </a:r>
          <a:r>
            <a:rPr lang="sr-Latn-RS"/>
            <a:t> and </a:t>
          </a:r>
          <a:r>
            <a:rPr lang="sr-Latn-RS" b="1"/>
            <a:t>Avishai Cohen</a:t>
          </a:r>
          <a:r>
            <a:rPr lang="sr-Latn-RS"/>
            <a:t>. </a:t>
          </a:r>
          <a:endParaRPr lang="en-US"/>
        </a:p>
      </dgm:t>
    </dgm:pt>
    <dgm:pt modelId="{1B5FE886-5886-4D27-9473-6FB519063DDA}" type="parTrans" cxnId="{1E0888BB-3F62-47B5-99A7-C0FC70340CE9}">
      <dgm:prSet/>
      <dgm:spPr/>
      <dgm:t>
        <a:bodyPr/>
        <a:lstStyle/>
        <a:p>
          <a:endParaRPr lang="en-US"/>
        </a:p>
      </dgm:t>
    </dgm:pt>
    <dgm:pt modelId="{0F657CD0-749F-4277-A34E-232739282004}" type="sibTrans" cxnId="{1E0888BB-3F62-47B5-99A7-C0FC70340CE9}">
      <dgm:prSet/>
      <dgm:spPr/>
      <dgm:t>
        <a:bodyPr/>
        <a:lstStyle/>
        <a:p>
          <a:endParaRPr lang="en-US"/>
        </a:p>
      </dgm:t>
    </dgm:pt>
    <dgm:pt modelId="{1E2FC3BD-2C8A-42AE-BEF2-750265AF131D}">
      <dgm:prSet/>
      <dgm:spPr/>
      <dgm:t>
        <a:bodyPr/>
        <a:lstStyle/>
        <a:p>
          <a:r>
            <a:rPr lang="sr-Latn-RS" b="1" dirty="0" err="1"/>
            <a:t>Cohen</a:t>
          </a:r>
          <a:r>
            <a:rPr lang="sr-Latn-RS" b="1" dirty="0"/>
            <a:t> </a:t>
          </a:r>
          <a:r>
            <a:rPr lang="sr-Latn-RS" dirty="0"/>
            <a:t>se vraća u Izrael, od 2005, izdao je stalan tok impresivnih albuma, muzika se razvija dok neprekidno osvežava svoje bendove novim mladim talentima, često iz Izraela, kao </a:t>
          </a:r>
          <a:r>
            <a:rPr lang="sr-Latn-RS" b="1" dirty="0" err="1"/>
            <a:t>Shai</a:t>
          </a:r>
          <a:r>
            <a:rPr lang="sr-Latn-RS" b="1" dirty="0"/>
            <a:t> Maestro</a:t>
          </a:r>
          <a:r>
            <a:rPr lang="sr-Latn-RS" dirty="0"/>
            <a:t>, </a:t>
          </a:r>
          <a:r>
            <a:rPr lang="sr-Latn-RS" b="1" dirty="0" err="1"/>
            <a:t>Nitai</a:t>
          </a:r>
          <a:r>
            <a:rPr lang="sr-Latn-RS" b="1" dirty="0"/>
            <a:t> </a:t>
          </a:r>
          <a:r>
            <a:rPr lang="sr-Latn-RS" b="1" dirty="0" err="1"/>
            <a:t>Hershkovits</a:t>
          </a:r>
          <a:r>
            <a:rPr lang="sr-Latn-RS" dirty="0"/>
            <a:t> i </a:t>
          </a:r>
          <a:r>
            <a:rPr lang="sr-Latn-RS" b="1" dirty="0" err="1"/>
            <a:t>Daniel</a:t>
          </a:r>
          <a:r>
            <a:rPr lang="sr-Latn-RS" b="1" dirty="0"/>
            <a:t> Dor</a:t>
          </a:r>
          <a:r>
            <a:rPr lang="sr-Latn-RS" dirty="0"/>
            <a:t>, </a:t>
          </a:r>
          <a:r>
            <a:rPr lang="pl-PL" dirty="0"/>
            <a:t>svako od njih je ostvario zapažene </a:t>
          </a:r>
          <a:r>
            <a:rPr lang="en-US" dirty="0" err="1"/>
            <a:t>samostalne</a:t>
          </a:r>
          <a:r>
            <a:rPr lang="en-US" dirty="0"/>
            <a:t> </a:t>
          </a:r>
          <a:r>
            <a:rPr lang="pl-PL" dirty="0"/>
            <a:t>karijere </a:t>
          </a:r>
          <a:r>
            <a:rPr lang="sr-Latn-RS" dirty="0"/>
            <a:t>.</a:t>
          </a:r>
          <a:endParaRPr lang="en-US" dirty="0"/>
        </a:p>
      </dgm:t>
    </dgm:pt>
    <dgm:pt modelId="{2329F817-1D64-4410-A8E5-95CF7BD2371F}" type="parTrans" cxnId="{9B927C7C-A56B-4BF7-9DA6-F6FFBEE3D911}">
      <dgm:prSet/>
      <dgm:spPr/>
      <dgm:t>
        <a:bodyPr/>
        <a:lstStyle/>
        <a:p>
          <a:endParaRPr lang="en-US"/>
        </a:p>
      </dgm:t>
    </dgm:pt>
    <dgm:pt modelId="{8FE53F01-A6B7-4694-A135-1CEC3EC103CA}" type="sibTrans" cxnId="{9B927C7C-A56B-4BF7-9DA6-F6FFBEE3D911}">
      <dgm:prSet/>
      <dgm:spPr/>
      <dgm:t>
        <a:bodyPr/>
        <a:lstStyle/>
        <a:p>
          <a:endParaRPr lang="en-US"/>
        </a:p>
      </dgm:t>
    </dgm:pt>
    <dgm:pt modelId="{F40D1948-D192-4C50-B197-47DECC119371}" type="pres">
      <dgm:prSet presAssocID="{11688EBE-2C47-4932-88D1-8AF18F1EEFFB}" presName="linear" presStyleCnt="0">
        <dgm:presLayoutVars>
          <dgm:animLvl val="lvl"/>
          <dgm:resizeHandles val="exact"/>
        </dgm:presLayoutVars>
      </dgm:prSet>
      <dgm:spPr/>
    </dgm:pt>
    <dgm:pt modelId="{583D300B-B6A1-4346-BFC7-8D56E4F6D284}" type="pres">
      <dgm:prSet presAssocID="{1003F180-306F-4394-BCBB-04AE802FEB11}" presName="parentText" presStyleLbl="node1" presStyleIdx="0" presStyleCnt="2">
        <dgm:presLayoutVars>
          <dgm:chMax val="0"/>
          <dgm:bulletEnabled val="1"/>
        </dgm:presLayoutVars>
      </dgm:prSet>
      <dgm:spPr/>
    </dgm:pt>
    <dgm:pt modelId="{D27A7164-4A5D-408F-A576-5D1CE12B402F}" type="pres">
      <dgm:prSet presAssocID="{0F657CD0-749F-4277-A34E-232739282004}" presName="spacer" presStyleCnt="0"/>
      <dgm:spPr/>
    </dgm:pt>
    <dgm:pt modelId="{2069D92D-627D-4901-A966-5822E857FBDD}" type="pres">
      <dgm:prSet presAssocID="{1E2FC3BD-2C8A-42AE-BEF2-750265AF131D}" presName="parentText" presStyleLbl="node1" presStyleIdx="1" presStyleCnt="2">
        <dgm:presLayoutVars>
          <dgm:chMax val="0"/>
          <dgm:bulletEnabled val="1"/>
        </dgm:presLayoutVars>
      </dgm:prSet>
      <dgm:spPr/>
    </dgm:pt>
  </dgm:ptLst>
  <dgm:cxnLst>
    <dgm:cxn modelId="{9B927C7C-A56B-4BF7-9DA6-F6FFBEE3D911}" srcId="{11688EBE-2C47-4932-88D1-8AF18F1EEFFB}" destId="{1E2FC3BD-2C8A-42AE-BEF2-750265AF131D}" srcOrd="1" destOrd="0" parTransId="{2329F817-1D64-4410-A8E5-95CF7BD2371F}" sibTransId="{8FE53F01-A6B7-4694-A135-1CEC3EC103CA}"/>
    <dgm:cxn modelId="{09E5EBAE-78D9-4313-ADC2-4037AD4B9F54}" type="presOf" srcId="{11688EBE-2C47-4932-88D1-8AF18F1EEFFB}" destId="{F40D1948-D192-4C50-B197-47DECC119371}" srcOrd="0" destOrd="0" presId="urn:microsoft.com/office/officeart/2005/8/layout/vList2"/>
    <dgm:cxn modelId="{1E0888BB-3F62-47B5-99A7-C0FC70340CE9}" srcId="{11688EBE-2C47-4932-88D1-8AF18F1EEFFB}" destId="{1003F180-306F-4394-BCBB-04AE802FEB11}" srcOrd="0" destOrd="0" parTransId="{1B5FE886-5886-4D27-9473-6FB519063DDA}" sibTransId="{0F657CD0-749F-4277-A34E-232739282004}"/>
    <dgm:cxn modelId="{22BA27C2-58A0-4D9D-B8B5-490C05586E9B}" type="presOf" srcId="{1E2FC3BD-2C8A-42AE-BEF2-750265AF131D}" destId="{2069D92D-627D-4901-A966-5822E857FBDD}" srcOrd="0" destOrd="0" presId="urn:microsoft.com/office/officeart/2005/8/layout/vList2"/>
    <dgm:cxn modelId="{3387EEE0-70CA-4579-92EA-959B300F9FB8}" type="presOf" srcId="{1003F180-306F-4394-BCBB-04AE802FEB11}" destId="{583D300B-B6A1-4346-BFC7-8D56E4F6D284}" srcOrd="0" destOrd="0" presId="urn:microsoft.com/office/officeart/2005/8/layout/vList2"/>
    <dgm:cxn modelId="{EEB8918A-B657-4D33-8824-A150F64419C5}" type="presParOf" srcId="{F40D1948-D192-4C50-B197-47DECC119371}" destId="{583D300B-B6A1-4346-BFC7-8D56E4F6D284}" srcOrd="0" destOrd="0" presId="urn:microsoft.com/office/officeart/2005/8/layout/vList2"/>
    <dgm:cxn modelId="{F0AED416-336B-4D76-B201-43F9F4425C63}" type="presParOf" srcId="{F40D1948-D192-4C50-B197-47DECC119371}" destId="{D27A7164-4A5D-408F-A576-5D1CE12B402F}" srcOrd="1" destOrd="0" presId="urn:microsoft.com/office/officeart/2005/8/layout/vList2"/>
    <dgm:cxn modelId="{0F79766E-5F82-47D3-ADEA-B6D5A21668B4}" type="presParOf" srcId="{F40D1948-D192-4C50-B197-47DECC119371}" destId="{2069D92D-627D-4901-A966-5822E857FBD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5571B-F6B0-442A-8351-6775F936A887}">
      <dsp:nvSpPr>
        <dsp:cNvPr id="0" name=""/>
        <dsp:cNvSpPr/>
      </dsp:nvSpPr>
      <dsp:spPr>
        <a:xfrm>
          <a:off x="0" y="98046"/>
          <a:ext cx="6264275" cy="83422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Nisam bio svestan zadatka</a:t>
          </a:r>
        </a:p>
      </dsp:txBody>
      <dsp:txXfrm>
        <a:off x="40724" y="138770"/>
        <a:ext cx="6182827" cy="752780"/>
      </dsp:txXfrm>
    </dsp:sp>
    <dsp:sp modelId="{1D8677E3-5406-4BA6-B9B0-D639EE135F1B}">
      <dsp:nvSpPr>
        <dsp:cNvPr id="0" name=""/>
        <dsp:cNvSpPr/>
      </dsp:nvSpPr>
      <dsp:spPr>
        <a:xfrm>
          <a:off x="0" y="992754"/>
          <a:ext cx="6264275" cy="83422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Ima puni gra</a:t>
          </a:r>
          <a:r>
            <a:rPr lang="sr-Latn-RS" sz="2100" kern="1200"/>
            <a:t>đe –izneneđujuće mnogo</a:t>
          </a:r>
          <a:endParaRPr lang="en-US" sz="2100" kern="1200"/>
        </a:p>
      </dsp:txBody>
      <dsp:txXfrm>
        <a:off x="40724" y="1033478"/>
        <a:ext cx="6182827" cy="752780"/>
      </dsp:txXfrm>
    </dsp:sp>
    <dsp:sp modelId="{BBE069C5-2DCC-4910-8CB3-C9EDB517259B}">
      <dsp:nvSpPr>
        <dsp:cNvPr id="0" name=""/>
        <dsp:cNvSpPr/>
      </dsp:nvSpPr>
      <dsp:spPr>
        <a:xfrm>
          <a:off x="0" y="1887462"/>
          <a:ext cx="6264275" cy="83422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r-Latn-RS" sz="2100" kern="1200" dirty="0"/>
            <a:t>Nije obrađeno –recimo Veliku Britaniju i tamošnju situaciju a ima indicija da je uticaj bio veliki</a:t>
          </a:r>
          <a:endParaRPr lang="en-US" sz="2100" kern="1200" dirty="0"/>
        </a:p>
      </dsp:txBody>
      <dsp:txXfrm>
        <a:off x="40724" y="1928186"/>
        <a:ext cx="6182827" cy="752780"/>
      </dsp:txXfrm>
    </dsp:sp>
    <dsp:sp modelId="{177FAB39-8C59-450D-A530-B47E116A950B}">
      <dsp:nvSpPr>
        <dsp:cNvPr id="0" name=""/>
        <dsp:cNvSpPr/>
      </dsp:nvSpPr>
      <dsp:spPr>
        <a:xfrm>
          <a:off x="0" y="2782171"/>
          <a:ext cx="6264275" cy="8342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r-Latn-RS" sz="2100" kern="1200" dirty="0"/>
            <a:t>Nije obrađena Jugoslavija i Srbija</a:t>
          </a:r>
          <a:endParaRPr lang="en-US" sz="2100" kern="1200" dirty="0"/>
        </a:p>
      </dsp:txBody>
      <dsp:txXfrm>
        <a:off x="40724" y="2822895"/>
        <a:ext cx="6182827" cy="752780"/>
      </dsp:txXfrm>
    </dsp:sp>
    <dsp:sp modelId="{BB280A17-64BD-4BC4-9CA0-F19CC5F72240}">
      <dsp:nvSpPr>
        <dsp:cNvPr id="0" name=""/>
        <dsp:cNvSpPr/>
      </dsp:nvSpPr>
      <dsp:spPr>
        <a:xfrm>
          <a:off x="0" y="3676879"/>
          <a:ext cx="6264275" cy="83422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r-Latn-RS" sz="2100" kern="1200"/>
            <a:t>Nije obrađen SSSR i Rusija</a:t>
          </a:r>
          <a:endParaRPr lang="en-US" sz="2100" kern="1200"/>
        </a:p>
      </dsp:txBody>
      <dsp:txXfrm>
        <a:off x="40724" y="3717603"/>
        <a:ext cx="6182827" cy="752780"/>
      </dsp:txXfrm>
    </dsp:sp>
    <dsp:sp modelId="{DF72A953-A42E-4CE9-A9BB-BB13BA86A597}">
      <dsp:nvSpPr>
        <dsp:cNvPr id="0" name=""/>
        <dsp:cNvSpPr/>
      </dsp:nvSpPr>
      <dsp:spPr>
        <a:xfrm>
          <a:off x="0" y="4571587"/>
          <a:ext cx="6264275" cy="83422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r-Latn-RS" sz="2100" kern="1200" dirty="0"/>
            <a:t>Nije obrađena Daleki Istok, Afrika  itd.</a:t>
          </a:r>
          <a:endParaRPr lang="en-US" sz="2100" kern="1200" dirty="0"/>
        </a:p>
      </dsp:txBody>
      <dsp:txXfrm>
        <a:off x="40724" y="4612311"/>
        <a:ext cx="6182827" cy="752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672BD-13E4-40B1-8E30-3D7FCBBE645E}">
      <dsp:nvSpPr>
        <dsp:cNvPr id="0" name=""/>
        <dsp:cNvSpPr/>
      </dsp:nvSpPr>
      <dsp:spPr>
        <a:xfrm>
          <a:off x="2086340" y="1394352"/>
          <a:ext cx="1772282" cy="1533096"/>
        </a:xfrm>
        <a:prstGeom prst="hexagon">
          <a:avLst>
            <a:gd name="adj" fmla="val 2857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r-Latn-RS" sz="1600" kern="1200" dirty="0"/>
            <a:t>Sve to zajedno u muzičkom izrazu i obliku</a:t>
          </a:r>
          <a:endParaRPr lang="en-US" sz="1600" kern="1200" dirty="0"/>
        </a:p>
      </dsp:txBody>
      <dsp:txXfrm>
        <a:off x="2380032" y="1648408"/>
        <a:ext cx="1184898" cy="1024984"/>
      </dsp:txXfrm>
    </dsp:sp>
    <dsp:sp modelId="{DDD1135C-04E7-4AF8-B167-A026623209ED}">
      <dsp:nvSpPr>
        <dsp:cNvPr id="0" name=""/>
        <dsp:cNvSpPr/>
      </dsp:nvSpPr>
      <dsp:spPr>
        <a:xfrm>
          <a:off x="3196129" y="660869"/>
          <a:ext cx="668676" cy="57615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CEBDF4-0CF3-4B81-A6D4-21E70CE8DEF7}">
      <dsp:nvSpPr>
        <dsp:cNvPr id="0" name=""/>
        <dsp:cNvSpPr/>
      </dsp:nvSpPr>
      <dsp:spPr>
        <a:xfrm>
          <a:off x="2249592" y="0"/>
          <a:ext cx="1452372" cy="1256473"/>
        </a:xfrm>
        <a:prstGeom prst="hexagon">
          <a:avLst>
            <a:gd name="adj" fmla="val 28570"/>
            <a:gd name="vf" fmla="val 11547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r-Latn-RS" sz="1600" kern="1200" dirty="0"/>
            <a:t>Ljubav</a:t>
          </a:r>
          <a:endParaRPr lang="en-US" sz="1600" kern="1200" dirty="0"/>
        </a:p>
      </dsp:txBody>
      <dsp:txXfrm>
        <a:off x="2490281" y="208224"/>
        <a:ext cx="970994" cy="840025"/>
      </dsp:txXfrm>
    </dsp:sp>
    <dsp:sp modelId="{90CD9DA9-4F8C-4A5B-893F-A380884AFC7A}">
      <dsp:nvSpPr>
        <dsp:cNvPr id="0" name=""/>
        <dsp:cNvSpPr/>
      </dsp:nvSpPr>
      <dsp:spPr>
        <a:xfrm>
          <a:off x="3976527" y="1737969"/>
          <a:ext cx="668676" cy="57615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4D3A39-6C04-44F9-B439-D5229D0F39DE}">
      <dsp:nvSpPr>
        <dsp:cNvPr id="0" name=""/>
        <dsp:cNvSpPr/>
      </dsp:nvSpPr>
      <dsp:spPr>
        <a:xfrm>
          <a:off x="3581587" y="772815"/>
          <a:ext cx="1452372" cy="1256473"/>
        </a:xfrm>
        <a:prstGeom prst="hexagon">
          <a:avLst>
            <a:gd name="adj" fmla="val 2857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r-Latn-RS" sz="1600" kern="1200" dirty="0"/>
            <a:t>Duh</a:t>
          </a:r>
          <a:endParaRPr lang="en-US" sz="1600" kern="1200" dirty="0"/>
        </a:p>
      </dsp:txBody>
      <dsp:txXfrm>
        <a:off x="3822276" y="981039"/>
        <a:ext cx="970994" cy="840025"/>
      </dsp:txXfrm>
    </dsp:sp>
    <dsp:sp modelId="{ACE266A1-5F38-4C12-8916-1D41CBE23316}">
      <dsp:nvSpPr>
        <dsp:cNvPr id="0" name=""/>
        <dsp:cNvSpPr/>
      </dsp:nvSpPr>
      <dsp:spPr>
        <a:xfrm>
          <a:off x="3434412" y="2953814"/>
          <a:ext cx="668676" cy="57615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3077C1-336B-42BE-B4A5-A4C3187EE29A}">
      <dsp:nvSpPr>
        <dsp:cNvPr id="0" name=""/>
        <dsp:cNvSpPr/>
      </dsp:nvSpPr>
      <dsp:spPr>
        <a:xfrm>
          <a:off x="3581587" y="2292080"/>
          <a:ext cx="1452372" cy="125647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r-Latn-RS" sz="1600" kern="1200" dirty="0"/>
            <a:t>Slobodu</a:t>
          </a:r>
          <a:endParaRPr lang="en-US" sz="1600" kern="1200" dirty="0"/>
        </a:p>
      </dsp:txBody>
      <dsp:txXfrm>
        <a:off x="3822276" y="2500304"/>
        <a:ext cx="970994" cy="840025"/>
      </dsp:txXfrm>
    </dsp:sp>
    <dsp:sp modelId="{9182F6A0-06AF-4837-9608-A1EC3004BE4C}">
      <dsp:nvSpPr>
        <dsp:cNvPr id="0" name=""/>
        <dsp:cNvSpPr/>
      </dsp:nvSpPr>
      <dsp:spPr>
        <a:xfrm>
          <a:off x="2089638" y="3080023"/>
          <a:ext cx="668676" cy="57615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714FBE-E887-4088-87AA-22BF3708E70A}">
      <dsp:nvSpPr>
        <dsp:cNvPr id="0" name=""/>
        <dsp:cNvSpPr/>
      </dsp:nvSpPr>
      <dsp:spPr>
        <a:xfrm>
          <a:off x="2249592" y="3065759"/>
          <a:ext cx="1452372" cy="1256473"/>
        </a:xfrm>
        <a:prstGeom prst="hexagon">
          <a:avLst>
            <a:gd name="adj" fmla="val 2857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r-Latn-RS" sz="1600" kern="1200" dirty="0"/>
            <a:t>Patnju</a:t>
          </a:r>
          <a:endParaRPr lang="en-US" sz="1600" kern="1200" dirty="0"/>
        </a:p>
      </dsp:txBody>
      <dsp:txXfrm>
        <a:off x="2490281" y="3273983"/>
        <a:ext cx="970994" cy="840025"/>
      </dsp:txXfrm>
    </dsp:sp>
    <dsp:sp modelId="{E4C5FAF8-5D2B-456A-B4C9-4DC2A4A92280}">
      <dsp:nvSpPr>
        <dsp:cNvPr id="0" name=""/>
        <dsp:cNvSpPr/>
      </dsp:nvSpPr>
      <dsp:spPr>
        <a:xfrm>
          <a:off x="1296460" y="2003354"/>
          <a:ext cx="668676" cy="57615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686FA6-5253-4446-A732-148D222FECDA}">
      <dsp:nvSpPr>
        <dsp:cNvPr id="0" name=""/>
        <dsp:cNvSpPr/>
      </dsp:nvSpPr>
      <dsp:spPr>
        <a:xfrm>
          <a:off x="911414" y="2292944"/>
          <a:ext cx="1452372" cy="1256473"/>
        </a:xfrm>
        <a:prstGeom prst="hexagon">
          <a:avLst>
            <a:gd name="adj" fmla="val 28570"/>
            <a:gd name="vf" fmla="val 11547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r-Latn-RS" sz="1600" kern="1200" dirty="0"/>
            <a:t>Bol</a:t>
          </a:r>
          <a:endParaRPr lang="en-US" sz="1600" kern="1200" dirty="0"/>
        </a:p>
      </dsp:txBody>
      <dsp:txXfrm>
        <a:off x="1152103" y="2501168"/>
        <a:ext cx="970994" cy="840025"/>
      </dsp:txXfrm>
    </dsp:sp>
    <dsp:sp modelId="{DB780A72-FA6B-487C-B315-DFC89BE4A7EF}">
      <dsp:nvSpPr>
        <dsp:cNvPr id="0" name=""/>
        <dsp:cNvSpPr/>
      </dsp:nvSpPr>
      <dsp:spPr>
        <a:xfrm>
          <a:off x="911414" y="771086"/>
          <a:ext cx="1452372" cy="1256473"/>
        </a:xfrm>
        <a:prstGeom prst="hexagon">
          <a:avLst>
            <a:gd name="adj" fmla="val 28570"/>
            <a:gd name="vf" fmla="val 11547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r-Latn-RS" sz="1600" kern="1200" dirty="0"/>
            <a:t>Pravdu</a:t>
          </a:r>
          <a:endParaRPr lang="en-US" sz="1600" kern="1200" dirty="0"/>
        </a:p>
      </dsp:txBody>
      <dsp:txXfrm>
        <a:off x="1152103" y="979310"/>
        <a:ext cx="970994" cy="8400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6C3B2-0EA6-4AF9-8E14-25EA31457401}">
      <dsp:nvSpPr>
        <dsp:cNvPr id="0" name=""/>
        <dsp:cNvSpPr/>
      </dsp:nvSpPr>
      <dsp:spPr>
        <a:xfrm>
          <a:off x="713064" y="110"/>
          <a:ext cx="2016200" cy="12097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sr-Latn-RS" sz="2700" b="1" kern="1200"/>
            <a:t>Early Jazz</a:t>
          </a:r>
          <a:endParaRPr lang="en-US" sz="2700" kern="1200"/>
        </a:p>
      </dsp:txBody>
      <dsp:txXfrm>
        <a:off x="713064" y="110"/>
        <a:ext cx="2016200" cy="1209720"/>
      </dsp:txXfrm>
    </dsp:sp>
    <dsp:sp modelId="{E66B95A5-805E-49BC-8853-83A2D1F91CCC}">
      <dsp:nvSpPr>
        <dsp:cNvPr id="0" name=""/>
        <dsp:cNvSpPr/>
      </dsp:nvSpPr>
      <dsp:spPr>
        <a:xfrm>
          <a:off x="2930884" y="110"/>
          <a:ext cx="2016200" cy="12097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sr-Latn-RS" sz="2700" b="1" kern="1200"/>
            <a:t>Big Band &amp; Swing Music</a:t>
          </a:r>
          <a:endParaRPr lang="en-US" sz="2700" kern="1200"/>
        </a:p>
      </dsp:txBody>
      <dsp:txXfrm>
        <a:off x="2930884" y="110"/>
        <a:ext cx="2016200" cy="1209720"/>
      </dsp:txXfrm>
    </dsp:sp>
    <dsp:sp modelId="{0885812F-E3C7-4026-884F-890EAFD8A16C}">
      <dsp:nvSpPr>
        <dsp:cNvPr id="0" name=""/>
        <dsp:cNvSpPr/>
      </dsp:nvSpPr>
      <dsp:spPr>
        <a:xfrm>
          <a:off x="5148704" y="110"/>
          <a:ext cx="2016200" cy="12097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sr-Latn-RS" sz="2700" b="1" u="sng" kern="1200" dirty="0" err="1">
              <a:hlinkClick xmlns:r="http://schemas.openxmlformats.org/officeDocument/2006/relationships" r:id="rId1"/>
            </a:rPr>
            <a:t>Bebop</a:t>
          </a:r>
          <a:endParaRPr lang="en-US" sz="2700" u="sng" kern="1200" dirty="0"/>
        </a:p>
      </dsp:txBody>
      <dsp:txXfrm>
        <a:off x="5148704" y="110"/>
        <a:ext cx="2016200" cy="1209720"/>
      </dsp:txXfrm>
    </dsp:sp>
    <dsp:sp modelId="{A35729BB-0DA1-4F8C-927E-8369BF1A6FCA}">
      <dsp:nvSpPr>
        <dsp:cNvPr id="0" name=""/>
        <dsp:cNvSpPr/>
      </dsp:nvSpPr>
      <dsp:spPr>
        <a:xfrm>
          <a:off x="7366524" y="110"/>
          <a:ext cx="2016200" cy="12097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sr-Latn-RS" sz="2700" b="1" kern="1200"/>
            <a:t>Gypsy Jazz</a:t>
          </a:r>
          <a:endParaRPr lang="en-US" sz="2700" kern="1200"/>
        </a:p>
      </dsp:txBody>
      <dsp:txXfrm>
        <a:off x="7366524" y="110"/>
        <a:ext cx="2016200" cy="1209720"/>
      </dsp:txXfrm>
    </dsp:sp>
    <dsp:sp modelId="{03E0247B-6FB7-4532-AA30-A2A7E5D862FE}">
      <dsp:nvSpPr>
        <dsp:cNvPr id="0" name=""/>
        <dsp:cNvSpPr/>
      </dsp:nvSpPr>
      <dsp:spPr>
        <a:xfrm>
          <a:off x="713064" y="1411450"/>
          <a:ext cx="2016200" cy="120972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sr-Latn-RS" sz="2700" b="1" kern="1200"/>
            <a:t>Hard Bop</a:t>
          </a:r>
          <a:endParaRPr lang="en-US" sz="2700" kern="1200"/>
        </a:p>
      </dsp:txBody>
      <dsp:txXfrm>
        <a:off x="713064" y="1411450"/>
        <a:ext cx="2016200" cy="1209720"/>
      </dsp:txXfrm>
    </dsp:sp>
    <dsp:sp modelId="{6E3AE619-B9DC-46BE-84F0-4059CE07C7AA}">
      <dsp:nvSpPr>
        <dsp:cNvPr id="0" name=""/>
        <dsp:cNvSpPr/>
      </dsp:nvSpPr>
      <dsp:spPr>
        <a:xfrm>
          <a:off x="2930884" y="1411450"/>
          <a:ext cx="2016200" cy="12097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sr-Latn-RS" sz="2700" b="1" kern="1200"/>
            <a:t>Cool Jazz</a:t>
          </a:r>
          <a:endParaRPr lang="en-US" sz="2700" kern="1200"/>
        </a:p>
      </dsp:txBody>
      <dsp:txXfrm>
        <a:off x="2930884" y="1411450"/>
        <a:ext cx="2016200" cy="1209720"/>
      </dsp:txXfrm>
    </dsp:sp>
    <dsp:sp modelId="{3CD1F321-4C8C-40F2-91A8-149EDE28E279}">
      <dsp:nvSpPr>
        <dsp:cNvPr id="0" name=""/>
        <dsp:cNvSpPr/>
      </dsp:nvSpPr>
      <dsp:spPr>
        <a:xfrm>
          <a:off x="5148704" y="1411450"/>
          <a:ext cx="2016200" cy="12097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sr-Latn-RS" sz="2700" b="1" kern="1200"/>
            <a:t>Modal Jazz</a:t>
          </a:r>
          <a:endParaRPr lang="en-US" sz="2700" kern="1200"/>
        </a:p>
      </dsp:txBody>
      <dsp:txXfrm>
        <a:off x="5148704" y="1411450"/>
        <a:ext cx="2016200" cy="1209720"/>
      </dsp:txXfrm>
    </dsp:sp>
    <dsp:sp modelId="{7E06532A-DB4A-413D-9E68-0AF34AB3AE78}">
      <dsp:nvSpPr>
        <dsp:cNvPr id="0" name=""/>
        <dsp:cNvSpPr/>
      </dsp:nvSpPr>
      <dsp:spPr>
        <a:xfrm>
          <a:off x="7366524" y="1411450"/>
          <a:ext cx="2016200" cy="12097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sr-Latn-RS" sz="2700" b="1" kern="1200"/>
            <a:t>Latin Jazz</a:t>
          </a:r>
          <a:endParaRPr lang="en-US" sz="2700" kern="1200"/>
        </a:p>
      </dsp:txBody>
      <dsp:txXfrm>
        <a:off x="7366524" y="1411450"/>
        <a:ext cx="2016200" cy="1209720"/>
      </dsp:txXfrm>
    </dsp:sp>
    <dsp:sp modelId="{DCD982E5-F1F4-4CCD-96F0-27FE99D8B842}">
      <dsp:nvSpPr>
        <dsp:cNvPr id="0" name=""/>
        <dsp:cNvSpPr/>
      </dsp:nvSpPr>
      <dsp:spPr>
        <a:xfrm>
          <a:off x="1821974" y="2822790"/>
          <a:ext cx="2016200" cy="12097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sr-Latn-RS" sz="2700" b="1" kern="1200"/>
            <a:t>Free Jazz</a:t>
          </a:r>
          <a:endParaRPr lang="en-US" sz="2700" kern="1200"/>
        </a:p>
      </dsp:txBody>
      <dsp:txXfrm>
        <a:off x="1821974" y="2822790"/>
        <a:ext cx="2016200" cy="1209720"/>
      </dsp:txXfrm>
    </dsp:sp>
    <dsp:sp modelId="{9A12D7CF-F4F7-498B-B07E-9E769158992D}">
      <dsp:nvSpPr>
        <dsp:cNvPr id="0" name=""/>
        <dsp:cNvSpPr/>
      </dsp:nvSpPr>
      <dsp:spPr>
        <a:xfrm>
          <a:off x="4039794" y="2822790"/>
          <a:ext cx="2016200" cy="120972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sr-Latn-RS" sz="2700" b="1" kern="1200"/>
            <a:t>Fusion</a:t>
          </a:r>
          <a:endParaRPr lang="en-US" sz="2700" kern="1200"/>
        </a:p>
      </dsp:txBody>
      <dsp:txXfrm>
        <a:off x="4039794" y="2822790"/>
        <a:ext cx="2016200" cy="1209720"/>
      </dsp:txXfrm>
    </dsp:sp>
    <dsp:sp modelId="{C1F2360E-F55F-45A4-9C80-99ECD5BC815B}">
      <dsp:nvSpPr>
        <dsp:cNvPr id="0" name=""/>
        <dsp:cNvSpPr/>
      </dsp:nvSpPr>
      <dsp:spPr>
        <a:xfrm>
          <a:off x="6257614" y="2822790"/>
          <a:ext cx="2016200" cy="12097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sr-Latn-RS" sz="2700" b="1" kern="1200"/>
            <a:t>Modern Jazz</a:t>
          </a:r>
          <a:endParaRPr lang="en-US" sz="2700" kern="1200"/>
        </a:p>
      </dsp:txBody>
      <dsp:txXfrm>
        <a:off x="6257614" y="2822790"/>
        <a:ext cx="2016200" cy="1209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D300B-B6A1-4346-BFC7-8D56E4F6D284}">
      <dsp:nvSpPr>
        <dsp:cNvPr id="0" name=""/>
        <dsp:cNvSpPr/>
      </dsp:nvSpPr>
      <dsp:spPr>
        <a:xfrm>
          <a:off x="0" y="255527"/>
          <a:ext cx="9507778" cy="15701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r-Latn-RS" sz="2200" kern="1200"/>
            <a:t>Od devedesetih godina iz Izraela se pojavio dosledan tok džez muzičara svetske klase, od kojih je većina skovala svoje karijere u Njujorku. Među prvim talasima koji su ostavili trag na američkoj džez sceni bili su gitaristi </a:t>
          </a:r>
          <a:r>
            <a:rPr lang="sr-Latn-RS" sz="2200" b="1" kern="1200"/>
            <a:t>Amos Hoffman</a:t>
          </a:r>
          <a:r>
            <a:rPr lang="sr-Latn-RS" sz="2200" kern="1200"/>
            <a:t>, Pijanista </a:t>
          </a:r>
          <a:r>
            <a:rPr lang="sr-Latn-RS" sz="2200" b="1" kern="1200"/>
            <a:t>Anat Fort</a:t>
          </a:r>
          <a:r>
            <a:rPr lang="sr-Latn-RS" sz="2200" kern="1200"/>
            <a:t>, i basisti </a:t>
          </a:r>
          <a:r>
            <a:rPr lang="sr-Latn-RS" sz="2200" b="1" kern="1200"/>
            <a:t>Omer Avital</a:t>
          </a:r>
          <a:r>
            <a:rPr lang="sr-Latn-RS" sz="2200" kern="1200"/>
            <a:t> and </a:t>
          </a:r>
          <a:r>
            <a:rPr lang="sr-Latn-RS" sz="2200" b="1" kern="1200"/>
            <a:t>Avishai Cohen</a:t>
          </a:r>
          <a:r>
            <a:rPr lang="sr-Latn-RS" sz="2200" kern="1200"/>
            <a:t>. </a:t>
          </a:r>
          <a:endParaRPr lang="en-US" sz="2200" kern="1200"/>
        </a:p>
      </dsp:txBody>
      <dsp:txXfrm>
        <a:off x="76648" y="332175"/>
        <a:ext cx="9354482" cy="1416844"/>
      </dsp:txXfrm>
    </dsp:sp>
    <dsp:sp modelId="{2069D92D-627D-4901-A966-5822E857FBDD}">
      <dsp:nvSpPr>
        <dsp:cNvPr id="0" name=""/>
        <dsp:cNvSpPr/>
      </dsp:nvSpPr>
      <dsp:spPr>
        <a:xfrm>
          <a:off x="0" y="1889028"/>
          <a:ext cx="9507778" cy="15701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r-Latn-RS" sz="2200" b="1" kern="1200" dirty="0" err="1"/>
            <a:t>Cohen</a:t>
          </a:r>
          <a:r>
            <a:rPr lang="sr-Latn-RS" sz="2200" b="1" kern="1200" dirty="0"/>
            <a:t> </a:t>
          </a:r>
          <a:r>
            <a:rPr lang="sr-Latn-RS" sz="2200" kern="1200" dirty="0"/>
            <a:t>se vraća u Izrael, od 2005, izdao je stalan tok impresivnih albuma, muzika se razvija dok neprekidno osvežava svoje bendove novim mladim talentima, često iz Izraela, kao </a:t>
          </a:r>
          <a:r>
            <a:rPr lang="sr-Latn-RS" sz="2200" b="1" kern="1200" dirty="0" err="1"/>
            <a:t>Shai</a:t>
          </a:r>
          <a:r>
            <a:rPr lang="sr-Latn-RS" sz="2200" b="1" kern="1200" dirty="0"/>
            <a:t> Maestro</a:t>
          </a:r>
          <a:r>
            <a:rPr lang="sr-Latn-RS" sz="2200" kern="1200" dirty="0"/>
            <a:t>, </a:t>
          </a:r>
          <a:r>
            <a:rPr lang="sr-Latn-RS" sz="2200" b="1" kern="1200" dirty="0" err="1"/>
            <a:t>Nitai</a:t>
          </a:r>
          <a:r>
            <a:rPr lang="sr-Latn-RS" sz="2200" b="1" kern="1200" dirty="0"/>
            <a:t> </a:t>
          </a:r>
          <a:r>
            <a:rPr lang="sr-Latn-RS" sz="2200" b="1" kern="1200" dirty="0" err="1"/>
            <a:t>Hershkovits</a:t>
          </a:r>
          <a:r>
            <a:rPr lang="sr-Latn-RS" sz="2200" kern="1200" dirty="0"/>
            <a:t> i </a:t>
          </a:r>
          <a:r>
            <a:rPr lang="sr-Latn-RS" sz="2200" b="1" kern="1200" dirty="0" err="1"/>
            <a:t>Daniel</a:t>
          </a:r>
          <a:r>
            <a:rPr lang="sr-Latn-RS" sz="2200" b="1" kern="1200" dirty="0"/>
            <a:t> Dor</a:t>
          </a:r>
          <a:r>
            <a:rPr lang="sr-Latn-RS" sz="2200" kern="1200" dirty="0"/>
            <a:t>, </a:t>
          </a:r>
          <a:r>
            <a:rPr lang="pl-PL" sz="2200" kern="1200" dirty="0"/>
            <a:t>svako od njih je ostvario zapažene </a:t>
          </a:r>
          <a:r>
            <a:rPr lang="en-US" sz="2200" kern="1200" dirty="0" err="1"/>
            <a:t>samostalne</a:t>
          </a:r>
          <a:r>
            <a:rPr lang="en-US" sz="2200" kern="1200" dirty="0"/>
            <a:t> </a:t>
          </a:r>
          <a:r>
            <a:rPr lang="pl-PL" sz="2200" kern="1200" dirty="0"/>
            <a:t>karijere </a:t>
          </a:r>
          <a:r>
            <a:rPr lang="sr-Latn-RS" sz="2200" kern="1200" dirty="0"/>
            <a:t>.</a:t>
          </a:r>
          <a:endParaRPr lang="en-US" sz="2200" kern="1200" dirty="0"/>
        </a:p>
      </dsp:txBody>
      <dsp:txXfrm>
        <a:off x="76648" y="1965676"/>
        <a:ext cx="9354482" cy="14168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pptmon.com/" TargetMode="External"/><Relationship Id="rId2" Type="http://schemas.openxmlformats.org/officeDocument/2006/relationships/hyperlink" Target="http://pptmon.com/" TargetMode="External"/><Relationship Id="rId1" Type="http://schemas.openxmlformats.org/officeDocument/2006/relationships/slideMaster" Target="../slideMasters/slideMaster1.xml"/><Relationship Id="rId4" Type="http://schemas.openxmlformats.org/officeDocument/2006/relationships/hyperlink" Target="http://www.pptmon.com/"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FF7F3C-6158-446A-9725-061D6CF2216C}" type="datetimeFigureOut">
              <a:rPr lang="en-US" smtClean="0"/>
              <a:t>10-Jun-22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91FD8-FEDC-4E9A-848D-6D92DFA4556A}" type="slidenum">
              <a:rPr lang="en-US" smtClean="0"/>
              <a:t>‹#›</a:t>
            </a:fld>
            <a:endParaRPr lang="en-US"/>
          </a:p>
        </p:txBody>
      </p:sp>
    </p:spTree>
    <p:extLst>
      <p:ext uri="{BB962C8B-B14F-4D97-AF65-F5344CB8AC3E}">
        <p14:creationId xmlns:p14="http://schemas.microsoft.com/office/powerpoint/2010/main" val="1674832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FF7F3C-6158-446A-9725-061D6CF2216C}" type="datetimeFigureOut">
              <a:rPr lang="en-US" smtClean="0"/>
              <a:t>10-Jun-22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91FD8-FEDC-4E9A-848D-6D92DFA4556A}" type="slidenum">
              <a:rPr lang="en-US" smtClean="0"/>
              <a:t>‹#›</a:t>
            </a:fld>
            <a:endParaRPr lang="en-US"/>
          </a:p>
        </p:txBody>
      </p:sp>
    </p:spTree>
    <p:extLst>
      <p:ext uri="{BB962C8B-B14F-4D97-AF65-F5344CB8AC3E}">
        <p14:creationId xmlns:p14="http://schemas.microsoft.com/office/powerpoint/2010/main" val="226014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FF7F3C-6158-446A-9725-061D6CF2216C}" type="datetimeFigureOut">
              <a:rPr lang="en-US" smtClean="0"/>
              <a:t>10-Jun-22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91FD8-FEDC-4E9A-848D-6D92DFA4556A}" type="slidenum">
              <a:rPr lang="en-US" smtClean="0"/>
              <a:t>‹#›</a:t>
            </a:fld>
            <a:endParaRPr lang="en-US"/>
          </a:p>
        </p:txBody>
      </p:sp>
    </p:spTree>
    <p:extLst>
      <p:ext uri="{BB962C8B-B14F-4D97-AF65-F5344CB8AC3E}">
        <p14:creationId xmlns:p14="http://schemas.microsoft.com/office/powerpoint/2010/main" val="533794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4F46929A-99F6-4803-AADD-E248E3A52330}"/>
              </a:ext>
            </a:extLst>
          </p:cNvPr>
          <p:cNvPicPr>
            <a:picLocks noChangeAspect="1"/>
          </p:cNvPicPr>
          <p:nvPr userDrawn="1"/>
        </p:nvPicPr>
        <p:blipFill rotWithShape="1">
          <a:blip/>
          <a:srcRect l="29909"/>
          <a:stretch/>
        </p:blipFill>
        <p:spPr>
          <a:xfrm>
            <a:off x="6024563" y="7063924"/>
            <a:ext cx="1732461" cy="190500"/>
          </a:xfrm>
          <a:prstGeom prst="rect">
            <a:avLst/>
          </a:prstGeom>
        </p:spPr>
      </p:pic>
      <p:sp>
        <p:nvSpPr>
          <p:cNvPr id="7" name="TextBox 6">
            <a:hlinkClick r:id="rId3"/>
            <a:extLst>
              <a:ext uri="{FF2B5EF4-FFF2-40B4-BE49-F238E27FC236}">
                <a16:creationId xmlns:a16="http://schemas.microsoft.com/office/drawing/2014/main" id="{42FE5389-A5FB-41B9-8CD0-650849B461C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4"/>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02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PTMON slide">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888E836-5B2F-423C-BE8C-132383DBBA87}"/>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6BFC3001-7E4F-48C1-99B3-0A6A4179FF46}"/>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림 11">
            <a:extLst>
              <a:ext uri="{FF2B5EF4-FFF2-40B4-BE49-F238E27FC236}">
                <a16:creationId xmlns:a16="http://schemas.microsoft.com/office/drawing/2014/main" id="{DF9C5302-7201-4253-9622-61F97EF0135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96E18889-6306-463D-994D-94E5121BD7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52225" b="70848"/>
          <a:stretch/>
        </p:blipFill>
        <p:spPr>
          <a:xfrm flipH="1">
            <a:off x="356147" y="171819"/>
            <a:ext cx="3298321" cy="1081793"/>
          </a:xfrm>
          <a:prstGeom prst="rect">
            <a:avLst/>
          </a:prstGeom>
        </p:spPr>
      </p:pic>
      <p:pic>
        <p:nvPicPr>
          <p:cNvPr id="15" name="그림 14">
            <a:extLst>
              <a:ext uri="{FF2B5EF4-FFF2-40B4-BE49-F238E27FC236}">
                <a16:creationId xmlns:a16="http://schemas.microsoft.com/office/drawing/2014/main" id="{DB44306A-AAF2-4F79-A7C5-94222B34985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6498" t="63954" r="11694"/>
          <a:stretch/>
        </p:blipFill>
        <p:spPr>
          <a:xfrm flipH="1" flipV="1">
            <a:off x="9175455" y="5196602"/>
            <a:ext cx="2886413" cy="1337629"/>
          </a:xfrm>
          <a:prstGeom prst="rect">
            <a:avLst/>
          </a:prstGeom>
        </p:spPr>
      </p:pic>
    </p:spTree>
    <p:extLst>
      <p:ext uri="{BB962C8B-B14F-4D97-AF65-F5344CB8AC3E}">
        <p14:creationId xmlns:p14="http://schemas.microsoft.com/office/powerpoint/2010/main" val="17636783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FF7F3C-6158-446A-9725-061D6CF2216C}" type="datetimeFigureOut">
              <a:rPr lang="en-US" smtClean="0"/>
              <a:t>10-Jun-22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91FD8-FEDC-4E9A-848D-6D92DFA4556A}" type="slidenum">
              <a:rPr lang="en-US" smtClean="0"/>
              <a:t>‹#›</a:t>
            </a:fld>
            <a:endParaRPr lang="en-US"/>
          </a:p>
        </p:txBody>
      </p:sp>
    </p:spTree>
    <p:extLst>
      <p:ext uri="{BB962C8B-B14F-4D97-AF65-F5344CB8AC3E}">
        <p14:creationId xmlns:p14="http://schemas.microsoft.com/office/powerpoint/2010/main" val="4225929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FF7F3C-6158-446A-9725-061D6CF2216C}" type="datetimeFigureOut">
              <a:rPr lang="en-US" smtClean="0"/>
              <a:t>10-Jun-22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91FD8-FEDC-4E9A-848D-6D92DFA4556A}" type="slidenum">
              <a:rPr lang="en-US" smtClean="0"/>
              <a:t>‹#›</a:t>
            </a:fld>
            <a:endParaRPr lang="en-US"/>
          </a:p>
        </p:txBody>
      </p:sp>
    </p:spTree>
    <p:extLst>
      <p:ext uri="{BB962C8B-B14F-4D97-AF65-F5344CB8AC3E}">
        <p14:creationId xmlns:p14="http://schemas.microsoft.com/office/powerpoint/2010/main" val="160739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FF7F3C-6158-446A-9725-061D6CF2216C}" type="datetimeFigureOut">
              <a:rPr lang="en-US" smtClean="0"/>
              <a:t>10-Jun-22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91FD8-FEDC-4E9A-848D-6D92DFA4556A}" type="slidenum">
              <a:rPr lang="en-US" smtClean="0"/>
              <a:t>‹#›</a:t>
            </a:fld>
            <a:endParaRPr lang="en-US"/>
          </a:p>
        </p:txBody>
      </p:sp>
    </p:spTree>
    <p:extLst>
      <p:ext uri="{BB962C8B-B14F-4D97-AF65-F5344CB8AC3E}">
        <p14:creationId xmlns:p14="http://schemas.microsoft.com/office/powerpoint/2010/main" val="460504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FF7F3C-6158-446A-9725-061D6CF2216C}" type="datetimeFigureOut">
              <a:rPr lang="en-US" smtClean="0"/>
              <a:t>10-Jun-22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091FD8-FEDC-4E9A-848D-6D92DFA4556A}" type="slidenum">
              <a:rPr lang="en-US" smtClean="0"/>
              <a:t>‹#›</a:t>
            </a:fld>
            <a:endParaRPr lang="en-US"/>
          </a:p>
        </p:txBody>
      </p:sp>
    </p:spTree>
    <p:extLst>
      <p:ext uri="{BB962C8B-B14F-4D97-AF65-F5344CB8AC3E}">
        <p14:creationId xmlns:p14="http://schemas.microsoft.com/office/powerpoint/2010/main" val="2541472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FF7F3C-6158-446A-9725-061D6CF2216C}" type="datetimeFigureOut">
              <a:rPr lang="en-US" smtClean="0"/>
              <a:t>10-Jun-22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091FD8-FEDC-4E9A-848D-6D92DFA4556A}" type="slidenum">
              <a:rPr lang="en-US" smtClean="0"/>
              <a:t>‹#›</a:t>
            </a:fld>
            <a:endParaRPr lang="en-US"/>
          </a:p>
        </p:txBody>
      </p:sp>
    </p:spTree>
    <p:extLst>
      <p:ext uri="{BB962C8B-B14F-4D97-AF65-F5344CB8AC3E}">
        <p14:creationId xmlns:p14="http://schemas.microsoft.com/office/powerpoint/2010/main" val="2088492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F7F3C-6158-446A-9725-061D6CF2216C}" type="datetimeFigureOut">
              <a:rPr lang="en-US" smtClean="0"/>
              <a:t>10-Jun-22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091FD8-FEDC-4E9A-848D-6D92DFA4556A}" type="slidenum">
              <a:rPr lang="en-US" smtClean="0"/>
              <a:t>‹#›</a:t>
            </a:fld>
            <a:endParaRPr lang="en-US"/>
          </a:p>
        </p:txBody>
      </p:sp>
    </p:spTree>
    <p:extLst>
      <p:ext uri="{BB962C8B-B14F-4D97-AF65-F5344CB8AC3E}">
        <p14:creationId xmlns:p14="http://schemas.microsoft.com/office/powerpoint/2010/main" val="2113563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FF7F3C-6158-446A-9725-061D6CF2216C}" type="datetimeFigureOut">
              <a:rPr lang="en-US" smtClean="0"/>
              <a:t>10-Jun-22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91FD8-FEDC-4E9A-848D-6D92DFA4556A}" type="slidenum">
              <a:rPr lang="en-US" smtClean="0"/>
              <a:t>‹#›</a:t>
            </a:fld>
            <a:endParaRPr lang="en-US"/>
          </a:p>
        </p:txBody>
      </p:sp>
    </p:spTree>
    <p:extLst>
      <p:ext uri="{BB962C8B-B14F-4D97-AF65-F5344CB8AC3E}">
        <p14:creationId xmlns:p14="http://schemas.microsoft.com/office/powerpoint/2010/main" val="221245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FF7F3C-6158-446A-9725-061D6CF2216C}" type="datetimeFigureOut">
              <a:rPr lang="en-US" smtClean="0"/>
              <a:t>10-Jun-22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91FD8-FEDC-4E9A-848D-6D92DFA4556A}" type="slidenum">
              <a:rPr lang="en-US" smtClean="0"/>
              <a:t>‹#›</a:t>
            </a:fld>
            <a:endParaRPr lang="en-US"/>
          </a:p>
        </p:txBody>
      </p:sp>
    </p:spTree>
    <p:extLst>
      <p:ext uri="{BB962C8B-B14F-4D97-AF65-F5344CB8AC3E}">
        <p14:creationId xmlns:p14="http://schemas.microsoft.com/office/powerpoint/2010/main" val="3426707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F7F3C-6158-446A-9725-061D6CF2216C}" type="datetimeFigureOut">
              <a:rPr lang="en-US" smtClean="0"/>
              <a:t>10-Jun-22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91FD8-FEDC-4E9A-848D-6D92DFA4556A}" type="slidenum">
              <a:rPr lang="en-US" smtClean="0"/>
              <a:t>‹#›</a:t>
            </a:fld>
            <a:endParaRPr lang="en-US"/>
          </a:p>
        </p:txBody>
      </p:sp>
    </p:spTree>
    <p:extLst>
      <p:ext uri="{BB962C8B-B14F-4D97-AF65-F5344CB8AC3E}">
        <p14:creationId xmlns:p14="http://schemas.microsoft.com/office/powerpoint/2010/main" val="3647921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DnBCoY1riOg?feature=oembed" TargetMode="External"/><Relationship Id="rId1" Type="http://schemas.openxmlformats.org/officeDocument/2006/relationships/video" Target="https://www.youtube.com/embed/6ROwVrF0Ceg?feature=oembed" TargetMode="Externa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s://youtube.com/clip/Ugkx47XESSskp1NO1jTTGnUkajhe8FZDrMa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Yiddish_language" TargetMode="External"/><Relationship Id="rId2" Type="http://schemas.openxmlformats.org/officeDocument/2006/relationships/slideLayout" Target="../slideLayouts/slideLayout2.xml"/><Relationship Id="rId1" Type="http://schemas.openxmlformats.org/officeDocument/2006/relationships/video" Target="https://www.youtube.com/embed/V6zKleJSYi4?feature=oembed" TargetMode="External"/><Relationship Id="rId6" Type="http://schemas.openxmlformats.org/officeDocument/2006/relationships/image" Target="../media/image14.jpeg"/><Relationship Id="rId5" Type="http://schemas.openxmlformats.org/officeDocument/2006/relationships/hyperlink" Target="https://en.wikipedia.org/wiki/Baroque_music" TargetMode="External"/><Relationship Id="rId4" Type="http://schemas.openxmlformats.org/officeDocument/2006/relationships/hyperlink" Target="https://en.wikipedia.org/wiki/Ottoman_Empir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iSU0UG4VSEI" TargetMode="External"/><Relationship Id="rId2" Type="http://schemas.openxmlformats.org/officeDocument/2006/relationships/slideLayout" Target="../slideLayouts/slideLayout2.xml"/><Relationship Id="rId1" Type="http://schemas.openxmlformats.org/officeDocument/2006/relationships/video" Target="https://www.youtube.com/embed/iSU0UG4VSEI?feature=oembed" TargetMode="External"/><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RVmkCfrhqns" TargetMode="External"/><Relationship Id="rId2" Type="http://schemas.openxmlformats.org/officeDocument/2006/relationships/slideLayout" Target="../slideLayouts/slideLayout2.xml"/><Relationship Id="rId1" Type="http://schemas.openxmlformats.org/officeDocument/2006/relationships/video" Target="https://www.youtube.com/embed/RVmkCfrhqns?feature=oembed" TargetMode="Externa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hyperlink" Target="https://youtube.com/clip/UgkxlVWf40iMTyADt4K20gfkBXg8mtARO5MO" TargetMode="External"/><Relationship Id="rId3" Type="http://schemas.openxmlformats.org/officeDocument/2006/relationships/video" Target="https://www.youtube.com/embed/yq5INpSkPH8?feature=oembed" TargetMode="External"/><Relationship Id="rId7" Type="http://schemas.openxmlformats.org/officeDocument/2006/relationships/hyperlink" Target="https://youtube.com/clip/Ugkxge9uoR7thG16285lARx00rT0BGuMjarv" TargetMode="External"/><Relationship Id="rId12" Type="http://schemas.openxmlformats.org/officeDocument/2006/relationships/image" Target="../media/image24.jpeg"/><Relationship Id="rId2" Type="http://schemas.openxmlformats.org/officeDocument/2006/relationships/video" Target="https://www.youtube.com/embed/o41DMsV5MFA?feature=oembed" TargetMode="External"/><Relationship Id="rId1" Type="http://schemas.openxmlformats.org/officeDocument/2006/relationships/video" Target="https://www.youtube.com/embed/u03wYBj1QFE?feature=oembed" TargetMode="External"/><Relationship Id="rId6" Type="http://schemas.openxmlformats.org/officeDocument/2006/relationships/hyperlink" Target="https://jazzfuel.com/dixieland-jazz/" TargetMode="External"/><Relationship Id="rId11" Type="http://schemas.openxmlformats.org/officeDocument/2006/relationships/image" Target="../media/image23.jpeg"/><Relationship Id="rId5" Type="http://schemas.openxmlformats.org/officeDocument/2006/relationships/slideLayout" Target="../slideLayouts/slideLayout2.xml"/><Relationship Id="rId10" Type="http://schemas.openxmlformats.org/officeDocument/2006/relationships/image" Target="../media/image22.jpeg"/><Relationship Id="rId4" Type="http://schemas.openxmlformats.org/officeDocument/2006/relationships/video" Target="https://www.youtube.com/embed/PSNPpssruFY?feature=oembed" TargetMode="External"/><Relationship Id="rId9" Type="http://schemas.openxmlformats.org/officeDocument/2006/relationships/image" Target="../media/image21.jpeg"/></Relationships>
</file>

<file path=ppt/slides/_rels/slide18.xml.rels><?xml version="1.0" encoding="UTF-8" standalone="yes"?>
<Relationships xmlns="http://schemas.openxmlformats.org/package/2006/relationships"><Relationship Id="rId8" Type="http://schemas.openxmlformats.org/officeDocument/2006/relationships/hyperlink" Target="https://youtube.com/clip/Ugkx0M4HGI7LlNWajpPj67Tf-JPRXdy7y_QE" TargetMode="External"/><Relationship Id="rId13" Type="http://schemas.openxmlformats.org/officeDocument/2006/relationships/image" Target="../media/image26.jpeg"/><Relationship Id="rId3" Type="http://schemas.openxmlformats.org/officeDocument/2006/relationships/video" Target="https://www.youtube.com/embed/TEOzIc9LHGg?feature=oembed" TargetMode="External"/><Relationship Id="rId7" Type="http://schemas.openxmlformats.org/officeDocument/2006/relationships/hyperlink" Target="https://youtube.com/clip/Ugkxjs-FXaQFiIF-MucoePtxT3fNmmYmBudI" TargetMode="External"/><Relationship Id="rId12" Type="http://schemas.openxmlformats.org/officeDocument/2006/relationships/image" Target="../media/image25.jpeg"/><Relationship Id="rId2" Type="http://schemas.openxmlformats.org/officeDocument/2006/relationships/video" Target="https://www.youtube.com/embed/JB2X5dfeTA4?feature=oembed" TargetMode="External"/><Relationship Id="rId1" Type="http://schemas.openxmlformats.org/officeDocument/2006/relationships/video" Target="https://www.youtube.com/embed/myRc-3oF1d0?feature=oembed" TargetMode="External"/><Relationship Id="rId6" Type="http://schemas.openxmlformats.org/officeDocument/2006/relationships/hyperlink" Target="https://youtube.com/clip/UgkxdXAzSkonbmOPKfuj1ejgZXGPkFlYKX30" TargetMode="External"/><Relationship Id="rId11" Type="http://schemas.openxmlformats.org/officeDocument/2006/relationships/hyperlink" Target="https://youtube.com/clip/Ugkxnz8Zrp9RxF2pfKjP5452Hi89X4IRzc67" TargetMode="External"/><Relationship Id="rId5" Type="http://schemas.openxmlformats.org/officeDocument/2006/relationships/slideLayout" Target="../slideLayouts/slideLayout2.xml"/><Relationship Id="rId15" Type="http://schemas.openxmlformats.org/officeDocument/2006/relationships/image" Target="../media/image28.jpeg"/><Relationship Id="rId10" Type="http://schemas.openxmlformats.org/officeDocument/2006/relationships/hyperlink" Target="https://youtube.com/clip/UgkxmKqY2jJcsj10R5bkHGVLh3_omd3m9GIG" TargetMode="External"/><Relationship Id="rId4" Type="http://schemas.openxmlformats.org/officeDocument/2006/relationships/video" Target="https://www.youtube.com/embed/qf1Zrm2fASM?feature=oembed" TargetMode="External"/><Relationship Id="rId9" Type="http://schemas.openxmlformats.org/officeDocument/2006/relationships/hyperlink" Target="https://youtube.com/clip/UgkxlibzzR4y8PpIB42SX-C3mPPmQnVrqNun" TargetMode="External"/><Relationship Id="rId1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video" Target="https://www.youtube.com/embed/3fgxyyrqZ-I?feature=oembed" TargetMode="External"/><Relationship Id="rId7" Type="http://schemas.openxmlformats.org/officeDocument/2006/relationships/image" Target="../media/image31.jpeg"/><Relationship Id="rId2" Type="http://schemas.openxmlformats.org/officeDocument/2006/relationships/video" Target="https://www.youtube.com/embed/-yg7aZpIXRI?feature=oembed" TargetMode="External"/><Relationship Id="rId1" Type="http://schemas.openxmlformats.org/officeDocument/2006/relationships/video" Target="https://www.youtube.com/embed/ZO1uMjz3n3w?feature=oembed" TargetMode="Externa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jpeg"/><Relationship Id="rId2" Type="http://schemas.openxmlformats.org/officeDocument/2006/relationships/video" Target="https://www.youtube.com/embed/9CDoJFmdFgA?feature=oembed" TargetMode="External"/><Relationship Id="rId1" Type="http://schemas.openxmlformats.org/officeDocument/2006/relationships/video" Target="https://www.youtube.com/embed/hVPQWs8oxQ4?feature=oembed" TargetMode="External"/><Relationship Id="rId6" Type="http://schemas.openxmlformats.org/officeDocument/2006/relationships/image" Target="../media/image32.jpeg"/><Relationship Id="rId5" Type="http://schemas.openxmlformats.org/officeDocument/2006/relationships/hyperlink" Target="https://youtube.com/clip/UgkxJJN0Z83RrAwbvKzwFzZHLfoSSYbzV1wT" TargetMode="External"/><Relationship Id="rId4" Type="http://schemas.openxmlformats.org/officeDocument/2006/relationships/hyperlink" Target="https://jazzfuel.com/django-reinhardt-gypsy-jazz/"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video" Target="https://www.youtube.com/embed/PHdU5sHigYQ?feature=oembed" TargetMode="External"/><Relationship Id="rId7" Type="http://schemas.openxmlformats.org/officeDocument/2006/relationships/image" Target="../media/image35.jpeg"/><Relationship Id="rId2" Type="http://schemas.openxmlformats.org/officeDocument/2006/relationships/video" Target="https://www.youtube.com/embed/mZlHRcxfuN8?feature=oembed" TargetMode="External"/><Relationship Id="rId1" Type="http://schemas.openxmlformats.org/officeDocument/2006/relationships/video" Target="https://www.youtube.com/embed/1kpzbBZyF50?feature=oembed" TargetMode="External"/><Relationship Id="rId6" Type="http://schemas.openxmlformats.org/officeDocument/2006/relationships/image" Target="../media/image34.jpeg"/><Relationship Id="rId5" Type="http://schemas.openxmlformats.org/officeDocument/2006/relationships/slideLayout" Target="../slideLayouts/slideLayout2.xml"/><Relationship Id="rId4" Type="http://schemas.openxmlformats.org/officeDocument/2006/relationships/video" Target="https://www.youtube.com/embed/uJTtB-q3tvk?feature=oembed" TargetMode="External"/><Relationship Id="rId9"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youtube.com/clip/Ugkx9rul_QTL2exQHxTBQmiRdrcuhj2dZp0a" TargetMode="External"/><Relationship Id="rId2" Type="http://schemas.openxmlformats.org/officeDocument/2006/relationships/video" Target="https://www.youtube.com/embed/CidPZqDqSE4?feature=oembed" TargetMode="External"/><Relationship Id="rId1" Type="http://schemas.openxmlformats.org/officeDocument/2006/relationships/video" Target="https://www.youtube.com/embed/oCMDf5MXd2s?feature=oembed" TargetMode="Externa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video" Target="https://www.youtube.com/embed/QiGP8KmFIPc?feature=oembed" TargetMode="External"/><Relationship Id="rId1" Type="http://schemas.openxmlformats.org/officeDocument/2006/relationships/video" Target="https://www.youtube.com/embed/saN1BwlxJxA?feature=oembed" TargetMode="External"/><Relationship Id="rId6" Type="http://schemas.openxmlformats.org/officeDocument/2006/relationships/hyperlink" Target="https://youtu.be/QiGP8KmFIPc" TargetMode="External"/><Relationship Id="rId5" Type="http://schemas.openxmlformats.org/officeDocument/2006/relationships/hyperlink" Target="https://youtube.com/clip/Ugkx3zwR3LxqInkQesncmvmTt99U2kFJdRai" TargetMode="Externa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2.xml"/><Relationship Id="rId7" Type="http://schemas.openxmlformats.org/officeDocument/2006/relationships/hyperlink" Target="https://youtube.com/clip/UgkxQWI5mlPlCuZN5wysBE-GlAwe2pPTkxUV" TargetMode="External"/><Relationship Id="rId2" Type="http://schemas.openxmlformats.org/officeDocument/2006/relationships/video" Target="https://www.youtube.com/embed/ikutCJd13cM?feature=oembed" TargetMode="External"/><Relationship Id="rId1" Type="http://schemas.openxmlformats.org/officeDocument/2006/relationships/video" Target="https://www.youtube.com/embed/H_V1qYB2D_A?feature=oembed" TargetMode="External"/><Relationship Id="rId6" Type="http://schemas.openxmlformats.org/officeDocument/2006/relationships/hyperlink" Target="https://jazzfuel.com/antonio-carlos-jobim-albums/" TargetMode="External"/><Relationship Id="rId5" Type="http://schemas.openxmlformats.org/officeDocument/2006/relationships/hyperlink" Target="https://jazzfuel.com/best-jazz-albums/#Stan_Getz_and_Joao_Gilberto_GetzGilberto" TargetMode="External"/><Relationship Id="rId4" Type="http://schemas.openxmlformats.org/officeDocument/2006/relationships/hyperlink" Target="https://youtube.com/clip/UgkxsLfgLj_fDWWEDr9LDoqpQ5BUenVQ26UT" TargetMode="External"/><Relationship Id="rId9"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hyperlink" Target="https://youtube.com/clip/Ugkx9dtsd4zSikOzWdcp3CmKT5qbHVbOkZRl" TargetMode="External"/><Relationship Id="rId3" Type="http://schemas.openxmlformats.org/officeDocument/2006/relationships/video" Target="https://www.youtube.com/embed/Ft_s84Axe8M?feature=oembed" TargetMode="External"/><Relationship Id="rId7" Type="http://schemas.openxmlformats.org/officeDocument/2006/relationships/hyperlink" Target="https://youtube.com/clip/UgkxafIeCpehcnDB6AnfV4fNivLNHV1en1XZ" TargetMode="External"/><Relationship Id="rId2" Type="http://schemas.openxmlformats.org/officeDocument/2006/relationships/video" Target="https://www.youtube.com/embed/jDwqPCAw_7k?feature=oembed" TargetMode="External"/><Relationship Id="rId1" Type="http://schemas.openxmlformats.org/officeDocument/2006/relationships/video" Target="https://www.youtube.com/embed/zSVMG0Y-Dvs?feature=oembed" TargetMode="External"/><Relationship Id="rId6" Type="http://schemas.openxmlformats.org/officeDocument/2006/relationships/hyperlink" Target="https://youtube.com/clip/UgkxcQ1Q90YgAgz2EjDMWxjbespG1Q9RJyEl" TargetMode="External"/><Relationship Id="rId5" Type="http://schemas.openxmlformats.org/officeDocument/2006/relationships/image" Target="../media/image46.jpeg"/><Relationship Id="rId10" Type="http://schemas.openxmlformats.org/officeDocument/2006/relationships/image" Target="../media/image48.jpeg"/><Relationship Id="rId4" Type="http://schemas.openxmlformats.org/officeDocument/2006/relationships/slideLayout" Target="../slideLayouts/slideLayout2.xml"/><Relationship Id="rId9" Type="http://schemas.openxmlformats.org/officeDocument/2006/relationships/image" Target="../media/image47.jpeg"/></Relationships>
</file>

<file path=ppt/slides/_rels/slide2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video" Target="https://www.youtube.com/embed/xZ5E4Jo3lpU?feature=oembed" TargetMode="External"/><Relationship Id="rId7" Type="http://schemas.openxmlformats.org/officeDocument/2006/relationships/hyperlink" Target="https://youtube.com/clip/Ugkx7uVU9wTVjLE70nqDwI9qiuwYnKCMzBNr" TargetMode="External"/><Relationship Id="rId2" Type="http://schemas.openxmlformats.org/officeDocument/2006/relationships/video" Target="https://www.youtube.com/embed/ppJQKfqhFfE?feature=oembed" TargetMode="External"/><Relationship Id="rId1" Type="http://schemas.openxmlformats.org/officeDocument/2006/relationships/video" Target="https://www.youtube.com/embed/2vAQO4sFl0E?feature=oembed" TargetMode="External"/><Relationship Id="rId6" Type="http://schemas.openxmlformats.org/officeDocument/2006/relationships/hyperlink" Target="https://youtube.com/clip/UgkxB0l_agYrolWBOV35Dj3XBeoC061yy0BW" TargetMode="External"/><Relationship Id="rId5" Type="http://schemas.openxmlformats.org/officeDocument/2006/relationships/hyperlink" Target="https://youtube.com/clip/Ugkxf1TcBLUMEMp47mqZF_-q90p0UatLgbII" TargetMode="External"/><Relationship Id="rId10" Type="http://schemas.openxmlformats.org/officeDocument/2006/relationships/image" Target="../media/image51.jpeg"/><Relationship Id="rId4" Type="http://schemas.openxmlformats.org/officeDocument/2006/relationships/slideLayout" Target="../slideLayouts/slideLayout2.xml"/><Relationship Id="rId9"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Pop_music" TargetMode="External"/><Relationship Id="rId2" Type="http://schemas.openxmlformats.org/officeDocument/2006/relationships/hyperlink" Target="https://en.wikipedia.org/wiki/Jazz_fusion" TargetMode="External"/><Relationship Id="rId1" Type="http://schemas.openxmlformats.org/officeDocument/2006/relationships/slideLayout" Target="../slideLayouts/slideLayout2.xml"/><Relationship Id="rId5" Type="http://schemas.openxmlformats.org/officeDocument/2006/relationships/hyperlink" Target="https://en.wikipedia.org/wiki/Smooth_jazz#cite_note-fushion-1" TargetMode="External"/><Relationship Id="rId4" Type="http://schemas.openxmlformats.org/officeDocument/2006/relationships/hyperlink" Target="https://en.wikipedia.org/wiki/Rhythm_and_blue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video" Target="https://www.youtube.com/embed/zwDjJP_l5AY?feature=oembed" TargetMode="External"/><Relationship Id="rId1" Type="http://schemas.openxmlformats.org/officeDocument/2006/relationships/video" Target="https://www.youtube.com/embed/VwzDesyn0tM?feature=oembed" TargetMode="External"/><Relationship Id="rId6" Type="http://schemas.openxmlformats.org/officeDocument/2006/relationships/hyperlink" Target="https://youtube.com/clip/UgkxgPylHXhtrFycH15F_cglf222QHpaP250" TargetMode="External"/><Relationship Id="rId5" Type="http://schemas.openxmlformats.org/officeDocument/2006/relationships/image" Target="../media/image52.png"/><Relationship Id="rId4" Type="http://schemas.openxmlformats.org/officeDocument/2006/relationships/hyperlink" Target="https://en.wikipedia.org/wiki/Berklee_College_of_Music" TargetMode="External"/><Relationship Id="rId9" Type="http://schemas.openxmlformats.org/officeDocument/2006/relationships/image" Target="../media/image55.jpeg"/></Relationships>
</file>

<file path=ppt/slides/_rels/slide2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video" Target="https://www.youtube.com/embed/PcGwbTTM5rE?feature=oembed" TargetMode="External"/><Relationship Id="rId7" Type="http://schemas.openxmlformats.org/officeDocument/2006/relationships/image" Target="../media/image57.jpeg"/><Relationship Id="rId2" Type="http://schemas.openxmlformats.org/officeDocument/2006/relationships/video" Target="https://www.youtube.com/embed/U9FEQ0TW_Yo?feature=oembed" TargetMode="External"/><Relationship Id="rId1" Type="http://schemas.openxmlformats.org/officeDocument/2006/relationships/video" Target="https://www.youtube.com/embed/Sd9Imqbof-Q?feature=oembed" TargetMode="External"/><Relationship Id="rId6" Type="http://schemas.openxmlformats.org/officeDocument/2006/relationships/image" Target="../media/image56.jpeg"/><Relationship Id="rId5" Type="http://schemas.openxmlformats.org/officeDocument/2006/relationships/hyperlink" Target="https://youtube.com/clip/UgkxZU8NAITxXRrXIknjNN1A8B5rB0F9gYWp" TargetMode="Externa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video" Target="https://www.youtube.com/embed/xHAfhPrrKHA?feature=oembed" TargetMode="Externa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researchgate.net/institution/Cleveland_State_University" TargetMode="External"/><Relationship Id="rId2" Type="http://schemas.openxmlformats.org/officeDocument/2006/relationships/hyperlink" Target="https://www.researchgate.net/profile/Charles-Hersch" TargetMode="Externa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video" Target="https://www.youtube.com/embed/iI3OMj7-JOM?feature=oembed" TargetMode="External"/><Relationship Id="rId7" Type="http://schemas.openxmlformats.org/officeDocument/2006/relationships/image" Target="../media/image63.jpeg"/><Relationship Id="rId2" Type="http://schemas.openxmlformats.org/officeDocument/2006/relationships/video" Target="https://www.youtube.com/embed/Dowy5Jdb-Yg?feature=oembed" TargetMode="External"/><Relationship Id="rId1" Type="http://schemas.openxmlformats.org/officeDocument/2006/relationships/video" Target="https://www.youtube.com/embed/sH01QJfWg-U?feature=oembed" TargetMode="External"/><Relationship Id="rId6" Type="http://schemas.openxmlformats.org/officeDocument/2006/relationships/image" Target="../media/image62.jpeg"/><Relationship Id="rId5" Type="http://schemas.openxmlformats.org/officeDocument/2006/relationships/slideLayout" Target="../slideLayouts/slideLayout2.xml"/><Relationship Id="rId4" Type="http://schemas.openxmlformats.org/officeDocument/2006/relationships/video" Target="https://www.youtube.com/embed/Z_cvb74yzXA?feature=oembed" TargetMode="External"/><Relationship Id="rId9" Type="http://schemas.openxmlformats.org/officeDocument/2006/relationships/image" Target="../media/image6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en.wikipedia.org/wiki/Legal_Times" TargetMode="External"/><Relationship Id="rId13" Type="http://schemas.openxmlformats.org/officeDocument/2006/relationships/hyperlink" Target="https://en.wikipedia.org/wiki/Council_for_Secular_Humanism" TargetMode="External"/><Relationship Id="rId18" Type="http://schemas.openxmlformats.org/officeDocument/2006/relationships/hyperlink" Target="https://en.wikipedia.org/wiki/The_New_Republic" TargetMode="External"/><Relationship Id="rId26" Type="http://schemas.openxmlformats.org/officeDocument/2006/relationships/hyperlink" Target="https://en.wikipedia.org/wiki/Doctorate_of_Laws" TargetMode="External"/><Relationship Id="rId3" Type="http://schemas.openxmlformats.org/officeDocument/2006/relationships/image" Target="../media/image66.png"/><Relationship Id="rId21" Type="http://schemas.openxmlformats.org/officeDocument/2006/relationships/hyperlink" Target="https://en.wikipedia.org/wiki/Guggenheim_Fellowship" TargetMode="External"/><Relationship Id="rId7" Type="http://schemas.openxmlformats.org/officeDocument/2006/relationships/hyperlink" Target="https://en.wikipedia.org/wiki/JazzTimes" TargetMode="External"/><Relationship Id="rId12" Type="http://schemas.openxmlformats.org/officeDocument/2006/relationships/hyperlink" Target="https://en.wikipedia.org/wiki/Editor_&amp;_Publisher" TargetMode="External"/><Relationship Id="rId17" Type="http://schemas.openxmlformats.org/officeDocument/2006/relationships/hyperlink" Target="https://en.wikipedia.org/wiki/The_Atlantic" TargetMode="External"/><Relationship Id="rId25" Type="http://schemas.openxmlformats.org/officeDocument/2006/relationships/hyperlink" Target="https://en.wikipedia.org/wiki/Honorary_degree" TargetMode="External"/><Relationship Id="rId2" Type="http://schemas.openxmlformats.org/officeDocument/2006/relationships/slideLayout" Target="../slideLayouts/slideLayout2.xml"/><Relationship Id="rId16" Type="http://schemas.openxmlformats.org/officeDocument/2006/relationships/hyperlink" Target="https://en.wikipedia.org/wiki/Jewish_World_Review" TargetMode="External"/><Relationship Id="rId20" Type="http://schemas.openxmlformats.org/officeDocument/2006/relationships/hyperlink" Target="https://en.wikipedia.org/wiki/Encyclopedia_of_Performing_Arts" TargetMode="External"/><Relationship Id="rId1" Type="http://schemas.openxmlformats.org/officeDocument/2006/relationships/video" Target="https://www.youtube.com/embed/bRL2ZMaTf00?feature=oembed" TargetMode="External"/><Relationship Id="rId6" Type="http://schemas.openxmlformats.org/officeDocument/2006/relationships/hyperlink" Target="https://en.wikipedia.org/wiki/Down_Beat" TargetMode="External"/><Relationship Id="rId11" Type="http://schemas.openxmlformats.org/officeDocument/2006/relationships/hyperlink" Target="https://en.wikipedia.org/wiki/The_Progressive" TargetMode="External"/><Relationship Id="rId24" Type="http://schemas.openxmlformats.org/officeDocument/2006/relationships/hyperlink" Target="https://en.wikipedia.org/wiki/American_Library_Association" TargetMode="External"/><Relationship Id="rId5" Type="http://schemas.openxmlformats.org/officeDocument/2006/relationships/image" Target="../media/image68.jpeg"/><Relationship Id="rId15" Type="http://schemas.openxmlformats.org/officeDocument/2006/relationships/hyperlink" Target="https://en.wikipedia.org/wiki/The_New_York_Times" TargetMode="External"/><Relationship Id="rId23" Type="http://schemas.openxmlformats.org/officeDocument/2006/relationships/hyperlink" Target="https://en.wikipedia.org/wiki/Silver_Gavel_Award" TargetMode="External"/><Relationship Id="rId28" Type="http://schemas.openxmlformats.org/officeDocument/2006/relationships/hyperlink" Target="https://en.wikipedia.org/wiki/NEA_Jazz_Masters" TargetMode="External"/><Relationship Id="rId10" Type="http://schemas.openxmlformats.org/officeDocument/2006/relationships/hyperlink" Target="https://en.wikipedia.org/wiki/The_Washington_Times" TargetMode="External"/><Relationship Id="rId19" Type="http://schemas.openxmlformats.org/officeDocument/2006/relationships/hyperlink" Target="https://en.wikipedia.org/wiki/Commonweal_(magazine)" TargetMode="External"/><Relationship Id="rId4" Type="http://schemas.openxmlformats.org/officeDocument/2006/relationships/image" Target="../media/image67.png"/><Relationship Id="rId9" Type="http://schemas.openxmlformats.org/officeDocument/2006/relationships/hyperlink" Target="https://en.wikipedia.org/wiki/The_Washington_Post" TargetMode="External"/><Relationship Id="rId14" Type="http://schemas.openxmlformats.org/officeDocument/2006/relationships/hyperlink" Target="https://en.wikipedia.org/wiki/The_New_Yorker" TargetMode="External"/><Relationship Id="rId22" Type="http://schemas.openxmlformats.org/officeDocument/2006/relationships/hyperlink" Target="https://en.wikipedia.org/wiki/American_Bar_Association" TargetMode="External"/><Relationship Id="rId27" Type="http://schemas.openxmlformats.org/officeDocument/2006/relationships/hyperlink" Target="https://en.wikipedia.org/wiki/National_Press_Foundati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video" Target="https://www.youtube.com/embed/zsiS_mjTZf8?feature=oembed" TargetMode="Externa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youtube.com/clip/Ugkx3gb9pq7JhiaQvRsuFRO1wZH9O9om-A4t" TargetMode="External"/><Relationship Id="rId2" Type="http://schemas.openxmlformats.org/officeDocument/2006/relationships/slideLayout" Target="../slideLayouts/slideLayout2.xml"/><Relationship Id="rId1" Type="http://schemas.openxmlformats.org/officeDocument/2006/relationships/video" Target="https://www.youtube.com/embed/17o_pk4wr9A?feature=oembed" TargetMode="External"/><Relationship Id="rId5" Type="http://schemas.openxmlformats.org/officeDocument/2006/relationships/image" Target="../media/image79.jpeg"/><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8" Type="http://schemas.openxmlformats.org/officeDocument/2006/relationships/hyperlink" Target="https://en.wikipedia.org/wiki/Porgy_and_Bess" TargetMode="External"/><Relationship Id="rId3" Type="http://schemas.openxmlformats.org/officeDocument/2006/relationships/hyperlink" Target="https://en.wikipedia.org/wiki/An_American_in_Paris" TargetMode="External"/><Relationship Id="rId7" Type="http://schemas.openxmlformats.org/officeDocument/2006/relationships/hyperlink" Target="https://youtube.com/clip/UgkxqyIxX98DFc1DlMBPVCI5ntZ903_yCmE3" TargetMode="External"/><Relationship Id="rId2" Type="http://schemas.openxmlformats.org/officeDocument/2006/relationships/hyperlink" Target="https://en.wikipedia.org/wiki/Rhapsody_in_Blue" TargetMode="External"/><Relationship Id="rId1" Type="http://schemas.openxmlformats.org/officeDocument/2006/relationships/slideLayout" Target="../slideLayouts/slideLayout2.xml"/><Relationship Id="rId6" Type="http://schemas.openxmlformats.org/officeDocument/2006/relationships/hyperlink" Target="https://en.wikipedia.org/wiki/Embraceable_You" TargetMode="External"/><Relationship Id="rId5" Type="http://schemas.openxmlformats.org/officeDocument/2006/relationships/hyperlink" Target="https://en.wikipedia.org/wiki/Fascinating_Rhythm" TargetMode="External"/><Relationship Id="rId4" Type="http://schemas.openxmlformats.org/officeDocument/2006/relationships/hyperlink" Target="https://en.wikipedia.org/wiki/Swanee_(song)" TargetMode="External"/><Relationship Id="rId9" Type="http://schemas.openxmlformats.org/officeDocument/2006/relationships/hyperlink" Target="https://en.wikipedia.org/wiki/Summertime_(George_Gershwin_so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video" Target="https://www.youtube.com/embed/PIaj7FNHnjQ?feature=oembed" TargetMode="Externa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video" Target="https://www.youtube.com/embed/Jv6rpwJ7bgc?feature=oembed" TargetMode="External"/><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video" Target="https://www.youtube.com/embed/krE1BFg2mVw?feature=oembed" TargetMode="External"/><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j_GQuXd9zfc" TargetMode="External"/><Relationship Id="rId2" Type="http://schemas.openxmlformats.org/officeDocument/2006/relationships/slideLayout" Target="../slideLayouts/slideLayout2.xml"/><Relationship Id="rId1" Type="http://schemas.openxmlformats.org/officeDocument/2006/relationships/video" Target="https://www.youtube.com/embed/j_GQuXd9zfc?feature=oembed" TargetMode="External"/><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serbailmu.live/host-http-en.wikipedia.org/wiki/Category:Jewish_jazz_musicians"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hyperlink" Target="https://youtube.com/clip/UgkxzUpIIz0Mjgk7kfGypzq-fr862kp9fvO9" TargetMode="External"/><Relationship Id="rId2" Type="http://schemas.openxmlformats.org/officeDocument/2006/relationships/slideLayout" Target="../slideLayouts/slideLayout2.xml"/><Relationship Id="rId1" Type="http://schemas.openxmlformats.org/officeDocument/2006/relationships/video" Target="https://www.youtube.com/embed/L_GT-aAKqqQ?feature=oembed" TargetMode="External"/><Relationship Id="rId5" Type="http://schemas.openxmlformats.org/officeDocument/2006/relationships/image" Target="../media/image88.jpeg"/><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hyperlink" Target="https://en.wikipedia.org/wiki/Jo%C3%A3o_Gilberto" TargetMode="External"/><Relationship Id="rId7"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video" Target="https://www.youtube.com/embed/beCGdmrP8Xc?feature=oembed" TargetMode="External"/><Relationship Id="rId6" Type="http://schemas.openxmlformats.org/officeDocument/2006/relationships/hyperlink" Target="https://www.youtube.com/watch?v=beCGdmrP8Xc&amp;t=41s" TargetMode="External"/><Relationship Id="rId5" Type="http://schemas.openxmlformats.org/officeDocument/2006/relationships/hyperlink" Target="https://en.wikipedia.org/wiki/The_Girl_from_Ipanema" TargetMode="External"/><Relationship Id="rId4" Type="http://schemas.openxmlformats.org/officeDocument/2006/relationships/hyperlink" Target="https://en.wikipedia.org/wiki/Ant%C3%B4nio_Carlos_Jobim"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en.wikipedia.org/wiki/Birth_of_the_Cool" TargetMode="External"/><Relationship Id="rId13" Type="http://schemas.openxmlformats.org/officeDocument/2006/relationships/image" Target="../media/image92.jpeg"/><Relationship Id="rId3" Type="http://schemas.openxmlformats.org/officeDocument/2006/relationships/image" Target="../media/image91.jpeg"/><Relationship Id="rId7" Type="http://schemas.openxmlformats.org/officeDocument/2006/relationships/hyperlink" Target="https://en.wikipedia.org/wiki/Miles_Davis" TargetMode="External"/><Relationship Id="rId12" Type="http://schemas.openxmlformats.org/officeDocument/2006/relationships/hyperlink" Target="https://en.wikipedia.org/wiki/Art_Pepper" TargetMode="External"/><Relationship Id="rId2" Type="http://schemas.openxmlformats.org/officeDocument/2006/relationships/slideLayout" Target="../slideLayouts/slideLayout2.xml"/><Relationship Id="rId1" Type="http://schemas.openxmlformats.org/officeDocument/2006/relationships/video" Target="https://www.youtube.com/embed/5a1LAPLlo_U?feature=oembed" TargetMode="External"/><Relationship Id="rId6" Type="http://schemas.openxmlformats.org/officeDocument/2006/relationships/hyperlink" Target="https://en.wikipedia.org/wiki/Avant-garde_jazz" TargetMode="External"/><Relationship Id="rId11" Type="http://schemas.openxmlformats.org/officeDocument/2006/relationships/hyperlink" Target="https://en.wikipedia.org/wiki/Paul_Desmond" TargetMode="External"/><Relationship Id="rId5" Type="http://schemas.openxmlformats.org/officeDocument/2006/relationships/hyperlink" Target="https://en.wikipedia.org/wiki/Cool_jazz" TargetMode="External"/><Relationship Id="rId10" Type="http://schemas.openxmlformats.org/officeDocument/2006/relationships/hyperlink" Target="https://en.wikipedia.org/wiki/Charlie_Parker" TargetMode="External"/><Relationship Id="rId4" Type="http://schemas.openxmlformats.org/officeDocument/2006/relationships/hyperlink" Target="https://en.wikipedia.org/wiki/Bebop" TargetMode="External"/><Relationship Id="rId9" Type="http://schemas.openxmlformats.org/officeDocument/2006/relationships/hyperlink" Target="https://en.wikipedia.org/wiki/Lennie_Tristano"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OzELBrq2loI" TargetMode="External"/><Relationship Id="rId2" Type="http://schemas.openxmlformats.org/officeDocument/2006/relationships/slideLayout" Target="../slideLayouts/slideLayout2.xml"/><Relationship Id="rId1" Type="http://schemas.openxmlformats.org/officeDocument/2006/relationships/video" Target="https://www.youtube.com/embed/OzELBrq2loI?feature=oembed" TargetMode="External"/><Relationship Id="rId5" Type="http://schemas.openxmlformats.org/officeDocument/2006/relationships/image" Target="../media/image94.jpeg"/><Relationship Id="rId4" Type="http://schemas.openxmlformats.org/officeDocument/2006/relationships/image" Target="../media/image93.jpeg"/></Relationships>
</file>

<file path=ppt/slides/_rels/slide54.xml.rels><?xml version="1.0" encoding="UTF-8" standalone="yes"?>
<Relationships xmlns="http://schemas.openxmlformats.org/package/2006/relationships"><Relationship Id="rId8" Type="http://schemas.openxmlformats.org/officeDocument/2006/relationships/hyperlink" Target="https://en.wikipedia.org/wiki/Saxophonic" TargetMode="External"/><Relationship Id="rId3" Type="http://schemas.openxmlformats.org/officeDocument/2006/relationships/hyperlink" Target="https://en.wikipedia.org/wiki/Smooth_jazz" TargetMode="External"/><Relationship Id="rId7" Type="http://schemas.openxmlformats.org/officeDocument/2006/relationships/hyperlink" Target="https://en.wikipedia.org/wiki/The_Dance_(Dave_Koz_album)" TargetMode="External"/><Relationship Id="rId12" Type="http://schemas.openxmlformats.org/officeDocument/2006/relationships/image" Target="../media/image95.jpeg"/><Relationship Id="rId2" Type="http://schemas.openxmlformats.org/officeDocument/2006/relationships/slideLayout" Target="../slideLayouts/slideLayout2.xml"/><Relationship Id="rId1" Type="http://schemas.openxmlformats.org/officeDocument/2006/relationships/video" Target="https://www.youtube.com/embed/h_TpaYdHvi0?feature=oembed" TargetMode="External"/><Relationship Id="rId6" Type="http://schemas.openxmlformats.org/officeDocument/2006/relationships/hyperlink" Target="https://en.wikipedia.org/wiki/Lucky_Man_(Dave_Koz_album)" TargetMode="External"/><Relationship Id="rId11" Type="http://schemas.openxmlformats.org/officeDocument/2006/relationships/hyperlink" Target="https://youtube.com/clip/UgkxY4zzQkuF2FgflMkNqrOjNkJ_Pmmj1XC6" TargetMode="External"/><Relationship Id="rId5" Type="http://schemas.openxmlformats.org/officeDocument/2006/relationships/hyperlink" Target="https://en.wikipedia.org/wiki/Dave_Koz_(album)" TargetMode="External"/><Relationship Id="rId10" Type="http://schemas.openxmlformats.org/officeDocument/2006/relationships/hyperlink" Target="https://en.wikipedia.org/wiki/NAACP_Image_Awards" TargetMode="External"/><Relationship Id="rId4" Type="http://schemas.openxmlformats.org/officeDocument/2006/relationships/hyperlink" Target="https://en.wikipedia.org/wiki/Capitol_Records" TargetMode="External"/><Relationship Id="rId9" Type="http://schemas.openxmlformats.org/officeDocument/2006/relationships/hyperlink" Target="https://en.wikipedia.org/wiki/Grammy_Award"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K99625obUTQ" TargetMode="External"/><Relationship Id="rId2" Type="http://schemas.openxmlformats.org/officeDocument/2006/relationships/slideLayout" Target="../slideLayouts/slideLayout2.xml"/><Relationship Id="rId1" Type="http://schemas.openxmlformats.org/officeDocument/2006/relationships/video" Target="https://www.youtube.com/embed/K99625obUTQ?feature=oembed" TargetMode="External"/><Relationship Id="rId5" Type="http://schemas.openxmlformats.org/officeDocument/2006/relationships/image" Target="../media/image97.jpeg"/><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4DG6kp4ed5Q?feature=oembed" TargetMode="External"/><Relationship Id="rId1" Type="http://schemas.openxmlformats.org/officeDocument/2006/relationships/video" Target="https://www.youtube.com/embed/eYXnhIm3BYI?feature=oembed" TargetMode="Externa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hyperlink" Target="https://jwa.org/encyclopedia/article/forrest-hele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xml"/><Relationship Id="rId1" Type="http://schemas.openxmlformats.org/officeDocument/2006/relationships/video" Target="https://www.youtube.com/embed/94fcqEkPmSk?feature=oembed" TargetMode="External"/><Relationship Id="rId5" Type="http://schemas.openxmlformats.org/officeDocument/2006/relationships/image" Target="../media/image102.jpeg"/><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3" Type="http://schemas.openxmlformats.org/officeDocument/2006/relationships/video" Target="https://www.youtube.com/embed/BlYK2jAAFok?feature=oembed" TargetMode="External"/><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video" Target="https://www.youtube.com/embed/WoqjzNmR6ro?feature=oembed" TargetMode="External"/><Relationship Id="rId1" Type="http://schemas.openxmlformats.org/officeDocument/2006/relationships/video" Target="https://www.youtube.com/embed/BqAMA076bD4?feature=oembed" TargetMode="Externa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slideLayout" Target="../slideLayouts/slideLayout2.xml"/><Relationship Id="rId10" Type="http://schemas.openxmlformats.org/officeDocument/2006/relationships/image" Target="../media/image107.jpeg"/><Relationship Id="rId4" Type="http://schemas.openxmlformats.org/officeDocument/2006/relationships/video" Target="https://www.youtube.com/embed/n2uSVYbAXGg?feature=oembed" TargetMode="External"/><Relationship Id="rId9" Type="http://schemas.openxmlformats.org/officeDocument/2006/relationships/image" Target="../media/image106.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slideLayout" Target="../slideLayouts/slideLayout2.xml"/><Relationship Id="rId7" Type="http://schemas.openxmlformats.org/officeDocument/2006/relationships/image" Target="../media/image113.jpeg"/><Relationship Id="rId2" Type="http://schemas.openxmlformats.org/officeDocument/2006/relationships/video" Target="https://www.youtube.com/embed/aDXmGe0QMwk?feature=oembed" TargetMode="External"/><Relationship Id="rId1" Type="http://schemas.openxmlformats.org/officeDocument/2006/relationships/video" Target="https://www.youtube.com/embed/TsT8sEqDOxI?feature=oembed" TargetMode="Externa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hyperlink" Target="https://en.wikipedia.org/wiki/The_Manhattan_Transfer" TargetMode="External"/><Relationship Id="rId9" Type="http://schemas.openxmlformats.org/officeDocument/2006/relationships/image" Target="../media/image115.jpeg"/></Relationships>
</file>

<file path=ppt/slides/_rels/slide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www.israelalbum.org.il/GetImage.ashx?PicName=multimedia/YBZ/0601-0700/YBZ_0614/YBZ_0614.PHOTO/YBZ_0614_002.jpg&amp;mr=true" TargetMode="External"/><Relationship Id="rId2" Type="http://schemas.openxmlformats.org/officeDocument/2006/relationships/slideLayout" Target="../slideLayouts/slideLayout2.xml"/><Relationship Id="rId1" Type="http://schemas.openxmlformats.org/officeDocument/2006/relationships/video" Target="https://www.youtube.com/embed/0QVPkS2cwb8?feature=oembed" TargetMode="External"/><Relationship Id="rId5" Type="http://schemas.openxmlformats.org/officeDocument/2006/relationships/image" Target="../media/image117.jpeg"/><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FItjXHEOnx8?feature=oembed" TargetMode="External"/><Relationship Id="rId1" Type="http://schemas.openxmlformats.org/officeDocument/2006/relationships/video" Target="https://www.youtube.com/embed/JVNTkAzeHHM?feature=oembed" TargetMode="External"/><Relationship Id="rId5" Type="http://schemas.openxmlformats.org/officeDocument/2006/relationships/image" Target="../media/image119.jpeg"/><Relationship Id="rId4" Type="http://schemas.openxmlformats.org/officeDocument/2006/relationships/image" Target="../media/image118.jpeg"/></Relationships>
</file>

<file path=ppt/slides/_rels/slide6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2.xml"/><Relationship Id="rId1" Type="http://schemas.openxmlformats.org/officeDocument/2006/relationships/video" Target="https://www.youtube.com/embed/7-A_NkEaSg8?feature=oembed" TargetMode="Externa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NkGg33fk3rg?feature=oembed" TargetMode="External"/><Relationship Id="rId1" Type="http://schemas.openxmlformats.org/officeDocument/2006/relationships/video" Target="https://www.youtube.com/embed/gSI3TjuMAcg?feature=oembed" TargetMode="Externa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youtube.com/clip/UgkxUVpkQ3qWvC5B8LPDcR2CxkvgTMBvxBCI" TargetMode="External"/><Relationship Id="rId2" Type="http://schemas.openxmlformats.org/officeDocument/2006/relationships/slideLayout" Target="../slideLayouts/slideLayout2.xml"/><Relationship Id="rId1" Type="http://schemas.openxmlformats.org/officeDocument/2006/relationships/video" Target="https://www.youtube.com/embed/numSROD-gZY?feature=oembed" TargetMode="External"/><Relationship Id="rId5" Type="http://schemas.openxmlformats.org/officeDocument/2006/relationships/image" Target="../media/image125.jpeg"/><Relationship Id="rId4" Type="http://schemas.openxmlformats.org/officeDocument/2006/relationships/image" Target="../media/image124.jpeg"/></Relationships>
</file>

<file path=ppt/slides/_rels/slide69.xml.rels><?xml version="1.0" encoding="UTF-8" standalone="yes"?>
<Relationships xmlns="http://schemas.openxmlformats.org/package/2006/relationships"><Relationship Id="rId3" Type="http://schemas.openxmlformats.org/officeDocument/2006/relationships/hyperlink" Target="https://it.wikipedia.org/wiki/1970" TargetMode="External"/><Relationship Id="rId2" Type="http://schemas.openxmlformats.org/officeDocument/2006/relationships/slideLayout" Target="../slideLayouts/slideLayout2.xml"/><Relationship Id="rId1" Type="http://schemas.openxmlformats.org/officeDocument/2006/relationships/video" Target="https://www.youtube.com/embed/O7LA0R7ZcL8?feature=oembed" TargetMode="External"/><Relationship Id="rId5" Type="http://schemas.openxmlformats.org/officeDocument/2006/relationships/image" Target="../media/image127.jpeg"/><Relationship Id="rId4" Type="http://schemas.openxmlformats.org/officeDocument/2006/relationships/image" Target="../media/image126.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2.xml"/><Relationship Id="rId1" Type="http://schemas.openxmlformats.org/officeDocument/2006/relationships/video" Target="https://www.youtube.com/embed/JoKJUYINlOI?feature=oembed" TargetMode="Externa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1.png"/><Relationship Id="rId2" Type="http://schemas.openxmlformats.org/officeDocument/2006/relationships/video" Target="https://www.youtube.com/embed/Yg3TheTlQX4?feature=oembed" TargetMode="External"/><Relationship Id="rId1" Type="http://schemas.openxmlformats.org/officeDocument/2006/relationships/video" Target="https://www.youtube.com/embed/dKpNCstnPH8?feature=oembed" TargetMode="External"/><Relationship Id="rId6" Type="http://schemas.openxmlformats.org/officeDocument/2006/relationships/image" Target="../media/image130.jpeg"/><Relationship Id="rId5" Type="http://schemas.openxmlformats.org/officeDocument/2006/relationships/hyperlink" Target="https://www.youtube.com/watch?v=tjDEcXwmVqQ" TargetMode="External"/><Relationship Id="rId4" Type="http://schemas.openxmlformats.org/officeDocument/2006/relationships/image" Target="../media/image129.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jl4_EJ4_eIE?feature=oembed" TargetMode="External"/><Relationship Id="rId1" Type="http://schemas.openxmlformats.org/officeDocument/2006/relationships/video" Target="https://www.youtube.com/embed/9_ZErupsLUA?feature=oembed" TargetMode="External"/><Relationship Id="rId5" Type="http://schemas.openxmlformats.org/officeDocument/2006/relationships/image" Target="../media/image133.jpeg"/><Relationship Id="rId4" Type="http://schemas.openxmlformats.org/officeDocument/2006/relationships/image" Target="../media/image132.jpeg"/></Relationships>
</file>

<file path=ppt/slides/_rels/slide73.xml.rels><?xml version="1.0" encoding="UTF-8" standalone="yes"?>
<Relationships xmlns="http://schemas.openxmlformats.org/package/2006/relationships"><Relationship Id="rId3" Type="http://schemas.openxmlformats.org/officeDocument/2006/relationships/hyperlink" Target="https://de.wikipedia.org/wiki/1990" TargetMode="External"/><Relationship Id="rId2" Type="http://schemas.openxmlformats.org/officeDocument/2006/relationships/slideLayout" Target="../slideLayouts/slideLayout2.xml"/><Relationship Id="rId1" Type="http://schemas.openxmlformats.org/officeDocument/2006/relationships/video" Target="https://www.youtube.com/embed/ex2b0U-LQ8g?feature=oembed" TargetMode="External"/><Relationship Id="rId5" Type="http://schemas.openxmlformats.org/officeDocument/2006/relationships/image" Target="../media/image135.jpeg"/><Relationship Id="rId4" Type="http://schemas.openxmlformats.org/officeDocument/2006/relationships/image" Target="../media/image134.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kWnU4-GK2s8?feature=oembed" TargetMode="External"/><Relationship Id="rId1" Type="http://schemas.openxmlformats.org/officeDocument/2006/relationships/video" Target="https://www.youtube.com/embed/XI4jj4iyKTM?feature=oembed" TargetMode="External"/><Relationship Id="rId5" Type="http://schemas.openxmlformats.org/officeDocument/2006/relationships/image" Target="../media/image137.jpeg"/><Relationship Id="rId4" Type="http://schemas.openxmlformats.org/officeDocument/2006/relationships/image" Target="../media/image136.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WndDqXR0QUM?feature=oembed" TargetMode="External"/><Relationship Id="rId1" Type="http://schemas.openxmlformats.org/officeDocument/2006/relationships/video" Target="https://www.youtube.com/embed/_CRWyLXaj3U?feature=oembed" TargetMode="External"/><Relationship Id="rId5" Type="http://schemas.openxmlformats.org/officeDocument/2006/relationships/image" Target="../media/image139.jpeg"/><Relationship Id="rId4" Type="http://schemas.openxmlformats.org/officeDocument/2006/relationships/image" Target="../media/image138.jpeg"/></Relationships>
</file>

<file path=ppt/slides/_rels/slide7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2.xml"/><Relationship Id="rId1" Type="http://schemas.openxmlformats.org/officeDocument/2006/relationships/video" Target="https://www.youtube.com/embed/q990AlV0FV0?feature=oembed" TargetMode="External"/><Relationship Id="rId4" Type="http://schemas.openxmlformats.org/officeDocument/2006/relationships/image" Target="../media/image141.jpeg"/></Relationships>
</file>

<file path=ppt/slides/_rels/slide7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o6-Wykip9UE?feature=oembed" TargetMode="External"/><Relationship Id="rId1" Type="http://schemas.openxmlformats.org/officeDocument/2006/relationships/video" Target="https://www.youtube.com/embed/scvW3hAFgHE?feature=oembed" TargetMode="External"/><Relationship Id="rId5" Type="http://schemas.openxmlformats.org/officeDocument/2006/relationships/image" Target="../media/image146.jpeg"/><Relationship Id="rId4" Type="http://schemas.openxmlformats.org/officeDocument/2006/relationships/image" Target="../media/image14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84.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eg"/><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8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2.xml"/><Relationship Id="rId5" Type="http://schemas.openxmlformats.org/officeDocument/2006/relationships/image" Target="../media/image159.JPG"/><Relationship Id="rId4" Type="http://schemas.openxmlformats.org/officeDocument/2006/relationships/image" Target="../media/image158.JPG"/></Relationships>
</file>

<file path=ppt/slides/_rels/slide8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87.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slideLayout" Target="../slideLayouts/slideLayout2.xml"/><Relationship Id="rId7" Type="http://schemas.openxmlformats.org/officeDocument/2006/relationships/image" Target="../media/image166.jpeg"/><Relationship Id="rId2" Type="http://schemas.openxmlformats.org/officeDocument/2006/relationships/video" Target="https://www.youtube.com/embed/x2Luio63sSg?feature=oembed" TargetMode="External"/><Relationship Id="rId1" Type="http://schemas.openxmlformats.org/officeDocument/2006/relationships/video" Target="https://www.youtube.com/embed/axCB9rA9Tjc?feature=oembed" TargetMode="External"/><Relationship Id="rId6" Type="http://schemas.openxmlformats.org/officeDocument/2006/relationships/image" Target="../media/image165.png"/><Relationship Id="rId5" Type="http://schemas.openxmlformats.org/officeDocument/2006/relationships/image" Target="../media/image164.jpeg"/><Relationship Id="rId4" Type="http://schemas.openxmlformats.org/officeDocument/2006/relationships/image" Target="../media/image163.png"/><Relationship Id="rId9" Type="http://schemas.openxmlformats.org/officeDocument/2006/relationships/image" Target="../media/image168.jpeg"/></Relationships>
</file>

<file path=ppt/slides/_rels/slide88.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JP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 Id="rId9" Type="http://schemas.openxmlformats.org/officeDocument/2006/relationships/image" Target="../media/image176.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ACA0-F20A-76DE-2CFE-09894892AA12}"/>
              </a:ext>
            </a:extLst>
          </p:cNvPr>
          <p:cNvSpPr>
            <a:spLocks noGrp="1"/>
          </p:cNvSpPr>
          <p:nvPr>
            <p:ph type="title"/>
          </p:nvPr>
        </p:nvSpPr>
        <p:spPr>
          <a:xfrm>
            <a:off x="6745026" y="534248"/>
            <a:ext cx="4888306" cy="1325563"/>
          </a:xfrm>
        </p:spPr>
        <p:txBody>
          <a:bodyPr vert="horz" lIns="91440" tIns="45720" rIns="91440" bIns="45720" rtlCol="0" anchor="ctr">
            <a:normAutofit/>
          </a:bodyPr>
          <a:lstStyle/>
          <a:p>
            <a:r>
              <a:rPr lang="en-US" altLang="ko-KR" sz="7200" kern="1200" dirty="0" err="1">
                <a:solidFill>
                  <a:schemeClr val="tx1"/>
                </a:solidFill>
                <a:latin typeface="+mj-lt"/>
                <a:ea typeface="+mj-ea"/>
                <a:cs typeface="+mj-cs"/>
              </a:rPr>
              <a:t>Jevreji</a:t>
            </a:r>
            <a:r>
              <a:rPr lang="en-US" altLang="ko-KR" sz="7200" kern="1200" dirty="0">
                <a:solidFill>
                  <a:schemeClr val="tx1"/>
                </a:solidFill>
                <a:latin typeface="+mj-lt"/>
                <a:ea typeface="+mj-ea"/>
                <a:cs typeface="+mj-cs"/>
              </a:rPr>
              <a:t> </a:t>
            </a:r>
            <a:r>
              <a:rPr lang="en-US" altLang="ko-KR" sz="7200" kern="1200" dirty="0" err="1">
                <a:solidFill>
                  <a:schemeClr val="tx1"/>
                </a:solidFill>
                <a:latin typeface="+mj-lt"/>
                <a:ea typeface="+mj-ea"/>
                <a:cs typeface="+mj-cs"/>
              </a:rPr>
              <a:t>i</a:t>
            </a:r>
            <a:r>
              <a:rPr lang="en-US" altLang="ko-KR" sz="7200" kern="1200" dirty="0">
                <a:solidFill>
                  <a:schemeClr val="tx1"/>
                </a:solidFill>
                <a:latin typeface="+mj-lt"/>
                <a:ea typeface="+mj-ea"/>
                <a:cs typeface="+mj-cs"/>
              </a:rPr>
              <a:t> Jazz</a:t>
            </a:r>
            <a:endParaRPr lang="en-US" sz="7200" kern="1200" dirty="0">
              <a:solidFill>
                <a:schemeClr val="tx1"/>
              </a:solidFill>
              <a:latin typeface="+mj-lt"/>
              <a:ea typeface="+mj-ea"/>
              <a:cs typeface="+mj-cs"/>
            </a:endParaRPr>
          </a:p>
        </p:txBody>
      </p:sp>
      <p:sp>
        <p:nvSpPr>
          <p:cNvPr id="27" name="Freeform: Shape 26">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Saxaphone">
            <a:extLst>
              <a:ext uri="{FF2B5EF4-FFF2-40B4-BE49-F238E27FC236}">
                <a16:creationId xmlns:a16="http://schemas.microsoft.com/office/drawing/2014/main" id="{9DD048A2-5E18-F960-63B7-549446015018}"/>
              </a:ext>
            </a:extLst>
          </p:cNvPr>
          <p:cNvPicPr>
            <a:picLocks noChangeAspect="1"/>
          </p:cNvPicPr>
          <p:nvPr/>
        </p:nvPicPr>
        <p:blipFill rotWithShape="1">
          <a:blip r:embed="rId2"/>
          <a:srcRect r="8664" b="-1"/>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13" name="TextBox 12">
            <a:extLst>
              <a:ext uri="{FF2B5EF4-FFF2-40B4-BE49-F238E27FC236}">
                <a16:creationId xmlns:a16="http://schemas.microsoft.com/office/drawing/2014/main" id="{A1C6C9ED-0F96-E475-F70A-67C3281B78FC}"/>
              </a:ext>
            </a:extLst>
          </p:cNvPr>
          <p:cNvSpPr txBox="1"/>
          <p:nvPr/>
        </p:nvSpPr>
        <p:spPr>
          <a:xfrm>
            <a:off x="6749142" y="2009942"/>
            <a:ext cx="4884189" cy="355080"/>
          </a:xfrm>
          <a:prstGeom prst="rect">
            <a:avLst/>
          </a:prstGeom>
          <a:solidFill>
            <a:srgbClr val="00B0F0"/>
          </a:solidFill>
        </p:spPr>
        <p:txBody>
          <a:bodyPr vert="horz" lIns="91440" tIns="45720" rIns="91440" bIns="45720" rtlCol="0" anchor="t">
            <a:normAutofit/>
          </a:bodyPr>
          <a:lstStyle/>
          <a:p>
            <a:pPr>
              <a:lnSpc>
                <a:spcPct val="90000"/>
              </a:lnSpc>
              <a:spcAft>
                <a:spcPts val="600"/>
              </a:spcAft>
            </a:pPr>
            <a:r>
              <a:rPr lang="en-US" altLang="ko-KR" dirty="0" err="1"/>
              <a:t>Jevrejska</a:t>
            </a:r>
            <a:r>
              <a:rPr lang="en-US" altLang="ko-KR" dirty="0"/>
              <a:t> </a:t>
            </a:r>
            <a:r>
              <a:rPr lang="en-US" altLang="ko-KR" dirty="0" err="1"/>
              <a:t>opština</a:t>
            </a:r>
            <a:r>
              <a:rPr lang="en-US" altLang="ko-KR" dirty="0"/>
              <a:t> Beograd- </a:t>
            </a:r>
            <a:r>
              <a:rPr lang="en-US" altLang="ko-KR" dirty="0" err="1"/>
              <a:t>Šabat</a:t>
            </a:r>
            <a:r>
              <a:rPr lang="en-US" altLang="ko-KR" dirty="0"/>
              <a:t> online </a:t>
            </a:r>
            <a:r>
              <a:rPr lang="en-US" altLang="ko-KR" dirty="0" err="1"/>
              <a:t>susreti</a:t>
            </a:r>
            <a:endParaRPr lang="en-US" altLang="ko-KR" dirty="0"/>
          </a:p>
        </p:txBody>
      </p:sp>
      <p:pic>
        <p:nvPicPr>
          <p:cNvPr id="7" name="Picture 2">
            <a:extLst>
              <a:ext uri="{FF2B5EF4-FFF2-40B4-BE49-F238E27FC236}">
                <a16:creationId xmlns:a16="http://schemas.microsoft.com/office/drawing/2014/main" id="{0ADBAF23-F4F4-40BE-8732-9306C09FFB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35" r="14149" b="1"/>
          <a:stretch/>
        </p:blipFill>
        <p:spPr bwMode="auto">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solidFill>
            <a:schemeClr val="bg1"/>
          </a:solidFill>
        </p:spPr>
      </p:pic>
      <p:sp>
        <p:nvSpPr>
          <p:cNvPr id="6" name="Rectangle 5">
            <a:extLst>
              <a:ext uri="{FF2B5EF4-FFF2-40B4-BE49-F238E27FC236}">
                <a16:creationId xmlns:a16="http://schemas.microsoft.com/office/drawing/2014/main" id="{027BD051-C6E8-2C3C-8B71-0274D22286AC}"/>
              </a:ext>
            </a:extLst>
          </p:cNvPr>
          <p:cNvSpPr/>
          <p:nvPr/>
        </p:nvSpPr>
        <p:spPr>
          <a:xfrm>
            <a:off x="6956770" y="3159246"/>
            <a:ext cx="4182555" cy="923330"/>
          </a:xfrm>
          <a:prstGeom prst="rect">
            <a:avLst/>
          </a:prstGeom>
          <a:noFill/>
        </p:spPr>
        <p:txBody>
          <a:bodyPr wrap="none" lIns="91440" tIns="45720" rIns="91440" bIns="45720">
            <a:spAutoFit/>
          </a:bodyPr>
          <a:lstStyle/>
          <a:p>
            <a:pPr algn="ct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Vl</a:t>
            </a:r>
            <a:r>
              <a:rPr lang="sr-Latn-R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dimir</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Simi</a:t>
            </a:r>
            <a:r>
              <a:rPr lang="sr-Latn-R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ć</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7192886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7D39309B-E0B5-AF78-C07F-3ECAC10D53C8}"/>
              </a:ext>
            </a:extLst>
          </p:cNvPr>
          <p:cNvSpPr>
            <a:spLocks noGrp="1"/>
          </p:cNvSpPr>
          <p:nvPr>
            <p:ph type="title"/>
          </p:nvPr>
        </p:nvSpPr>
        <p:spPr>
          <a:xfrm>
            <a:off x="777240" y="731519"/>
            <a:ext cx="2845191" cy="3237579"/>
          </a:xfrm>
        </p:spPr>
        <p:txBody>
          <a:bodyPr>
            <a:normAutofit/>
          </a:bodyPr>
          <a:lstStyle/>
          <a:p>
            <a:r>
              <a:rPr lang="en-US" sz="3800" b="1">
                <a:solidFill>
                  <a:srgbClr val="FFFFFF"/>
                </a:solidFill>
                <a:latin typeface="Open Sans" panose="020B0606030504020204" pitchFamily="34" charset="0"/>
                <a:ea typeface="Times New Roman" panose="02020603050405020304" pitchFamily="18" charset="0"/>
                <a:cs typeface="Times New Roman" panose="02020603050405020304" pitchFamily="18" charset="0"/>
              </a:rPr>
              <a:t>Džez je jedinstven
</a:t>
            </a:r>
            <a:endParaRPr lang="en-US" sz="380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809A1E-E811-9A0C-A514-4D98716C41D6}"/>
              </a:ext>
            </a:extLst>
          </p:cNvPr>
          <p:cNvSpPr>
            <a:spLocks noGrp="1"/>
          </p:cNvSpPr>
          <p:nvPr>
            <p:ph idx="1"/>
          </p:nvPr>
        </p:nvSpPr>
        <p:spPr>
          <a:xfrm>
            <a:off x="4379709" y="686862"/>
            <a:ext cx="7037591" cy="5475129"/>
          </a:xfrm>
        </p:spPr>
        <p:txBody>
          <a:bodyPr anchor="ctr">
            <a:normAutofit/>
          </a:bodyPr>
          <a:lstStyle/>
          <a:p>
            <a:pPr fontAlgn="base"/>
            <a:r>
              <a:rPr lang="en-US" sz="2200" dirty="0" err="1">
                <a:latin typeface="Open Sans" panose="020B0606030504020204" pitchFamily="34" charset="0"/>
                <a:ea typeface="Times New Roman" panose="02020603050405020304" pitchFamily="18" charset="0"/>
                <a:cs typeface="Times New Roman" panose="02020603050405020304" pitchFamily="18" charset="0"/>
              </a:rPr>
              <a:t>Jedna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stvar</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koju</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treba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znati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kada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gledate</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džez</a:t>
            </a:r>
            <a:r>
              <a:rPr lang="en-US" sz="2200" dirty="0">
                <a:latin typeface="Open Sans" panose="020B0606030504020204" pitchFamily="34" charset="0"/>
                <a:ea typeface="Times New Roman" panose="02020603050405020304" pitchFamily="18" charset="0"/>
                <a:cs typeface="Times New Roman" panose="02020603050405020304" pitchFamily="18" charset="0"/>
              </a:rPr>
              <a:t> je da je to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veoma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jedinstven</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žanr</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muzike</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Veliki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akcenat</a:t>
            </a:r>
            <a:r>
              <a:rPr lang="en-US" sz="2200" dirty="0">
                <a:latin typeface="Open Sans" panose="020B0606030504020204" pitchFamily="34" charset="0"/>
                <a:ea typeface="Times New Roman" panose="02020603050405020304" pitchFamily="18" charset="0"/>
                <a:cs typeface="Times New Roman" panose="02020603050405020304" pitchFamily="18" charset="0"/>
              </a:rPr>
              <a:t> se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stavlja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na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pronalaženje</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sopstvenog</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individualnog</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stila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kao</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sr-Latn-RS" sz="2200" dirty="0">
                <a:latin typeface="Open Sans" panose="020B0606030504020204" pitchFamily="34" charset="0"/>
                <a:ea typeface="Times New Roman" panose="02020603050405020304" pitchFamily="18" charset="0"/>
                <a:cs typeface="Times New Roman" panose="02020603050405020304" pitchFamily="18" charset="0"/>
              </a:rPr>
              <a:t>muzičara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Dva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sr-Latn-RS" sz="2200" dirty="0">
                <a:latin typeface="Open Sans" panose="020B0606030504020204" pitchFamily="34" charset="0"/>
                <a:ea typeface="Times New Roman" panose="02020603050405020304" pitchFamily="18" charset="0"/>
                <a:cs typeface="Times New Roman" panose="02020603050405020304" pitchFamily="18" charset="0"/>
              </a:rPr>
              <a:t>izvođača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mogu</a:t>
            </a:r>
            <a:r>
              <a:rPr lang="en-US" sz="2200" dirty="0">
                <a:latin typeface="Open Sans" panose="020B0606030504020204" pitchFamily="34" charset="0"/>
                <a:ea typeface="Times New Roman" panose="02020603050405020304" pitchFamily="18" charset="0"/>
                <a:cs typeface="Times New Roman" panose="02020603050405020304" pitchFamily="18" charset="0"/>
              </a:rPr>
              <a:t> da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zvuče</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potpuno</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drugačije</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čak</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kada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sviraju</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isti</a:t>
            </a:r>
            <a:r>
              <a:rPr lang="en-US" sz="2200" dirty="0">
                <a:latin typeface="Open Sans" panose="020B0606030504020204" pitchFamily="34" charset="0"/>
                <a:ea typeface="Times New Roman" panose="02020603050405020304" pitchFamily="18" charset="0"/>
                <a:cs typeface="Times New Roman" panose="02020603050405020304" pitchFamily="18" charset="0"/>
              </a:rPr>
              <a:t> instrument.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Džez</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muzičari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sviraju</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pesme</a:t>
            </a:r>
            <a:r>
              <a:rPr lang="en-US" sz="2200" dirty="0">
                <a:latin typeface="Open Sans" panose="020B0606030504020204" pitchFamily="34" charset="0"/>
                <a:ea typeface="Times New Roman" panose="02020603050405020304" pitchFamily="18" charset="0"/>
                <a:cs typeface="Times New Roman" panose="02020603050405020304" pitchFamily="18" charset="0"/>
              </a:rPr>
              <a:t> u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različitim</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stilovima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takođe</a:t>
            </a:r>
            <a:r>
              <a:rPr lang="en-US" sz="2200" dirty="0">
                <a:latin typeface="Open Sans" panose="020B0606030504020204" pitchFamily="34" charset="0"/>
                <a:ea typeface="Times New Roman" panose="02020603050405020304" pitchFamily="18" charset="0"/>
                <a:cs typeface="Times New Roman" panose="02020603050405020304" pitchFamily="18" charset="0"/>
              </a:rPr>
              <a:t> vole da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improvizuju</a:t>
            </a:r>
            <a:r>
              <a:rPr lang="en-US" sz="2200" dirty="0">
                <a:latin typeface="Open Sans" panose="020B0606030504020204" pitchFamily="34" charset="0"/>
                <a:ea typeface="Times New Roman" panose="02020603050405020304" pitchFamily="18" charset="0"/>
                <a:cs typeface="Times New Roman" panose="02020603050405020304" pitchFamily="18" charset="0"/>
              </a:rPr>
              <a:t> solo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druge</a:t>
            </a:r>
            <a:r>
              <a:rPr lang="en-US" sz="2200" dirty="0">
                <a:latin typeface="Open Sans" panose="020B0606030504020204" pitchFamily="34" charset="0"/>
                <a:ea typeface="Times New Roman" panose="02020603050405020304" pitchFamily="18" charset="0"/>
                <a:cs typeface="Times New Roman" panose="02020603050405020304" pitchFamily="18" charset="0"/>
              </a:rPr>
              <a:t> male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delove</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pesama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Pesma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koju</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ste</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čuli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na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desetine</a:t>
            </a:r>
            <a:r>
              <a:rPr lang="en-US" sz="2200" dirty="0">
                <a:latin typeface="Open Sans" panose="020B0606030504020204" pitchFamily="34" charset="0"/>
                <a:ea typeface="Times New Roman" panose="02020603050405020304" pitchFamily="18" charset="0"/>
                <a:cs typeface="Times New Roman" panose="02020603050405020304" pitchFamily="18" charset="0"/>
              </a:rPr>
              <a:t> puta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još</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uvek</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može</a:t>
            </a:r>
            <a:r>
              <a:rPr lang="en-US" sz="2200" dirty="0">
                <a:latin typeface="Open Sans" panose="020B0606030504020204" pitchFamily="34" charset="0"/>
                <a:ea typeface="Times New Roman" panose="02020603050405020304" pitchFamily="18" charset="0"/>
                <a:cs typeface="Times New Roman" panose="02020603050405020304" pitchFamily="18" charset="0"/>
              </a:rPr>
              <a:t> da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bude</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sveža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kada</a:t>
            </a:r>
            <a:r>
              <a:rPr lang="en-US" sz="2200" dirty="0">
                <a:latin typeface="Open Sans" panose="020B0606030504020204" pitchFamily="34" charset="0"/>
                <a:ea typeface="Times New Roman" panose="02020603050405020304" pitchFamily="18" charset="0"/>
                <a:cs typeface="Times New Roman" panose="02020603050405020304" pitchFamily="18" charset="0"/>
              </a:rPr>
              <a:t> je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džez</a:t>
            </a:r>
            <a:r>
              <a:rPr lang="en-US" sz="2200" dirty="0">
                <a:latin typeface="Open Sans" panose="020B0606030504020204" pitchFamily="34" charset="0"/>
                <a:ea typeface="Times New Roman" panose="02020603050405020304" pitchFamily="18" charset="0"/>
                <a:cs typeface="Times New Roman" panose="02020603050405020304" pitchFamily="18" charset="0"/>
              </a:rPr>
              <a:t> bend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svira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uživo</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Džez</a:t>
            </a:r>
            <a:r>
              <a:rPr lang="en-US" sz="2200" dirty="0">
                <a:latin typeface="Open Sans" panose="020B0606030504020204" pitchFamily="34" charset="0"/>
                <a:ea typeface="Times New Roman" panose="02020603050405020304" pitchFamily="18" charset="0"/>
                <a:cs typeface="Times New Roman" panose="02020603050405020304" pitchFamily="18" charset="0"/>
              </a:rPr>
              <a:t> je u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osnovi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umetnička</a:t>
            </a:r>
            <a:r>
              <a:rPr lang="en-US" sz="2200" dirty="0">
                <a:latin typeface="Open Sans" panose="020B0606030504020204" pitchFamily="34" charset="0"/>
                <a:ea typeface="Times New Roman" panose="02020603050405020304" pitchFamily="18" charset="0"/>
                <a:cs typeface="Times New Roman" panose="02020603050405020304" pitchFamily="18" charset="0"/>
              </a:rPr>
              <a:t> forma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sama</a:t>
            </a:r>
            <a:r>
              <a:rPr lang="en-US" sz="2200" dirty="0">
                <a:latin typeface="Open Sans" panose="020B0606030504020204" pitchFamily="34" charset="0"/>
                <a:ea typeface="Times New Roman" panose="02020603050405020304" pitchFamily="18" charset="0"/>
                <a:cs typeface="Times New Roman" panose="02020603050405020304" pitchFamily="18" charset="0"/>
              </a:rPr>
              <a:t> po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sebi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zato</a:t>
            </a:r>
            <a:r>
              <a:rPr lang="en-US" sz="2200" dirty="0">
                <a:latin typeface="Open Sans" panose="020B0606030504020204" pitchFamily="34" charset="0"/>
                <a:ea typeface="Times New Roman" panose="02020603050405020304" pitchFamily="18" charset="0"/>
                <a:cs typeface="Times New Roman" panose="02020603050405020304" pitchFamily="18" charset="0"/>
              </a:rPr>
              <a:t> je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muzičari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svuda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toliko</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poštuju</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Neki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ljudi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su</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čak</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džez</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nazivali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b="1" dirty="0" err="1">
                <a:latin typeface="Open Sans" panose="020B0606030504020204" pitchFamily="34" charset="0"/>
                <a:ea typeface="Times New Roman" panose="02020603050405020304" pitchFamily="18" charset="0"/>
                <a:cs typeface="Times New Roman" panose="02020603050405020304" pitchFamily="18" charset="0"/>
              </a:rPr>
              <a:t>američkom</a:t>
            </a:r>
            <a:r>
              <a:rPr lang="en-US" sz="2200" b="1" dirty="0">
                <a:latin typeface="Open Sans" panose="020B0606030504020204" pitchFamily="34" charset="0"/>
                <a:ea typeface="Times New Roman" panose="02020603050405020304" pitchFamily="18" charset="0"/>
                <a:cs typeface="Times New Roman" panose="02020603050405020304" pitchFamily="18" charset="0"/>
              </a:rPr>
              <a:t> </a:t>
            </a:r>
            <a:r>
              <a:rPr lang="en-US" sz="2200" b="1" dirty="0" err="1">
                <a:latin typeface="Open Sans" panose="020B0606030504020204" pitchFamily="34" charset="0"/>
                <a:ea typeface="Times New Roman" panose="02020603050405020304" pitchFamily="18" charset="0"/>
                <a:cs typeface="Times New Roman" panose="02020603050405020304" pitchFamily="18" charset="0"/>
              </a:rPr>
              <a:t>klasičnom</a:t>
            </a:r>
            <a:r>
              <a:rPr lang="en-US" sz="2200" b="1" dirty="0">
                <a:latin typeface="Open Sans" panose="020B0606030504020204" pitchFamily="34" charset="0"/>
                <a:ea typeface="Times New Roman" panose="02020603050405020304" pitchFamily="18" charset="0"/>
                <a:cs typeface="Times New Roman" panose="02020603050405020304" pitchFamily="18" charset="0"/>
              </a:rPr>
              <a:t> </a:t>
            </a:r>
            <a:r>
              <a:rPr lang="en-US" sz="2200" b="1" dirty="0" err="1">
                <a:latin typeface="Open Sans" panose="020B0606030504020204" pitchFamily="34" charset="0"/>
                <a:ea typeface="Times New Roman" panose="02020603050405020304" pitchFamily="18" charset="0"/>
                <a:cs typeface="Times New Roman" panose="02020603050405020304" pitchFamily="18" charset="0"/>
              </a:rPr>
              <a:t>muzikom</a:t>
            </a:r>
            <a:r>
              <a:rPr lang="en-US" sz="2200" dirty="0">
                <a:latin typeface="Open Sans" panose="020B0606030504020204" pitchFamily="34" charset="0"/>
                <a:ea typeface="Times New Roman" panose="02020603050405020304" pitchFamily="18" charset="0"/>
                <a:cs typeface="Times New Roman" panose="02020603050405020304" pitchFamily="18" charset="0"/>
              </a:rPr>
              <a:t>. To je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žanr</a:t>
            </a:r>
            <a:r>
              <a:rPr lang="en-US" sz="2200" dirty="0">
                <a:latin typeface="Open Sans" panose="020B0606030504020204" pitchFamily="34" charset="0"/>
                <a:ea typeface="Times New Roman" panose="02020603050405020304" pitchFamily="18" charset="0"/>
                <a:cs typeface="Times New Roman" panose="02020603050405020304" pitchFamily="18" charset="0"/>
              </a:rPr>
              <a:t> koji je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sposoban</a:t>
            </a:r>
            <a:r>
              <a:rPr lang="en-US" sz="2200" dirty="0">
                <a:latin typeface="Open Sans" panose="020B0606030504020204" pitchFamily="34" charset="0"/>
                <a:ea typeface="Times New Roman" panose="02020603050405020304" pitchFamily="18" charset="0"/>
                <a:cs typeface="Times New Roman" panose="02020603050405020304" pitchFamily="18" charset="0"/>
              </a:rPr>
              <a:t> da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izrazi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širok</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spektar</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b="1" dirty="0" err="1">
                <a:latin typeface="Open Sans" panose="020B0606030504020204" pitchFamily="34" charset="0"/>
                <a:ea typeface="Times New Roman" panose="02020603050405020304" pitchFamily="18" charset="0"/>
                <a:cs typeface="Times New Roman" panose="02020603050405020304" pitchFamily="18" charset="0"/>
              </a:rPr>
              <a:t>različitih</a:t>
            </a:r>
            <a:r>
              <a:rPr lang="en-US" sz="2200" b="1" dirty="0">
                <a:latin typeface="Open Sans" panose="020B0606030504020204" pitchFamily="34" charset="0"/>
                <a:ea typeface="Times New Roman" panose="02020603050405020304" pitchFamily="18" charset="0"/>
                <a:cs typeface="Times New Roman" panose="02020603050405020304" pitchFamily="18" charset="0"/>
              </a:rPr>
              <a:t> </a:t>
            </a:r>
            <a:r>
              <a:rPr lang="en-US" sz="2200" b="1" dirty="0" err="1">
                <a:latin typeface="Open Sans" panose="020B0606030504020204" pitchFamily="34" charset="0"/>
                <a:ea typeface="Times New Roman" panose="02020603050405020304" pitchFamily="18" charset="0"/>
                <a:cs typeface="Times New Roman" panose="02020603050405020304" pitchFamily="18" charset="0"/>
              </a:rPr>
              <a:t>emocija</a:t>
            </a:r>
            <a:r>
              <a:rPr lang="en-US" sz="2200" b="1"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i</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žanr</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ima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toliko</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b="1" dirty="0" err="1">
                <a:latin typeface="Open Sans" panose="020B0606030504020204" pitchFamily="34" charset="0"/>
                <a:ea typeface="Times New Roman" panose="02020603050405020304" pitchFamily="18" charset="0"/>
                <a:cs typeface="Times New Roman" panose="02020603050405020304" pitchFamily="18" charset="0"/>
              </a:rPr>
              <a:t>raznovrsnosti</a:t>
            </a:r>
            <a:r>
              <a:rPr lang="en-US" sz="2200" dirty="0">
                <a:latin typeface="Open Sans" panose="020B0606030504020204" pitchFamily="34" charset="0"/>
                <a:ea typeface="Times New Roman" panose="02020603050405020304" pitchFamily="18" charset="0"/>
                <a:cs typeface="Times New Roman" panose="02020603050405020304" pitchFamily="18" charset="0"/>
              </a:rPr>
              <a:t> u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poređenju</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sa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većinom</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drugih</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žanrova</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r>
              <a:rPr lang="en-US" sz="2200" dirty="0" err="1">
                <a:latin typeface="Open Sans" panose="020B0606030504020204" pitchFamily="34" charset="0"/>
                <a:ea typeface="Times New Roman" panose="02020603050405020304" pitchFamily="18" charset="0"/>
                <a:cs typeface="Times New Roman" panose="02020603050405020304" pitchFamily="18" charset="0"/>
              </a:rPr>
              <a:t>muzike</a:t>
            </a:r>
            <a:r>
              <a:rPr lang="en-US" sz="2200" dirty="0">
                <a:latin typeface="Open Sans" panose="020B0606030504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endParaRPr lang="en-US" sz="2200" dirty="0"/>
          </a:p>
        </p:txBody>
      </p:sp>
    </p:spTree>
    <p:extLst>
      <p:ext uri="{BB962C8B-B14F-4D97-AF65-F5344CB8AC3E}">
        <p14:creationId xmlns:p14="http://schemas.microsoft.com/office/powerpoint/2010/main" val="4006289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E23E10B-A162-2E00-F269-B006982FA997}"/>
              </a:ext>
            </a:extLst>
          </p:cNvPr>
          <p:cNvSpPr>
            <a:spLocks noGrp="1"/>
          </p:cNvSpPr>
          <p:nvPr>
            <p:ph type="title"/>
          </p:nvPr>
        </p:nvSpPr>
        <p:spPr>
          <a:xfrm>
            <a:off x="1047280" y="759805"/>
            <a:ext cx="10306520" cy="1325563"/>
          </a:xfrm>
        </p:spPr>
        <p:txBody>
          <a:bodyPr>
            <a:normAutofit/>
          </a:bodyPr>
          <a:lstStyle/>
          <a:p>
            <a:r>
              <a:rPr lang="en-US" sz="4000">
                <a:solidFill>
                  <a:srgbClr val="FFFFFF"/>
                </a:solidFill>
                <a:hlinkClick r:id="rId4"/>
              </a:rPr>
              <a:t>Blues da ne zamenimo</a:t>
            </a:r>
            <a:endParaRPr lang="en-US" sz="4000">
              <a:solidFill>
                <a:srgbClr val="FFFFFF"/>
              </a:solidFill>
            </a:endParaRPr>
          </a:p>
        </p:txBody>
      </p:sp>
      <p:sp>
        <p:nvSpPr>
          <p:cNvPr id="3" name="Content Placeholder 2">
            <a:extLst>
              <a:ext uri="{FF2B5EF4-FFF2-40B4-BE49-F238E27FC236}">
                <a16:creationId xmlns:a16="http://schemas.microsoft.com/office/drawing/2014/main" id="{AE3CE014-0845-7578-8B2F-598BA2C398B7}"/>
              </a:ext>
            </a:extLst>
          </p:cNvPr>
          <p:cNvSpPr>
            <a:spLocks noGrp="1"/>
          </p:cNvSpPr>
          <p:nvPr>
            <p:ph idx="1"/>
          </p:nvPr>
        </p:nvSpPr>
        <p:spPr>
          <a:xfrm>
            <a:off x="5751674" y="2403489"/>
            <a:ext cx="5471529" cy="3563159"/>
          </a:xfrm>
        </p:spPr>
        <p:txBody>
          <a:bodyPr>
            <a:normAutofit lnSpcReduction="10000"/>
          </a:bodyPr>
          <a:lstStyle/>
          <a:p>
            <a:pPr marL="0" lvl="0" indent="0" eaLnBrk="0" fontAlgn="base" hangingPunct="0">
              <a:spcBef>
                <a:spcPct val="0"/>
              </a:spcBef>
              <a:spcAft>
                <a:spcPts val="600"/>
              </a:spcAft>
              <a:buNone/>
            </a:pPr>
            <a:r>
              <a:rPr lang="en-US" altLang="en-US" sz="1700" dirty="0" err="1">
                <a:latin typeface="ReithSans"/>
              </a:rPr>
              <a:t>Bluz</a:t>
            </a:r>
            <a:r>
              <a:rPr lang="en-US" altLang="en-US" sz="1700" dirty="0">
                <a:latin typeface="ReithSans"/>
              </a:rPr>
              <a:t> je </a:t>
            </a:r>
            <a:r>
              <a:rPr lang="en-US" altLang="en-US" sz="1700" dirty="0" err="1">
                <a:latin typeface="ReithSans"/>
              </a:rPr>
              <a:t>stil</a:t>
            </a:r>
            <a:r>
              <a:rPr lang="en-US" altLang="en-US" sz="1700" dirty="0">
                <a:latin typeface="ReithSans"/>
              </a:rPr>
              <a:t> </a:t>
            </a:r>
            <a:r>
              <a:rPr lang="en-US" altLang="en-US" sz="1700" dirty="0" err="1">
                <a:latin typeface="ReithSans"/>
              </a:rPr>
              <a:t>muzike</a:t>
            </a:r>
            <a:r>
              <a:rPr lang="en-US" altLang="en-US" sz="1700" dirty="0">
                <a:latin typeface="ReithSans"/>
              </a:rPr>
              <a:t> koji </a:t>
            </a:r>
            <a:r>
              <a:rPr lang="en-US" altLang="en-US" sz="1700" dirty="0" err="1">
                <a:latin typeface="ReithSans"/>
              </a:rPr>
              <a:t>su</a:t>
            </a:r>
            <a:r>
              <a:rPr lang="en-US" altLang="en-US" sz="1700" dirty="0">
                <a:latin typeface="ReithSans"/>
              </a:rPr>
              <a:t> </a:t>
            </a:r>
            <a:r>
              <a:rPr lang="en-US" altLang="en-US" sz="1700" dirty="0" err="1">
                <a:latin typeface="ReithSans"/>
              </a:rPr>
              <a:t>stvorili</a:t>
            </a:r>
            <a:r>
              <a:rPr lang="en-US" altLang="en-US" sz="1700" dirty="0">
                <a:latin typeface="ReithSans"/>
              </a:rPr>
              <a:t> </a:t>
            </a:r>
            <a:r>
              <a:rPr lang="en-US" altLang="en-US" sz="1700" dirty="0" err="1">
                <a:latin typeface="ReithSans"/>
              </a:rPr>
              <a:t>Afroamerikanci</a:t>
            </a:r>
            <a:r>
              <a:rPr lang="en-US" altLang="en-US" sz="1700" dirty="0">
                <a:latin typeface="ReithSans"/>
              </a:rPr>
              <a:t> </a:t>
            </a:r>
            <a:r>
              <a:rPr lang="en-US" altLang="en-US" sz="1700" dirty="0" err="1">
                <a:solidFill>
                  <a:srgbClr val="0070C0"/>
                </a:solidFill>
                <a:latin typeface="ReithSans"/>
              </a:rPr>
              <a:t>krajem</a:t>
            </a:r>
            <a:r>
              <a:rPr lang="en-US" altLang="en-US" sz="1700" dirty="0">
                <a:solidFill>
                  <a:srgbClr val="0070C0"/>
                </a:solidFill>
                <a:latin typeface="ReithSans"/>
              </a:rPr>
              <a:t> 19. </a:t>
            </a:r>
            <a:r>
              <a:rPr lang="en-US" altLang="en-US" sz="1700" dirty="0" err="1">
                <a:latin typeface="ReithSans"/>
              </a:rPr>
              <a:t>Razvila</a:t>
            </a:r>
            <a:r>
              <a:rPr lang="en-US" altLang="en-US" sz="1700" dirty="0">
                <a:latin typeface="ReithSans"/>
              </a:rPr>
              <a:t> se </a:t>
            </a:r>
            <a:r>
              <a:rPr lang="en-US" altLang="en-US" sz="1700" dirty="0" err="1">
                <a:latin typeface="ReithSans"/>
              </a:rPr>
              <a:t>iz</a:t>
            </a:r>
            <a:r>
              <a:rPr lang="en-US" altLang="en-US" sz="1700" dirty="0">
                <a:latin typeface="ReithSans"/>
              </a:rPr>
              <a:t> </a:t>
            </a:r>
            <a:r>
              <a:rPr lang="en-US" altLang="en-US" sz="1700" dirty="0" err="1">
                <a:latin typeface="ReithSans"/>
              </a:rPr>
              <a:t>narodne</a:t>
            </a:r>
            <a:r>
              <a:rPr lang="en-US" altLang="en-US" sz="1700" dirty="0">
                <a:latin typeface="ReithSans"/>
              </a:rPr>
              <a:t> </a:t>
            </a:r>
            <a:r>
              <a:rPr lang="en-US" altLang="en-US" sz="1700" dirty="0" err="1">
                <a:latin typeface="ReithSans"/>
              </a:rPr>
              <a:t>muzike</a:t>
            </a:r>
            <a:r>
              <a:rPr lang="en-US" altLang="en-US" sz="1700" dirty="0">
                <a:latin typeface="ReithSans"/>
              </a:rPr>
              <a:t>, </a:t>
            </a:r>
            <a:r>
              <a:rPr lang="en-US" altLang="en-US" sz="1700" dirty="0" err="1">
                <a:latin typeface="ReithSans"/>
              </a:rPr>
              <a:t>duhovnih</a:t>
            </a:r>
            <a:r>
              <a:rPr lang="en-US" altLang="en-US" sz="1700" dirty="0">
                <a:latin typeface="ReithSans"/>
              </a:rPr>
              <a:t> </a:t>
            </a:r>
            <a:r>
              <a:rPr lang="en-US" altLang="en-US" sz="1700" dirty="0" err="1">
                <a:latin typeface="ReithSans"/>
              </a:rPr>
              <a:t>pesama</a:t>
            </a:r>
            <a:r>
              <a:rPr lang="en-US" altLang="en-US" sz="1700" dirty="0">
                <a:latin typeface="ReithSans"/>
              </a:rPr>
              <a:t> </a:t>
            </a:r>
            <a:r>
              <a:rPr lang="en-US" altLang="en-US" sz="1700" dirty="0" err="1">
                <a:latin typeface="ReithSans"/>
              </a:rPr>
              <a:t>i</a:t>
            </a:r>
            <a:r>
              <a:rPr lang="en-US" altLang="en-US" sz="1700" dirty="0">
                <a:latin typeface="ReithSans"/>
              </a:rPr>
              <a:t> </a:t>
            </a:r>
            <a:r>
              <a:rPr lang="en-US" altLang="en-US" sz="1700" dirty="0" err="1">
                <a:latin typeface="ReithSans"/>
              </a:rPr>
              <a:t>radnih</a:t>
            </a:r>
            <a:r>
              <a:rPr lang="en-US" altLang="en-US" sz="1700" dirty="0">
                <a:latin typeface="ReithSans"/>
              </a:rPr>
              <a:t> </a:t>
            </a:r>
            <a:r>
              <a:rPr lang="en-US" altLang="en-US" sz="1700" dirty="0" err="1">
                <a:latin typeface="ReithSans"/>
              </a:rPr>
              <a:t>pesama</a:t>
            </a:r>
            <a:r>
              <a:rPr lang="en-US" altLang="en-US" sz="1700" dirty="0">
                <a:latin typeface="ReithSans"/>
              </a:rPr>
              <a:t>.
</a:t>
            </a:r>
            <a:r>
              <a:rPr lang="en-US" altLang="en-US" sz="1700" dirty="0" err="1">
                <a:latin typeface="ReithSans"/>
              </a:rPr>
              <a:t>Posle</a:t>
            </a:r>
            <a:r>
              <a:rPr lang="en-US" altLang="en-US" sz="1700" dirty="0">
                <a:latin typeface="ReithSans"/>
              </a:rPr>
              <a:t> </a:t>
            </a:r>
            <a:r>
              <a:rPr lang="en-US" altLang="en-US" sz="1700" dirty="0" err="1">
                <a:latin typeface="ReithSans"/>
              </a:rPr>
              <a:t>Američkog</a:t>
            </a:r>
            <a:r>
              <a:rPr lang="en-US" altLang="en-US" sz="1700" dirty="0">
                <a:latin typeface="ReithSans"/>
              </a:rPr>
              <a:t> </a:t>
            </a:r>
            <a:r>
              <a:rPr lang="en-US" altLang="en-US" sz="1700" dirty="0" err="1">
                <a:latin typeface="ReithSans"/>
              </a:rPr>
              <a:t>građanskog</a:t>
            </a:r>
            <a:r>
              <a:rPr lang="en-US" altLang="en-US" sz="1700" dirty="0">
                <a:latin typeface="ReithSans"/>
              </a:rPr>
              <a:t> rata </a:t>
            </a:r>
            <a:r>
              <a:rPr lang="en-US" altLang="en-US" sz="1700" dirty="0" err="1">
                <a:latin typeface="ReithSans"/>
              </a:rPr>
              <a:t>i</a:t>
            </a:r>
            <a:r>
              <a:rPr lang="en-US" altLang="en-US" sz="1700" dirty="0">
                <a:latin typeface="ReithSans"/>
              </a:rPr>
              <a:t> </a:t>
            </a:r>
            <a:r>
              <a:rPr lang="en-US" altLang="en-US" sz="1700" dirty="0" err="1">
                <a:latin typeface="ReithSans"/>
              </a:rPr>
              <a:t>emancipacije</a:t>
            </a:r>
            <a:r>
              <a:rPr lang="en-US" altLang="en-US" sz="1700" dirty="0">
                <a:latin typeface="ReithSans"/>
              </a:rPr>
              <a:t> </a:t>
            </a:r>
            <a:r>
              <a:rPr lang="en-US" altLang="en-US" sz="1700" dirty="0" err="1">
                <a:latin typeface="ReithSans"/>
              </a:rPr>
              <a:t>robova</a:t>
            </a:r>
            <a:r>
              <a:rPr lang="en-US" altLang="en-US" sz="1700" dirty="0">
                <a:latin typeface="ReithSans"/>
              </a:rPr>
              <a:t>, </a:t>
            </a:r>
            <a:r>
              <a:rPr lang="en-US" altLang="en-US" sz="1700" dirty="0" err="1">
                <a:latin typeface="ReithSans"/>
              </a:rPr>
              <a:t>bluz</a:t>
            </a:r>
            <a:r>
              <a:rPr lang="en-US" altLang="en-US" sz="1700" dirty="0">
                <a:latin typeface="ReithSans"/>
              </a:rPr>
              <a:t> se </a:t>
            </a:r>
            <a:r>
              <a:rPr lang="en-US" altLang="en-US" sz="1700" dirty="0" err="1">
                <a:latin typeface="ReithSans"/>
              </a:rPr>
              <a:t>raširio</a:t>
            </a:r>
            <a:r>
              <a:rPr lang="en-US" altLang="en-US" sz="1700" dirty="0">
                <a:latin typeface="ReithSans"/>
              </a:rPr>
              <a:t> po </a:t>
            </a:r>
            <a:r>
              <a:rPr lang="en-US" altLang="en-US" sz="1700" dirty="0" err="1">
                <a:latin typeface="ReithSans"/>
              </a:rPr>
              <a:t>Americi</a:t>
            </a:r>
            <a:r>
              <a:rPr lang="en-US" altLang="en-US" sz="1700" dirty="0">
                <a:latin typeface="ReithSans"/>
              </a:rPr>
              <a:t> </a:t>
            </a:r>
            <a:r>
              <a:rPr lang="en-US" altLang="en-US" sz="1700" dirty="0" err="1">
                <a:latin typeface="ReithSans"/>
              </a:rPr>
              <a:t>dok</a:t>
            </a:r>
            <a:r>
              <a:rPr lang="en-US" altLang="en-US" sz="1700" dirty="0">
                <a:latin typeface="ReithSans"/>
              </a:rPr>
              <a:t> je </a:t>
            </a:r>
            <a:r>
              <a:rPr lang="en-US" altLang="en-US" sz="1700" dirty="0" err="1">
                <a:latin typeface="ReithSans"/>
              </a:rPr>
              <a:t>afroamerički</a:t>
            </a:r>
            <a:r>
              <a:rPr lang="en-US" altLang="en-US" sz="1700" dirty="0">
                <a:latin typeface="ReithSans"/>
              </a:rPr>
              <a:t> </a:t>
            </a:r>
            <a:r>
              <a:rPr lang="en-US" altLang="en-US" sz="1700" dirty="0" err="1">
                <a:latin typeface="ReithSans"/>
              </a:rPr>
              <a:t>narod</a:t>
            </a:r>
            <a:r>
              <a:rPr lang="en-US" altLang="en-US" sz="1700" dirty="0">
                <a:latin typeface="ReithSans"/>
              </a:rPr>
              <a:t> </a:t>
            </a:r>
            <a:r>
              <a:rPr lang="en-US" altLang="en-US" sz="1700" dirty="0" err="1">
                <a:latin typeface="ReithSans"/>
              </a:rPr>
              <a:t>sada</a:t>
            </a:r>
            <a:r>
              <a:rPr lang="en-US" altLang="en-US" sz="1700" dirty="0">
                <a:latin typeface="ReithSans"/>
              </a:rPr>
              <a:t> bio </a:t>
            </a:r>
            <a:r>
              <a:rPr lang="en-US" altLang="en-US" sz="1700" dirty="0" err="1">
                <a:latin typeface="ReithSans"/>
              </a:rPr>
              <a:t>slobodan</a:t>
            </a:r>
            <a:r>
              <a:rPr lang="en-US" altLang="en-US" sz="1700" dirty="0">
                <a:latin typeface="ReithSans"/>
              </a:rPr>
              <a:t> da </a:t>
            </a:r>
            <a:r>
              <a:rPr lang="en-US" altLang="en-US" sz="1700" dirty="0" err="1">
                <a:latin typeface="ReithSans"/>
              </a:rPr>
              <a:t>putuje</a:t>
            </a:r>
            <a:r>
              <a:rPr lang="en-US" altLang="en-US" sz="1700" dirty="0">
                <a:latin typeface="ReithSans"/>
              </a:rPr>
              <a:t>. 
</a:t>
            </a:r>
            <a:r>
              <a:rPr lang="en-US" altLang="en-US" sz="1700" dirty="0" err="1">
                <a:latin typeface="ReithSans"/>
              </a:rPr>
              <a:t>Bluz</a:t>
            </a:r>
            <a:r>
              <a:rPr lang="en-US" altLang="en-US" sz="1700" dirty="0">
                <a:latin typeface="ReithSans"/>
              </a:rPr>
              <a:t> je </a:t>
            </a:r>
            <a:r>
              <a:rPr lang="en-US" altLang="en-US" sz="1700" dirty="0" err="1">
                <a:latin typeface="ReithSans"/>
              </a:rPr>
              <a:t>postao</a:t>
            </a:r>
            <a:r>
              <a:rPr lang="en-US" altLang="en-US" sz="1700" dirty="0">
                <a:latin typeface="ReithSans"/>
              </a:rPr>
              <a:t> </a:t>
            </a:r>
            <a:r>
              <a:rPr lang="en-US" altLang="en-US" sz="1700" dirty="0" err="1">
                <a:latin typeface="ReithSans"/>
              </a:rPr>
              <a:t>popularan</a:t>
            </a:r>
            <a:r>
              <a:rPr lang="en-US" altLang="en-US" sz="1700" dirty="0">
                <a:latin typeface="ReithSans"/>
              </a:rPr>
              <a:t> u </a:t>
            </a:r>
            <a:r>
              <a:rPr lang="en-US" altLang="en-US" sz="1700" dirty="0" err="1">
                <a:latin typeface="ReithSans"/>
              </a:rPr>
              <a:t>gradovima</a:t>
            </a:r>
            <a:r>
              <a:rPr lang="en-US" altLang="en-US" sz="1700" dirty="0">
                <a:latin typeface="ReithSans"/>
              </a:rPr>
              <a:t> </a:t>
            </a:r>
            <a:r>
              <a:rPr lang="en-US" altLang="en-US" sz="1700" dirty="0" err="1">
                <a:latin typeface="ReithSans"/>
              </a:rPr>
              <a:t>kao</a:t>
            </a:r>
            <a:r>
              <a:rPr lang="en-US" altLang="en-US" sz="1700" dirty="0">
                <a:latin typeface="ReithSans"/>
              </a:rPr>
              <a:t> </a:t>
            </a:r>
            <a:r>
              <a:rPr lang="en-US" altLang="en-US" sz="1700" dirty="0" err="1">
                <a:latin typeface="ReithSans"/>
              </a:rPr>
              <a:t>što</a:t>
            </a:r>
            <a:r>
              <a:rPr lang="en-US" altLang="en-US" sz="1700" dirty="0">
                <a:latin typeface="ReithSans"/>
              </a:rPr>
              <a:t> </a:t>
            </a:r>
            <a:r>
              <a:rPr lang="en-US" altLang="en-US" sz="1700" dirty="0" err="1">
                <a:latin typeface="ReithSans"/>
              </a:rPr>
              <a:t>su</a:t>
            </a:r>
            <a:r>
              <a:rPr lang="en-US" altLang="en-US" sz="1700" dirty="0">
                <a:latin typeface="ReithSans"/>
              </a:rPr>
              <a:t> </a:t>
            </a:r>
            <a:r>
              <a:rPr lang="en-US" altLang="en-US" sz="1700" dirty="0" err="1">
                <a:latin typeface="ReithSans"/>
              </a:rPr>
              <a:t>Čikago</a:t>
            </a:r>
            <a:r>
              <a:rPr lang="en-US" altLang="en-US" sz="1700" dirty="0">
                <a:latin typeface="ReithSans"/>
              </a:rPr>
              <a:t> </a:t>
            </a:r>
            <a:r>
              <a:rPr lang="en-US" altLang="en-US" sz="1700" dirty="0" err="1">
                <a:latin typeface="ReithSans"/>
              </a:rPr>
              <a:t>i</a:t>
            </a:r>
            <a:r>
              <a:rPr lang="en-US" altLang="en-US" sz="1700" dirty="0">
                <a:latin typeface="ReithSans"/>
              </a:rPr>
              <a:t> Detroit.
</a:t>
            </a:r>
            <a:r>
              <a:rPr lang="en-US" altLang="en-US" sz="1700" dirty="0" err="1">
                <a:latin typeface="ReithSans"/>
              </a:rPr>
              <a:t>Bluz</a:t>
            </a:r>
            <a:r>
              <a:rPr lang="en-US" altLang="en-US" sz="1700" dirty="0">
                <a:latin typeface="ReithSans"/>
              </a:rPr>
              <a:t> bi </a:t>
            </a:r>
            <a:r>
              <a:rPr lang="en-US" altLang="en-US" sz="1700" dirty="0" err="1">
                <a:latin typeface="ReithSans"/>
              </a:rPr>
              <a:t>prvobitno</a:t>
            </a:r>
            <a:r>
              <a:rPr lang="en-US" altLang="en-US" sz="1700" dirty="0">
                <a:latin typeface="ReithSans"/>
              </a:rPr>
              <a:t> </a:t>
            </a:r>
            <a:r>
              <a:rPr lang="en-US" altLang="en-US" sz="1700" dirty="0" err="1">
                <a:latin typeface="ReithSans"/>
              </a:rPr>
              <a:t>izveo</a:t>
            </a:r>
            <a:r>
              <a:rPr lang="en-US" altLang="en-US" sz="1700" dirty="0">
                <a:latin typeface="ReithSans"/>
              </a:rPr>
              <a:t> solo </a:t>
            </a:r>
            <a:r>
              <a:rPr lang="en-US" altLang="en-US" sz="1700" dirty="0" err="1">
                <a:latin typeface="ReithSans"/>
              </a:rPr>
              <a:t>pevač</a:t>
            </a:r>
            <a:r>
              <a:rPr lang="en-US" altLang="en-US" sz="1700" dirty="0">
                <a:latin typeface="ReithSans"/>
              </a:rPr>
              <a:t> </a:t>
            </a:r>
            <a:r>
              <a:rPr lang="en-US" altLang="en-US" sz="1700" dirty="0" err="1">
                <a:latin typeface="ReithSans"/>
              </a:rPr>
              <a:t>sa</a:t>
            </a:r>
            <a:r>
              <a:rPr lang="en-US" altLang="en-US" sz="1700" dirty="0">
                <a:latin typeface="ReithSans"/>
              </a:rPr>
              <a:t> </a:t>
            </a:r>
            <a:r>
              <a:rPr lang="en-US" altLang="en-US" sz="1700" dirty="0" err="1">
                <a:latin typeface="ReithSans"/>
              </a:rPr>
              <a:t>gitarom</a:t>
            </a:r>
            <a:r>
              <a:rPr lang="en-US" altLang="en-US" sz="1700" dirty="0">
                <a:latin typeface="ReithSans"/>
              </a:rPr>
              <a:t> </a:t>
            </a:r>
            <a:r>
              <a:rPr lang="en-US" altLang="en-US" sz="1700" dirty="0" err="1">
                <a:latin typeface="ReithSans"/>
              </a:rPr>
              <a:t>ili</a:t>
            </a:r>
            <a:r>
              <a:rPr lang="en-US" altLang="en-US" sz="1700" dirty="0">
                <a:latin typeface="ReithSans"/>
              </a:rPr>
              <a:t> </a:t>
            </a:r>
            <a:r>
              <a:rPr lang="en-US" altLang="en-US" sz="1700" dirty="0" err="1">
                <a:latin typeface="ReithSans"/>
              </a:rPr>
              <a:t>bendžoom</a:t>
            </a:r>
            <a:r>
              <a:rPr lang="en-US" altLang="en-US" sz="1700" dirty="0">
                <a:latin typeface="ReithSans"/>
              </a:rPr>
              <a:t>. </a:t>
            </a:r>
            <a:endParaRPr kumimoji="0" lang="en-US" altLang="en-US" sz="1700" b="0" i="0" u="none" strike="noStrike" cap="none" normalizeH="0" baseline="0" dirty="0">
              <a:ln>
                <a:noFill/>
              </a:ln>
              <a:effectLst/>
              <a:latin typeface="ReithSans"/>
            </a:endParaRPr>
          </a:p>
          <a:p>
            <a:pPr marL="0" lvl="0" indent="0" eaLnBrk="0" fontAlgn="base" hangingPunct="0">
              <a:spcBef>
                <a:spcPct val="0"/>
              </a:spcBef>
              <a:spcAft>
                <a:spcPts val="600"/>
              </a:spcAft>
              <a:buNone/>
            </a:pPr>
            <a:r>
              <a:rPr lang="en-US" altLang="en-US" sz="1700" dirty="0" err="1">
                <a:latin typeface="ReithSans"/>
              </a:rPr>
              <a:t>Stihovi</a:t>
            </a:r>
            <a:r>
              <a:rPr lang="en-US" altLang="en-US" sz="1700" dirty="0">
                <a:latin typeface="ReithSans"/>
              </a:rPr>
              <a:t> </a:t>
            </a:r>
            <a:r>
              <a:rPr lang="en-US" altLang="en-US" sz="1700" dirty="0" err="1">
                <a:latin typeface="ReithSans"/>
              </a:rPr>
              <a:t>bluz</a:t>
            </a:r>
            <a:r>
              <a:rPr lang="en-US" altLang="en-US" sz="1700" dirty="0">
                <a:latin typeface="ReithSans"/>
              </a:rPr>
              <a:t> </a:t>
            </a:r>
            <a:r>
              <a:rPr lang="en-US" altLang="en-US" sz="1700" dirty="0" err="1">
                <a:latin typeface="ReithSans"/>
              </a:rPr>
              <a:t>pesme</a:t>
            </a:r>
            <a:r>
              <a:rPr lang="en-US" altLang="en-US" sz="1700" dirty="0">
                <a:latin typeface="ReithSans"/>
              </a:rPr>
              <a:t> </a:t>
            </a:r>
            <a:r>
              <a:rPr lang="en-US" altLang="en-US" sz="1700" dirty="0" err="1">
                <a:latin typeface="ReithSans"/>
              </a:rPr>
              <a:t>bili</a:t>
            </a:r>
            <a:r>
              <a:rPr lang="en-US" altLang="en-US" sz="1700" dirty="0">
                <a:latin typeface="ReithSans"/>
              </a:rPr>
              <a:t> bi </a:t>
            </a:r>
            <a:r>
              <a:rPr lang="en-US" altLang="en-US" sz="1700" dirty="0" err="1">
                <a:latin typeface="ReithSans"/>
              </a:rPr>
              <a:t>puni</a:t>
            </a:r>
            <a:r>
              <a:rPr lang="en-US" altLang="en-US" sz="1700" dirty="0">
                <a:latin typeface="ReithSans"/>
              </a:rPr>
              <a:t> </a:t>
            </a:r>
            <a:r>
              <a:rPr lang="en-US" altLang="en-US" sz="1700" dirty="0" err="1">
                <a:latin typeface="ReithSans"/>
              </a:rPr>
              <a:t>emocija</a:t>
            </a:r>
            <a:r>
              <a:rPr lang="en-US" altLang="en-US" sz="1700" dirty="0">
                <a:latin typeface="ReithSans"/>
              </a:rPr>
              <a:t> </a:t>
            </a:r>
            <a:r>
              <a:rPr lang="en-US" altLang="en-US" sz="1700" dirty="0" err="1">
                <a:latin typeface="ReithSans"/>
              </a:rPr>
              <a:t>i</a:t>
            </a:r>
            <a:r>
              <a:rPr lang="en-US" altLang="en-US" sz="1700" dirty="0">
                <a:latin typeface="ReithSans"/>
              </a:rPr>
              <a:t> </a:t>
            </a:r>
            <a:r>
              <a:rPr lang="en-US" altLang="en-US" sz="1700" dirty="0" err="1">
                <a:latin typeface="ReithSans"/>
              </a:rPr>
              <a:t>pričali</a:t>
            </a:r>
            <a:r>
              <a:rPr lang="en-US" altLang="en-US" sz="1700" dirty="0">
                <a:latin typeface="ReithSans"/>
              </a:rPr>
              <a:t> bi </a:t>
            </a:r>
            <a:r>
              <a:rPr lang="en-US" altLang="en-US" sz="1700" dirty="0" err="1">
                <a:latin typeface="ReithSans"/>
              </a:rPr>
              <a:t>priču</a:t>
            </a:r>
            <a:r>
              <a:rPr lang="en-US" altLang="en-US" sz="1700" dirty="0">
                <a:latin typeface="ReithSans"/>
              </a:rPr>
              <a:t> o </a:t>
            </a:r>
            <a:r>
              <a:rPr lang="en-US" altLang="en-US" sz="1700" dirty="0" err="1">
                <a:latin typeface="ReithSans"/>
              </a:rPr>
              <a:t>životu</a:t>
            </a:r>
            <a:r>
              <a:rPr lang="en-US" altLang="en-US" sz="1700" dirty="0">
                <a:latin typeface="ReithSans"/>
              </a:rPr>
              <a:t> </a:t>
            </a:r>
            <a:r>
              <a:rPr lang="en-US" altLang="en-US" sz="1700" dirty="0" err="1">
                <a:latin typeface="ReithSans"/>
              </a:rPr>
              <a:t>i</a:t>
            </a:r>
            <a:r>
              <a:rPr lang="en-US" altLang="en-US" sz="1700" dirty="0">
                <a:latin typeface="ReithSans"/>
              </a:rPr>
              <a:t> </a:t>
            </a:r>
            <a:r>
              <a:rPr lang="en-US" altLang="en-US" sz="1700" dirty="0" err="1">
                <a:latin typeface="ReithSans"/>
              </a:rPr>
              <a:t>čežnja</a:t>
            </a:r>
            <a:r>
              <a:rPr lang="en-US" altLang="en-US" sz="1700" dirty="0">
                <a:latin typeface="ReithSans"/>
              </a:rPr>
              <a:t> za </a:t>
            </a:r>
            <a:r>
              <a:rPr lang="en-US" altLang="en-US" sz="1700" dirty="0" err="1">
                <a:latin typeface="ReithSans"/>
              </a:rPr>
              <a:t>boljim</a:t>
            </a:r>
            <a:r>
              <a:rPr lang="en-US" altLang="en-US" sz="1700" dirty="0">
                <a:latin typeface="ReithSans"/>
              </a:rPr>
              <a:t> </a:t>
            </a:r>
            <a:r>
              <a:rPr lang="en-US" altLang="en-US" sz="1700" dirty="0" err="1">
                <a:latin typeface="ReithSans"/>
              </a:rPr>
              <a:t>danima</a:t>
            </a:r>
            <a:r>
              <a:rPr lang="en-US" altLang="en-US" sz="1700" dirty="0">
                <a:latin typeface="ReithSans"/>
              </a:rPr>
              <a:t>.</a:t>
            </a:r>
          </a:p>
          <a:p>
            <a:pPr marL="0" lvl="0" indent="0" eaLnBrk="0" fontAlgn="base" hangingPunct="0">
              <a:spcBef>
                <a:spcPct val="0"/>
              </a:spcBef>
              <a:spcAft>
                <a:spcPts val="600"/>
              </a:spcAft>
              <a:buNone/>
            </a:pPr>
            <a:endParaRPr lang="en-US" sz="1700" dirty="0">
              <a:latin typeface="ReithSans"/>
            </a:endParaRPr>
          </a:p>
          <a:p>
            <a:pPr marL="0" lvl="0" indent="0" eaLnBrk="0" fontAlgn="base" hangingPunct="0">
              <a:spcBef>
                <a:spcPct val="0"/>
              </a:spcBef>
              <a:spcAft>
                <a:spcPts val="600"/>
              </a:spcAft>
              <a:buNone/>
            </a:pPr>
            <a:r>
              <a:rPr lang="en-US" sz="1700" dirty="0" err="1">
                <a:latin typeface="ReithSans"/>
              </a:rPr>
              <a:t>Dve</a:t>
            </a:r>
            <a:r>
              <a:rPr lang="en-US" sz="1700" dirty="0">
                <a:latin typeface="ReithSans"/>
              </a:rPr>
              <a:t> </a:t>
            </a:r>
            <a:r>
              <a:rPr lang="en-US" sz="1700" dirty="0" err="1">
                <a:latin typeface="ReithSans"/>
              </a:rPr>
              <a:t>dimenzije</a:t>
            </a:r>
            <a:r>
              <a:rPr lang="en-US" sz="1700" dirty="0">
                <a:latin typeface="ReithSans"/>
              </a:rPr>
              <a:t> </a:t>
            </a:r>
            <a:r>
              <a:rPr lang="en-US" sz="1700" dirty="0" err="1">
                <a:latin typeface="ReithSans"/>
              </a:rPr>
              <a:t>bluza</a:t>
            </a:r>
            <a:r>
              <a:rPr lang="en-US" sz="1700" dirty="0">
                <a:latin typeface="ReithSans"/>
              </a:rPr>
              <a:t>!</a:t>
            </a:r>
            <a:endParaRPr lang="en-US" sz="1700" dirty="0"/>
          </a:p>
        </p:txBody>
      </p:sp>
      <p:sp>
        <p:nvSpPr>
          <p:cNvPr id="7" name="AutoShape 4" descr="Label in middle 'The Blues'. Labels for FOlk music, Spiritual songs and Work songs surround and point into middle label.">
            <a:extLst>
              <a:ext uri="{FF2B5EF4-FFF2-40B4-BE49-F238E27FC236}">
                <a16:creationId xmlns:a16="http://schemas.microsoft.com/office/drawing/2014/main" id="{7B2C0A58-6D2A-7603-28FB-A9828E5646A8}"/>
              </a:ext>
            </a:extLst>
          </p:cNvPr>
          <p:cNvSpPr>
            <a:spLocks noChangeAspect="1" noChangeArrowheads="1"/>
          </p:cNvSpPr>
          <p:nvPr/>
        </p:nvSpPr>
        <p:spPr bwMode="auto">
          <a:xfrm>
            <a:off x="-152400" y="1971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a:extLst>
              <a:ext uri="{FF2B5EF4-FFF2-40B4-BE49-F238E27FC236}">
                <a16:creationId xmlns:a16="http://schemas.microsoft.com/office/drawing/2014/main" id="{698C8771-DEF8-C256-7C2B-B5B1A8CC6D23}"/>
              </a:ext>
            </a:extLst>
          </p:cNvPr>
          <p:cNvSpPr/>
          <p:nvPr/>
        </p:nvSpPr>
        <p:spPr>
          <a:xfrm>
            <a:off x="5673139" y="1068643"/>
            <a:ext cx="6289773" cy="584775"/>
          </a:xfrm>
          <a:prstGeom prst="rect">
            <a:avLst/>
          </a:prstGeom>
          <a:noFill/>
        </p:spPr>
        <p:txBody>
          <a:bodyPr wrap="square" lIns="91440" tIns="45720" rIns="91440" bIns="45720">
            <a:spAutoFit/>
          </a:bodyPr>
          <a:lstStyle/>
          <a:p>
            <a:pPr algn="ctr">
              <a:spcAft>
                <a:spcPts val="600"/>
              </a:spcAft>
            </a:pPr>
            <a:r>
              <a:rPr lang="sr-Latn-R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Dilema da li je to </a:t>
            </a:r>
            <a:r>
              <a:rPr lang="sr-Latn-RS" sz="3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Jazz</a:t>
            </a:r>
            <a:r>
              <a:rPr lang="sr-Latn-R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ili ne?</a:t>
            </a:r>
            <a:endPar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Online Media 4" title="Chuck Berry - Johnny B. Goode (Live 1958)">
            <a:hlinkClick r:id="" action="ppaction://media"/>
            <a:extLst>
              <a:ext uri="{FF2B5EF4-FFF2-40B4-BE49-F238E27FC236}">
                <a16:creationId xmlns:a16="http://schemas.microsoft.com/office/drawing/2014/main" id="{0EF85826-663D-7923-69AC-8835C0746270}"/>
              </a:ext>
            </a:extLst>
          </p:cNvPr>
          <p:cNvPicPr>
            <a:picLocks noRot="1" noChangeAspect="1"/>
          </p:cNvPicPr>
          <p:nvPr>
            <a:videoFile r:link="rId1"/>
          </p:nvPr>
        </p:nvPicPr>
        <p:blipFill>
          <a:blip r:embed="rId5"/>
          <a:stretch>
            <a:fillRect/>
          </a:stretch>
        </p:blipFill>
        <p:spPr>
          <a:xfrm>
            <a:off x="1740545" y="4397541"/>
            <a:ext cx="2540000" cy="1905000"/>
          </a:xfrm>
          <a:prstGeom prst="rect">
            <a:avLst/>
          </a:prstGeom>
        </p:spPr>
      </p:pic>
      <p:pic>
        <p:nvPicPr>
          <p:cNvPr id="8" name="Online Media 7" title="BB KING - Thrill is gone - LIVE IN BELGRADE 1991.ts">
            <a:hlinkClick r:id="" action="ppaction://media"/>
            <a:extLst>
              <a:ext uri="{FF2B5EF4-FFF2-40B4-BE49-F238E27FC236}">
                <a16:creationId xmlns:a16="http://schemas.microsoft.com/office/drawing/2014/main" id="{A28E973D-D571-56A3-A886-85ECE9AC5A75}"/>
              </a:ext>
            </a:extLst>
          </p:cNvPr>
          <p:cNvPicPr>
            <a:picLocks noRot="1" noChangeAspect="1"/>
          </p:cNvPicPr>
          <p:nvPr>
            <a:videoFile r:link="rId2"/>
          </p:nvPr>
        </p:nvPicPr>
        <p:blipFill>
          <a:blip r:embed="rId6"/>
          <a:stretch>
            <a:fillRect/>
          </a:stretch>
        </p:blipFill>
        <p:spPr>
          <a:xfrm>
            <a:off x="1740545" y="2274538"/>
            <a:ext cx="2540000" cy="1905000"/>
          </a:xfrm>
          <a:prstGeom prst="rect">
            <a:avLst/>
          </a:prstGeom>
        </p:spPr>
      </p:pic>
    </p:spTree>
    <p:extLst>
      <p:ext uri="{BB962C8B-B14F-4D97-AF65-F5344CB8AC3E}">
        <p14:creationId xmlns:p14="http://schemas.microsoft.com/office/powerpoint/2010/main" val="104291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F5BC-46DE-42CC-A9AD-5ADE9FE347F9}"/>
              </a:ext>
            </a:extLst>
          </p:cNvPr>
          <p:cNvSpPr>
            <a:spLocks noGrp="1"/>
          </p:cNvSpPr>
          <p:nvPr>
            <p:ph type="title"/>
          </p:nvPr>
        </p:nvSpPr>
        <p:spPr>
          <a:xfrm>
            <a:off x="960100" y="978102"/>
            <a:ext cx="10588434" cy="1062644"/>
          </a:xfrm>
        </p:spPr>
        <p:txBody>
          <a:bodyPr anchor="b">
            <a:normAutofit/>
          </a:bodyPr>
          <a:lstStyle/>
          <a:p>
            <a:r>
              <a:rPr lang="en-US" b="1">
                <a:latin typeface="Arial" panose="020B0604020202020204" pitchFamily="34" charset="0"/>
              </a:rPr>
              <a:t>Klezmer</a:t>
            </a:r>
            <a:r>
              <a:rPr lang="en-US">
                <a:latin typeface="Arial" panose="020B0604020202020204" pitchFamily="34" charset="0"/>
              </a:rPr>
              <a:t> (</a:t>
            </a:r>
            <a:r>
              <a:rPr lang="en-US">
                <a:latin typeface="Arial" panose="020B0604020202020204" pitchFamily="34" charset="0"/>
                <a:hlinkClick r:id="rId3" tooltip="Yiddish language"/>
              </a:rPr>
              <a:t>Yiddish</a:t>
            </a:r>
            <a:r>
              <a:rPr lang="en-US">
                <a:latin typeface="Arial" panose="020B0604020202020204" pitchFamily="34" charset="0"/>
              </a:rPr>
              <a:t>: </a:t>
            </a:r>
            <a:r>
              <a:rPr lang="sr-Latn-RS">
                <a:latin typeface="Arial" panose="020B0604020202020204" pitchFamily="34" charset="0"/>
              </a:rPr>
              <a:t> </a:t>
            </a:r>
            <a:r>
              <a:rPr lang="he-IL" b="0" i="0">
                <a:effectLst/>
                <a:latin typeface="Arial" panose="020B0604020202020204" pitchFamily="34" charset="0"/>
              </a:rPr>
              <a:t>קלעזמער) </a:t>
            </a:r>
            <a:r>
              <a:rPr lang="sr-Latn-RS" b="0" i="0">
                <a:effectLst/>
                <a:latin typeface="Arial" panose="020B0604020202020204" pitchFamily="34" charset="0"/>
              </a:rPr>
              <a:t>)</a:t>
            </a:r>
            <a:endParaRPr lang="en-US" dirty="0"/>
          </a:p>
        </p:txBody>
      </p:sp>
      <p:cxnSp>
        <p:nvCxnSpPr>
          <p:cNvPr id="13" name="Straight Connector 8">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4792F9-A896-4FDC-99D7-1B60FCC2B020}"/>
              </a:ext>
            </a:extLst>
          </p:cNvPr>
          <p:cNvSpPr>
            <a:spLocks noGrp="1"/>
          </p:cNvSpPr>
          <p:nvPr>
            <p:ph idx="1"/>
          </p:nvPr>
        </p:nvSpPr>
        <p:spPr>
          <a:xfrm>
            <a:off x="4624552" y="2385854"/>
            <a:ext cx="7315200" cy="4004435"/>
          </a:xfrm>
        </p:spPr>
        <p:txBody>
          <a:bodyPr>
            <a:normAutofit fontScale="92500"/>
          </a:bodyPr>
          <a:lstStyle/>
          <a:p>
            <a:r>
              <a:rPr lang="en-US" sz="1600" dirty="0">
                <a:latin typeface="Arial" panose="020B0604020202020204" pitchFamily="34" charset="0"/>
              </a:rPr>
              <a:t>je </a:t>
            </a:r>
            <a:r>
              <a:rPr lang="en-US" sz="1600" dirty="0" err="1">
                <a:latin typeface="Arial" panose="020B0604020202020204" pitchFamily="34" charset="0"/>
              </a:rPr>
              <a:t>instrumentalna</a:t>
            </a:r>
            <a:r>
              <a:rPr lang="en-US" sz="1600" dirty="0">
                <a:latin typeface="Arial" panose="020B0604020202020204" pitchFamily="34" charset="0"/>
              </a:rPr>
              <a:t> </a:t>
            </a:r>
            <a:r>
              <a:rPr lang="en-US" sz="1600" dirty="0" err="1">
                <a:latin typeface="Arial" panose="020B0604020202020204" pitchFamily="34" charset="0"/>
              </a:rPr>
              <a:t>muzička</a:t>
            </a:r>
            <a:r>
              <a:rPr lang="en-US" sz="1600" dirty="0">
                <a:latin typeface="Arial" panose="020B0604020202020204" pitchFamily="34" charset="0"/>
              </a:rPr>
              <a:t> </a:t>
            </a:r>
            <a:r>
              <a:rPr lang="en-US" sz="1600" dirty="0" err="1">
                <a:latin typeface="Arial" panose="020B0604020202020204" pitchFamily="34" charset="0"/>
              </a:rPr>
              <a:t>tradicija</a:t>
            </a:r>
            <a:r>
              <a:rPr lang="en-US" sz="1600" dirty="0">
                <a:latin typeface="Arial" panose="020B0604020202020204" pitchFamily="34" charset="0"/>
              </a:rPr>
              <a:t> </a:t>
            </a:r>
            <a:r>
              <a:rPr lang="en-US" sz="1600" dirty="0" err="1">
                <a:latin typeface="Arial" panose="020B0604020202020204" pitchFamily="34" charset="0"/>
              </a:rPr>
              <a:t>Aškenazi</a:t>
            </a:r>
            <a:r>
              <a:rPr lang="en-US" sz="1600" dirty="0">
                <a:latin typeface="Arial" panose="020B0604020202020204" pitchFamily="34" charset="0"/>
              </a:rPr>
              <a:t> </a:t>
            </a:r>
            <a:r>
              <a:rPr lang="en-US" sz="1600" dirty="0" err="1">
                <a:latin typeface="Arial" panose="020B0604020202020204" pitchFamily="34" charset="0"/>
              </a:rPr>
              <a:t>Jevreja</a:t>
            </a:r>
            <a:r>
              <a:rPr lang="en-US" sz="1600" dirty="0">
                <a:latin typeface="Arial" panose="020B0604020202020204" pitchFamily="34" charset="0"/>
              </a:rPr>
              <a:t> </a:t>
            </a:r>
            <a:r>
              <a:rPr lang="en-US" sz="1600" dirty="0" err="1">
                <a:latin typeface="Arial" panose="020B0604020202020204" pitchFamily="34" charset="0"/>
              </a:rPr>
              <a:t>centralne</a:t>
            </a:r>
            <a:r>
              <a:rPr lang="en-US" sz="1600" dirty="0">
                <a:latin typeface="Arial" panose="020B0604020202020204" pitchFamily="34" charset="0"/>
              </a:rPr>
              <a:t> </a:t>
            </a:r>
            <a:r>
              <a:rPr lang="en-US" sz="1600" dirty="0" err="1">
                <a:latin typeface="Arial" panose="020B0604020202020204" pitchFamily="34" charset="0"/>
              </a:rPr>
              <a:t>i</a:t>
            </a:r>
            <a:r>
              <a:rPr lang="en-US" sz="1600" dirty="0">
                <a:latin typeface="Arial" panose="020B0604020202020204" pitchFamily="34" charset="0"/>
              </a:rPr>
              <a:t> </a:t>
            </a:r>
            <a:r>
              <a:rPr lang="en-US" sz="1600" dirty="0" err="1">
                <a:latin typeface="Arial" panose="020B0604020202020204" pitchFamily="34" charset="0"/>
              </a:rPr>
              <a:t>istočne</a:t>
            </a:r>
            <a:r>
              <a:rPr lang="en-US" sz="1600" dirty="0">
                <a:latin typeface="Arial" panose="020B0604020202020204" pitchFamily="34" charset="0"/>
              </a:rPr>
              <a:t> </a:t>
            </a:r>
            <a:r>
              <a:rPr lang="en-US" sz="1600" dirty="0" err="1">
                <a:latin typeface="Arial" panose="020B0604020202020204" pitchFamily="34" charset="0"/>
              </a:rPr>
              <a:t>Evrope</a:t>
            </a:r>
            <a:r>
              <a:rPr lang="en-US" sz="1600" dirty="0">
                <a:latin typeface="Arial" panose="020B0604020202020204" pitchFamily="34" charset="0"/>
              </a:rPr>
              <a:t>. </a:t>
            </a:r>
            <a:endParaRPr lang="sr-Latn-RS" sz="1600" dirty="0">
              <a:latin typeface="Arial" panose="020B0604020202020204" pitchFamily="34" charset="0"/>
            </a:endParaRPr>
          </a:p>
          <a:p>
            <a:r>
              <a:rPr lang="en-US" sz="1600" dirty="0" err="1">
                <a:latin typeface="Arial" panose="020B0604020202020204" pitchFamily="34" charset="0"/>
              </a:rPr>
              <a:t>Suštinski</a:t>
            </a:r>
            <a:r>
              <a:rPr lang="en-US" sz="1600" dirty="0">
                <a:latin typeface="Arial" panose="020B0604020202020204" pitchFamily="34" charset="0"/>
              </a:rPr>
              <a:t> </a:t>
            </a:r>
            <a:r>
              <a:rPr lang="en-US" sz="1600" dirty="0" err="1">
                <a:latin typeface="Arial" panose="020B0604020202020204" pitchFamily="34" charset="0"/>
              </a:rPr>
              <a:t>elementi</a:t>
            </a:r>
            <a:r>
              <a:rPr lang="en-US" sz="1600" dirty="0">
                <a:latin typeface="Arial" panose="020B0604020202020204" pitchFamily="34" charset="0"/>
              </a:rPr>
              <a:t> </a:t>
            </a:r>
            <a:r>
              <a:rPr lang="en-US" sz="1600" dirty="0" err="1">
                <a:latin typeface="Arial" panose="020B0604020202020204" pitchFamily="34" charset="0"/>
              </a:rPr>
              <a:t>tradicije</a:t>
            </a:r>
            <a:r>
              <a:rPr lang="en-US" sz="1600" dirty="0">
                <a:latin typeface="Arial" panose="020B0604020202020204" pitchFamily="34" charset="0"/>
              </a:rPr>
              <a:t> </a:t>
            </a:r>
            <a:r>
              <a:rPr lang="en-US" sz="1600" dirty="0" err="1">
                <a:latin typeface="Arial" panose="020B0604020202020204" pitchFamily="34" charset="0"/>
              </a:rPr>
              <a:t>uključuju</a:t>
            </a:r>
            <a:r>
              <a:rPr lang="en-US" sz="1600" dirty="0">
                <a:latin typeface="Arial" panose="020B0604020202020204" pitchFamily="34" charset="0"/>
              </a:rPr>
              <a:t> </a:t>
            </a:r>
            <a:r>
              <a:rPr lang="en-US" sz="1600" dirty="0" err="1">
                <a:latin typeface="Arial" panose="020B0604020202020204" pitchFamily="34" charset="0"/>
              </a:rPr>
              <a:t>plesne</a:t>
            </a:r>
            <a:r>
              <a:rPr lang="en-US" sz="1600" dirty="0">
                <a:latin typeface="Arial" panose="020B0604020202020204" pitchFamily="34" charset="0"/>
              </a:rPr>
              <a:t> </a:t>
            </a:r>
            <a:r>
              <a:rPr lang="en-US" sz="1600" dirty="0" err="1">
                <a:latin typeface="Arial" panose="020B0604020202020204" pitchFamily="34" charset="0"/>
              </a:rPr>
              <a:t>melodije</a:t>
            </a:r>
            <a:r>
              <a:rPr lang="en-US" sz="1600" dirty="0">
                <a:latin typeface="Arial" panose="020B0604020202020204" pitchFamily="34" charset="0"/>
              </a:rPr>
              <a:t>, </a:t>
            </a:r>
            <a:r>
              <a:rPr lang="en-US" sz="1600" dirty="0" err="1">
                <a:latin typeface="Arial" panose="020B0604020202020204" pitchFamily="34" charset="0"/>
              </a:rPr>
              <a:t>ritualne</a:t>
            </a:r>
            <a:r>
              <a:rPr lang="en-US" sz="1600" dirty="0">
                <a:latin typeface="Arial" panose="020B0604020202020204" pitchFamily="34" charset="0"/>
              </a:rPr>
              <a:t> </a:t>
            </a:r>
            <a:r>
              <a:rPr lang="en-US" sz="1600" dirty="0" err="1">
                <a:latin typeface="Arial" panose="020B0604020202020204" pitchFamily="34" charset="0"/>
              </a:rPr>
              <a:t>melodije</a:t>
            </a:r>
            <a:r>
              <a:rPr lang="en-US" sz="1600" dirty="0">
                <a:latin typeface="Arial" panose="020B0604020202020204" pitchFamily="34" charset="0"/>
              </a:rPr>
              <a:t> </a:t>
            </a:r>
            <a:r>
              <a:rPr lang="en-US" sz="1600" dirty="0" err="1">
                <a:latin typeface="Arial" panose="020B0604020202020204" pitchFamily="34" charset="0"/>
              </a:rPr>
              <a:t>i</a:t>
            </a:r>
            <a:r>
              <a:rPr lang="en-US" sz="1600" dirty="0">
                <a:latin typeface="Arial" panose="020B0604020202020204" pitchFamily="34" charset="0"/>
              </a:rPr>
              <a:t> </a:t>
            </a:r>
            <a:r>
              <a:rPr lang="en-US" sz="1600" dirty="0" err="1">
                <a:latin typeface="Arial" panose="020B0604020202020204" pitchFamily="34" charset="0"/>
              </a:rPr>
              <a:t>virtuozne</a:t>
            </a:r>
            <a:r>
              <a:rPr lang="en-US" sz="1600" dirty="0">
                <a:latin typeface="Arial" panose="020B0604020202020204" pitchFamily="34" charset="0"/>
              </a:rPr>
              <a:t> </a:t>
            </a:r>
            <a:r>
              <a:rPr lang="en-US" sz="1600" dirty="0" err="1">
                <a:latin typeface="Arial" panose="020B0604020202020204" pitchFamily="34" charset="0"/>
              </a:rPr>
              <a:t>improvizacije</a:t>
            </a:r>
            <a:r>
              <a:rPr lang="en-US" sz="1600" dirty="0">
                <a:latin typeface="Arial" panose="020B0604020202020204" pitchFamily="34" charset="0"/>
              </a:rPr>
              <a:t> </a:t>
            </a:r>
            <a:r>
              <a:rPr lang="en-US" sz="1600" dirty="0" err="1">
                <a:latin typeface="Arial" panose="020B0604020202020204" pitchFamily="34" charset="0"/>
              </a:rPr>
              <a:t>koje</a:t>
            </a:r>
            <a:r>
              <a:rPr lang="en-US" sz="1600" dirty="0">
                <a:latin typeface="Arial" panose="020B0604020202020204" pitchFamily="34" charset="0"/>
              </a:rPr>
              <a:t> se </a:t>
            </a:r>
            <a:r>
              <a:rPr lang="en-US" sz="1600" dirty="0" err="1">
                <a:latin typeface="Arial" panose="020B0604020202020204" pitchFamily="34" charset="0"/>
              </a:rPr>
              <a:t>sviraju</a:t>
            </a:r>
            <a:r>
              <a:rPr lang="en-US" sz="1600" dirty="0">
                <a:latin typeface="Arial" panose="020B0604020202020204" pitchFamily="34" charset="0"/>
              </a:rPr>
              <a:t> za </a:t>
            </a:r>
            <a:r>
              <a:rPr lang="en-US" sz="1600" dirty="0" err="1">
                <a:latin typeface="Arial" panose="020B0604020202020204" pitchFamily="34" charset="0"/>
              </a:rPr>
              <a:t>slušanje</a:t>
            </a:r>
            <a:r>
              <a:rPr lang="en-US" sz="1600" dirty="0">
                <a:latin typeface="Arial" panose="020B0604020202020204" pitchFamily="34" charset="0"/>
              </a:rPr>
              <a:t>; </a:t>
            </a:r>
            <a:r>
              <a:rPr lang="en-US" sz="1600" dirty="0" err="1">
                <a:latin typeface="Arial" panose="020B0604020202020204" pitchFamily="34" charset="0"/>
              </a:rPr>
              <a:t>ovo</a:t>
            </a:r>
            <a:r>
              <a:rPr lang="en-US" sz="1600" dirty="0">
                <a:latin typeface="Arial" panose="020B0604020202020204" pitchFamily="34" charset="0"/>
              </a:rPr>
              <a:t> bi </a:t>
            </a:r>
            <a:r>
              <a:rPr lang="en-US" sz="1600" dirty="0" err="1">
                <a:latin typeface="Arial" panose="020B0604020202020204" pitchFamily="34" charset="0"/>
              </a:rPr>
              <a:t>bilo</a:t>
            </a:r>
            <a:r>
              <a:rPr lang="en-US" sz="1600" dirty="0">
                <a:latin typeface="Arial" panose="020B0604020202020204" pitchFamily="34" charset="0"/>
              </a:rPr>
              <a:t> </a:t>
            </a:r>
            <a:r>
              <a:rPr lang="en-US" sz="1600" dirty="0" err="1">
                <a:latin typeface="Arial" panose="020B0604020202020204" pitchFamily="34" charset="0"/>
              </a:rPr>
              <a:t>odigrano</a:t>
            </a:r>
            <a:r>
              <a:rPr lang="en-US" sz="1600" dirty="0">
                <a:latin typeface="Arial" panose="020B0604020202020204" pitchFamily="34" charset="0"/>
              </a:rPr>
              <a:t> </a:t>
            </a:r>
            <a:r>
              <a:rPr lang="en-US" sz="1600" dirty="0" err="1">
                <a:latin typeface="Arial" panose="020B0604020202020204" pitchFamily="34" charset="0"/>
              </a:rPr>
              <a:t>na</a:t>
            </a:r>
            <a:r>
              <a:rPr lang="en-US" sz="1600" dirty="0">
                <a:latin typeface="Arial" panose="020B0604020202020204" pitchFamily="34" charset="0"/>
              </a:rPr>
              <a:t> </a:t>
            </a:r>
            <a:r>
              <a:rPr lang="en-US" sz="1600" dirty="0" err="1">
                <a:latin typeface="Arial" panose="020B0604020202020204" pitchFamily="34" charset="0"/>
              </a:rPr>
              <a:t>venčanjima</a:t>
            </a:r>
            <a:r>
              <a:rPr lang="en-US" sz="1600" dirty="0">
                <a:latin typeface="Arial" panose="020B0604020202020204" pitchFamily="34" charset="0"/>
              </a:rPr>
              <a:t> </a:t>
            </a:r>
            <a:r>
              <a:rPr lang="en-US" sz="1600" dirty="0" err="1">
                <a:latin typeface="Arial" panose="020B0604020202020204" pitchFamily="34" charset="0"/>
              </a:rPr>
              <a:t>i</a:t>
            </a:r>
            <a:r>
              <a:rPr lang="en-US" sz="1600" dirty="0">
                <a:latin typeface="Arial" panose="020B0604020202020204" pitchFamily="34" charset="0"/>
              </a:rPr>
              <a:t> </a:t>
            </a:r>
            <a:r>
              <a:rPr lang="en-US" sz="1600" dirty="0" err="1">
                <a:latin typeface="Arial" panose="020B0604020202020204" pitchFamily="34" charset="0"/>
              </a:rPr>
              <a:t>drugim</a:t>
            </a:r>
            <a:r>
              <a:rPr lang="en-US" sz="1600" dirty="0">
                <a:latin typeface="Arial" panose="020B0604020202020204" pitchFamily="34" charset="0"/>
              </a:rPr>
              <a:t> </a:t>
            </a:r>
            <a:r>
              <a:rPr lang="en-US" sz="1600" dirty="0" err="1">
                <a:latin typeface="Arial" panose="020B0604020202020204" pitchFamily="34" charset="0"/>
              </a:rPr>
              <a:t>društvenim</a:t>
            </a:r>
            <a:r>
              <a:rPr lang="en-US" sz="1600" dirty="0">
                <a:latin typeface="Arial" panose="020B0604020202020204" pitchFamily="34" charset="0"/>
              </a:rPr>
              <a:t> </a:t>
            </a:r>
            <a:r>
              <a:rPr lang="sr-Latn-RS" sz="1600" dirty="0" err="1">
                <a:latin typeface="Arial" panose="020B0604020202020204" pitchFamily="34" charset="0"/>
              </a:rPr>
              <a:t>događajimaa</a:t>
            </a:r>
            <a:r>
              <a:rPr lang="sr-Latn-RS" sz="1600" dirty="0">
                <a:latin typeface="Arial" panose="020B0604020202020204" pitchFamily="34" charset="0"/>
              </a:rPr>
              <a:t>.</a:t>
            </a:r>
            <a:r>
              <a:rPr lang="en-US" sz="1600" dirty="0">
                <a:latin typeface="Arial" panose="020B0604020202020204" pitchFamily="34" charset="0"/>
              </a:rPr>
              <a:t> </a:t>
            </a:r>
            <a:endParaRPr lang="sr-Latn-RS" sz="1600" dirty="0">
              <a:latin typeface="Arial" panose="020B0604020202020204" pitchFamily="34" charset="0"/>
            </a:endParaRPr>
          </a:p>
          <a:p>
            <a:r>
              <a:rPr lang="en-US" sz="1600" dirty="0" err="1">
                <a:latin typeface="Arial" panose="020B0604020202020204" pitchFamily="34" charset="0"/>
              </a:rPr>
              <a:t>Muzički</a:t>
            </a:r>
            <a:r>
              <a:rPr lang="en-US" sz="1600" dirty="0">
                <a:latin typeface="Arial" panose="020B0604020202020204" pitchFamily="34" charset="0"/>
              </a:rPr>
              <a:t> </a:t>
            </a:r>
            <a:r>
              <a:rPr lang="en-US" sz="1600" dirty="0" err="1">
                <a:latin typeface="Arial" panose="020B0604020202020204" pitchFamily="34" charset="0"/>
              </a:rPr>
              <a:t>žanr</a:t>
            </a:r>
            <a:r>
              <a:rPr lang="en-US" sz="1600" dirty="0">
                <a:latin typeface="Arial" panose="020B0604020202020204" pitchFamily="34" charset="0"/>
              </a:rPr>
              <a:t> je </a:t>
            </a:r>
            <a:r>
              <a:rPr lang="en-US" sz="1600" dirty="0" err="1">
                <a:latin typeface="Arial" panose="020B0604020202020204" pitchFamily="34" charset="0"/>
              </a:rPr>
              <a:t>ugradio</a:t>
            </a:r>
            <a:r>
              <a:rPr lang="en-US" sz="1600" dirty="0">
                <a:latin typeface="Arial" panose="020B0604020202020204" pitchFamily="34" charset="0"/>
              </a:rPr>
              <a:t> </a:t>
            </a:r>
            <a:r>
              <a:rPr lang="en-US" sz="1600" dirty="0" err="1">
                <a:latin typeface="Arial" panose="020B0604020202020204" pitchFamily="34" charset="0"/>
              </a:rPr>
              <a:t>elemente</a:t>
            </a:r>
            <a:r>
              <a:rPr lang="en-US" sz="1600" dirty="0">
                <a:latin typeface="Arial" panose="020B0604020202020204" pitchFamily="34" charset="0"/>
              </a:rPr>
              <a:t> </a:t>
            </a:r>
            <a:r>
              <a:rPr lang="en-US" sz="1600" dirty="0" err="1">
                <a:latin typeface="Arial" panose="020B0604020202020204" pitchFamily="34" charset="0"/>
              </a:rPr>
              <a:t>mnogih</a:t>
            </a:r>
            <a:r>
              <a:rPr lang="en-US" sz="1600" dirty="0">
                <a:latin typeface="Arial" panose="020B0604020202020204" pitchFamily="34" charset="0"/>
              </a:rPr>
              <a:t> </a:t>
            </a:r>
            <a:r>
              <a:rPr lang="en-US" sz="1600" dirty="0" err="1">
                <a:latin typeface="Arial" panose="020B0604020202020204" pitchFamily="34" charset="0"/>
              </a:rPr>
              <a:t>drugih</a:t>
            </a:r>
            <a:r>
              <a:rPr lang="en-US" sz="1600" dirty="0">
                <a:latin typeface="Arial" panose="020B0604020202020204" pitchFamily="34" charset="0"/>
              </a:rPr>
              <a:t> </a:t>
            </a:r>
            <a:r>
              <a:rPr lang="en-US" sz="1600" dirty="0" err="1">
                <a:latin typeface="Arial" panose="020B0604020202020204" pitchFamily="34" charset="0"/>
              </a:rPr>
              <a:t>muzičkih</a:t>
            </a:r>
            <a:r>
              <a:rPr lang="en-US" sz="1600" dirty="0">
                <a:latin typeface="Arial" panose="020B0604020202020204" pitchFamily="34" charset="0"/>
              </a:rPr>
              <a:t> </a:t>
            </a:r>
            <a:r>
              <a:rPr lang="en-US" sz="1600" dirty="0" err="1">
                <a:latin typeface="Arial" panose="020B0604020202020204" pitchFamily="34" charset="0"/>
              </a:rPr>
              <a:t>žanrova</a:t>
            </a:r>
            <a:r>
              <a:rPr lang="sr-Latn-RS" sz="1600" dirty="0">
                <a:latin typeface="Arial" panose="020B0604020202020204" pitchFamily="34" charset="0"/>
              </a:rPr>
              <a:t> </a:t>
            </a:r>
            <a:r>
              <a:rPr lang="en-US" sz="1600" dirty="0" err="1">
                <a:latin typeface="Arial" panose="020B0604020202020204" pitchFamily="34" charset="0"/>
              </a:rPr>
              <a:t>uključujući</a:t>
            </a:r>
            <a:r>
              <a:rPr lang="en-US" sz="1600" dirty="0">
                <a:latin typeface="Arial" panose="020B0604020202020204" pitchFamily="34" charset="0"/>
              </a:rPr>
              <a:t> </a:t>
            </a:r>
            <a:r>
              <a:rPr lang="sr-Latn-RS" sz="1600" dirty="0">
                <a:latin typeface="Arial" panose="020B0604020202020204" pitchFamily="34" charset="0"/>
              </a:rPr>
              <a:t>Otomanske, G</a:t>
            </a:r>
            <a:r>
              <a:rPr lang="sr-Latn-RS" sz="1600" dirty="0">
                <a:latin typeface="Arial" panose="020B0604020202020204" pitchFamily="34" charset="0"/>
                <a:hlinkClick r:id="rId4" tooltip="Ottoman Empire"/>
              </a:rPr>
              <a:t>r</a:t>
            </a:r>
            <a:r>
              <a:rPr lang="sr-Latn-RS" sz="1600" dirty="0">
                <a:latin typeface="Arial" panose="020B0604020202020204" pitchFamily="34" charset="0"/>
              </a:rPr>
              <a:t>čke, </a:t>
            </a:r>
            <a:r>
              <a:rPr lang="sr-Latn-RS" sz="1600" dirty="0" err="1">
                <a:latin typeface="Arial" panose="020B0604020202020204" pitchFamily="34" charset="0"/>
              </a:rPr>
              <a:t>Rumanske</a:t>
            </a:r>
            <a:r>
              <a:rPr lang="sr-Latn-RS" sz="1600" dirty="0">
                <a:latin typeface="Arial" panose="020B0604020202020204" pitchFamily="34" charset="0"/>
              </a:rPr>
              <a:t>, </a:t>
            </a:r>
            <a:r>
              <a:rPr lang="en-US" sz="1600" dirty="0" err="1">
                <a:latin typeface="Arial" panose="020B0604020202020204" pitchFamily="34" charset="0"/>
              </a:rPr>
              <a:t>muzika</a:t>
            </a:r>
            <a:r>
              <a:rPr lang="en-US" sz="1600" dirty="0">
                <a:latin typeface="Arial" panose="020B0604020202020204" pitchFamily="34" charset="0"/>
              </a:rPr>
              <a:t> </a:t>
            </a:r>
            <a:r>
              <a:rPr lang="en-US" sz="1600" dirty="0" err="1">
                <a:latin typeface="Arial" panose="020B0604020202020204" pitchFamily="34" charset="0"/>
                <a:hlinkClick r:id="rId5" tooltip="Baroque music">
                  <a:extLst>
                    <a:ext uri="{A12FA001-AC4F-418D-AE19-62706E023703}">
                      <ahyp:hlinkClr xmlns:ahyp="http://schemas.microsoft.com/office/drawing/2018/hyperlinkcolor" val="tx"/>
                    </a:ext>
                  </a:extLst>
                </a:hlinkClick>
              </a:rPr>
              <a:t>Barok</a:t>
            </a:r>
            <a:r>
              <a:rPr lang="sr-Latn-RS" sz="1600" dirty="0">
                <a:latin typeface="Arial" panose="020B0604020202020204" pitchFamily="34" charset="0"/>
                <a:hlinkClick r:id="rId5" tooltip="Baroque music">
                  <a:extLst>
                    <a:ext uri="{A12FA001-AC4F-418D-AE19-62706E023703}">
                      <ahyp:hlinkClr xmlns:ahyp="http://schemas.microsoft.com/office/drawing/2018/hyperlinkcolor" val="tx"/>
                    </a:ext>
                  </a:extLst>
                </a:hlinkClick>
              </a:rPr>
              <a:t>a, nemačke i slovenske </a:t>
            </a:r>
            <a:r>
              <a:rPr lang="en-US" sz="1600" dirty="0">
                <a:latin typeface="Arial" panose="020B0604020202020204" pitchFamily="34" charset="0"/>
                <a:hlinkClick r:id="rId5" tooltip="Baroque music">
                  <a:extLst>
                    <a:ext uri="{A12FA001-AC4F-418D-AE19-62706E023703}">
                      <ahyp:hlinkClr xmlns:ahyp="http://schemas.microsoft.com/office/drawing/2018/hyperlinkcolor" val="tx"/>
                    </a:ext>
                  </a:extLst>
                </a:hlinkClick>
              </a:rPr>
              <a:t> </a:t>
            </a:r>
            <a:r>
              <a:rPr lang="en-US" sz="1600" dirty="0" err="1">
                <a:latin typeface="Arial" panose="020B0604020202020204" pitchFamily="34" charset="0"/>
              </a:rPr>
              <a:t>narodne</a:t>
            </a:r>
            <a:r>
              <a:rPr lang="en-US" sz="1600" dirty="0">
                <a:latin typeface="Arial" panose="020B0604020202020204" pitchFamily="34" charset="0"/>
              </a:rPr>
              <a:t> </a:t>
            </a:r>
            <a:r>
              <a:rPr lang="en-US" sz="1600" dirty="0" err="1">
                <a:latin typeface="Arial" panose="020B0604020202020204" pitchFamily="34" charset="0"/>
              </a:rPr>
              <a:t>igr</a:t>
            </a:r>
            <a:r>
              <a:rPr lang="sr-Latn-RS" sz="1600" dirty="0">
                <a:latin typeface="Arial" panose="020B0604020202020204" pitchFamily="34" charset="0"/>
              </a:rPr>
              <a:t>e</a:t>
            </a:r>
            <a:r>
              <a:rPr lang="en-US" sz="1600" dirty="0">
                <a:latin typeface="Arial" panose="020B0604020202020204" pitchFamily="34" charset="0"/>
              </a:rPr>
              <a:t>e, </a:t>
            </a:r>
            <a:r>
              <a:rPr lang="en-US" sz="1600" dirty="0" err="1">
                <a:latin typeface="Arial" panose="020B0604020202020204" pitchFamily="34" charset="0"/>
              </a:rPr>
              <a:t>i</a:t>
            </a:r>
            <a:r>
              <a:rPr lang="en-US" sz="1600" dirty="0">
                <a:latin typeface="Arial" panose="020B0604020202020204" pitchFamily="34" charset="0"/>
              </a:rPr>
              <a:t> </a:t>
            </a:r>
            <a:r>
              <a:rPr lang="en-US" sz="1600" dirty="0" err="1">
                <a:latin typeface="Arial" panose="020B0604020202020204" pitchFamily="34" charset="0"/>
              </a:rPr>
              <a:t>religioznu</a:t>
            </a:r>
            <a:r>
              <a:rPr lang="en-US" sz="1600" dirty="0">
                <a:latin typeface="Arial" panose="020B0604020202020204" pitchFamily="34" charset="0"/>
              </a:rPr>
              <a:t> </a:t>
            </a:r>
            <a:r>
              <a:rPr lang="en-US" sz="1600" dirty="0" err="1">
                <a:latin typeface="Arial" panose="020B0604020202020204" pitchFamily="34" charset="0"/>
              </a:rPr>
              <a:t>jevrejsku</a:t>
            </a:r>
            <a:r>
              <a:rPr lang="en-US" sz="1600" dirty="0">
                <a:latin typeface="Arial" panose="020B0604020202020204" pitchFamily="34" charset="0"/>
              </a:rPr>
              <a:t> </a:t>
            </a:r>
            <a:r>
              <a:rPr lang="en-US" sz="1600" dirty="0" err="1">
                <a:latin typeface="Arial" panose="020B0604020202020204" pitchFamily="34" charset="0"/>
              </a:rPr>
              <a:t>muziku</a:t>
            </a:r>
            <a:r>
              <a:rPr lang="en-US" sz="1600" dirty="0">
                <a:latin typeface="Arial" panose="020B0604020202020204" pitchFamily="34" charset="0"/>
              </a:rPr>
              <a:t>.</a:t>
            </a:r>
            <a:r>
              <a:rPr lang="en-US" sz="1600" b="0" i="0" dirty="0">
                <a:effectLst/>
                <a:latin typeface="Arial" panose="020B0604020202020204" pitchFamily="34" charset="0"/>
              </a:rPr>
              <a:t> </a:t>
            </a:r>
            <a:endParaRPr lang="sr-Latn-RS" sz="1600" b="0" i="0" dirty="0">
              <a:effectLst/>
              <a:latin typeface="Arial" panose="020B0604020202020204" pitchFamily="34" charset="0"/>
            </a:endParaRPr>
          </a:p>
          <a:p>
            <a:r>
              <a:rPr lang="en-US" sz="1600" dirty="0" err="1">
                <a:latin typeface="Arial" panose="020B0604020202020204" pitchFamily="34" charset="0"/>
              </a:rPr>
              <a:t>Kako</a:t>
            </a:r>
            <a:r>
              <a:rPr lang="en-US" sz="1600" dirty="0">
                <a:latin typeface="Arial" panose="020B0604020202020204" pitchFamily="34" charset="0"/>
              </a:rPr>
              <a:t> je </a:t>
            </a:r>
            <a:r>
              <a:rPr lang="en-US" sz="1600" dirty="0" err="1">
                <a:latin typeface="Arial" panose="020B0604020202020204" pitchFamily="34" charset="0"/>
              </a:rPr>
              <a:t>muzika</a:t>
            </a:r>
            <a:r>
              <a:rPr lang="en-US" sz="1600" dirty="0">
                <a:latin typeface="Arial" panose="020B0604020202020204" pitchFamily="34" charset="0"/>
              </a:rPr>
              <a:t> </a:t>
            </a:r>
            <a:r>
              <a:rPr lang="en-US" sz="1600" dirty="0" err="1">
                <a:latin typeface="Arial" panose="020B0604020202020204" pitchFamily="34" charset="0"/>
              </a:rPr>
              <a:t>stigla</a:t>
            </a:r>
            <a:r>
              <a:rPr lang="en-US" sz="1600" dirty="0">
                <a:latin typeface="Arial" panose="020B0604020202020204" pitchFamily="34" charset="0"/>
              </a:rPr>
              <a:t> u SAD, </a:t>
            </a:r>
            <a:r>
              <a:rPr lang="en-US" sz="1600" dirty="0" err="1">
                <a:latin typeface="Arial" panose="020B0604020202020204" pitchFamily="34" charset="0"/>
              </a:rPr>
              <a:t>izgubila</a:t>
            </a:r>
            <a:r>
              <a:rPr lang="en-US" sz="1600" dirty="0">
                <a:latin typeface="Arial" panose="020B0604020202020204" pitchFamily="34" charset="0"/>
              </a:rPr>
              <a:t> je </a:t>
            </a:r>
            <a:r>
              <a:rPr lang="en-US" sz="1600" dirty="0" err="1">
                <a:latin typeface="Arial" panose="020B0604020202020204" pitchFamily="34" charset="0"/>
              </a:rPr>
              <a:t>neke</a:t>
            </a:r>
            <a:r>
              <a:rPr lang="en-US" sz="1600" dirty="0">
                <a:latin typeface="Arial" panose="020B0604020202020204" pitchFamily="34" charset="0"/>
              </a:rPr>
              <a:t> od </a:t>
            </a:r>
            <a:r>
              <a:rPr lang="en-US" sz="1600" dirty="0" err="1">
                <a:latin typeface="Arial" panose="020B0604020202020204" pitchFamily="34" charset="0"/>
              </a:rPr>
              <a:t>svojih</a:t>
            </a:r>
            <a:r>
              <a:rPr lang="en-US" sz="1600" dirty="0">
                <a:latin typeface="Arial" panose="020B0604020202020204" pitchFamily="34" charset="0"/>
              </a:rPr>
              <a:t> </a:t>
            </a:r>
            <a:r>
              <a:rPr lang="en-US" sz="1600" dirty="0" err="1">
                <a:latin typeface="Arial" panose="020B0604020202020204" pitchFamily="34" charset="0"/>
              </a:rPr>
              <a:t>tradicionalnih</a:t>
            </a:r>
            <a:r>
              <a:rPr lang="en-US" sz="1600" dirty="0">
                <a:latin typeface="Arial" panose="020B0604020202020204" pitchFamily="34" charset="0"/>
              </a:rPr>
              <a:t> </a:t>
            </a:r>
            <a:r>
              <a:rPr lang="en-US" sz="1600" dirty="0" err="1">
                <a:latin typeface="Arial" panose="020B0604020202020204" pitchFamily="34" charset="0"/>
              </a:rPr>
              <a:t>ritualnih</a:t>
            </a:r>
            <a:r>
              <a:rPr lang="en-US" sz="1600" dirty="0">
                <a:latin typeface="Arial" panose="020B0604020202020204" pitchFamily="34" charset="0"/>
              </a:rPr>
              <a:t> </a:t>
            </a:r>
            <a:r>
              <a:rPr lang="en-US" sz="1600" dirty="0" err="1">
                <a:latin typeface="Arial" panose="020B0604020202020204" pitchFamily="34" charset="0"/>
              </a:rPr>
              <a:t>elemenata</a:t>
            </a:r>
            <a:r>
              <a:rPr lang="en-US" sz="1600" dirty="0">
                <a:latin typeface="Arial" panose="020B0604020202020204" pitchFamily="34" charset="0"/>
              </a:rPr>
              <a:t> </a:t>
            </a:r>
            <a:r>
              <a:rPr lang="en-US" sz="1600" dirty="0" err="1">
                <a:latin typeface="Arial" panose="020B0604020202020204" pitchFamily="34" charset="0"/>
              </a:rPr>
              <a:t>i</a:t>
            </a:r>
            <a:r>
              <a:rPr lang="en-US" sz="1600" dirty="0">
                <a:latin typeface="Arial" panose="020B0604020202020204" pitchFamily="34" charset="0"/>
              </a:rPr>
              <a:t> </a:t>
            </a:r>
            <a:r>
              <a:rPr lang="en-US" sz="1600" dirty="0" err="1">
                <a:latin typeface="Arial" panose="020B0604020202020204" pitchFamily="34" charset="0"/>
              </a:rPr>
              <a:t>usvojila</a:t>
            </a:r>
            <a:r>
              <a:rPr lang="en-US" sz="1600" dirty="0">
                <a:latin typeface="Arial" panose="020B0604020202020204" pitchFamily="34" charset="0"/>
              </a:rPr>
              <a:t> </a:t>
            </a:r>
            <a:r>
              <a:rPr lang="en-US" sz="1600" dirty="0" err="1">
                <a:latin typeface="Arial" panose="020B0604020202020204" pitchFamily="34" charset="0"/>
              </a:rPr>
              <a:t>elemente</a:t>
            </a:r>
            <a:r>
              <a:rPr lang="en-US" sz="1600" dirty="0">
                <a:latin typeface="Arial" panose="020B0604020202020204" pitchFamily="34" charset="0"/>
              </a:rPr>
              <a:t> </a:t>
            </a:r>
            <a:r>
              <a:rPr lang="en-US" sz="1600" dirty="0" err="1">
                <a:latin typeface="Arial" panose="020B0604020202020204" pitchFamily="34" charset="0"/>
              </a:rPr>
              <a:t>američkog</a:t>
            </a:r>
            <a:r>
              <a:rPr lang="en-US" sz="1600" dirty="0">
                <a:latin typeface="Arial" panose="020B0604020202020204" pitchFamily="34" charset="0"/>
              </a:rPr>
              <a:t> big </a:t>
            </a:r>
            <a:r>
              <a:rPr lang="en-US" sz="1600" dirty="0" err="1">
                <a:latin typeface="Arial" panose="020B0604020202020204" pitchFamily="34" charset="0"/>
              </a:rPr>
              <a:t>benda</a:t>
            </a:r>
            <a:r>
              <a:rPr lang="en-US" sz="1600" dirty="0">
                <a:latin typeface="Arial" panose="020B0604020202020204" pitchFamily="34" charset="0"/>
              </a:rPr>
              <a:t> </a:t>
            </a:r>
            <a:r>
              <a:rPr lang="en-US" sz="1600" dirty="0" err="1">
                <a:latin typeface="Arial" panose="020B0604020202020204" pitchFamily="34" charset="0"/>
              </a:rPr>
              <a:t>i</a:t>
            </a:r>
            <a:r>
              <a:rPr lang="en-US" sz="1600" dirty="0">
                <a:latin typeface="Arial" panose="020B0604020202020204" pitchFamily="34" charset="0"/>
              </a:rPr>
              <a:t> </a:t>
            </a:r>
            <a:r>
              <a:rPr lang="en-US" sz="1600" dirty="0" err="1">
                <a:latin typeface="Arial" panose="020B0604020202020204" pitchFamily="34" charset="0"/>
              </a:rPr>
              <a:t>popularne</a:t>
            </a:r>
            <a:r>
              <a:rPr lang="en-US" sz="1600" dirty="0">
                <a:latin typeface="Arial" panose="020B0604020202020204" pitchFamily="34" charset="0"/>
              </a:rPr>
              <a:t> </a:t>
            </a:r>
            <a:r>
              <a:rPr lang="en-US" sz="1600" dirty="0" err="1">
                <a:latin typeface="Arial" panose="020B0604020202020204" pitchFamily="34" charset="0"/>
              </a:rPr>
              <a:t>muzike</a:t>
            </a:r>
            <a:r>
              <a:rPr lang="sr-Latn-RS" sz="1600" dirty="0">
                <a:latin typeface="Arial" panose="020B0604020202020204" pitchFamily="34" charset="0"/>
              </a:rPr>
              <a:t>.</a:t>
            </a:r>
          </a:p>
          <a:p>
            <a:r>
              <a:rPr lang="en-US" sz="1600" dirty="0" err="1">
                <a:latin typeface="Arial" panose="020B0604020202020204" pitchFamily="34" charset="0"/>
              </a:rPr>
              <a:t>Među</a:t>
            </a:r>
            <a:r>
              <a:rPr lang="en-US" sz="1600" dirty="0">
                <a:latin typeface="Arial" panose="020B0604020202020204" pitchFamily="34" charset="0"/>
              </a:rPr>
              <a:t> </a:t>
            </a:r>
            <a:r>
              <a:rPr lang="en-US" sz="1600" dirty="0" err="1">
                <a:latin typeface="Arial" panose="020B0604020202020204" pitchFamily="34" charset="0"/>
              </a:rPr>
              <a:t>klezmerima</a:t>
            </a:r>
            <a:r>
              <a:rPr lang="en-US" sz="1600" dirty="0">
                <a:latin typeface="Arial" panose="020B0604020202020204" pitchFamily="34" charset="0"/>
              </a:rPr>
              <a:t> </a:t>
            </a:r>
            <a:r>
              <a:rPr lang="en-US" sz="1600" dirty="0" err="1">
                <a:latin typeface="Arial" panose="020B0604020202020204" pitchFamily="34" charset="0"/>
              </a:rPr>
              <a:t>evropskog</a:t>
            </a:r>
            <a:r>
              <a:rPr lang="en-US" sz="1600" dirty="0">
                <a:latin typeface="Arial" panose="020B0604020202020204" pitchFamily="34" charset="0"/>
              </a:rPr>
              <a:t> </a:t>
            </a:r>
            <a:r>
              <a:rPr lang="en-US" sz="1600" dirty="0" err="1">
                <a:latin typeface="Arial" panose="020B0604020202020204" pitchFamily="34" charset="0"/>
              </a:rPr>
              <a:t>porekla</a:t>
            </a:r>
            <a:r>
              <a:rPr lang="en-US" sz="1600" dirty="0">
                <a:latin typeface="Arial" panose="020B0604020202020204" pitchFamily="34" charset="0"/>
              </a:rPr>
              <a:t> koji </a:t>
            </a:r>
            <a:r>
              <a:rPr lang="en-US" sz="1600" dirty="0" err="1">
                <a:latin typeface="Arial" panose="020B0604020202020204" pitchFamily="34" charset="0"/>
              </a:rPr>
              <a:t>su</a:t>
            </a:r>
            <a:r>
              <a:rPr lang="en-US" sz="1600" dirty="0">
                <a:latin typeface="Arial" panose="020B0604020202020204" pitchFamily="34" charset="0"/>
              </a:rPr>
              <a:t> </a:t>
            </a:r>
            <a:r>
              <a:rPr lang="en-US" sz="1600" dirty="0" err="1">
                <a:latin typeface="Arial" panose="020B0604020202020204" pitchFamily="34" charset="0"/>
              </a:rPr>
              <a:t>popularizovali</a:t>
            </a:r>
            <a:r>
              <a:rPr lang="en-US" sz="1600" dirty="0">
                <a:latin typeface="Arial" panose="020B0604020202020204" pitchFamily="34" charset="0"/>
              </a:rPr>
              <a:t> </a:t>
            </a:r>
            <a:r>
              <a:rPr lang="en-US" sz="1600" dirty="0" err="1">
                <a:latin typeface="Arial" panose="020B0604020202020204" pitchFamily="34" charset="0"/>
              </a:rPr>
              <a:t>žanr</a:t>
            </a:r>
            <a:r>
              <a:rPr lang="en-US" sz="1600" dirty="0">
                <a:latin typeface="Arial" panose="020B0604020202020204" pitchFamily="34" charset="0"/>
              </a:rPr>
              <a:t> u </a:t>
            </a:r>
            <a:r>
              <a:rPr lang="en-US" sz="1600" dirty="0" err="1">
                <a:latin typeface="Arial" panose="020B0604020202020204" pitchFamily="34" charset="0"/>
              </a:rPr>
              <a:t>Sjedinjenim</a:t>
            </a:r>
            <a:r>
              <a:rPr lang="en-US" sz="1600" dirty="0">
                <a:latin typeface="Arial" panose="020B0604020202020204" pitchFamily="34" charset="0"/>
              </a:rPr>
              <a:t> </a:t>
            </a:r>
            <a:r>
              <a:rPr lang="en-US" sz="1600" dirty="0" err="1">
                <a:latin typeface="Arial" panose="020B0604020202020204" pitchFamily="34" charset="0"/>
              </a:rPr>
              <a:t>Državama</a:t>
            </a:r>
            <a:r>
              <a:rPr lang="en-US" sz="1600" dirty="0">
                <a:latin typeface="Arial" panose="020B0604020202020204" pitchFamily="34" charset="0"/>
              </a:rPr>
              <a:t> 1910-ih </a:t>
            </a:r>
            <a:r>
              <a:rPr lang="en-US" sz="1600" dirty="0" err="1">
                <a:latin typeface="Arial" panose="020B0604020202020204" pitchFamily="34" charset="0"/>
              </a:rPr>
              <a:t>i</a:t>
            </a:r>
            <a:r>
              <a:rPr lang="en-US" sz="1600" dirty="0">
                <a:latin typeface="Arial" panose="020B0604020202020204" pitchFamily="34" charset="0"/>
              </a:rPr>
              <a:t> 1920-ih </a:t>
            </a:r>
            <a:r>
              <a:rPr lang="en-US" sz="1600" dirty="0" err="1">
                <a:latin typeface="Arial" panose="020B0604020202020204" pitchFamily="34" charset="0"/>
              </a:rPr>
              <a:t>bili</a:t>
            </a:r>
            <a:r>
              <a:rPr lang="en-US" sz="1600" dirty="0">
                <a:latin typeface="Arial" panose="020B0604020202020204" pitchFamily="34" charset="0"/>
              </a:rPr>
              <a:t> </a:t>
            </a:r>
            <a:r>
              <a:rPr lang="en-US" sz="1600" dirty="0" err="1">
                <a:latin typeface="Arial" panose="020B0604020202020204" pitchFamily="34" charset="0"/>
              </a:rPr>
              <a:t>su</a:t>
            </a:r>
            <a:r>
              <a:rPr lang="en-US" sz="1600" dirty="0">
                <a:latin typeface="Arial" panose="020B0604020202020204" pitchFamily="34" charset="0"/>
              </a:rPr>
              <a:t> </a:t>
            </a:r>
            <a:r>
              <a:rPr lang="en-US" sz="1600" b="1" dirty="0" err="1">
                <a:solidFill>
                  <a:srgbClr val="0070C0"/>
                </a:solidFill>
                <a:latin typeface="Arial" panose="020B0604020202020204" pitchFamily="34" charset="0"/>
              </a:rPr>
              <a:t>Dejv</a:t>
            </a:r>
            <a:r>
              <a:rPr lang="en-US" sz="1600" b="1" dirty="0">
                <a:solidFill>
                  <a:srgbClr val="0070C0"/>
                </a:solidFill>
                <a:latin typeface="Arial" panose="020B0604020202020204" pitchFamily="34" charset="0"/>
              </a:rPr>
              <a:t> </a:t>
            </a:r>
            <a:r>
              <a:rPr lang="en-US" sz="1600" b="1" dirty="0" err="1">
                <a:solidFill>
                  <a:srgbClr val="0070C0"/>
                </a:solidFill>
                <a:latin typeface="Arial" panose="020B0604020202020204" pitchFamily="34" charset="0"/>
              </a:rPr>
              <a:t>Taras</a:t>
            </a:r>
            <a:r>
              <a:rPr lang="en-US" sz="1600" b="1" dirty="0">
                <a:solidFill>
                  <a:srgbClr val="0070C0"/>
                </a:solidFill>
                <a:latin typeface="Arial" panose="020B0604020202020204" pitchFamily="34" charset="0"/>
              </a:rPr>
              <a:t> </a:t>
            </a:r>
            <a:r>
              <a:rPr lang="en-US" sz="1600" dirty="0" err="1">
                <a:latin typeface="Arial" panose="020B0604020202020204" pitchFamily="34" charset="0"/>
              </a:rPr>
              <a:t>i</a:t>
            </a:r>
            <a:r>
              <a:rPr lang="en-US" sz="1600" dirty="0">
                <a:latin typeface="Arial" panose="020B0604020202020204" pitchFamily="34" charset="0"/>
              </a:rPr>
              <a:t> </a:t>
            </a:r>
            <a:r>
              <a:rPr lang="en-US" sz="1600" dirty="0" err="1">
                <a:latin typeface="Arial" panose="020B0604020202020204" pitchFamily="34" charset="0"/>
              </a:rPr>
              <a:t>Naftule</a:t>
            </a:r>
            <a:r>
              <a:rPr lang="en-US" sz="1600" dirty="0">
                <a:latin typeface="Arial" panose="020B0604020202020204" pitchFamily="34" charset="0"/>
              </a:rPr>
              <a:t> </a:t>
            </a:r>
            <a:r>
              <a:rPr lang="en-US" sz="1600" dirty="0" err="1">
                <a:latin typeface="Arial" panose="020B0604020202020204" pitchFamily="34" charset="0"/>
              </a:rPr>
              <a:t>Brandvajn</a:t>
            </a:r>
            <a:r>
              <a:rPr lang="en-US" sz="1600" dirty="0">
                <a:latin typeface="Arial" panose="020B0604020202020204" pitchFamily="34" charset="0"/>
              </a:rPr>
              <a:t>; </a:t>
            </a:r>
            <a:r>
              <a:rPr lang="en-US" sz="1600" dirty="0" err="1">
                <a:latin typeface="Arial" panose="020B0604020202020204" pitchFamily="34" charset="0"/>
              </a:rPr>
              <a:t>pratili</a:t>
            </a:r>
            <a:r>
              <a:rPr lang="en-US" sz="1600" dirty="0">
                <a:latin typeface="Arial" panose="020B0604020202020204" pitchFamily="34" charset="0"/>
              </a:rPr>
              <a:t> </a:t>
            </a:r>
            <a:r>
              <a:rPr lang="en-US" sz="1600" dirty="0" err="1">
                <a:latin typeface="Arial" panose="020B0604020202020204" pitchFamily="34" charset="0"/>
              </a:rPr>
              <a:t>su</a:t>
            </a:r>
            <a:r>
              <a:rPr lang="en-US" sz="1600" dirty="0">
                <a:latin typeface="Arial" panose="020B0604020202020204" pitchFamily="34" charset="0"/>
              </a:rPr>
              <a:t> </a:t>
            </a:r>
            <a:r>
              <a:rPr lang="en-US" sz="1600" dirty="0" err="1">
                <a:latin typeface="Arial" panose="020B0604020202020204" pitchFamily="34" charset="0"/>
              </a:rPr>
              <a:t>ih</a:t>
            </a:r>
            <a:r>
              <a:rPr lang="en-US" sz="1600" dirty="0">
                <a:latin typeface="Arial" panose="020B0604020202020204" pitchFamily="34" charset="0"/>
              </a:rPr>
              <a:t> </a:t>
            </a:r>
            <a:r>
              <a:rPr lang="en-US" sz="1600" dirty="0" err="1">
                <a:latin typeface="Arial" panose="020B0604020202020204" pitchFamily="34" charset="0"/>
              </a:rPr>
              <a:t>muzičari</a:t>
            </a:r>
            <a:r>
              <a:rPr lang="en-US" sz="1600" dirty="0">
                <a:latin typeface="Arial" panose="020B0604020202020204" pitchFamily="34" charset="0"/>
              </a:rPr>
              <a:t> </a:t>
            </a:r>
            <a:r>
              <a:rPr lang="en-US" sz="1600" dirty="0" err="1">
                <a:latin typeface="Arial" panose="020B0604020202020204" pitchFamily="34" charset="0"/>
              </a:rPr>
              <a:t>američkog</a:t>
            </a:r>
            <a:r>
              <a:rPr lang="en-US" sz="1600" dirty="0">
                <a:latin typeface="Arial" panose="020B0604020202020204" pitchFamily="34" charset="0"/>
              </a:rPr>
              <a:t> </a:t>
            </a:r>
            <a:r>
              <a:rPr lang="en-US" sz="1600" dirty="0" err="1">
                <a:latin typeface="Arial" panose="020B0604020202020204" pitchFamily="34" charset="0"/>
              </a:rPr>
              <a:t>porekla</a:t>
            </a:r>
            <a:r>
              <a:rPr lang="en-US" sz="1600" dirty="0">
                <a:latin typeface="Arial" panose="020B0604020202020204" pitchFamily="34" charset="0"/>
              </a:rPr>
              <a:t> </a:t>
            </a:r>
            <a:r>
              <a:rPr lang="en-US" sz="1600" dirty="0" err="1">
                <a:latin typeface="Arial" panose="020B0604020202020204" pitchFamily="34" charset="0"/>
              </a:rPr>
              <a:t>kao</a:t>
            </a:r>
            <a:r>
              <a:rPr lang="en-US" sz="1600" dirty="0">
                <a:latin typeface="Arial" panose="020B0604020202020204" pitchFamily="34" charset="0"/>
              </a:rPr>
              <a:t> </a:t>
            </a:r>
            <a:r>
              <a:rPr lang="en-US" sz="1600" dirty="0" err="1">
                <a:latin typeface="Arial" panose="020B0604020202020204" pitchFamily="34" charset="0"/>
              </a:rPr>
              <a:t>što</a:t>
            </a:r>
            <a:r>
              <a:rPr lang="en-US" sz="1600" dirty="0">
                <a:latin typeface="Arial" panose="020B0604020202020204" pitchFamily="34" charset="0"/>
              </a:rPr>
              <a:t> </a:t>
            </a:r>
            <a:r>
              <a:rPr lang="en-US" sz="1600" dirty="0" err="1">
                <a:latin typeface="Arial" panose="020B0604020202020204" pitchFamily="34" charset="0"/>
              </a:rPr>
              <a:t>su</a:t>
            </a:r>
            <a:r>
              <a:rPr lang="en-US" sz="1600" dirty="0">
                <a:latin typeface="Arial" panose="020B0604020202020204" pitchFamily="34" charset="0"/>
              </a:rPr>
              <a:t> </a:t>
            </a:r>
            <a:r>
              <a:rPr lang="en-US" sz="1600" dirty="0" err="1">
                <a:latin typeface="Arial" panose="020B0604020202020204" pitchFamily="34" charset="0"/>
              </a:rPr>
              <a:t>Maks</a:t>
            </a:r>
            <a:r>
              <a:rPr lang="en-US" sz="1600" dirty="0">
                <a:latin typeface="Arial" panose="020B0604020202020204" pitchFamily="34" charset="0"/>
              </a:rPr>
              <a:t> </a:t>
            </a:r>
            <a:r>
              <a:rPr lang="en-US" sz="1600" dirty="0" err="1">
                <a:latin typeface="Arial" panose="020B0604020202020204" pitchFamily="34" charset="0"/>
              </a:rPr>
              <a:t>Epstajn</a:t>
            </a:r>
            <a:r>
              <a:rPr lang="en-US" sz="1600" dirty="0">
                <a:latin typeface="Arial" panose="020B0604020202020204" pitchFamily="34" charset="0"/>
              </a:rPr>
              <a:t>, Sid </a:t>
            </a:r>
            <a:r>
              <a:rPr lang="en-US" sz="1600" dirty="0" err="1">
                <a:latin typeface="Arial" panose="020B0604020202020204" pitchFamily="34" charset="0"/>
              </a:rPr>
              <a:t>Bekerman</a:t>
            </a:r>
            <a:r>
              <a:rPr lang="en-US" sz="1600" dirty="0">
                <a:latin typeface="Arial" panose="020B0604020202020204" pitchFamily="34" charset="0"/>
              </a:rPr>
              <a:t> </a:t>
            </a:r>
            <a:r>
              <a:rPr lang="en-US" sz="1600" dirty="0" err="1">
                <a:latin typeface="Arial" panose="020B0604020202020204" pitchFamily="34" charset="0"/>
              </a:rPr>
              <a:t>i</a:t>
            </a:r>
            <a:r>
              <a:rPr lang="en-US" sz="1600" dirty="0">
                <a:latin typeface="Arial" panose="020B0604020202020204" pitchFamily="34" charset="0"/>
              </a:rPr>
              <a:t> </a:t>
            </a:r>
            <a:r>
              <a:rPr lang="en-US" sz="1600" dirty="0" err="1">
                <a:latin typeface="Arial" panose="020B0604020202020204" pitchFamily="34" charset="0"/>
              </a:rPr>
              <a:t>Rej</a:t>
            </a:r>
            <a:r>
              <a:rPr lang="en-US" sz="1600" dirty="0">
                <a:latin typeface="Arial" panose="020B0604020202020204" pitchFamily="34" charset="0"/>
              </a:rPr>
              <a:t> Musiker.
</a:t>
            </a:r>
            <a:r>
              <a:rPr lang="sr-Latn-RS" sz="1600" dirty="0">
                <a:latin typeface="Arial" panose="020B0604020202020204" pitchFamily="34" charset="0"/>
              </a:rPr>
              <a:t>Ova vrsta </a:t>
            </a:r>
            <a:r>
              <a:rPr lang="en-US" sz="1600" dirty="0" err="1">
                <a:latin typeface="Arial" panose="020B0604020202020204" pitchFamily="34" charset="0"/>
              </a:rPr>
              <a:t>muzik</a:t>
            </a:r>
            <a:r>
              <a:rPr lang="sr-Latn-RS" sz="1600" dirty="0">
                <a:latin typeface="Arial" panose="020B0604020202020204" pitchFamily="34" charset="0"/>
              </a:rPr>
              <a:t>e</a:t>
            </a:r>
            <a:r>
              <a:rPr lang="en-US" sz="1600" dirty="0">
                <a:latin typeface="Arial" panose="020B0604020202020204" pitchFamily="34" charset="0"/>
              </a:rPr>
              <a:t> je </a:t>
            </a:r>
            <a:r>
              <a:rPr lang="en-US" sz="1600" dirty="0" err="1">
                <a:latin typeface="Arial" panose="020B0604020202020204" pitchFamily="34" charset="0"/>
              </a:rPr>
              <a:t>ponovo</a:t>
            </a:r>
            <a:r>
              <a:rPr lang="en-US" sz="1600" dirty="0">
                <a:latin typeface="Arial" panose="020B0604020202020204" pitchFamily="34" charset="0"/>
              </a:rPr>
              <a:t> </a:t>
            </a:r>
            <a:r>
              <a:rPr lang="en-US" sz="1600" dirty="0" err="1">
                <a:latin typeface="Arial" panose="020B0604020202020204" pitchFamily="34" charset="0"/>
              </a:rPr>
              <a:t>počela</a:t>
            </a:r>
            <a:r>
              <a:rPr lang="en-US" sz="1600" dirty="0">
                <a:latin typeface="Arial" panose="020B0604020202020204" pitchFamily="34" charset="0"/>
              </a:rPr>
              <a:t> da se </a:t>
            </a:r>
            <a:r>
              <a:rPr lang="en-US" sz="1600" dirty="0" err="1">
                <a:latin typeface="Arial" panose="020B0604020202020204" pitchFamily="34" charset="0"/>
              </a:rPr>
              <a:t>popularizuje</a:t>
            </a:r>
            <a:r>
              <a:rPr lang="en-US" sz="1600" dirty="0">
                <a:latin typeface="Arial" panose="020B0604020202020204" pitchFamily="34" charset="0"/>
              </a:rPr>
              <a:t> </a:t>
            </a:r>
            <a:r>
              <a:rPr lang="en-US" sz="1600" dirty="0" err="1">
                <a:latin typeface="Arial" panose="020B0604020202020204" pitchFamily="34" charset="0"/>
              </a:rPr>
              <a:t>krajem</a:t>
            </a:r>
            <a:r>
              <a:rPr lang="en-US" sz="1600" dirty="0">
                <a:latin typeface="Arial" panose="020B0604020202020204" pitchFamily="34" charset="0"/>
              </a:rPr>
              <a:t> </a:t>
            </a:r>
            <a:r>
              <a:rPr lang="en-US" sz="1600" dirty="0" err="1">
                <a:latin typeface="Arial" panose="020B0604020202020204" pitchFamily="34" charset="0"/>
              </a:rPr>
              <a:t>sedamdesetih</a:t>
            </a:r>
            <a:r>
              <a:rPr lang="en-US" sz="1600" dirty="0">
                <a:latin typeface="Arial" panose="020B0604020202020204" pitchFamily="34" charset="0"/>
              </a:rPr>
              <a:t> godina </a:t>
            </a:r>
            <a:r>
              <a:rPr lang="en-US" sz="1600" dirty="0" err="1">
                <a:latin typeface="Arial" panose="020B0604020202020204" pitchFamily="34" charset="0"/>
              </a:rPr>
              <a:t>prošlog</a:t>
            </a:r>
            <a:r>
              <a:rPr lang="en-US" sz="1600" dirty="0">
                <a:latin typeface="Arial" panose="020B0604020202020204" pitchFamily="34" charset="0"/>
              </a:rPr>
              <a:t> </a:t>
            </a:r>
            <a:r>
              <a:rPr lang="en-US" sz="1600" dirty="0" err="1">
                <a:latin typeface="Arial" panose="020B0604020202020204" pitchFamily="34" charset="0"/>
              </a:rPr>
              <a:t>veka</a:t>
            </a:r>
            <a:r>
              <a:rPr lang="en-US" sz="1600" dirty="0">
                <a:latin typeface="Arial" panose="020B0604020202020204" pitchFamily="34" charset="0"/>
              </a:rPr>
              <a:t> u </a:t>
            </a:r>
            <a:r>
              <a:rPr lang="en-US" sz="1600" dirty="0" err="1">
                <a:latin typeface="Arial" panose="020B0604020202020204" pitchFamily="34" charset="0"/>
              </a:rPr>
              <a:t>takozvanom</a:t>
            </a:r>
            <a:r>
              <a:rPr lang="en-US" sz="1600" dirty="0">
                <a:latin typeface="Arial" panose="020B0604020202020204" pitchFamily="34" charset="0"/>
              </a:rPr>
              <a:t> </a:t>
            </a:r>
            <a:r>
              <a:rPr lang="en-US" sz="1600" dirty="0">
                <a:solidFill>
                  <a:srgbClr val="0070C0"/>
                </a:solidFill>
                <a:latin typeface="Arial" panose="020B0604020202020204" pitchFamily="34" charset="0"/>
              </a:rPr>
              <a:t>Klezmer </a:t>
            </a:r>
            <a:r>
              <a:rPr lang="sr-Latn-RS" sz="1600" dirty="0">
                <a:solidFill>
                  <a:srgbClr val="0070C0"/>
                </a:solidFill>
                <a:latin typeface="Arial" panose="020B0604020202020204" pitchFamily="34" charset="0"/>
              </a:rPr>
              <a:t>Povratku</a:t>
            </a:r>
            <a:r>
              <a:rPr lang="sr-Latn-RS" sz="1600" dirty="0">
                <a:latin typeface="Arial" panose="020B0604020202020204" pitchFamily="34" charset="0"/>
              </a:rPr>
              <a:t>.</a:t>
            </a:r>
            <a:endParaRPr lang="en-US" sz="1600" dirty="0"/>
          </a:p>
        </p:txBody>
      </p:sp>
      <p:pic>
        <p:nvPicPr>
          <p:cNvPr id="5" name="Online Media 4" title="Dave Tarras Trio, Klezmer Music- Dave Tarras Tribute Concert 1978">
            <a:hlinkClick r:id="" action="ppaction://media"/>
            <a:extLst>
              <a:ext uri="{FF2B5EF4-FFF2-40B4-BE49-F238E27FC236}">
                <a16:creationId xmlns:a16="http://schemas.microsoft.com/office/drawing/2014/main" id="{1A44B870-5D36-8BD4-A65E-A3C5A843A72B}"/>
              </a:ext>
            </a:extLst>
          </p:cNvPr>
          <p:cNvPicPr>
            <a:picLocks noRot="1" noChangeAspect="1"/>
          </p:cNvPicPr>
          <p:nvPr>
            <a:videoFile r:link="rId1"/>
          </p:nvPr>
        </p:nvPicPr>
        <p:blipFill>
          <a:blip r:embed="rId6"/>
          <a:stretch>
            <a:fillRect/>
          </a:stretch>
        </p:blipFill>
        <p:spPr>
          <a:xfrm>
            <a:off x="692024" y="3270250"/>
            <a:ext cx="3688618" cy="2084069"/>
          </a:xfrm>
          <a:prstGeom prst="rect">
            <a:avLst/>
          </a:prstGeom>
        </p:spPr>
      </p:pic>
    </p:spTree>
    <p:extLst>
      <p:ext uri="{BB962C8B-B14F-4D97-AF65-F5344CB8AC3E}">
        <p14:creationId xmlns:p14="http://schemas.microsoft.com/office/powerpoint/2010/main" val="6617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9D86-F6B2-4833-8347-6E7718C2F3B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1400" dirty="0">
                <a:hlinkClick r:id="rId3"/>
              </a:rPr>
              <a:t>https://www.youtube.com/watch?v=iSU0UG4VSEI</a:t>
            </a:r>
            <a:br>
              <a:rPr lang="en-US" sz="1400" dirty="0"/>
            </a:br>
            <a:endParaRPr lang="en-US" sz="1400" dirty="0"/>
          </a:p>
        </p:txBody>
      </p:sp>
      <p:sp>
        <p:nvSpPr>
          <p:cNvPr id="7" name="TextBox 6">
            <a:extLst>
              <a:ext uri="{FF2B5EF4-FFF2-40B4-BE49-F238E27FC236}">
                <a16:creationId xmlns:a16="http://schemas.microsoft.com/office/drawing/2014/main" id="{E1B13615-7B19-4619-84B6-982BCC560D93}"/>
              </a:ext>
            </a:extLst>
          </p:cNvPr>
          <p:cNvSpPr txBox="1"/>
          <p:nvPr/>
        </p:nvSpPr>
        <p:spPr>
          <a:xfrm>
            <a:off x="640080" y="513045"/>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dirty="0">
                <a:effectLst/>
              </a:rPr>
              <a:t>Shalom </a:t>
            </a:r>
            <a:r>
              <a:rPr lang="en-US" sz="2200" b="0" i="0" dirty="0" err="1">
                <a:effectLst/>
              </a:rPr>
              <a:t>Alechem</a:t>
            </a:r>
            <a:r>
              <a:rPr lang="en-US" sz="2200" b="0" i="0" dirty="0">
                <a:effectLst/>
              </a:rPr>
              <a:t> - Barcelona Gipsy Klezmer Orchestra Live</a:t>
            </a:r>
          </a:p>
        </p:txBody>
      </p:sp>
      <p:pic>
        <p:nvPicPr>
          <p:cNvPr id="5" name="Content Placeholder 4">
            <a:extLst>
              <a:ext uri="{FF2B5EF4-FFF2-40B4-BE49-F238E27FC236}">
                <a16:creationId xmlns:a16="http://schemas.microsoft.com/office/drawing/2014/main" id="{9168AE7D-3B5A-4610-8E0A-D0B610AD3E7C}"/>
              </a:ext>
            </a:extLst>
          </p:cNvPr>
          <p:cNvPicPr>
            <a:picLocks noGrp="1" noChangeAspect="1"/>
          </p:cNvPicPr>
          <p:nvPr>
            <p:ph idx="1"/>
          </p:nvPr>
        </p:nvPicPr>
        <p:blipFill rotWithShape="1">
          <a:blip r:embed="rId4"/>
          <a:srcRect l="25369" r="1796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Online Media 2" title="Shalom Alechem - Barcelona Gipsy Klezmer Orchestra Live">
            <a:hlinkClick r:id="" action="ppaction://media"/>
            <a:extLst>
              <a:ext uri="{FF2B5EF4-FFF2-40B4-BE49-F238E27FC236}">
                <a16:creationId xmlns:a16="http://schemas.microsoft.com/office/drawing/2014/main" id="{0FD70DE7-F02F-1C39-2260-78BBC2B0D47E}"/>
              </a:ext>
            </a:extLst>
          </p:cNvPr>
          <p:cNvPicPr>
            <a:picLocks noRot="1" noChangeAspect="1"/>
          </p:cNvPicPr>
          <p:nvPr>
            <a:videoFile r:link="rId1"/>
          </p:nvPr>
        </p:nvPicPr>
        <p:blipFill>
          <a:blip r:embed="rId5"/>
          <a:stretch>
            <a:fillRect/>
          </a:stretch>
        </p:blipFill>
        <p:spPr>
          <a:xfrm>
            <a:off x="434794" y="3349487"/>
            <a:ext cx="4767264" cy="2693504"/>
          </a:xfrm>
          <a:prstGeom prst="rect">
            <a:avLst/>
          </a:prstGeom>
        </p:spPr>
      </p:pic>
    </p:spTree>
    <p:extLst>
      <p:ext uri="{BB962C8B-B14F-4D97-AF65-F5344CB8AC3E}">
        <p14:creationId xmlns:p14="http://schemas.microsoft.com/office/powerpoint/2010/main" val="237953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7696"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14B441-3E4D-FDC4-D6AE-4C83EC19B58C}"/>
              </a:ext>
            </a:extLst>
          </p:cNvPr>
          <p:cNvSpPr>
            <a:spLocks noGrp="1"/>
          </p:cNvSpPr>
          <p:nvPr>
            <p:ph type="ctrTitle"/>
          </p:nvPr>
        </p:nvSpPr>
        <p:spPr>
          <a:xfrm>
            <a:off x="1100669" y="1111086"/>
            <a:ext cx="7690104" cy="2623885"/>
          </a:xfrm>
        </p:spPr>
        <p:txBody>
          <a:bodyPr anchor="ctr">
            <a:normAutofit/>
          </a:bodyPr>
          <a:lstStyle/>
          <a:p>
            <a:pPr algn="l"/>
            <a:r>
              <a:rPr lang="sr-Latn-RS" sz="6600" dirty="0">
                <a:solidFill>
                  <a:srgbClr val="FFFFFF"/>
                </a:solidFill>
              </a:rPr>
              <a:t>Kratka istorija </a:t>
            </a:r>
            <a:r>
              <a:rPr lang="sr-Latn-RS" sz="6600">
                <a:solidFill>
                  <a:srgbClr val="FFFFFF"/>
                </a:solidFill>
              </a:rPr>
              <a:t>Jazz</a:t>
            </a:r>
            <a:endParaRPr lang="en-US" sz="6600" dirty="0">
              <a:solidFill>
                <a:srgbClr val="FFFFFF"/>
              </a:solidFill>
            </a:endParaRPr>
          </a:p>
        </p:txBody>
      </p:sp>
      <p:sp>
        <p:nvSpPr>
          <p:cNvPr id="13" name="Rectangle 12">
            <a:extLst>
              <a:ext uri="{FF2B5EF4-FFF2-40B4-BE49-F238E27FC236}">
                <a16:creationId xmlns:a16="http://schemas.microsoft.com/office/drawing/2014/main" id="{927CAFC9-A675-4314-84EF-236FFA58A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2490532"/>
            <a:ext cx="2110597"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1127760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ubtitle 3">
            <a:extLst>
              <a:ext uri="{FF2B5EF4-FFF2-40B4-BE49-F238E27FC236}">
                <a16:creationId xmlns:a16="http://schemas.microsoft.com/office/drawing/2014/main" id="{F4A30A33-C89B-4F56-4BBD-63055CB33D59}"/>
              </a:ext>
            </a:extLst>
          </p:cNvPr>
          <p:cNvSpPr>
            <a:spLocks noGrp="1"/>
          </p:cNvSpPr>
          <p:nvPr>
            <p:ph type="subTitle" idx="1"/>
          </p:nvPr>
        </p:nvSpPr>
        <p:spPr>
          <a:xfrm>
            <a:off x="1079499" y="4843002"/>
            <a:ext cx="10012680" cy="1234345"/>
          </a:xfrm>
        </p:spPr>
        <p:txBody>
          <a:bodyPr anchor="ctr">
            <a:normAutofit/>
          </a:bodyPr>
          <a:lstStyle/>
          <a:p>
            <a:pPr algn="l"/>
            <a:endParaRPr lang="en-US" sz="2600">
              <a:solidFill>
                <a:srgbClr val="1B1B1B"/>
              </a:solidFill>
            </a:endParaRPr>
          </a:p>
        </p:txBody>
      </p:sp>
      <p:sp>
        <p:nvSpPr>
          <p:cNvPr id="17" name="Rectangle 16">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raphic 7" descr="Saxophone">
            <a:extLst>
              <a:ext uri="{FF2B5EF4-FFF2-40B4-BE49-F238E27FC236}">
                <a16:creationId xmlns:a16="http://schemas.microsoft.com/office/drawing/2014/main" id="{31EBDF4D-E681-0917-C218-A54B11A070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57725" y="2612676"/>
            <a:ext cx="1632648" cy="1632648"/>
          </a:xfrm>
          <a:prstGeom prst="rect">
            <a:avLst/>
          </a:prstGeom>
        </p:spPr>
      </p:pic>
    </p:spTree>
    <p:extLst>
      <p:ext uri="{BB962C8B-B14F-4D97-AF65-F5344CB8AC3E}">
        <p14:creationId xmlns:p14="http://schemas.microsoft.com/office/powerpoint/2010/main" val="94800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DDEF810-FBAE-4C80-B905-316331395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6">
            <a:extLst>
              <a:ext uri="{FF2B5EF4-FFF2-40B4-BE49-F238E27FC236}">
                <a16:creationId xmlns:a16="http://schemas.microsoft.com/office/drawing/2014/main" id="{FD8C7A0F-D774-4978-AA9C-7E703C2F4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344168"/>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7">
            <a:extLst>
              <a:ext uri="{FF2B5EF4-FFF2-40B4-BE49-F238E27FC236}">
                <a16:creationId xmlns:a16="http://schemas.microsoft.com/office/drawing/2014/main" id="{61C7310A-3A42-4F75-8058-7F39E52B1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344168"/>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27D88313-56C7-45D8-8D97-2F5CCBF99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1544897" cy="117957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1047280" y="788894"/>
            <a:ext cx="10306520" cy="880730"/>
          </a:xfrm>
        </p:spPr>
        <p:txBody>
          <a:bodyPr>
            <a:normAutofit/>
          </a:bodyPr>
          <a:lstStyle/>
          <a:p>
            <a:r>
              <a:rPr lang="sr-Latn-RS" sz="4000">
                <a:solidFill>
                  <a:srgbClr val="FFFFFF"/>
                </a:solidFill>
              </a:rPr>
              <a:t>Stilovi Jazz</a:t>
            </a:r>
          </a:p>
        </p:txBody>
      </p:sp>
      <p:graphicFrame>
        <p:nvGraphicFramePr>
          <p:cNvPr id="5" name="Content Placeholder 2">
            <a:extLst>
              <a:ext uri="{FF2B5EF4-FFF2-40B4-BE49-F238E27FC236}">
                <a16:creationId xmlns:a16="http://schemas.microsoft.com/office/drawing/2014/main" id="{137DACC4-5A89-A94F-3B2B-84ADF80DB3DA}"/>
              </a:ext>
            </a:extLst>
          </p:cNvPr>
          <p:cNvGraphicFramePr>
            <a:graphicFrameLocks noGrp="1"/>
          </p:cNvGraphicFramePr>
          <p:nvPr>
            <p:ph idx="1"/>
            <p:extLst>
              <p:ext uri="{D42A27DB-BD31-4B8C-83A1-F6EECF244321}">
                <p14:modId xmlns:p14="http://schemas.microsoft.com/office/powerpoint/2010/main" val="1253384540"/>
              </p:ext>
            </p:extLst>
          </p:nvPr>
        </p:nvGraphicFramePr>
        <p:xfrm>
          <a:off x="1047280" y="2189664"/>
          <a:ext cx="10095789" cy="4032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8084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1541B92-744E-487F-1F49-04E299AA2F63}"/>
              </a:ext>
            </a:extLst>
          </p:cNvPr>
          <p:cNvSpPr>
            <a:spLocks noGrp="1"/>
          </p:cNvSpPr>
          <p:nvPr>
            <p:ph type="title"/>
          </p:nvPr>
        </p:nvSpPr>
        <p:spPr>
          <a:xfrm>
            <a:off x="1150406" y="402503"/>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Kako je nastao Jazz?</a:t>
            </a:r>
          </a:p>
        </p:txBody>
      </p:sp>
      <p:cxnSp>
        <p:nvCxnSpPr>
          <p:cNvPr id="35" name="Straight Connector 3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3172823-B4F9-EE29-D2BC-11A8DCA5A2FD}"/>
              </a:ext>
            </a:extLst>
          </p:cNvPr>
          <p:cNvSpPr txBox="1"/>
          <p:nvPr/>
        </p:nvSpPr>
        <p:spPr>
          <a:xfrm>
            <a:off x="7008483" y="610113"/>
            <a:ext cx="4586513" cy="73941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solidFill>
                  <a:schemeClr val="bg1"/>
                </a:solidFill>
                <a:hlinkClick r:id="rId3"/>
              </a:rPr>
              <a:t>https://youtu.be/RVmkCfrhqns</a:t>
            </a:r>
            <a:r>
              <a:rPr lang="sr-Latn-RS" sz="2000" dirty="0">
                <a:solidFill>
                  <a:schemeClr val="bg1"/>
                </a:solidFill>
              </a:rPr>
              <a:t> </a:t>
            </a:r>
            <a:endParaRPr lang="en-US" sz="2000" dirty="0">
              <a:solidFill>
                <a:schemeClr val="bg1"/>
              </a:solidFill>
            </a:endParaRPr>
          </a:p>
        </p:txBody>
      </p:sp>
      <p:cxnSp>
        <p:nvCxnSpPr>
          <p:cNvPr id="37" name="Straight Connector 3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BA04E08-E831-0658-A0EA-2F077EDBAC80}"/>
              </a:ext>
            </a:extLst>
          </p:cNvPr>
          <p:cNvSpPr txBox="1"/>
          <p:nvPr/>
        </p:nvSpPr>
        <p:spPr>
          <a:xfrm>
            <a:off x="215253" y="2048146"/>
            <a:ext cx="4769497" cy="3139321"/>
          </a:xfrm>
          <a:prstGeom prst="rect">
            <a:avLst/>
          </a:prstGeom>
          <a:noFill/>
        </p:spPr>
        <p:txBody>
          <a:bodyPr wrap="square">
            <a:spAutoFit/>
          </a:bodyPr>
          <a:lstStyle/>
          <a:p>
            <a:r>
              <a:rPr lang="en-US" dirty="0">
                <a:solidFill>
                  <a:schemeClr val="bg1"/>
                </a:solidFill>
              </a:rPr>
              <a:t>Radio </a:t>
            </a:r>
            <a:r>
              <a:rPr lang="en-US" dirty="0" err="1">
                <a:solidFill>
                  <a:schemeClr val="bg1"/>
                </a:solidFill>
              </a:rPr>
              <a:t>snimak</a:t>
            </a:r>
            <a:r>
              <a:rPr lang="en-US" dirty="0">
                <a:solidFill>
                  <a:schemeClr val="bg1"/>
                </a:solidFill>
              </a:rPr>
              <a:t> 1948 </a:t>
            </a:r>
            <a:r>
              <a:rPr lang="en-US" dirty="0" err="1">
                <a:solidFill>
                  <a:schemeClr val="bg1"/>
                </a:solidFill>
              </a:rPr>
              <a:t>godine</a:t>
            </a:r>
            <a:endParaRPr lang="en-US" dirty="0">
              <a:solidFill>
                <a:schemeClr val="bg1"/>
              </a:solidFill>
            </a:endParaRPr>
          </a:p>
          <a:p>
            <a:r>
              <a:rPr lang="en-US" dirty="0">
                <a:solidFill>
                  <a:schemeClr val="bg1"/>
                </a:solidFill>
              </a:rPr>
              <a:t>Deni Key</a:t>
            </a:r>
          </a:p>
          <a:p>
            <a:r>
              <a:rPr lang="en-US" b="0" i="0" dirty="0">
                <a:solidFill>
                  <a:schemeClr val="bg1"/>
                </a:solidFill>
                <a:effectLst/>
                <a:latin typeface="Roboto" panose="02000000000000000000" pitchFamily="2" charset="0"/>
              </a:rPr>
              <a:t>Virginia Mayo</a:t>
            </a:r>
          </a:p>
          <a:p>
            <a:r>
              <a:rPr lang="en-US" dirty="0">
                <a:solidFill>
                  <a:schemeClr val="bg1"/>
                </a:solidFill>
                <a:effectLst/>
              </a:rPr>
              <a:t>Laurindo de Almeida, </a:t>
            </a:r>
          </a:p>
          <a:p>
            <a:r>
              <a:rPr lang="en-US" dirty="0">
                <a:solidFill>
                  <a:schemeClr val="bg1"/>
                </a:solidFill>
                <a:effectLst/>
              </a:rPr>
              <a:t>Nestor Amaral, Cariocas Boy </a:t>
            </a:r>
          </a:p>
          <a:p>
            <a:endParaRPr lang="en-US" dirty="0">
              <a:solidFill>
                <a:schemeClr val="bg1"/>
              </a:solidFill>
              <a:effectLst/>
            </a:endParaRPr>
          </a:p>
          <a:p>
            <a:r>
              <a:rPr lang="en-US" dirty="0">
                <a:solidFill>
                  <a:schemeClr val="bg1"/>
                </a:solidFill>
                <a:effectLst/>
              </a:rPr>
              <a:t>Louis Armstrong, </a:t>
            </a:r>
          </a:p>
          <a:p>
            <a:r>
              <a:rPr lang="en-US" dirty="0">
                <a:solidFill>
                  <a:schemeClr val="bg1"/>
                </a:solidFill>
                <a:effectLst/>
              </a:rPr>
              <a:t>Benny Goodman,</a:t>
            </a:r>
          </a:p>
          <a:p>
            <a:r>
              <a:rPr lang="en-US" dirty="0">
                <a:solidFill>
                  <a:schemeClr val="bg1"/>
                </a:solidFill>
                <a:effectLst/>
              </a:rPr>
              <a:t>Golden Gate Quartet, </a:t>
            </a:r>
          </a:p>
          <a:p>
            <a:r>
              <a:rPr lang="en-US" dirty="0">
                <a:solidFill>
                  <a:schemeClr val="bg1"/>
                </a:solidFill>
                <a:effectLst/>
              </a:rPr>
              <a:t>Tommy Dorsey, </a:t>
            </a:r>
          </a:p>
          <a:p>
            <a:r>
              <a:rPr lang="en-US" dirty="0">
                <a:solidFill>
                  <a:schemeClr val="bg1"/>
                </a:solidFill>
                <a:effectLst/>
              </a:rPr>
              <a:t>Lionel Hampton...</a:t>
            </a:r>
          </a:p>
        </p:txBody>
      </p:sp>
      <p:pic>
        <p:nvPicPr>
          <p:cNvPr id="1026" name="Picture 2" descr="Naima, Pt. 2 - Song Download from And So... the Jazz Started / Two @  JioSaavn">
            <a:extLst>
              <a:ext uri="{FF2B5EF4-FFF2-40B4-BE49-F238E27FC236}">
                <a16:creationId xmlns:a16="http://schemas.microsoft.com/office/drawing/2014/main" id="{16F2C3B8-CD81-D770-4888-3BA75DAC2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066" y="1749756"/>
            <a:ext cx="3439867" cy="3439867"/>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Louis Armstrong  Benny Goodman  Danny Kaye Laurindo de Almeida Nestor Amaral in A SONG IS BORN 2">
            <a:hlinkClick r:id="" action="ppaction://media"/>
            <a:extLst>
              <a:ext uri="{FF2B5EF4-FFF2-40B4-BE49-F238E27FC236}">
                <a16:creationId xmlns:a16="http://schemas.microsoft.com/office/drawing/2014/main" id="{FE69D830-4447-0E27-9D94-FD60766A14D8}"/>
              </a:ext>
            </a:extLst>
          </p:cNvPr>
          <p:cNvPicPr>
            <a:picLocks noRot="1" noChangeAspect="1"/>
          </p:cNvPicPr>
          <p:nvPr>
            <a:videoFile r:link="rId1"/>
          </p:nvPr>
        </p:nvPicPr>
        <p:blipFill>
          <a:blip r:embed="rId5"/>
          <a:stretch>
            <a:fillRect/>
          </a:stretch>
        </p:blipFill>
        <p:spPr>
          <a:xfrm>
            <a:off x="3746735" y="2132810"/>
            <a:ext cx="3644540" cy="2733405"/>
          </a:xfrm>
          <a:prstGeom prst="rect">
            <a:avLst/>
          </a:prstGeom>
        </p:spPr>
      </p:pic>
    </p:spTree>
    <p:extLst>
      <p:ext uri="{BB962C8B-B14F-4D97-AF65-F5344CB8AC3E}">
        <p14:creationId xmlns:p14="http://schemas.microsoft.com/office/powerpoint/2010/main" val="32997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777240" y="731520"/>
            <a:ext cx="2845191" cy="1507592"/>
          </a:xfrm>
        </p:spPr>
        <p:txBody>
          <a:bodyPr>
            <a:normAutofit/>
          </a:bodyPr>
          <a:lstStyle/>
          <a:p>
            <a:r>
              <a:rPr lang="sr-Latn-RS" sz="3800" dirty="0">
                <a:solidFill>
                  <a:srgbClr val="FFFFFF"/>
                </a:solidFill>
              </a:rPr>
              <a:t>Početak – videli ste film </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23507" y="448056"/>
            <a:ext cx="7366967" cy="5713936"/>
          </a:xfrm>
        </p:spPr>
        <p:txBody>
          <a:bodyPr anchor="ctr">
            <a:normAutofit/>
          </a:bodyPr>
          <a:lstStyle/>
          <a:p>
            <a:r>
              <a:rPr lang="en-US" sz="2000" dirty="0" err="1"/>
              <a:t>Prvi</a:t>
            </a:r>
            <a:r>
              <a:rPr lang="en-US" sz="2000" dirty="0"/>
              <a:t> </a:t>
            </a:r>
            <a:r>
              <a:rPr lang="en-US" sz="2000" dirty="0" err="1"/>
              <a:t>džez</a:t>
            </a:r>
            <a:r>
              <a:rPr lang="en-US" sz="2000" dirty="0"/>
              <a:t> </a:t>
            </a:r>
            <a:r>
              <a:rPr lang="en-US" sz="2000" dirty="0" err="1"/>
              <a:t>snimak</a:t>
            </a:r>
            <a:r>
              <a:rPr lang="en-US" sz="2000" dirty="0"/>
              <a:t> </a:t>
            </a:r>
            <a:r>
              <a:rPr lang="en-US" sz="2000" dirty="0" err="1"/>
              <a:t>napravljen</a:t>
            </a:r>
            <a:r>
              <a:rPr lang="en-US" sz="2000" dirty="0"/>
              <a:t> je 1917. </a:t>
            </a:r>
            <a:r>
              <a:rPr lang="en-US" sz="2000" dirty="0" err="1"/>
              <a:t>godine</a:t>
            </a:r>
            <a:r>
              <a:rPr lang="en-US" sz="2000" dirty="0"/>
              <a:t> (Original Dixieland Jazz Band)</a:t>
            </a:r>
            <a:r>
              <a:rPr lang="sr-Latn-RS" sz="2000" dirty="0"/>
              <a:t>. </a:t>
            </a:r>
          </a:p>
          <a:p>
            <a:pPr fontAlgn="base"/>
            <a:r>
              <a:rPr lang="en-US" sz="2000" b="1" dirty="0">
                <a:hlinkClick r:id="rId6"/>
              </a:rPr>
              <a:t>1920s Jazz</a:t>
            </a:r>
            <a:r>
              <a:rPr lang="en-US" sz="2000" b="1" dirty="0"/>
              <a:t> (Trad jazz, New Orleans jazz &amp; Early jazz</a:t>
            </a:r>
            <a:r>
              <a:rPr lang="sr-Latn-RS" sz="2000" b="1" dirty="0"/>
              <a:t>, </a:t>
            </a:r>
            <a:r>
              <a:rPr lang="sr-Latn-RS" sz="2000" b="1" dirty="0" err="1">
                <a:hlinkClick r:id="rId7"/>
              </a:rPr>
              <a:t>Diksilend</a:t>
            </a:r>
            <a:r>
              <a:rPr lang="en-US" sz="2000" b="1" dirty="0"/>
              <a:t>)</a:t>
            </a:r>
          </a:p>
          <a:p>
            <a:pPr fontAlgn="base"/>
            <a:r>
              <a:rPr lang="en-US" sz="2000" dirty="0"/>
              <a:t>Rani </a:t>
            </a:r>
            <a:r>
              <a:rPr lang="en-US" sz="2000" dirty="0" err="1"/>
              <a:t>džez</a:t>
            </a:r>
            <a:r>
              <a:rPr lang="en-US" sz="2000" dirty="0"/>
              <a:t> </a:t>
            </a:r>
            <a:r>
              <a:rPr lang="en-US" sz="2000" dirty="0" err="1"/>
              <a:t>razvio</a:t>
            </a:r>
            <a:r>
              <a:rPr lang="en-US" sz="2000" dirty="0"/>
              <a:t> se 1910-ih u </a:t>
            </a:r>
            <a:r>
              <a:rPr lang="en-US" sz="2000" dirty="0" err="1"/>
              <a:t>Nju</a:t>
            </a:r>
            <a:r>
              <a:rPr lang="en-US" sz="2000" dirty="0"/>
              <a:t> </a:t>
            </a:r>
            <a:r>
              <a:rPr lang="en-US" sz="2000" dirty="0" err="1"/>
              <a:t>Orleansa</a:t>
            </a:r>
            <a:r>
              <a:rPr lang="en-US" sz="2000" dirty="0"/>
              <a:t>, </a:t>
            </a:r>
            <a:r>
              <a:rPr lang="en-US" sz="2000" dirty="0" err="1"/>
              <a:t>pošto</a:t>
            </a:r>
            <a:r>
              <a:rPr lang="en-US" sz="2000" dirty="0"/>
              <a:t> </a:t>
            </a:r>
            <a:r>
              <a:rPr lang="en-US" sz="2000" dirty="0" err="1"/>
              <a:t>su</a:t>
            </a:r>
            <a:r>
              <a:rPr lang="en-US" sz="2000" dirty="0"/>
              <a:t> </a:t>
            </a:r>
            <a:r>
              <a:rPr lang="sr-Latn-RS" sz="2000" dirty="0"/>
              <a:t>muzičari </a:t>
            </a:r>
            <a:r>
              <a:rPr lang="en-US" sz="2000" dirty="0" err="1"/>
              <a:t>kombinovali</a:t>
            </a:r>
            <a:r>
              <a:rPr lang="en-US" sz="2000" dirty="0"/>
              <a:t> </a:t>
            </a:r>
            <a:r>
              <a:rPr lang="en-US" sz="2000" dirty="0" err="1"/>
              <a:t>uticaje</a:t>
            </a:r>
            <a:r>
              <a:rPr lang="en-US" sz="2000" dirty="0"/>
              <a:t> </a:t>
            </a:r>
            <a:r>
              <a:rPr lang="en-US" sz="2000" dirty="0" err="1"/>
              <a:t>uključujući</a:t>
            </a:r>
            <a:r>
              <a:rPr lang="en-US" sz="2000" dirty="0"/>
              <a:t> ragtime, </a:t>
            </a:r>
            <a:r>
              <a:rPr lang="en-US" sz="2000" dirty="0" err="1"/>
              <a:t>bluz</a:t>
            </a:r>
            <a:r>
              <a:rPr lang="en-US" sz="2000" dirty="0"/>
              <a:t> </a:t>
            </a:r>
            <a:r>
              <a:rPr lang="en-US" sz="2000" dirty="0" err="1"/>
              <a:t>i</a:t>
            </a:r>
            <a:r>
              <a:rPr lang="en-US" sz="2000" dirty="0"/>
              <a:t> </a:t>
            </a:r>
            <a:r>
              <a:rPr lang="en-US" sz="2000" dirty="0" err="1"/>
              <a:t>marširajuću</a:t>
            </a:r>
            <a:r>
              <a:rPr lang="en-US" sz="2000" dirty="0"/>
              <a:t> </a:t>
            </a:r>
            <a:r>
              <a:rPr lang="en-US" sz="2000" dirty="0" err="1"/>
              <a:t>muziku</a:t>
            </a:r>
            <a:r>
              <a:rPr lang="sr-Latn-RS" sz="2000" dirty="0"/>
              <a:t>. </a:t>
            </a:r>
          </a:p>
          <a:p>
            <a:pPr fontAlgn="base"/>
            <a:r>
              <a:rPr lang="en-US" sz="2000" b="0" i="0" dirty="0">
                <a:solidFill>
                  <a:srgbClr val="0070C0"/>
                </a:solidFill>
                <a:effectLst/>
                <a:latin typeface="Roboto" panose="02000000000000000000" pitchFamily="2" charset="0"/>
              </a:rPr>
              <a:t>King Oliver</a:t>
            </a:r>
            <a:r>
              <a:rPr lang="sr-Latn-RS" sz="2000" b="0" i="0" dirty="0">
                <a:solidFill>
                  <a:srgbClr val="0070C0"/>
                </a:solidFill>
                <a:effectLst/>
                <a:latin typeface="Roboto" panose="02000000000000000000" pitchFamily="2" charset="0"/>
              </a:rPr>
              <a:t> </a:t>
            </a:r>
          </a:p>
          <a:p>
            <a:pPr fontAlgn="base"/>
            <a:endParaRPr lang="sr-Latn-RS" sz="2000" dirty="0">
              <a:latin typeface="Roboto" panose="02000000000000000000" pitchFamily="2" charset="0"/>
            </a:endParaRPr>
          </a:p>
          <a:p>
            <a:pPr fontAlgn="base"/>
            <a:endParaRPr lang="sr-Latn-RS" sz="2000" dirty="0">
              <a:latin typeface="Roboto" panose="02000000000000000000" pitchFamily="2" charset="0"/>
            </a:endParaRPr>
          </a:p>
          <a:p>
            <a:pPr fontAlgn="base"/>
            <a:r>
              <a:rPr lang="sr-Latn-RS" sz="2000" dirty="0" err="1">
                <a:solidFill>
                  <a:srgbClr val="0070C0"/>
                </a:solidFill>
                <a:latin typeface="Roboto" panose="02000000000000000000" pitchFamily="2" charset="0"/>
              </a:rPr>
              <a:t>BiX</a:t>
            </a:r>
            <a:r>
              <a:rPr lang="sr-Latn-RS" sz="2000" dirty="0">
                <a:solidFill>
                  <a:srgbClr val="0070C0"/>
                </a:solidFill>
                <a:latin typeface="Roboto" panose="02000000000000000000" pitchFamily="2" charset="0"/>
              </a:rPr>
              <a:t> </a:t>
            </a:r>
            <a:r>
              <a:rPr lang="sr-Latn-RS" sz="2000" dirty="0" err="1">
                <a:solidFill>
                  <a:srgbClr val="0070C0"/>
                </a:solidFill>
                <a:latin typeface="Roboto" panose="02000000000000000000" pitchFamily="2" charset="0"/>
              </a:rPr>
              <a:t>Beiderbecke</a:t>
            </a:r>
            <a:r>
              <a:rPr lang="sr-Latn-RS" sz="2000" dirty="0">
                <a:solidFill>
                  <a:srgbClr val="0070C0"/>
                </a:solidFill>
                <a:latin typeface="Roboto" panose="02000000000000000000" pitchFamily="2" charset="0"/>
              </a:rPr>
              <a:t> </a:t>
            </a:r>
          </a:p>
          <a:p>
            <a:pPr fontAlgn="base"/>
            <a:r>
              <a:rPr lang="sr-Latn-RS" sz="2000" dirty="0" err="1">
                <a:latin typeface="Roboto" panose="02000000000000000000" pitchFamily="2" charset="0"/>
              </a:rPr>
              <a:t>Louis</a:t>
            </a:r>
            <a:r>
              <a:rPr lang="sr-Latn-RS" sz="2000" dirty="0">
                <a:latin typeface="Roboto" panose="02000000000000000000" pitchFamily="2" charset="0"/>
              </a:rPr>
              <a:t> </a:t>
            </a:r>
            <a:r>
              <a:rPr lang="sr-Latn-RS" sz="2000" dirty="0" err="1">
                <a:latin typeface="Roboto" panose="02000000000000000000" pitchFamily="2" charset="0"/>
              </a:rPr>
              <a:t>Armstrong</a:t>
            </a:r>
            <a:endParaRPr lang="sr-Latn-RS" sz="2000" dirty="0">
              <a:latin typeface="Roboto" panose="02000000000000000000" pitchFamily="2" charset="0"/>
            </a:endParaRPr>
          </a:p>
          <a:p>
            <a:r>
              <a:rPr lang="en-US" sz="2000" b="0" i="0" dirty="0">
                <a:effectLst/>
                <a:latin typeface="Roboto" panose="02000000000000000000" pitchFamily="2" charset="0"/>
              </a:rPr>
              <a:t>Sidney Bechet</a:t>
            </a:r>
            <a:r>
              <a:rPr lang="sr-Latn-RS" sz="2000" b="0" i="0" dirty="0">
                <a:effectLst/>
                <a:latin typeface="Roboto" panose="02000000000000000000" pitchFamily="2" charset="0"/>
              </a:rPr>
              <a:t> </a:t>
            </a:r>
          </a:p>
          <a:p>
            <a:r>
              <a:rPr lang="en-US" sz="2000" i="0" u="none" strike="noStrike" dirty="0">
                <a:effectLst/>
                <a:latin typeface="Poppins" panose="00000500000000000000" pitchFamily="2" charset="0"/>
              </a:rPr>
              <a:t>Kid </a:t>
            </a:r>
            <a:r>
              <a:rPr lang="en-US" sz="2000" i="0" u="none" strike="noStrike" dirty="0" err="1">
                <a:effectLst/>
                <a:latin typeface="Poppins" panose="00000500000000000000" pitchFamily="2" charset="0"/>
              </a:rPr>
              <a:t>Ory</a:t>
            </a:r>
            <a:endParaRPr lang="sr-Latn-RS" sz="2000" i="0" u="none" strike="noStrike" dirty="0">
              <a:effectLst/>
              <a:latin typeface="Poppins" panose="00000500000000000000" pitchFamily="2" charset="0"/>
            </a:endParaRPr>
          </a:p>
          <a:p>
            <a:r>
              <a:rPr lang="sr-Latn-RS" sz="2000" dirty="0" err="1">
                <a:solidFill>
                  <a:srgbClr val="0070C0"/>
                </a:solidFill>
                <a:latin typeface="Poppins" panose="00000500000000000000" pitchFamily="2" charset="0"/>
                <a:hlinkClick r:id="rId8">
                  <a:extLst>
                    <a:ext uri="{A12FA001-AC4F-418D-AE19-62706E023703}">
                      <ahyp:hlinkClr xmlns:ahyp="http://schemas.microsoft.com/office/drawing/2018/hyperlinkcolor" val="tx"/>
                    </a:ext>
                  </a:extLst>
                </a:hlinkClick>
              </a:rPr>
              <a:t>Fats</a:t>
            </a:r>
            <a:r>
              <a:rPr lang="sr-Latn-RS" sz="2000" dirty="0">
                <a:solidFill>
                  <a:srgbClr val="954F72"/>
                </a:solidFill>
                <a:latin typeface="Poppins" panose="00000500000000000000" pitchFamily="2" charset="0"/>
                <a:hlinkClick r:id="rId8">
                  <a:extLst>
                    <a:ext uri="{A12FA001-AC4F-418D-AE19-62706E023703}">
                      <ahyp:hlinkClr xmlns:ahyp="http://schemas.microsoft.com/office/drawing/2018/hyperlinkcolor" val="tx"/>
                    </a:ext>
                  </a:extLst>
                </a:hlinkClick>
              </a:rPr>
              <a:t> </a:t>
            </a:r>
            <a:r>
              <a:rPr lang="sr-Latn-RS" sz="2000" dirty="0" err="1">
                <a:solidFill>
                  <a:srgbClr val="0070C0"/>
                </a:solidFill>
                <a:latin typeface="Poppins" panose="00000500000000000000" pitchFamily="2" charset="0"/>
                <a:hlinkClick r:id="rId8">
                  <a:extLst>
                    <a:ext uri="{A12FA001-AC4F-418D-AE19-62706E023703}">
                      <ahyp:hlinkClr xmlns:ahyp="http://schemas.microsoft.com/office/drawing/2018/hyperlinkcolor" val="tx"/>
                    </a:ext>
                  </a:extLst>
                </a:hlinkClick>
              </a:rPr>
              <a:t>Waller</a:t>
            </a:r>
            <a:endParaRPr lang="en-US" sz="2000" i="0" u="none" strike="noStrike" dirty="0">
              <a:solidFill>
                <a:srgbClr val="0070C0"/>
              </a:solidFill>
              <a:effectLst/>
              <a:latin typeface="Poppins" panose="00000500000000000000" pitchFamily="2" charset="0"/>
            </a:endParaRPr>
          </a:p>
          <a:p>
            <a:endParaRPr lang="en-US" sz="2000" b="0" i="0" dirty="0">
              <a:effectLst/>
              <a:latin typeface="Roboto" panose="02000000000000000000" pitchFamily="2" charset="0"/>
            </a:endParaRPr>
          </a:p>
        </p:txBody>
      </p:sp>
      <p:pic>
        <p:nvPicPr>
          <p:cNvPr id="4" name="Online Media 3" title="born Sep. 6, 1877 Buddy Bolden &quot;Dixieland&quot;">
            <a:hlinkClick r:id="" action="ppaction://media"/>
            <a:extLst>
              <a:ext uri="{FF2B5EF4-FFF2-40B4-BE49-F238E27FC236}">
                <a16:creationId xmlns:a16="http://schemas.microsoft.com/office/drawing/2014/main" id="{6DB6F413-2831-0546-1B2F-2B2ACC7AD361}"/>
              </a:ext>
            </a:extLst>
          </p:cNvPr>
          <p:cNvPicPr>
            <a:picLocks noRot="1" noChangeAspect="1"/>
          </p:cNvPicPr>
          <p:nvPr>
            <a:videoFile r:link="rId1"/>
          </p:nvPr>
        </p:nvPicPr>
        <p:blipFill>
          <a:blip r:embed="rId9"/>
          <a:stretch>
            <a:fillRect/>
          </a:stretch>
        </p:blipFill>
        <p:spPr>
          <a:xfrm>
            <a:off x="1164376" y="1989326"/>
            <a:ext cx="2540000" cy="1435100"/>
          </a:xfrm>
          <a:prstGeom prst="rect">
            <a:avLst/>
          </a:prstGeom>
        </p:spPr>
      </p:pic>
      <p:pic>
        <p:nvPicPr>
          <p:cNvPr id="5" name="Online Media 4" title="Dippermouth Blues -- King Oliver">
            <a:hlinkClick r:id="" action="ppaction://media"/>
            <a:extLst>
              <a:ext uri="{FF2B5EF4-FFF2-40B4-BE49-F238E27FC236}">
                <a16:creationId xmlns:a16="http://schemas.microsoft.com/office/drawing/2014/main" id="{5F07DAA5-0446-361A-7DC8-7C3BD7442983}"/>
              </a:ext>
            </a:extLst>
          </p:cNvPr>
          <p:cNvPicPr>
            <a:picLocks noRot="1" noChangeAspect="1"/>
          </p:cNvPicPr>
          <p:nvPr>
            <a:videoFile r:link="rId2"/>
          </p:nvPr>
        </p:nvPicPr>
        <p:blipFill>
          <a:blip r:embed="rId10"/>
          <a:stretch>
            <a:fillRect/>
          </a:stretch>
        </p:blipFill>
        <p:spPr>
          <a:xfrm>
            <a:off x="7296696" y="2239111"/>
            <a:ext cx="2540000" cy="1435100"/>
          </a:xfrm>
          <a:prstGeom prst="rect">
            <a:avLst/>
          </a:prstGeom>
        </p:spPr>
      </p:pic>
      <p:pic>
        <p:nvPicPr>
          <p:cNvPr id="6" name="Online Media 5" title="Trumbology">
            <a:hlinkClick r:id="" action="ppaction://media"/>
            <a:extLst>
              <a:ext uri="{FF2B5EF4-FFF2-40B4-BE49-F238E27FC236}">
                <a16:creationId xmlns:a16="http://schemas.microsoft.com/office/drawing/2014/main" id="{7FDC2B70-F1FC-251F-50AB-7F0DA6AB2CC3}"/>
              </a:ext>
            </a:extLst>
          </p:cNvPr>
          <p:cNvPicPr>
            <a:picLocks noRot="1" noChangeAspect="1"/>
          </p:cNvPicPr>
          <p:nvPr>
            <a:videoFile r:link="rId3"/>
          </p:nvPr>
        </p:nvPicPr>
        <p:blipFill>
          <a:blip r:embed="rId11"/>
          <a:stretch>
            <a:fillRect/>
          </a:stretch>
        </p:blipFill>
        <p:spPr>
          <a:xfrm>
            <a:off x="8017316" y="3913018"/>
            <a:ext cx="2540000" cy="1905000"/>
          </a:xfrm>
          <a:prstGeom prst="rect">
            <a:avLst/>
          </a:prstGeom>
        </p:spPr>
      </p:pic>
      <p:pic>
        <p:nvPicPr>
          <p:cNvPr id="7" name="Online Media 6" title="Fats Waller - Ain't Misbehavin' - Stormy Weather (1943)">
            <a:hlinkClick r:id="" action="ppaction://media"/>
            <a:extLst>
              <a:ext uri="{FF2B5EF4-FFF2-40B4-BE49-F238E27FC236}">
                <a16:creationId xmlns:a16="http://schemas.microsoft.com/office/drawing/2014/main" id="{AEB6EEBE-BD37-5419-7A6C-445748CF14F5}"/>
              </a:ext>
            </a:extLst>
          </p:cNvPr>
          <p:cNvPicPr>
            <a:picLocks noRot="1" noChangeAspect="1"/>
          </p:cNvPicPr>
          <p:nvPr>
            <a:videoFile r:link="rId4"/>
          </p:nvPr>
        </p:nvPicPr>
        <p:blipFill>
          <a:blip r:embed="rId12"/>
          <a:stretch>
            <a:fillRect/>
          </a:stretch>
        </p:blipFill>
        <p:spPr>
          <a:xfrm>
            <a:off x="903527" y="4494079"/>
            <a:ext cx="2540000" cy="1905000"/>
          </a:xfrm>
          <a:prstGeom prst="rect">
            <a:avLst/>
          </a:prstGeom>
        </p:spPr>
      </p:pic>
    </p:spTree>
    <p:extLst>
      <p:ext uri="{BB962C8B-B14F-4D97-AF65-F5344CB8AC3E}">
        <p14:creationId xmlns:p14="http://schemas.microsoft.com/office/powerpoint/2010/main" val="16017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childTnLst>
              </p:cTn>
              <p:nextCondLst>
                <p:cond evt="onClick" delay="0">
                  <p:tgtEl>
                    <p:spTgt spid="5"/>
                  </p:tgtEl>
                </p:cond>
              </p:nextCondLst>
            </p:seq>
            <p:video>
              <p:cMediaNode vol="80000">
                <p:cTn id="31" fill="hold" display="0">
                  <p:stCondLst>
                    <p:cond delay="indefinite"/>
                  </p:stCondLst>
                </p:cTn>
                <p:tgtEl>
                  <p:spTgt spid="6"/>
                </p:tgtEl>
              </p:cMediaNode>
            </p:vide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6"/>
                                        </p:tgtEl>
                                      </p:cBhvr>
                                    </p:cmd>
                                  </p:childTnLst>
                                </p:cTn>
                              </p:par>
                            </p:childTnLst>
                          </p:cTn>
                        </p:par>
                      </p:childTnLst>
                    </p:cTn>
                  </p:par>
                </p:childTnLst>
              </p:cTn>
              <p:nextCondLst>
                <p:cond evt="onClick" delay="0">
                  <p:tgtEl>
                    <p:spTgt spid="6"/>
                  </p:tgtEl>
                </p:cond>
              </p:nextCondLst>
            </p:seq>
            <p:video>
              <p:cMediaNode vol="80000">
                <p:cTn id="37"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034DC13-4CA6-4DDF-96D6-2C1F3CD50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B83855D-F0F4-42E8-9047-A13022476C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6" name="Freeform 44">
              <a:extLst>
                <a:ext uri="{FF2B5EF4-FFF2-40B4-BE49-F238E27FC236}">
                  <a16:creationId xmlns:a16="http://schemas.microsoft.com/office/drawing/2014/main" id="{0414264F-D724-4E21-BE52-4728290DE8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5">
              <a:extLst>
                <a:ext uri="{FF2B5EF4-FFF2-40B4-BE49-F238E27FC236}">
                  <a16:creationId xmlns:a16="http://schemas.microsoft.com/office/drawing/2014/main" id="{46C077DA-0626-4B9E-9211-446361F614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6">
              <a:extLst>
                <a:ext uri="{FF2B5EF4-FFF2-40B4-BE49-F238E27FC236}">
                  <a16:creationId xmlns:a16="http://schemas.microsoft.com/office/drawing/2014/main" id="{DD1DA1AE-C234-4948-AA7F-F7EBB9FE73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7">
              <a:extLst>
                <a:ext uri="{FF2B5EF4-FFF2-40B4-BE49-F238E27FC236}">
                  <a16:creationId xmlns:a16="http://schemas.microsoft.com/office/drawing/2014/main" id="{23A78588-E013-48A0-A140-E6C9A4F387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76C9A9D1-F5E1-4455-80F2-5E0DF42568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6A09ED4C-E73F-D070-0A8A-FEE788E1CACD}"/>
              </a:ext>
            </a:extLst>
          </p:cNvPr>
          <p:cNvSpPr>
            <a:spLocks noGrp="1"/>
          </p:cNvSpPr>
          <p:nvPr>
            <p:ph type="title"/>
          </p:nvPr>
        </p:nvSpPr>
        <p:spPr>
          <a:xfrm>
            <a:off x="1047280" y="759805"/>
            <a:ext cx="10306520" cy="1325563"/>
          </a:xfrm>
        </p:spPr>
        <p:txBody>
          <a:bodyPr>
            <a:normAutofit/>
          </a:bodyPr>
          <a:lstStyle/>
          <a:p>
            <a:r>
              <a:rPr lang="sr-Latn-RS" sz="4000" b="1">
                <a:solidFill>
                  <a:srgbClr val="FFFFFF"/>
                </a:solidFill>
              </a:rPr>
              <a:t>Big Band &amp; Swing Music</a:t>
            </a:r>
            <a:endParaRPr lang="en-US" sz="4000">
              <a:solidFill>
                <a:srgbClr val="FFFFFF"/>
              </a:solidFill>
            </a:endParaRPr>
          </a:p>
        </p:txBody>
      </p:sp>
      <p:sp>
        <p:nvSpPr>
          <p:cNvPr id="3" name="Content Placeholder 2">
            <a:extLst>
              <a:ext uri="{FF2B5EF4-FFF2-40B4-BE49-F238E27FC236}">
                <a16:creationId xmlns:a16="http://schemas.microsoft.com/office/drawing/2014/main" id="{6DB32CF8-0655-86ED-5FBD-58986B345561}"/>
              </a:ext>
            </a:extLst>
          </p:cNvPr>
          <p:cNvSpPr>
            <a:spLocks noGrp="1"/>
          </p:cNvSpPr>
          <p:nvPr>
            <p:ph idx="1"/>
          </p:nvPr>
        </p:nvSpPr>
        <p:spPr>
          <a:xfrm>
            <a:off x="1424904" y="2543175"/>
            <a:ext cx="3385635" cy="3363846"/>
          </a:xfrm>
        </p:spPr>
        <p:txBody>
          <a:bodyPr anchor="ctr">
            <a:normAutofit/>
          </a:bodyPr>
          <a:lstStyle/>
          <a:p>
            <a:pPr fontAlgn="base"/>
            <a:r>
              <a:rPr lang="en-US" sz="1000">
                <a:latin typeface="Open Sans" panose="020B0606030504020204" pitchFamily="34" charset="0"/>
              </a:rPr>
              <a:t>Od početka tridesetih pa sve do kraja četrdesetih godina prošlog veka </a:t>
            </a:r>
            <a:r>
              <a:rPr lang="en-US" sz="1000" b="1">
                <a:latin typeface="Open Sans" panose="020B0606030504020204" pitchFamily="34" charset="0"/>
              </a:rPr>
              <a:t>Big bend i Swing bend </a:t>
            </a:r>
            <a:r>
              <a:rPr lang="en-US" sz="1000">
                <a:latin typeface="Open Sans" panose="020B0606030504020204" pitchFamily="34" charset="0"/>
              </a:rPr>
              <a:t>su bili najpopularniji stil muzike u SAD. Bendovi koji obično sadrže između 11 i 20 muzičara su svirali muziku koja je kombinovala pasuse ansambla, sa solo sekcijama sto bi zabavljalo veliku publiku plesača.</a:t>
            </a:r>
            <a:endParaRPr lang="en-US" sz="1000" b="0" i="0">
              <a:effectLst/>
              <a:latin typeface="Open Sans" panose="020B0606030504020204" pitchFamily="34" charset="0"/>
            </a:endParaRPr>
          </a:p>
          <a:p>
            <a:pPr fontAlgn="base"/>
            <a:r>
              <a:rPr lang="en-US" sz="1000" b="0" i="0">
                <a:effectLst/>
                <a:latin typeface="Open Sans" panose="020B0606030504020204" pitchFamily="34" charset="0"/>
                <a:hlinkClick r:id="rId6"/>
              </a:rPr>
              <a:t>Duke Ellington </a:t>
            </a:r>
            <a:endParaRPr lang="en-US" sz="1000" b="0" i="0">
              <a:effectLst/>
              <a:latin typeface="Open Sans" panose="020B0606030504020204" pitchFamily="34" charset="0"/>
            </a:endParaRPr>
          </a:p>
          <a:p>
            <a:pPr fontAlgn="base"/>
            <a:r>
              <a:rPr lang="en-US" sz="1000" b="0" i="0">
                <a:effectLst/>
                <a:latin typeface="Open Sans" panose="020B0606030504020204" pitchFamily="34" charset="0"/>
              </a:rPr>
              <a:t>Benny Goodman </a:t>
            </a:r>
          </a:p>
          <a:p>
            <a:pPr fontAlgn="base"/>
            <a:r>
              <a:rPr lang="en-US" sz="1000" b="0" i="0">
                <a:effectLst/>
                <a:latin typeface="Open Sans" panose="020B0606030504020204" pitchFamily="34" charset="0"/>
                <a:hlinkClick r:id="rId7"/>
              </a:rPr>
              <a:t>Count Basie</a:t>
            </a:r>
            <a:r>
              <a:rPr lang="en-US" sz="1000" b="0" i="0">
                <a:effectLst/>
                <a:latin typeface="Open Sans" panose="020B0606030504020204" pitchFamily="34" charset="0"/>
              </a:rPr>
              <a:t> </a:t>
            </a:r>
          </a:p>
          <a:p>
            <a:pPr fontAlgn="base"/>
            <a:r>
              <a:rPr lang="en-US" sz="1000" b="0" i="0">
                <a:effectLst/>
                <a:latin typeface="Open Sans" panose="020B0606030504020204" pitchFamily="34" charset="0"/>
              </a:rPr>
              <a:t>Glenn Miller </a:t>
            </a:r>
          </a:p>
          <a:p>
            <a:pPr fontAlgn="base"/>
            <a:r>
              <a:rPr lang="en-US" sz="1000" b="0" i="0">
                <a:effectLst/>
                <a:latin typeface="Open Sans" panose="020B0606030504020204" pitchFamily="34" charset="0"/>
                <a:hlinkClick r:id="rId8"/>
              </a:rPr>
              <a:t>Artie Shaw</a:t>
            </a:r>
            <a:endParaRPr lang="sr-Latn-RS" sz="1000" b="0" i="0">
              <a:effectLst/>
              <a:latin typeface="Open Sans" panose="020B0606030504020204" pitchFamily="34" charset="0"/>
            </a:endParaRPr>
          </a:p>
          <a:p>
            <a:pPr fontAlgn="base"/>
            <a:r>
              <a:rPr lang="sr-Latn-RS" sz="1000">
                <a:latin typeface="Open Sans" panose="020B0606030504020204" pitchFamily="34" charset="0"/>
                <a:hlinkClick r:id="rId9"/>
              </a:rPr>
              <a:t>Ella Fitzgerald</a:t>
            </a:r>
            <a:endParaRPr lang="sr-Latn-RS" sz="1000">
              <a:latin typeface="Open Sans" panose="020B0606030504020204" pitchFamily="34" charset="0"/>
            </a:endParaRPr>
          </a:p>
          <a:p>
            <a:pPr fontAlgn="base"/>
            <a:r>
              <a:rPr lang="sr-Latn-RS" sz="1000">
                <a:latin typeface="Open Sans" panose="020B0606030504020204" pitchFamily="34" charset="0"/>
                <a:hlinkClick r:id="rId10"/>
              </a:rPr>
              <a:t>Billy Holiday </a:t>
            </a:r>
            <a:endParaRPr lang="sr-Latn-RS" sz="1000">
              <a:latin typeface="Open Sans" panose="020B0606030504020204" pitchFamily="34" charset="0"/>
            </a:endParaRPr>
          </a:p>
          <a:p>
            <a:pPr fontAlgn="base"/>
            <a:r>
              <a:rPr lang="sr-Latn-RS" sz="1000">
                <a:latin typeface="Open Sans" panose="020B0606030504020204" pitchFamily="34" charset="0"/>
                <a:hlinkClick r:id="rId11"/>
              </a:rPr>
              <a:t>Sarah Vaughan</a:t>
            </a:r>
            <a:endParaRPr lang="en-US" sz="1000"/>
          </a:p>
        </p:txBody>
      </p:sp>
      <p:pic>
        <p:nvPicPr>
          <p:cNvPr id="4" name="Online Media 3" title="Ella Fitzgerald and Duke Ellington &quot;It Don't Mean A Thing (If It Ain't Got That Swing)&quot;">
            <a:hlinkClick r:id="" action="ppaction://media"/>
            <a:extLst>
              <a:ext uri="{FF2B5EF4-FFF2-40B4-BE49-F238E27FC236}">
                <a16:creationId xmlns:a16="http://schemas.microsoft.com/office/drawing/2014/main" id="{1DA8D116-DCAC-8CCB-4506-9BB8C966B4B7}"/>
              </a:ext>
            </a:extLst>
          </p:cNvPr>
          <p:cNvPicPr>
            <a:picLocks noRot="1" noChangeAspect="1"/>
          </p:cNvPicPr>
          <p:nvPr>
            <a:videoFile r:link="rId1"/>
          </p:nvPr>
        </p:nvPicPr>
        <p:blipFill>
          <a:blip r:embed="rId12"/>
          <a:stretch>
            <a:fillRect/>
          </a:stretch>
        </p:blipFill>
        <p:spPr>
          <a:xfrm>
            <a:off x="5276639" y="2554438"/>
            <a:ext cx="2650372" cy="1497460"/>
          </a:xfrm>
          <a:prstGeom prst="rect">
            <a:avLst/>
          </a:prstGeom>
        </p:spPr>
      </p:pic>
      <p:pic>
        <p:nvPicPr>
          <p:cNvPr id="5" name="Online Media 4" title="COUNT BASIE - All Of Me 1965">
            <a:hlinkClick r:id="" action="ppaction://media"/>
            <a:extLst>
              <a:ext uri="{FF2B5EF4-FFF2-40B4-BE49-F238E27FC236}">
                <a16:creationId xmlns:a16="http://schemas.microsoft.com/office/drawing/2014/main" id="{56614020-E469-CB4F-8BBE-BD4E64D14382}"/>
              </a:ext>
            </a:extLst>
          </p:cNvPr>
          <p:cNvPicPr>
            <a:picLocks noRot="1" noChangeAspect="1"/>
          </p:cNvPicPr>
          <p:nvPr>
            <a:videoFile r:link="rId2"/>
          </p:nvPr>
        </p:nvPicPr>
        <p:blipFill>
          <a:blip r:embed="rId13"/>
          <a:stretch>
            <a:fillRect/>
          </a:stretch>
        </p:blipFill>
        <p:spPr>
          <a:xfrm>
            <a:off x="8087032" y="2548237"/>
            <a:ext cx="2657430" cy="1501447"/>
          </a:xfrm>
          <a:prstGeom prst="rect">
            <a:avLst/>
          </a:prstGeom>
        </p:spPr>
      </p:pic>
      <p:pic>
        <p:nvPicPr>
          <p:cNvPr id="7" name="Online Media 6" title="Sarah Vaughan - September In The Rain (Live from Sweden) Mercury Records 1958">
            <a:hlinkClick r:id="" action="ppaction://media"/>
            <a:extLst>
              <a:ext uri="{FF2B5EF4-FFF2-40B4-BE49-F238E27FC236}">
                <a16:creationId xmlns:a16="http://schemas.microsoft.com/office/drawing/2014/main" id="{005658B1-D299-845F-36AD-D957915F3CBF}"/>
              </a:ext>
            </a:extLst>
          </p:cNvPr>
          <p:cNvPicPr>
            <a:picLocks noRot="1" noChangeAspect="1"/>
          </p:cNvPicPr>
          <p:nvPr>
            <a:videoFile r:link="rId3"/>
          </p:nvPr>
        </p:nvPicPr>
        <p:blipFill>
          <a:blip r:embed="rId14"/>
          <a:stretch>
            <a:fillRect/>
          </a:stretch>
        </p:blipFill>
        <p:spPr>
          <a:xfrm>
            <a:off x="8243506" y="4334463"/>
            <a:ext cx="2674069" cy="1510848"/>
          </a:xfrm>
          <a:prstGeom prst="rect">
            <a:avLst/>
          </a:prstGeom>
        </p:spPr>
      </p:pic>
      <p:pic>
        <p:nvPicPr>
          <p:cNvPr id="6" name="Online Media 5" title="&quot;Carioca&quot; - live (1939) Artie Shaw with Buddy Rich">
            <a:hlinkClick r:id="" action="ppaction://media"/>
            <a:extLst>
              <a:ext uri="{FF2B5EF4-FFF2-40B4-BE49-F238E27FC236}">
                <a16:creationId xmlns:a16="http://schemas.microsoft.com/office/drawing/2014/main" id="{82692352-6523-70F2-7D94-DA7913294751}"/>
              </a:ext>
            </a:extLst>
          </p:cNvPr>
          <p:cNvPicPr>
            <a:picLocks noRot="1" noChangeAspect="1"/>
          </p:cNvPicPr>
          <p:nvPr>
            <a:videoFile r:link="rId4"/>
          </p:nvPr>
        </p:nvPicPr>
        <p:blipFill>
          <a:blip r:embed="rId15"/>
          <a:stretch>
            <a:fillRect/>
          </a:stretch>
        </p:blipFill>
        <p:spPr>
          <a:xfrm>
            <a:off x="5566661" y="4272753"/>
            <a:ext cx="2179024" cy="1634268"/>
          </a:xfrm>
          <a:prstGeom prst="rect">
            <a:avLst/>
          </a:prstGeom>
        </p:spPr>
      </p:pic>
    </p:spTree>
    <p:extLst>
      <p:ext uri="{BB962C8B-B14F-4D97-AF65-F5344CB8AC3E}">
        <p14:creationId xmlns:p14="http://schemas.microsoft.com/office/powerpoint/2010/main" val="184031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childTnLst>
              </p:cTn>
              <p:nextCondLst>
                <p:cond evt="onClick" delay="0">
                  <p:tgtEl>
                    <p:spTgt spid="5"/>
                  </p:tgtEl>
                </p:cond>
              </p:nextCondLst>
            </p:seq>
            <p:video>
              <p:cMediaNode vol="80000">
                <p:cTn id="31" fill="hold" display="0">
                  <p:stCondLst>
                    <p:cond delay="indefinite"/>
                  </p:stCondLst>
                </p:cTn>
                <p:tgtEl>
                  <p:spTgt spid="6"/>
                </p:tgtEl>
              </p:cMediaNode>
            </p:vide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6"/>
                                        </p:tgtEl>
                                      </p:cBhvr>
                                    </p:cmd>
                                  </p:childTnLst>
                                </p:cTn>
                              </p:par>
                            </p:childTnLst>
                          </p:cTn>
                        </p:par>
                      </p:childTnLst>
                    </p:cTn>
                  </p:par>
                </p:childTnLst>
              </p:cTn>
              <p:nextCondLst>
                <p:cond evt="onClick" delay="0">
                  <p:tgtEl>
                    <p:spTgt spid="6"/>
                  </p:tgtEl>
                </p:cond>
              </p:nextCondLst>
            </p:seq>
            <p:video>
              <p:cMediaNode vol="80000">
                <p:cTn id="37"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0A19BDA-40B6-4DE7-81A4-6B1F1E40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45">
            <a:extLst>
              <a:ext uri="{FF2B5EF4-FFF2-40B4-BE49-F238E27FC236}">
                <a16:creationId xmlns:a16="http://schemas.microsoft.com/office/drawing/2014/main" id="{0A628AD8-1356-4BF5-8A59-3549B2C7C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46">
            <a:extLst>
              <a:ext uri="{FF2B5EF4-FFF2-40B4-BE49-F238E27FC236}">
                <a16:creationId xmlns:a16="http://schemas.microsoft.com/office/drawing/2014/main" id="{9F2E6F73-36C2-4E56-AB0C-4D6936FF5D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7">
            <a:extLst>
              <a:ext uri="{FF2B5EF4-FFF2-40B4-BE49-F238E27FC236}">
                <a16:creationId xmlns:a16="http://schemas.microsoft.com/office/drawing/2014/main" id="{8AA5DD19-98A6-4E28-999C-2C074B9CB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45">
            <a:extLst>
              <a:ext uri="{FF2B5EF4-FFF2-40B4-BE49-F238E27FC236}">
                <a16:creationId xmlns:a16="http://schemas.microsoft.com/office/drawing/2014/main" id="{99535B11-4A49-4A02-9CB6-3F8A60128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1295319-34E0-79AA-3EC6-717CFC1F712F}"/>
              </a:ext>
            </a:extLst>
          </p:cNvPr>
          <p:cNvSpPr>
            <a:spLocks noGrp="1"/>
          </p:cNvSpPr>
          <p:nvPr>
            <p:ph type="title"/>
          </p:nvPr>
        </p:nvSpPr>
        <p:spPr>
          <a:xfrm>
            <a:off x="964760" y="804328"/>
            <a:ext cx="6091312" cy="1205821"/>
          </a:xfrm>
        </p:spPr>
        <p:txBody>
          <a:bodyPr>
            <a:normAutofit/>
          </a:bodyPr>
          <a:lstStyle/>
          <a:p>
            <a:r>
              <a:rPr lang="sr-Latn-RS" sz="4000">
                <a:solidFill>
                  <a:srgbClr val="FEFFFF"/>
                </a:solidFill>
              </a:rPr>
              <a:t>BEBOP</a:t>
            </a:r>
            <a:endParaRPr lang="en-US" sz="4000">
              <a:solidFill>
                <a:srgbClr val="FEFFFF"/>
              </a:solidFill>
            </a:endParaRPr>
          </a:p>
        </p:txBody>
      </p:sp>
      <p:pic>
        <p:nvPicPr>
          <p:cNvPr id="4" name="Online Media 3" title="Dizzy Gillespie &amp; Louis Armstrong - Umbrella Man">
            <a:hlinkClick r:id="" action="ppaction://media"/>
            <a:extLst>
              <a:ext uri="{FF2B5EF4-FFF2-40B4-BE49-F238E27FC236}">
                <a16:creationId xmlns:a16="http://schemas.microsoft.com/office/drawing/2014/main" id="{9D575330-75AB-914C-739F-AD61A01BC575}"/>
              </a:ext>
            </a:extLst>
          </p:cNvPr>
          <p:cNvPicPr>
            <a:picLocks noRot="1" noChangeAspect="1"/>
          </p:cNvPicPr>
          <p:nvPr>
            <a:videoFile r:link="rId1"/>
          </p:nvPr>
        </p:nvPicPr>
        <p:blipFill>
          <a:blip r:embed="rId5"/>
          <a:stretch>
            <a:fillRect/>
          </a:stretch>
        </p:blipFill>
        <p:spPr>
          <a:xfrm>
            <a:off x="8517250" y="633852"/>
            <a:ext cx="2358318" cy="1768739"/>
          </a:xfrm>
          <a:prstGeom prst="rect">
            <a:avLst/>
          </a:prstGeom>
        </p:spPr>
      </p:pic>
      <p:sp>
        <p:nvSpPr>
          <p:cNvPr id="3" name="Content Placeholder 2">
            <a:extLst>
              <a:ext uri="{FF2B5EF4-FFF2-40B4-BE49-F238E27FC236}">
                <a16:creationId xmlns:a16="http://schemas.microsoft.com/office/drawing/2014/main" id="{55D3C902-683F-E009-7E99-463933B65A64}"/>
              </a:ext>
            </a:extLst>
          </p:cNvPr>
          <p:cNvSpPr>
            <a:spLocks noGrp="1"/>
          </p:cNvSpPr>
          <p:nvPr>
            <p:ph idx="1"/>
          </p:nvPr>
        </p:nvSpPr>
        <p:spPr>
          <a:xfrm>
            <a:off x="1282189" y="2494450"/>
            <a:ext cx="5773883" cy="3563159"/>
          </a:xfrm>
        </p:spPr>
        <p:txBody>
          <a:bodyPr>
            <a:normAutofit/>
          </a:bodyPr>
          <a:lstStyle/>
          <a:p>
            <a:r>
              <a:rPr lang="en-US" sz="1700" dirty="0">
                <a:latin typeface="Helvetica" panose="020B0604020202020204" pitchFamily="34" charset="0"/>
                <a:ea typeface="Times New Roman" panose="02020603050405020304" pitchFamily="18" charset="0"/>
              </a:rPr>
              <a:t>Big </a:t>
            </a:r>
            <a:r>
              <a:rPr lang="en-US" sz="1700" dirty="0" err="1">
                <a:latin typeface="Helvetica" panose="020B0604020202020204" pitchFamily="34" charset="0"/>
                <a:ea typeface="Times New Roman" panose="02020603050405020304" pitchFamily="18" charset="0"/>
              </a:rPr>
              <a:t>Bendovi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su</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muzičarima</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pružili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priliku</a:t>
            </a:r>
            <a:r>
              <a:rPr lang="en-US" sz="1700" dirty="0">
                <a:latin typeface="Helvetica" panose="020B0604020202020204" pitchFamily="34" charset="0"/>
                <a:ea typeface="Times New Roman" panose="02020603050405020304" pitchFamily="18" charset="0"/>
              </a:rPr>
              <a:t> da </a:t>
            </a:r>
            <a:r>
              <a:rPr lang="en-US" sz="1700" dirty="0" err="1">
                <a:latin typeface="Helvetica" panose="020B0604020202020204" pitchFamily="34" charset="0"/>
                <a:ea typeface="Times New Roman" panose="02020603050405020304" pitchFamily="18" charset="0"/>
              </a:rPr>
              <a:t>eksperimentišu</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sa</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različitim</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pristupima</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improvizaciji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Dok</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su</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članovi</a:t>
            </a:r>
            <a:r>
              <a:rPr lang="en-US" sz="1700" dirty="0">
                <a:latin typeface="Helvetica" panose="020B0604020202020204" pitchFamily="34" charset="0"/>
                <a:ea typeface="Times New Roman" panose="02020603050405020304" pitchFamily="18" charset="0"/>
              </a:rPr>
              <a:t> Big Benda, </a:t>
            </a:r>
            <a:r>
              <a:rPr lang="en-US" sz="1700" dirty="0" err="1">
                <a:latin typeface="Helvetica" panose="020B0604020202020204" pitchFamily="34" charset="0"/>
                <a:ea typeface="Times New Roman" panose="02020603050405020304" pitchFamily="18" charset="0"/>
              </a:rPr>
              <a:t>saksofonista</a:t>
            </a:r>
            <a:r>
              <a:rPr lang="en-US" sz="1700" dirty="0">
                <a:latin typeface="Helvetica" panose="020B0604020202020204" pitchFamily="34" charset="0"/>
                <a:ea typeface="Times New Roman" panose="02020603050405020304" pitchFamily="18" charset="0"/>
              </a:rPr>
              <a:t> </a:t>
            </a:r>
            <a:r>
              <a:rPr lang="en-US" sz="1700" dirty="0" err="1">
                <a:solidFill>
                  <a:srgbClr val="0070C0"/>
                </a:solidFill>
                <a:latin typeface="Helvetica" panose="020B0604020202020204" pitchFamily="34" charset="0"/>
                <a:ea typeface="Times New Roman" panose="02020603050405020304" pitchFamily="18" charset="0"/>
              </a:rPr>
              <a:t>Čarli</a:t>
            </a:r>
            <a:r>
              <a:rPr lang="en-US" sz="1700" dirty="0">
                <a:solidFill>
                  <a:srgbClr val="0070C0"/>
                </a:solidFill>
                <a:latin typeface="Helvetica" panose="020B0604020202020204" pitchFamily="34" charset="0"/>
                <a:ea typeface="Times New Roman" panose="02020603050405020304" pitchFamily="18" charset="0"/>
              </a:rPr>
              <a:t> Parker </a:t>
            </a:r>
            <a:r>
              <a:rPr lang="en-US" sz="1700" dirty="0" err="1">
                <a:latin typeface="Helvetica" panose="020B0604020202020204" pitchFamily="34" charset="0"/>
                <a:ea typeface="Times New Roman" panose="02020603050405020304" pitchFamily="18" charset="0"/>
              </a:rPr>
              <a:t>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trubač</a:t>
            </a:r>
            <a:r>
              <a:rPr lang="en-US" sz="1700" dirty="0">
                <a:latin typeface="Helvetica" panose="020B0604020202020204" pitchFamily="34" charset="0"/>
                <a:ea typeface="Times New Roman" panose="02020603050405020304" pitchFamily="18" charset="0"/>
              </a:rPr>
              <a:t> </a:t>
            </a:r>
            <a:r>
              <a:rPr lang="en-US" sz="1700" dirty="0">
                <a:solidFill>
                  <a:srgbClr val="0070C0"/>
                </a:solidFill>
                <a:latin typeface="Helvetica" panose="020B0604020202020204" pitchFamily="34" charset="0"/>
                <a:ea typeface="Times New Roman" panose="02020603050405020304" pitchFamily="18" charset="0"/>
              </a:rPr>
              <a:t>Dizi </a:t>
            </a:r>
            <a:r>
              <a:rPr lang="en-US" sz="1700" dirty="0" err="1">
                <a:solidFill>
                  <a:srgbClr val="0070C0"/>
                </a:solidFill>
                <a:latin typeface="Helvetica" panose="020B0604020202020204" pitchFamily="34" charset="0"/>
                <a:ea typeface="Times New Roman" panose="02020603050405020304" pitchFamily="18" charset="0"/>
              </a:rPr>
              <a:t>Gilespi</a:t>
            </a:r>
            <a:r>
              <a:rPr lang="en-US" sz="1700" dirty="0">
                <a:solidFill>
                  <a:srgbClr val="0070C0"/>
                </a:solidFill>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počeli</a:t>
            </a:r>
            <a:r>
              <a:rPr lang="en-US" sz="1700" dirty="0">
                <a:latin typeface="Helvetica" panose="020B0604020202020204" pitchFamily="34" charset="0"/>
                <a:ea typeface="Times New Roman" panose="02020603050405020304" pitchFamily="18" charset="0"/>
              </a:rPr>
              <a:t> da </a:t>
            </a:r>
            <a:r>
              <a:rPr lang="en-US" sz="1700" dirty="0" err="1">
                <a:latin typeface="Helvetica" panose="020B0604020202020204" pitchFamily="34" charset="0"/>
                <a:ea typeface="Times New Roman" panose="02020603050405020304" pitchFamily="18" charset="0"/>
              </a:rPr>
              <a:t>razvijaju</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visoko</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virtuozan</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harmonično</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napredan</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stil</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poznat</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kao</a:t>
            </a:r>
            <a:r>
              <a:rPr lang="en-US" sz="1700" dirty="0">
                <a:latin typeface="Helvetica" panose="020B0604020202020204" pitchFamily="34" charset="0"/>
                <a:ea typeface="Times New Roman" panose="02020603050405020304" pitchFamily="18" charset="0"/>
              </a:rPr>
              <a:t> "bebop", </a:t>
            </a:r>
            <a:r>
              <a:rPr lang="en-US" sz="1700" dirty="0" err="1">
                <a:latin typeface="Helvetica" panose="020B0604020202020204" pitchFamily="34" charset="0"/>
                <a:ea typeface="Times New Roman" panose="02020603050405020304" pitchFamily="18" charset="0"/>
              </a:rPr>
              <a:t>onomatopoejska</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referenca</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na</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ritmičke</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udarce</a:t>
            </a:r>
            <a:r>
              <a:rPr lang="en-US" sz="1700" dirty="0">
                <a:latin typeface="Helvetica" panose="020B0604020202020204" pitchFamily="34" charset="0"/>
                <a:ea typeface="Times New Roman" panose="02020603050405020304" pitchFamily="18" charset="0"/>
              </a:rPr>
              <a:t> koji se </a:t>
            </a:r>
            <a:r>
              <a:rPr lang="en-US" sz="1700" dirty="0" err="1">
                <a:latin typeface="Helvetica" panose="020B0604020202020204" pitchFamily="34" charset="0"/>
                <a:ea typeface="Times New Roman" panose="02020603050405020304" pitchFamily="18" charset="0"/>
              </a:rPr>
              <a:t>čuju</a:t>
            </a:r>
            <a:r>
              <a:rPr lang="en-US" sz="1700" dirty="0">
                <a:latin typeface="Helvetica" panose="020B0604020202020204" pitchFamily="34" charset="0"/>
                <a:ea typeface="Times New Roman" panose="02020603050405020304" pitchFamily="18" charset="0"/>
              </a:rPr>
              <a:t> u </a:t>
            </a:r>
            <a:r>
              <a:rPr lang="en-US" sz="1700" dirty="0" err="1">
                <a:latin typeface="Helvetica" panose="020B0604020202020204" pitchFamily="34" charset="0"/>
                <a:ea typeface="Times New Roman" panose="02020603050405020304" pitchFamily="18" charset="0"/>
              </a:rPr>
              <a:t>muzici</a:t>
            </a:r>
            <a:r>
              <a:rPr lang="en-US" sz="1700" dirty="0">
                <a:latin typeface="Helvetica" panose="020B0604020202020204" pitchFamily="34" charset="0"/>
                <a:ea typeface="Times New Roman" panose="02020603050405020304" pitchFamily="18" charset="0"/>
              </a:rPr>
              <a:t>. </a:t>
            </a:r>
            <a:endParaRPr lang="sr-Latn-RS" sz="1700" dirty="0">
              <a:latin typeface="Helvetica" panose="020B0604020202020204" pitchFamily="34" charset="0"/>
              <a:ea typeface="Times New Roman" panose="02020603050405020304" pitchFamily="18" charset="0"/>
            </a:endParaRPr>
          </a:p>
          <a:p>
            <a:r>
              <a:rPr lang="en-US" sz="1700" dirty="0">
                <a:latin typeface="Helvetica" panose="020B0604020202020204" pitchFamily="34" charset="0"/>
                <a:ea typeface="Times New Roman" panose="02020603050405020304" pitchFamily="18" charset="0"/>
              </a:rPr>
              <a:t>Parker </a:t>
            </a:r>
            <a:r>
              <a:rPr lang="en-US" sz="1700" dirty="0" err="1">
                <a:latin typeface="Helvetica" panose="020B0604020202020204" pitchFamily="34" charset="0"/>
                <a:ea typeface="Times New Roman" panose="02020603050405020304" pitchFamily="18" charset="0"/>
              </a:rPr>
              <a:t>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Gilespi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izvodili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su</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svoju</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muziku</a:t>
            </a:r>
            <a:r>
              <a:rPr lang="en-US" sz="1700" dirty="0">
                <a:latin typeface="Helvetica" panose="020B0604020202020204" pitchFamily="34" charset="0"/>
                <a:ea typeface="Times New Roman" panose="02020603050405020304" pitchFamily="18" charset="0"/>
              </a:rPr>
              <a:t> u </a:t>
            </a:r>
            <a:r>
              <a:rPr lang="en-US" sz="1700" dirty="0" err="1">
                <a:latin typeface="Helvetica" panose="020B0604020202020204" pitchFamily="34" charset="0"/>
                <a:ea typeface="Times New Roman" panose="02020603050405020304" pitchFamily="18" charset="0"/>
              </a:rPr>
              <a:t>malim</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ansamblima</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širom</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zemlje</a:t>
            </a:r>
            <a:r>
              <a:rPr lang="en-US" sz="1700" dirty="0">
                <a:latin typeface="Helvetica" panose="020B0604020202020204" pitchFamily="34" charset="0"/>
                <a:ea typeface="Times New Roman" panose="02020603050405020304" pitchFamily="18" charset="0"/>
              </a:rPr>
              <a:t>, a </a:t>
            </a:r>
            <a:r>
              <a:rPr lang="en-US" sz="1700" dirty="0" err="1">
                <a:latin typeface="Helvetica" panose="020B0604020202020204" pitchFamily="34" charset="0"/>
                <a:ea typeface="Times New Roman" panose="02020603050405020304" pitchFamily="18" charset="0"/>
              </a:rPr>
              <a:t>muzičari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su</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hrlili</a:t>
            </a:r>
            <a:r>
              <a:rPr lang="en-US" sz="1700" dirty="0">
                <a:latin typeface="Helvetica" panose="020B0604020202020204" pitchFamily="34" charset="0"/>
                <a:ea typeface="Times New Roman" panose="02020603050405020304" pitchFamily="18" charset="0"/>
              </a:rPr>
              <a:t> da </a:t>
            </a:r>
            <a:r>
              <a:rPr lang="en-US" sz="1700" dirty="0" err="1">
                <a:latin typeface="Helvetica" panose="020B0604020202020204" pitchFamily="34" charset="0"/>
                <a:ea typeface="Times New Roman" panose="02020603050405020304" pitchFamily="18" charset="0"/>
              </a:rPr>
              <a:t>čuju</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novi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pravac</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kojim</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džez</a:t>
            </a:r>
            <a:r>
              <a:rPr lang="en-US" sz="1700" dirty="0">
                <a:latin typeface="Helvetica" panose="020B0604020202020204" pitchFamily="34" charset="0"/>
                <a:ea typeface="Times New Roman" panose="02020603050405020304" pitchFamily="18" charset="0"/>
              </a:rPr>
              <a:t> ide. </a:t>
            </a:r>
            <a:r>
              <a:rPr lang="en-US" sz="1700" dirty="0" err="1">
                <a:latin typeface="Helvetica" panose="020B0604020202020204" pitchFamily="34" charset="0"/>
                <a:ea typeface="Times New Roman" panose="02020603050405020304" pitchFamily="18" charset="0"/>
              </a:rPr>
              <a:t>Intelektualni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pristup</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tehnički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objekat</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ovih</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pionira</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bebopa</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postavili</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su</a:t>
            </a:r>
            <a:r>
              <a:rPr lang="en-US" sz="1700" dirty="0">
                <a:latin typeface="Helvetica" panose="020B0604020202020204" pitchFamily="34" charset="0"/>
                <a:ea typeface="Times New Roman" panose="02020603050405020304" pitchFamily="18" charset="0"/>
              </a:rPr>
              <a:t> standard za </a:t>
            </a:r>
            <a:r>
              <a:rPr lang="en-US" sz="1700" dirty="0" err="1">
                <a:latin typeface="Helvetica" panose="020B0604020202020204" pitchFamily="34" charset="0"/>
                <a:ea typeface="Times New Roman" panose="02020603050405020304" pitchFamily="18" charset="0"/>
              </a:rPr>
              <a:t>današnje</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džez</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muzičare</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Među</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ostalim</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uticajnim</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bebopima</a:t>
            </a:r>
            <a:r>
              <a:rPr lang="en-US" sz="1700" dirty="0">
                <a:latin typeface="Helvetica" panose="020B0604020202020204" pitchFamily="34" charset="0"/>
                <a:ea typeface="Times New Roman" panose="02020603050405020304" pitchFamily="18" charset="0"/>
              </a:rPr>
              <a:t> </a:t>
            </a:r>
            <a:r>
              <a:rPr lang="en-US" sz="1700" dirty="0" err="1">
                <a:latin typeface="Helvetica" panose="020B0604020202020204" pitchFamily="34" charset="0"/>
                <a:ea typeface="Times New Roman" panose="02020603050405020304" pitchFamily="18" charset="0"/>
              </a:rPr>
              <a:t>su</a:t>
            </a:r>
            <a:r>
              <a:rPr lang="en-US" sz="1700" dirty="0">
                <a:latin typeface="Helvetica" panose="020B0604020202020204" pitchFamily="34" charset="0"/>
                <a:ea typeface="Times New Roman" panose="02020603050405020304" pitchFamily="18" charset="0"/>
              </a:rPr>
              <a:t> </a:t>
            </a:r>
            <a:r>
              <a:rPr lang="en-US" sz="1700" dirty="0">
                <a:solidFill>
                  <a:srgbClr val="0070C0"/>
                </a:solidFill>
                <a:latin typeface="Helvetica" panose="020B0604020202020204" pitchFamily="34" charset="0"/>
                <a:ea typeface="Times New Roman" panose="02020603050405020304" pitchFamily="18" charset="0"/>
              </a:rPr>
              <a:t>Thelonious Monk </a:t>
            </a:r>
            <a:r>
              <a:rPr lang="en-US" sz="1700" dirty="0" err="1">
                <a:latin typeface="Helvetica" panose="020B0604020202020204" pitchFamily="34" charset="0"/>
                <a:ea typeface="Times New Roman" panose="02020603050405020304" pitchFamily="18" charset="0"/>
              </a:rPr>
              <a:t>i</a:t>
            </a:r>
            <a:r>
              <a:rPr lang="en-US" sz="1700" dirty="0">
                <a:latin typeface="Helvetica" panose="020B0604020202020204" pitchFamily="34" charset="0"/>
                <a:ea typeface="Times New Roman" panose="02020603050405020304" pitchFamily="18" charset="0"/>
              </a:rPr>
              <a:t> Max Roach.</a:t>
            </a:r>
            <a:endParaRPr lang="en-US" sz="1700" dirty="0"/>
          </a:p>
        </p:txBody>
      </p:sp>
      <p:pic>
        <p:nvPicPr>
          <p:cNvPr id="6" name="Online Media 5" title="Thelonious Monk Quartet - 'Round Midnight">
            <a:hlinkClick r:id="" action="ppaction://media"/>
            <a:extLst>
              <a:ext uri="{FF2B5EF4-FFF2-40B4-BE49-F238E27FC236}">
                <a16:creationId xmlns:a16="http://schemas.microsoft.com/office/drawing/2014/main" id="{E79504AE-312B-C587-1256-EE20C7DAC7CB}"/>
              </a:ext>
            </a:extLst>
          </p:cNvPr>
          <p:cNvPicPr>
            <a:picLocks noRot="1" noChangeAspect="1"/>
          </p:cNvPicPr>
          <p:nvPr>
            <a:videoFile r:link="rId2"/>
          </p:nvPr>
        </p:nvPicPr>
        <p:blipFill>
          <a:blip r:embed="rId6"/>
          <a:stretch>
            <a:fillRect/>
          </a:stretch>
        </p:blipFill>
        <p:spPr>
          <a:xfrm>
            <a:off x="8745386" y="4788506"/>
            <a:ext cx="2444852" cy="1833639"/>
          </a:xfrm>
          <a:prstGeom prst="rect">
            <a:avLst/>
          </a:prstGeom>
        </p:spPr>
      </p:pic>
      <p:pic>
        <p:nvPicPr>
          <p:cNvPr id="5" name="Online Media 4" title="Charlie Parker  - I've Got Rhythm (Best jazz ever)">
            <a:hlinkClick r:id="" action="ppaction://media"/>
            <a:extLst>
              <a:ext uri="{FF2B5EF4-FFF2-40B4-BE49-F238E27FC236}">
                <a16:creationId xmlns:a16="http://schemas.microsoft.com/office/drawing/2014/main" id="{05152F5A-BBD9-04D0-AD57-14B74B325303}"/>
              </a:ext>
            </a:extLst>
          </p:cNvPr>
          <p:cNvPicPr>
            <a:picLocks noRot="1" noChangeAspect="1"/>
          </p:cNvPicPr>
          <p:nvPr>
            <a:videoFile r:link="rId3"/>
          </p:nvPr>
        </p:nvPicPr>
        <p:blipFill>
          <a:blip r:embed="rId7"/>
          <a:stretch>
            <a:fillRect/>
          </a:stretch>
        </p:blipFill>
        <p:spPr>
          <a:xfrm>
            <a:off x="8666861" y="2706446"/>
            <a:ext cx="2370940" cy="1778205"/>
          </a:xfrm>
          <a:prstGeom prst="rect">
            <a:avLst/>
          </a:prstGeom>
        </p:spPr>
      </p:pic>
    </p:spTree>
    <p:extLst>
      <p:ext uri="{BB962C8B-B14F-4D97-AF65-F5344CB8AC3E}">
        <p14:creationId xmlns:p14="http://schemas.microsoft.com/office/powerpoint/2010/main" val="208609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5DD3147-3B00-4603-9E85-56CF4F38A576}"/>
              </a:ext>
            </a:extLst>
          </p:cNvPr>
          <p:cNvSpPr txBox="1"/>
          <p:nvPr/>
        </p:nvSpPr>
        <p:spPr>
          <a:xfrm>
            <a:off x="1470376" y="3780888"/>
            <a:ext cx="2531361" cy="584775"/>
          </a:xfrm>
          <a:prstGeom prst="rect">
            <a:avLst/>
          </a:prstGeom>
          <a:noFill/>
        </p:spPr>
        <p:txBody>
          <a:bodyPr wrap="square" rtlCol="0">
            <a:spAutoFit/>
          </a:bodyPr>
          <a:lstStyle/>
          <a:p>
            <a:pPr marL="171450" indent="-171450">
              <a:buFont typeface="Wingdings" panose="05000000000000000000" pitchFamily="2" charset="2"/>
              <a:buChar char="§"/>
            </a:pPr>
            <a:r>
              <a:rPr lang="sr-Latn-RS" altLang="ko-KR" sz="1600" dirty="0"/>
              <a:t>Šta je </a:t>
            </a:r>
            <a:r>
              <a:rPr lang="sr-Latn-RS" altLang="ko-KR" sz="1600" dirty="0" err="1"/>
              <a:t>Jazz</a:t>
            </a:r>
            <a:r>
              <a:rPr lang="sr-Latn-RS" altLang="ko-KR" sz="1600" dirty="0"/>
              <a:t>?</a:t>
            </a:r>
            <a:endParaRPr lang="en-US" altLang="ko-KR" sz="1600" dirty="0"/>
          </a:p>
          <a:p>
            <a:pPr marL="171450" indent="-171450">
              <a:buFont typeface="Wingdings" panose="05000000000000000000" pitchFamily="2" charset="2"/>
              <a:buChar char="§"/>
            </a:pPr>
            <a:r>
              <a:rPr lang="sr-Latn-RS" altLang="ko-KR" sz="1600" dirty="0" err="1"/>
              <a:t>Jazz</a:t>
            </a:r>
            <a:r>
              <a:rPr lang="sr-Latn-RS" altLang="ko-KR" sz="1600" dirty="0"/>
              <a:t> - Kratka istorija</a:t>
            </a:r>
          </a:p>
        </p:txBody>
      </p:sp>
      <p:sp>
        <p:nvSpPr>
          <p:cNvPr id="26" name="직사각형 25">
            <a:extLst>
              <a:ext uri="{FF2B5EF4-FFF2-40B4-BE49-F238E27FC236}">
                <a16:creationId xmlns:a16="http://schemas.microsoft.com/office/drawing/2014/main" id="{B1953314-C90B-4F6A-925F-ECCACB3A5D87}"/>
              </a:ext>
            </a:extLst>
          </p:cNvPr>
          <p:cNvSpPr/>
          <p:nvPr/>
        </p:nvSpPr>
        <p:spPr>
          <a:xfrm>
            <a:off x="1470375" y="3302058"/>
            <a:ext cx="2531361" cy="461665"/>
          </a:xfrm>
          <a:prstGeom prst="rect">
            <a:avLst/>
          </a:prstGeom>
        </p:spPr>
        <p:txBody>
          <a:bodyPr wrap="square">
            <a:spAutoFit/>
          </a:bodyPr>
          <a:lstStyle/>
          <a:p>
            <a:r>
              <a:rPr lang="sr-Latn-RS" altLang="ko-KR" sz="2400" dirty="0"/>
              <a:t>Uvod </a:t>
            </a:r>
            <a:endParaRPr lang="ko-KR" altLang="en-US" sz="2400" dirty="0"/>
          </a:p>
        </p:txBody>
      </p:sp>
      <p:sp>
        <p:nvSpPr>
          <p:cNvPr id="29" name="직사각형 28">
            <a:extLst>
              <a:ext uri="{FF2B5EF4-FFF2-40B4-BE49-F238E27FC236}">
                <a16:creationId xmlns:a16="http://schemas.microsoft.com/office/drawing/2014/main" id="{77491B2B-A913-4122-B21F-B41236FCF059}"/>
              </a:ext>
            </a:extLst>
          </p:cNvPr>
          <p:cNvSpPr/>
          <p:nvPr/>
        </p:nvSpPr>
        <p:spPr>
          <a:xfrm>
            <a:off x="1470375" y="2876945"/>
            <a:ext cx="868403" cy="461665"/>
          </a:xfrm>
          <a:prstGeom prst="rect">
            <a:avLst/>
          </a:prstGeom>
        </p:spPr>
        <p:txBody>
          <a:bodyPr wrap="square">
            <a:spAutoFit/>
          </a:bodyPr>
          <a:lstStyle/>
          <a:p>
            <a:r>
              <a:rPr lang="en-US" altLang="ko-KR" sz="2400" dirty="0"/>
              <a:t>01</a:t>
            </a:r>
            <a:endParaRPr lang="ko-KR" altLang="en-US" sz="2400" dirty="0"/>
          </a:p>
        </p:txBody>
      </p:sp>
      <p:sp>
        <p:nvSpPr>
          <p:cNvPr id="30" name="TextBox 29">
            <a:extLst>
              <a:ext uri="{FF2B5EF4-FFF2-40B4-BE49-F238E27FC236}">
                <a16:creationId xmlns:a16="http://schemas.microsoft.com/office/drawing/2014/main" id="{B589567B-C254-47FC-8694-8FD08CA5448B}"/>
              </a:ext>
            </a:extLst>
          </p:cNvPr>
          <p:cNvSpPr txBox="1"/>
          <p:nvPr/>
        </p:nvSpPr>
        <p:spPr>
          <a:xfrm>
            <a:off x="4213981" y="3780888"/>
            <a:ext cx="2531361" cy="1077218"/>
          </a:xfrm>
          <a:prstGeom prst="rect">
            <a:avLst/>
          </a:prstGeom>
          <a:noFill/>
        </p:spPr>
        <p:txBody>
          <a:bodyPr wrap="square" rtlCol="0">
            <a:spAutoFit/>
          </a:bodyPr>
          <a:lstStyle/>
          <a:p>
            <a:pPr marL="171450" indent="-171450">
              <a:buFont typeface="Wingdings" panose="05000000000000000000" pitchFamily="2" charset="2"/>
              <a:buChar char="§"/>
            </a:pPr>
            <a:r>
              <a:rPr lang="sr-Latn-RS" altLang="ko-KR" sz="1600" dirty="0"/>
              <a:t>Šta ih povezuje?</a:t>
            </a:r>
            <a:endParaRPr lang="en-US" altLang="ko-KR" sz="1600" dirty="0"/>
          </a:p>
          <a:p>
            <a:pPr marL="171450" indent="-171450">
              <a:buFont typeface="Wingdings" panose="05000000000000000000" pitchFamily="2" charset="2"/>
              <a:buChar char="§"/>
            </a:pPr>
            <a:r>
              <a:rPr lang="sr-Latn-RS" altLang="ko-KR" sz="1600" dirty="0"/>
              <a:t>Najpoznatiji </a:t>
            </a:r>
            <a:r>
              <a:rPr lang="sr-Latn-RS" altLang="ko-KR" sz="1600" dirty="0" err="1"/>
              <a:t>Jazz</a:t>
            </a:r>
            <a:r>
              <a:rPr lang="sr-Latn-RS" altLang="ko-KR" sz="1600" dirty="0"/>
              <a:t> muzičari jevrejskog porekla</a:t>
            </a:r>
            <a:endParaRPr lang="en-US" altLang="ko-KR" sz="1600" dirty="0"/>
          </a:p>
        </p:txBody>
      </p:sp>
      <p:sp>
        <p:nvSpPr>
          <p:cNvPr id="31" name="직사각형 30">
            <a:extLst>
              <a:ext uri="{FF2B5EF4-FFF2-40B4-BE49-F238E27FC236}">
                <a16:creationId xmlns:a16="http://schemas.microsoft.com/office/drawing/2014/main" id="{0F0FC4B0-7A81-418B-8CC8-A0882AB66B83}"/>
              </a:ext>
            </a:extLst>
          </p:cNvPr>
          <p:cNvSpPr/>
          <p:nvPr/>
        </p:nvSpPr>
        <p:spPr>
          <a:xfrm>
            <a:off x="4213980" y="3302058"/>
            <a:ext cx="3067354" cy="461665"/>
          </a:xfrm>
          <a:prstGeom prst="rect">
            <a:avLst/>
          </a:prstGeom>
        </p:spPr>
        <p:txBody>
          <a:bodyPr wrap="square">
            <a:spAutoFit/>
          </a:bodyPr>
          <a:lstStyle/>
          <a:p>
            <a:r>
              <a:rPr lang="sr-Latn-RS" altLang="ko-KR" sz="2400" dirty="0"/>
              <a:t>Jevreji i </a:t>
            </a:r>
            <a:r>
              <a:rPr lang="sr-Latn-RS" altLang="ko-KR" sz="2400" dirty="0" err="1"/>
              <a:t>Jazz</a:t>
            </a:r>
            <a:endParaRPr lang="ko-KR" altLang="en-US" sz="2400" dirty="0"/>
          </a:p>
        </p:txBody>
      </p:sp>
      <p:sp>
        <p:nvSpPr>
          <p:cNvPr id="32" name="직사각형 31">
            <a:extLst>
              <a:ext uri="{FF2B5EF4-FFF2-40B4-BE49-F238E27FC236}">
                <a16:creationId xmlns:a16="http://schemas.microsoft.com/office/drawing/2014/main" id="{D2D0BCA2-4E3A-47C7-B31A-18FE0E13F148}"/>
              </a:ext>
            </a:extLst>
          </p:cNvPr>
          <p:cNvSpPr/>
          <p:nvPr/>
        </p:nvSpPr>
        <p:spPr>
          <a:xfrm>
            <a:off x="4213980" y="2876945"/>
            <a:ext cx="868403" cy="461665"/>
          </a:xfrm>
          <a:prstGeom prst="rect">
            <a:avLst/>
          </a:prstGeom>
        </p:spPr>
        <p:txBody>
          <a:bodyPr wrap="square">
            <a:spAutoFit/>
          </a:bodyPr>
          <a:lstStyle/>
          <a:p>
            <a:r>
              <a:rPr lang="en-US" altLang="ko-KR" sz="2400" dirty="0"/>
              <a:t>02</a:t>
            </a:r>
            <a:endParaRPr lang="ko-KR" altLang="en-US" sz="2400" dirty="0"/>
          </a:p>
        </p:txBody>
      </p:sp>
      <p:sp>
        <p:nvSpPr>
          <p:cNvPr id="33" name="TextBox 32">
            <a:extLst>
              <a:ext uri="{FF2B5EF4-FFF2-40B4-BE49-F238E27FC236}">
                <a16:creationId xmlns:a16="http://schemas.microsoft.com/office/drawing/2014/main" id="{E4562A78-AB10-4102-84BE-B48C9A922866}"/>
              </a:ext>
            </a:extLst>
          </p:cNvPr>
          <p:cNvSpPr txBox="1"/>
          <p:nvPr/>
        </p:nvSpPr>
        <p:spPr>
          <a:xfrm>
            <a:off x="7117820" y="3780888"/>
            <a:ext cx="2531361" cy="830997"/>
          </a:xfrm>
          <a:prstGeom prst="rect">
            <a:avLst/>
          </a:prstGeom>
          <a:noFill/>
        </p:spPr>
        <p:txBody>
          <a:bodyPr wrap="square" rtlCol="0">
            <a:spAutoFit/>
          </a:bodyPr>
          <a:lstStyle/>
          <a:p>
            <a:pPr marL="171450" indent="-171450">
              <a:buFont typeface="Wingdings" panose="05000000000000000000" pitchFamily="2" charset="2"/>
              <a:buChar char="§"/>
            </a:pPr>
            <a:r>
              <a:rPr lang="sr-Latn-RS" altLang="ko-KR" sz="1600" dirty="0"/>
              <a:t>Kratka istorija </a:t>
            </a:r>
          </a:p>
          <a:p>
            <a:pPr marL="171450" indent="-171450">
              <a:buFont typeface="Wingdings" panose="05000000000000000000" pitchFamily="2" charset="2"/>
              <a:buChar char="§"/>
            </a:pPr>
            <a:r>
              <a:rPr lang="sr-Latn-RS" altLang="ko-KR" sz="1600" dirty="0"/>
              <a:t>Najpoznatiji </a:t>
            </a:r>
            <a:r>
              <a:rPr lang="sr-Latn-RS" altLang="ko-KR" sz="1600" dirty="0" err="1"/>
              <a:t>Jazz</a:t>
            </a:r>
            <a:r>
              <a:rPr lang="sr-Latn-RS" altLang="ko-KR" sz="1600" dirty="0"/>
              <a:t> muzičari Izraela </a:t>
            </a:r>
            <a:endParaRPr lang="ko-KR" altLang="en-US" sz="1600" dirty="0"/>
          </a:p>
        </p:txBody>
      </p:sp>
      <p:sp>
        <p:nvSpPr>
          <p:cNvPr id="34" name="직사각형 33">
            <a:extLst>
              <a:ext uri="{FF2B5EF4-FFF2-40B4-BE49-F238E27FC236}">
                <a16:creationId xmlns:a16="http://schemas.microsoft.com/office/drawing/2014/main" id="{2DDD2EEF-4336-4484-959E-05D62B068138}"/>
              </a:ext>
            </a:extLst>
          </p:cNvPr>
          <p:cNvSpPr/>
          <p:nvPr/>
        </p:nvSpPr>
        <p:spPr>
          <a:xfrm>
            <a:off x="7117819" y="3302058"/>
            <a:ext cx="2531361" cy="461665"/>
          </a:xfrm>
          <a:prstGeom prst="rect">
            <a:avLst/>
          </a:prstGeom>
        </p:spPr>
        <p:txBody>
          <a:bodyPr wrap="square">
            <a:spAutoFit/>
          </a:bodyPr>
          <a:lstStyle/>
          <a:p>
            <a:r>
              <a:rPr lang="sr-Latn-RS" altLang="ko-KR" sz="2400" dirty="0" err="1"/>
              <a:t>Jazz</a:t>
            </a:r>
            <a:r>
              <a:rPr lang="sr-Latn-RS" altLang="ko-KR" sz="2400" dirty="0"/>
              <a:t> u Izraelu</a:t>
            </a:r>
            <a:endParaRPr lang="ko-KR" altLang="en-US" sz="2400" dirty="0"/>
          </a:p>
        </p:txBody>
      </p:sp>
      <p:sp>
        <p:nvSpPr>
          <p:cNvPr id="35" name="직사각형 34">
            <a:extLst>
              <a:ext uri="{FF2B5EF4-FFF2-40B4-BE49-F238E27FC236}">
                <a16:creationId xmlns:a16="http://schemas.microsoft.com/office/drawing/2014/main" id="{25A9C82E-019F-4FA7-9D0C-AE1088295AE6}"/>
              </a:ext>
            </a:extLst>
          </p:cNvPr>
          <p:cNvSpPr/>
          <p:nvPr/>
        </p:nvSpPr>
        <p:spPr>
          <a:xfrm>
            <a:off x="7117819" y="2876945"/>
            <a:ext cx="868403" cy="461665"/>
          </a:xfrm>
          <a:prstGeom prst="rect">
            <a:avLst/>
          </a:prstGeom>
        </p:spPr>
        <p:txBody>
          <a:bodyPr wrap="square">
            <a:spAutoFit/>
          </a:bodyPr>
          <a:lstStyle/>
          <a:p>
            <a:r>
              <a:rPr lang="en-US" altLang="ko-KR" sz="2400" dirty="0"/>
              <a:t>03</a:t>
            </a:r>
            <a:endParaRPr lang="ko-KR" altLang="en-US" sz="2400" dirty="0"/>
          </a:p>
        </p:txBody>
      </p:sp>
      <p:pic>
        <p:nvPicPr>
          <p:cNvPr id="12" name="Picture 4" descr="Gripsweat - KENNY G &amp; CANTOR BRUCE BENSON - Jazz Service - SEALED Jewish  Jazz LP circa 1984">
            <a:extLst>
              <a:ext uri="{FF2B5EF4-FFF2-40B4-BE49-F238E27FC236}">
                <a16:creationId xmlns:a16="http://schemas.microsoft.com/office/drawing/2014/main" id="{EE262BC8-C828-FD63-0351-B32FB3200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247" y="480855"/>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C0CBD02-F9BA-A801-CE47-BF5964665826}"/>
              </a:ext>
            </a:extLst>
          </p:cNvPr>
          <p:cNvSpPr>
            <a:spLocks noGrp="1"/>
          </p:cNvSpPr>
          <p:nvPr>
            <p:ph type="title" idx="4294967295"/>
          </p:nvPr>
        </p:nvSpPr>
        <p:spPr>
          <a:xfrm>
            <a:off x="1774300" y="880018"/>
            <a:ext cx="10515600" cy="1325563"/>
          </a:xfrm>
        </p:spPr>
        <p:txBody>
          <a:bodyPr>
            <a:normAutofit fontScale="90000"/>
          </a:bodyPr>
          <a:lstStyle/>
          <a:p>
            <a:r>
              <a:rPr lang="sr-Latn-RS" altLang="ko-KR" dirty="0"/>
              <a:t>Sadržaj </a:t>
            </a:r>
            <a:br>
              <a:rPr lang="sr-Latn-RS" altLang="ko-KR" dirty="0"/>
            </a:br>
            <a:r>
              <a:rPr lang="sr-Latn-RS" altLang="ko-KR" dirty="0"/>
              <a:t>Teme </a:t>
            </a:r>
            <a:br>
              <a:rPr lang="ko-KR" altLang="en-US" dirty="0"/>
            </a:br>
            <a:endParaRPr lang="en-US" dirty="0"/>
          </a:p>
        </p:txBody>
      </p:sp>
      <p:sp>
        <p:nvSpPr>
          <p:cNvPr id="14" name="TextBox 13">
            <a:extLst>
              <a:ext uri="{FF2B5EF4-FFF2-40B4-BE49-F238E27FC236}">
                <a16:creationId xmlns:a16="http://schemas.microsoft.com/office/drawing/2014/main" id="{4B3DEA5D-86A4-88C7-845D-7F0DC01704C1}"/>
              </a:ext>
            </a:extLst>
          </p:cNvPr>
          <p:cNvSpPr txBox="1"/>
          <p:nvPr/>
        </p:nvSpPr>
        <p:spPr>
          <a:xfrm>
            <a:off x="4723702" y="5049078"/>
            <a:ext cx="1832796" cy="369332"/>
          </a:xfrm>
          <a:prstGeom prst="rect">
            <a:avLst/>
          </a:prstGeom>
          <a:noFill/>
        </p:spPr>
        <p:txBody>
          <a:bodyPr wrap="square">
            <a:spAutoFit/>
          </a:bodyPr>
          <a:lstStyle/>
          <a:p>
            <a:pPr marL="171450" indent="-171450" algn="ctr">
              <a:buFont typeface="Wingdings" panose="05000000000000000000" pitchFamily="2" charset="2"/>
              <a:buChar char="§"/>
            </a:pPr>
            <a:r>
              <a:rPr lang="sr-Latn-RS" altLang="ko-KR" sz="1800" dirty="0" err="1"/>
              <a:t>Jazz</a:t>
            </a:r>
            <a:r>
              <a:rPr lang="sr-Latn-RS" altLang="ko-KR" sz="1800" dirty="0"/>
              <a:t> i ja </a:t>
            </a:r>
          </a:p>
        </p:txBody>
      </p:sp>
    </p:spTree>
    <p:extLst>
      <p:ext uri="{BB962C8B-B14F-4D97-AF65-F5344CB8AC3E}">
        <p14:creationId xmlns:p14="http://schemas.microsoft.com/office/powerpoint/2010/main" val="3288153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EC42B2A-A4AD-C1B0-0D2C-66A8019E80C5}"/>
              </a:ext>
            </a:extLst>
          </p:cNvPr>
          <p:cNvSpPr>
            <a:spLocks noGrp="1"/>
          </p:cNvSpPr>
          <p:nvPr>
            <p:ph type="title"/>
          </p:nvPr>
        </p:nvSpPr>
        <p:spPr>
          <a:xfrm>
            <a:off x="964760" y="804328"/>
            <a:ext cx="6091312" cy="1205821"/>
          </a:xfrm>
        </p:spPr>
        <p:txBody>
          <a:bodyPr>
            <a:normAutofit/>
          </a:bodyPr>
          <a:lstStyle/>
          <a:p>
            <a:r>
              <a:rPr lang="sr-Latn-RS" sz="4000" b="1">
                <a:solidFill>
                  <a:srgbClr val="FEFFFF"/>
                </a:solidFill>
              </a:rPr>
              <a:t>Gypsy Jazz</a:t>
            </a:r>
            <a:br>
              <a:rPr lang="sr-Latn-RS" sz="4000">
                <a:solidFill>
                  <a:srgbClr val="FEFFFF"/>
                </a:solidFill>
              </a:rPr>
            </a:br>
            <a:endParaRPr lang="en-US" sz="4000">
              <a:solidFill>
                <a:srgbClr val="FEFFFF"/>
              </a:solidFill>
            </a:endParaRPr>
          </a:p>
        </p:txBody>
      </p:sp>
      <p:sp>
        <p:nvSpPr>
          <p:cNvPr id="3" name="Content Placeholder 2">
            <a:extLst>
              <a:ext uri="{FF2B5EF4-FFF2-40B4-BE49-F238E27FC236}">
                <a16:creationId xmlns:a16="http://schemas.microsoft.com/office/drawing/2014/main" id="{05A2EEDD-B87C-36E1-FFA6-58D9EF797C57}"/>
              </a:ext>
            </a:extLst>
          </p:cNvPr>
          <p:cNvSpPr>
            <a:spLocks noGrp="1"/>
          </p:cNvSpPr>
          <p:nvPr>
            <p:ph idx="1"/>
          </p:nvPr>
        </p:nvSpPr>
        <p:spPr>
          <a:xfrm>
            <a:off x="1282189" y="2494450"/>
            <a:ext cx="5773883" cy="3563159"/>
          </a:xfrm>
        </p:spPr>
        <p:txBody>
          <a:bodyPr>
            <a:normAutofit/>
          </a:bodyPr>
          <a:lstStyle/>
          <a:p>
            <a:pPr fontAlgn="base"/>
            <a:r>
              <a:rPr lang="en-US" sz="1900" b="0" i="0" u="sng" dirty="0" err="1">
                <a:effectLst/>
                <a:latin typeface="Open Sans" panose="020B0606030504020204" pitchFamily="34" charset="0"/>
                <a:hlinkClick r:id="rId4"/>
              </a:rPr>
              <a:t>Guitarista</a:t>
            </a:r>
            <a:r>
              <a:rPr lang="en-US" sz="1900" b="0" i="0" u="sng" dirty="0">
                <a:effectLst/>
                <a:latin typeface="Open Sans" panose="020B0606030504020204" pitchFamily="34" charset="0"/>
                <a:hlinkClick r:id="rId4"/>
              </a:rPr>
              <a:t> Django Reinhardt</a:t>
            </a:r>
            <a:r>
              <a:rPr lang="en-US" sz="1900" dirty="0">
                <a:latin typeface="Open Sans" panose="020B0606030504020204" pitchFamily="34" charset="0"/>
              </a:rPr>
              <a:t> </a:t>
            </a:r>
            <a:r>
              <a:rPr lang="en-US" sz="1900" dirty="0" err="1">
                <a:latin typeface="Open Sans" panose="020B0606030504020204" pitchFamily="34" charset="0"/>
              </a:rPr>
              <a:t>i</a:t>
            </a:r>
            <a:r>
              <a:rPr lang="en-US" sz="1900" dirty="0">
                <a:latin typeface="Open Sans" panose="020B0606030504020204" pitchFamily="34" charset="0"/>
              </a:rPr>
              <a:t> </a:t>
            </a:r>
            <a:r>
              <a:rPr lang="en-US" sz="1900" dirty="0" err="1">
                <a:latin typeface="Open Sans" panose="020B0606030504020204" pitchFamily="34" charset="0"/>
              </a:rPr>
              <a:t>Violinista</a:t>
            </a:r>
            <a:r>
              <a:rPr lang="en-US" sz="1900" dirty="0">
                <a:latin typeface="Open Sans" panose="020B0606030504020204" pitchFamily="34" charset="0"/>
              </a:rPr>
              <a:t> </a:t>
            </a:r>
            <a:r>
              <a:rPr lang="en-US" sz="1900" dirty="0">
                <a:solidFill>
                  <a:srgbClr val="0070C0"/>
                </a:solidFill>
                <a:latin typeface="Open Sans" panose="020B0606030504020204" pitchFamily="34" charset="0"/>
              </a:rPr>
              <a:t>Stéphane </a:t>
            </a:r>
            <a:r>
              <a:rPr lang="en-US" sz="1900" dirty="0" err="1">
                <a:solidFill>
                  <a:srgbClr val="0070C0"/>
                </a:solidFill>
                <a:latin typeface="Open Sans" panose="020B0606030504020204" pitchFamily="34" charset="0"/>
              </a:rPr>
              <a:t>Grapelli</a:t>
            </a:r>
            <a:r>
              <a:rPr lang="en-US" sz="1900" dirty="0">
                <a:solidFill>
                  <a:srgbClr val="0070C0"/>
                </a:solidFill>
                <a:latin typeface="Open Sans" panose="020B0606030504020204" pitchFamily="34" charset="0"/>
              </a:rPr>
              <a:t> </a:t>
            </a:r>
            <a:r>
              <a:rPr lang="en-US" sz="1900" dirty="0" err="1">
                <a:latin typeface="Open Sans" panose="020B0606030504020204" pitchFamily="34" charset="0"/>
              </a:rPr>
              <a:t>stvorio</a:t>
            </a:r>
            <a:r>
              <a:rPr lang="en-US" sz="1900" dirty="0">
                <a:latin typeface="Open Sans" panose="020B0606030504020204" pitchFamily="34" charset="0"/>
              </a:rPr>
              <a:t> je </a:t>
            </a:r>
            <a:r>
              <a:rPr lang="en-US" sz="1900" dirty="0" err="1">
                <a:latin typeface="Open Sans" panose="020B0606030504020204" pitchFamily="34" charset="0"/>
              </a:rPr>
              <a:t>prvu</a:t>
            </a:r>
            <a:r>
              <a:rPr lang="en-US" sz="1900" dirty="0">
                <a:latin typeface="Open Sans" panose="020B0606030504020204" pitchFamily="34" charset="0"/>
              </a:rPr>
              <a:t> </a:t>
            </a:r>
            <a:r>
              <a:rPr lang="en-US" sz="1900" dirty="0" err="1">
                <a:latin typeface="Open Sans" panose="020B0606030504020204" pitchFamily="34" charset="0"/>
              </a:rPr>
              <a:t>veliku</a:t>
            </a:r>
            <a:r>
              <a:rPr lang="en-US" sz="1900" dirty="0">
                <a:latin typeface="Open Sans" panose="020B0606030504020204" pitchFamily="34" charset="0"/>
              </a:rPr>
              <a:t> </a:t>
            </a:r>
            <a:r>
              <a:rPr lang="en-US" sz="1900" dirty="0" err="1">
                <a:latin typeface="Open Sans" panose="020B0606030504020204" pitchFamily="34" charset="0"/>
              </a:rPr>
              <a:t>evropsku</a:t>
            </a:r>
            <a:r>
              <a:rPr lang="en-US" sz="1900" dirty="0">
                <a:latin typeface="Open Sans" panose="020B0606030504020204" pitchFamily="34" charset="0"/>
              </a:rPr>
              <a:t> </a:t>
            </a:r>
            <a:r>
              <a:rPr lang="en-US" sz="1900" dirty="0" err="1">
                <a:latin typeface="Open Sans" panose="020B0606030504020204" pitchFamily="34" charset="0"/>
              </a:rPr>
              <a:t>džez</a:t>
            </a:r>
            <a:r>
              <a:rPr lang="en-US" sz="1900" dirty="0">
                <a:latin typeface="Open Sans" panose="020B0606030504020204" pitchFamily="34" charset="0"/>
              </a:rPr>
              <a:t> </a:t>
            </a:r>
            <a:r>
              <a:rPr lang="en-US" sz="1900" dirty="0" err="1">
                <a:latin typeface="Open Sans" panose="020B0606030504020204" pitchFamily="34" charset="0"/>
              </a:rPr>
              <a:t>grupu</a:t>
            </a:r>
            <a:r>
              <a:rPr lang="en-US" sz="1900" dirty="0">
                <a:latin typeface="Open Sans" panose="020B0606030504020204" pitchFamily="34" charset="0"/>
              </a:rPr>
              <a:t> </a:t>
            </a:r>
            <a:r>
              <a:rPr lang="en-US" sz="1900" dirty="0" err="1">
                <a:latin typeface="Open Sans" panose="020B0606030504020204" pitchFamily="34" charset="0"/>
              </a:rPr>
              <a:t>kada</a:t>
            </a:r>
            <a:r>
              <a:rPr lang="en-US" sz="1900" dirty="0">
                <a:latin typeface="Open Sans" panose="020B0606030504020204" pitchFamily="34" charset="0"/>
              </a:rPr>
              <a:t> </a:t>
            </a:r>
            <a:r>
              <a:rPr lang="en-US" sz="1900" dirty="0" err="1">
                <a:latin typeface="Open Sans" panose="020B0606030504020204" pitchFamily="34" charset="0"/>
              </a:rPr>
              <a:t>su</a:t>
            </a:r>
            <a:r>
              <a:rPr lang="en-US" sz="1900" dirty="0">
                <a:latin typeface="Open Sans" panose="020B0606030504020204" pitchFamily="34" charset="0"/>
              </a:rPr>
              <a:t> </a:t>
            </a:r>
            <a:r>
              <a:rPr lang="en-US" sz="1900" dirty="0" err="1">
                <a:latin typeface="Open Sans" panose="020B0606030504020204" pitchFamily="34" charset="0"/>
              </a:rPr>
              <a:t>osnovali</a:t>
            </a:r>
            <a:r>
              <a:rPr lang="en-US" sz="1900" dirty="0">
                <a:latin typeface="Open Sans" panose="020B0606030504020204" pitchFamily="34" charset="0"/>
              </a:rPr>
              <a:t> Quintette </a:t>
            </a:r>
            <a:r>
              <a:rPr lang="en-US" sz="1900" b="0" i="0" dirty="0">
                <a:effectLst/>
                <a:latin typeface="Open Sans" panose="020B0606030504020204" pitchFamily="34" charset="0"/>
              </a:rPr>
              <a:t>du Hot Club de France</a:t>
            </a:r>
            <a:r>
              <a:rPr lang="en-US" sz="1900" dirty="0">
                <a:latin typeface="Open Sans" panose="020B0606030504020204" pitchFamily="34" charset="0"/>
              </a:rPr>
              <a:t> </a:t>
            </a:r>
            <a:r>
              <a:rPr lang="en-US" sz="1900" dirty="0" err="1">
                <a:latin typeface="Open Sans" panose="020B0606030504020204" pitchFamily="34" charset="0"/>
              </a:rPr>
              <a:t>krajem</a:t>
            </a:r>
            <a:r>
              <a:rPr lang="en-US" sz="1900" dirty="0">
                <a:latin typeface="Open Sans" panose="020B0606030504020204" pitchFamily="34" charset="0"/>
              </a:rPr>
              <a:t> </a:t>
            </a:r>
            <a:r>
              <a:rPr lang="en-US" sz="1900" dirty="0" err="1">
                <a:latin typeface="Open Sans" panose="020B0606030504020204" pitchFamily="34" charset="0"/>
              </a:rPr>
              <a:t>tridesetih</a:t>
            </a:r>
            <a:r>
              <a:rPr lang="en-US" sz="1900" dirty="0">
                <a:latin typeface="Open Sans" panose="020B0606030504020204" pitchFamily="34" charset="0"/>
              </a:rPr>
              <a:t>.</a:t>
            </a:r>
            <a:endParaRPr lang="en-US" sz="1900" b="0" i="0" dirty="0">
              <a:effectLst/>
              <a:latin typeface="Open Sans" panose="020B0606030504020204" pitchFamily="34" charset="0"/>
            </a:endParaRPr>
          </a:p>
          <a:p>
            <a:pPr fontAlgn="base"/>
            <a:r>
              <a:rPr lang="en-US" sz="1900" dirty="0" err="1">
                <a:latin typeface="Open Sans" panose="020B0606030504020204" pitchFamily="34" charset="0"/>
              </a:rPr>
              <a:t>Uz</a:t>
            </a:r>
            <a:r>
              <a:rPr lang="en-US" sz="1900" dirty="0">
                <a:latin typeface="Open Sans" panose="020B0606030504020204" pitchFamily="34" charset="0"/>
              </a:rPr>
              <a:t> </a:t>
            </a:r>
            <a:r>
              <a:rPr lang="en-US" sz="1900" dirty="0" err="1">
                <a:latin typeface="Open Sans" panose="020B0606030504020204" pitchFamily="34" charset="0"/>
              </a:rPr>
              <a:t>instrumentaciju</a:t>
            </a:r>
            <a:r>
              <a:rPr lang="en-US" sz="1900" dirty="0">
                <a:latin typeface="Open Sans" panose="020B0606030504020204" pitchFamily="34" charset="0"/>
              </a:rPr>
              <a:t> </a:t>
            </a:r>
            <a:r>
              <a:rPr lang="en-US" sz="1900" dirty="0" err="1">
                <a:latin typeface="Open Sans" panose="020B0606030504020204" pitchFamily="34" charset="0"/>
              </a:rPr>
              <a:t>na</a:t>
            </a:r>
            <a:r>
              <a:rPr lang="en-US" sz="1900" dirty="0">
                <a:latin typeface="Open Sans" panose="020B0606030504020204" pitchFamily="34" charset="0"/>
              </a:rPr>
              <a:t> </a:t>
            </a:r>
            <a:r>
              <a:rPr lang="en-US" sz="1900" dirty="0" err="1">
                <a:latin typeface="Open Sans" panose="020B0606030504020204" pitchFamily="34" charset="0"/>
              </a:rPr>
              <a:t>kojoj</a:t>
            </a:r>
            <a:r>
              <a:rPr lang="en-US" sz="1900" dirty="0">
                <a:latin typeface="Open Sans" panose="020B0606030504020204" pitchFamily="34" charset="0"/>
              </a:rPr>
              <a:t> </a:t>
            </a:r>
            <a:r>
              <a:rPr lang="en-US" sz="1900" dirty="0" err="1">
                <a:latin typeface="Open Sans" panose="020B0606030504020204" pitchFamily="34" charset="0"/>
              </a:rPr>
              <a:t>su</a:t>
            </a:r>
            <a:r>
              <a:rPr lang="en-US" sz="1900" dirty="0">
                <a:latin typeface="Open Sans" panose="020B0606030504020204" pitchFamily="34" charset="0"/>
              </a:rPr>
              <a:t> </a:t>
            </a:r>
            <a:r>
              <a:rPr lang="en-US" sz="1900" dirty="0" err="1">
                <a:latin typeface="Open Sans" panose="020B0606030504020204" pitchFamily="34" charset="0"/>
              </a:rPr>
              <a:t>bili</a:t>
            </a:r>
            <a:r>
              <a:rPr lang="en-US" sz="1900" dirty="0">
                <a:latin typeface="Open Sans" panose="020B0606030504020204" pitchFamily="34" charset="0"/>
              </a:rPr>
              <a:t> </a:t>
            </a:r>
            <a:r>
              <a:rPr lang="en-US" sz="1900" dirty="0" err="1">
                <a:latin typeface="Open Sans" panose="020B0606030504020204" pitchFamily="34" charset="0"/>
              </a:rPr>
              <a:t>samo</a:t>
            </a:r>
            <a:r>
              <a:rPr lang="en-US" sz="1900" dirty="0">
                <a:latin typeface="Open Sans" panose="020B0606030504020204" pitchFamily="34" charset="0"/>
              </a:rPr>
              <a:t> </a:t>
            </a:r>
            <a:r>
              <a:rPr lang="en-US" sz="1900" dirty="0" err="1">
                <a:latin typeface="Open Sans" panose="020B0606030504020204" pitchFamily="34" charset="0"/>
              </a:rPr>
              <a:t>gudački</a:t>
            </a:r>
            <a:r>
              <a:rPr lang="en-US" sz="1900" dirty="0">
                <a:latin typeface="Open Sans" panose="020B0606030504020204" pitchFamily="34" charset="0"/>
              </a:rPr>
              <a:t> </a:t>
            </a:r>
            <a:r>
              <a:rPr lang="en-US" sz="1900" dirty="0" err="1">
                <a:latin typeface="Open Sans" panose="020B0606030504020204" pitchFamily="34" charset="0"/>
              </a:rPr>
              <a:t>instrumenti</a:t>
            </a:r>
            <a:r>
              <a:rPr lang="en-US" sz="1900" dirty="0">
                <a:latin typeface="Open Sans" panose="020B0606030504020204" pitchFamily="34" charset="0"/>
              </a:rPr>
              <a:t>, bez </a:t>
            </a:r>
            <a:r>
              <a:rPr lang="en-US" sz="1900" dirty="0" err="1">
                <a:latin typeface="Open Sans" panose="020B0606030504020204" pitchFamily="34" charset="0"/>
              </a:rPr>
              <a:t>bubnjeva</a:t>
            </a:r>
            <a:r>
              <a:rPr lang="en-US" sz="1900" dirty="0">
                <a:latin typeface="Open Sans" panose="020B0606030504020204" pitchFamily="34" charset="0"/>
              </a:rPr>
              <a:t>. 
</a:t>
            </a:r>
            <a:r>
              <a:rPr lang="en-US" sz="1900" b="0" i="0" u="sng" dirty="0">
                <a:effectLst/>
                <a:latin typeface="Open Sans" panose="020B0606030504020204" pitchFamily="34" charset="0"/>
                <a:hlinkClick r:id="rId5"/>
              </a:rPr>
              <a:t>Gypsy jazz</a:t>
            </a:r>
            <a:r>
              <a:rPr lang="en-US" sz="1900" dirty="0">
                <a:latin typeface="Open Sans" panose="020B0606030504020204" pitchFamily="34" charset="0"/>
                <a:hlinkClick r:id="rId5"/>
              </a:rPr>
              <a:t> </a:t>
            </a:r>
            <a:r>
              <a:rPr lang="en-US" sz="1900" dirty="0" err="1">
                <a:latin typeface="Open Sans" panose="020B0606030504020204" pitchFamily="34" charset="0"/>
              </a:rPr>
              <a:t>i</a:t>
            </a:r>
            <a:r>
              <a:rPr lang="en-US" sz="1900" dirty="0">
                <a:latin typeface="Open Sans" panose="020B0606030504020204" pitchFamily="34" charset="0"/>
              </a:rPr>
              <a:t> </a:t>
            </a:r>
            <a:r>
              <a:rPr lang="en-US" sz="1900" dirty="0" err="1">
                <a:latin typeface="Open Sans" panose="020B0606030504020204" pitchFamily="34" charset="0"/>
              </a:rPr>
              <a:t>dalje</a:t>
            </a:r>
            <a:r>
              <a:rPr lang="en-US" sz="1900" dirty="0">
                <a:latin typeface="Open Sans" panose="020B0606030504020204" pitchFamily="34" charset="0"/>
              </a:rPr>
              <a:t> je </a:t>
            </a:r>
            <a:r>
              <a:rPr lang="en-US" sz="1900" dirty="0" err="1">
                <a:latin typeface="Open Sans" panose="020B0606030504020204" pitchFamily="34" charset="0"/>
              </a:rPr>
              <a:t>popularan</a:t>
            </a:r>
            <a:r>
              <a:rPr lang="en-US" sz="1900" dirty="0">
                <a:latin typeface="Open Sans" panose="020B0606030504020204" pitchFamily="34" charset="0"/>
              </a:rPr>
              <a:t> </a:t>
            </a:r>
            <a:r>
              <a:rPr lang="en-US" sz="1900" dirty="0" err="1">
                <a:latin typeface="Open Sans" panose="020B0606030504020204" pitchFamily="34" charset="0"/>
              </a:rPr>
              <a:t>kao</a:t>
            </a:r>
            <a:r>
              <a:rPr lang="en-US" sz="1900" dirty="0">
                <a:latin typeface="Open Sans" panose="020B0606030504020204" pitchFamily="34" charset="0"/>
              </a:rPr>
              <a:t> pod-</a:t>
            </a:r>
            <a:r>
              <a:rPr lang="en-US" sz="1900" dirty="0" err="1">
                <a:latin typeface="Open Sans" panose="020B0606030504020204" pitchFamily="34" charset="0"/>
              </a:rPr>
              <a:t>žanr</a:t>
            </a:r>
            <a:r>
              <a:rPr lang="en-US" sz="1900" dirty="0">
                <a:latin typeface="Open Sans" panose="020B0606030504020204" pitchFamily="34" charset="0"/>
              </a:rPr>
              <a:t> </a:t>
            </a:r>
            <a:r>
              <a:rPr lang="en-US" sz="1900" dirty="0" err="1">
                <a:latin typeface="Open Sans" panose="020B0606030504020204" pitchFamily="34" charset="0"/>
              </a:rPr>
              <a:t>na</a:t>
            </a:r>
            <a:r>
              <a:rPr lang="en-US" sz="1900" dirty="0">
                <a:latin typeface="Open Sans" panose="020B0606030504020204" pitchFamily="34" charset="0"/>
              </a:rPr>
              <a:t> koji </a:t>
            </a:r>
            <a:r>
              <a:rPr lang="en-US" sz="1900" dirty="0" err="1">
                <a:latin typeface="Open Sans" panose="020B0606030504020204" pitchFamily="34" charset="0"/>
              </a:rPr>
              <a:t>utiče</a:t>
            </a:r>
            <a:r>
              <a:rPr lang="en-US" sz="1900" dirty="0">
                <a:latin typeface="Open Sans" panose="020B0606030504020204" pitchFamily="34" charset="0"/>
              </a:rPr>
              <a:t> </a:t>
            </a:r>
            <a:r>
              <a:rPr lang="en-US" sz="1900" dirty="0" err="1">
                <a:latin typeface="Open Sans" panose="020B0606030504020204" pitchFamily="34" charset="0"/>
              </a:rPr>
              <a:t>američka</a:t>
            </a:r>
            <a:r>
              <a:rPr lang="en-US" sz="1900" dirty="0">
                <a:latin typeface="Open Sans" panose="020B0606030504020204" pitchFamily="34" charset="0"/>
              </a:rPr>
              <a:t> </a:t>
            </a:r>
            <a:r>
              <a:rPr lang="en-US" sz="1900" dirty="0" err="1">
                <a:latin typeface="Open Sans" panose="020B0606030504020204" pitchFamily="34" charset="0"/>
              </a:rPr>
              <a:t>džez</a:t>
            </a:r>
            <a:r>
              <a:rPr lang="en-US" sz="1900" dirty="0">
                <a:latin typeface="Open Sans" panose="020B0606030504020204" pitchFamily="34" charset="0"/>
              </a:rPr>
              <a:t> </a:t>
            </a:r>
            <a:r>
              <a:rPr lang="en-US" sz="1900" dirty="0" err="1">
                <a:latin typeface="Open Sans" panose="020B0606030504020204" pitchFamily="34" charset="0"/>
              </a:rPr>
              <a:t>tradicija</a:t>
            </a:r>
            <a:r>
              <a:rPr lang="en-US" sz="1900" dirty="0">
                <a:latin typeface="Open Sans" panose="020B0606030504020204" pitchFamily="34" charset="0"/>
              </a:rPr>
              <a:t> </a:t>
            </a:r>
            <a:r>
              <a:rPr lang="en-US" sz="1900" dirty="0" err="1">
                <a:latin typeface="Open Sans" panose="020B0606030504020204" pitchFamily="34" charset="0"/>
              </a:rPr>
              <a:t>ali</a:t>
            </a:r>
            <a:r>
              <a:rPr lang="en-US" sz="1900" dirty="0">
                <a:latin typeface="Open Sans" panose="020B0606030504020204" pitchFamily="34" charset="0"/>
              </a:rPr>
              <a:t> je </a:t>
            </a:r>
            <a:r>
              <a:rPr lang="en-US" sz="1900" dirty="0" err="1">
                <a:latin typeface="Open Sans" panose="020B0606030504020204" pitchFamily="34" charset="0"/>
              </a:rPr>
              <a:t>veoma</a:t>
            </a:r>
            <a:r>
              <a:rPr lang="en-US" sz="1900" dirty="0">
                <a:latin typeface="Open Sans" panose="020B0606030504020204" pitchFamily="34" charset="0"/>
              </a:rPr>
              <a:t> </a:t>
            </a:r>
            <a:r>
              <a:rPr lang="en-US" sz="1900" dirty="0" err="1">
                <a:latin typeface="Open Sans" panose="020B0606030504020204" pitchFamily="34" charset="0"/>
              </a:rPr>
              <a:t>jedinstven</a:t>
            </a:r>
            <a:r>
              <a:rPr lang="en-US" sz="1900" dirty="0">
                <a:latin typeface="Open Sans" panose="020B0606030504020204" pitchFamily="34" charset="0"/>
              </a:rPr>
              <a:t> </a:t>
            </a:r>
            <a:r>
              <a:rPr lang="en-US" sz="1900" dirty="0" err="1">
                <a:latin typeface="Open Sans" panose="020B0606030504020204" pitchFamily="34" charset="0"/>
              </a:rPr>
              <a:t>stil</a:t>
            </a:r>
            <a:r>
              <a:rPr lang="en-US" sz="1900" dirty="0">
                <a:latin typeface="Open Sans" panose="020B0606030504020204" pitchFamily="34" charset="0"/>
              </a:rPr>
              <a:t>, </a:t>
            </a:r>
            <a:r>
              <a:rPr lang="en-US" sz="1900" dirty="0" err="1">
                <a:latin typeface="Open Sans" panose="020B0606030504020204" pitchFamily="34" charset="0"/>
              </a:rPr>
              <a:t>sa</a:t>
            </a:r>
            <a:r>
              <a:rPr lang="en-US" sz="1900" dirty="0">
                <a:latin typeface="Open Sans" panose="020B0606030504020204" pitchFamily="34" charset="0"/>
              </a:rPr>
              <a:t> </a:t>
            </a:r>
            <a:r>
              <a:rPr lang="en-US" sz="1900" dirty="0" err="1">
                <a:latin typeface="Open Sans" panose="020B0606030504020204" pitchFamily="34" charset="0"/>
              </a:rPr>
              <a:t>sopstvenim</a:t>
            </a:r>
            <a:r>
              <a:rPr lang="en-US" sz="1900" dirty="0">
                <a:latin typeface="Open Sans" panose="020B0606030504020204" pitchFamily="34" charset="0"/>
              </a:rPr>
              <a:t> </a:t>
            </a:r>
            <a:r>
              <a:rPr lang="en-US" sz="1900" dirty="0" err="1">
                <a:latin typeface="Open Sans" panose="020B0606030504020204" pitchFamily="34" charset="0"/>
              </a:rPr>
              <a:t>jezikom</a:t>
            </a:r>
            <a:r>
              <a:rPr lang="en-US" sz="1900" dirty="0">
                <a:latin typeface="Open Sans" panose="020B0606030504020204" pitchFamily="34" charset="0"/>
              </a:rPr>
              <a:t> </a:t>
            </a:r>
            <a:r>
              <a:rPr lang="en-US" sz="1900" dirty="0" err="1">
                <a:latin typeface="Open Sans" panose="020B0606030504020204" pitchFamily="34" charset="0"/>
              </a:rPr>
              <a:t>i</a:t>
            </a:r>
            <a:r>
              <a:rPr lang="en-US" sz="1900" dirty="0">
                <a:latin typeface="Open Sans" panose="020B0606030504020204" pitchFamily="34" charset="0"/>
              </a:rPr>
              <a:t> </a:t>
            </a:r>
            <a:r>
              <a:rPr lang="en-US" sz="1900" dirty="0" err="1">
                <a:latin typeface="Open Sans" panose="020B0606030504020204" pitchFamily="34" charset="0"/>
              </a:rPr>
              <a:t>repertoarom</a:t>
            </a:r>
            <a:r>
              <a:rPr lang="en-US" sz="1900" dirty="0">
                <a:latin typeface="Open Sans" panose="020B0606030504020204" pitchFamily="34" charset="0"/>
              </a:rPr>
              <a:t>, od </a:t>
            </a:r>
            <a:r>
              <a:rPr lang="en-US" sz="1900" dirty="0" err="1">
                <a:latin typeface="Open Sans" panose="020B0606030504020204" pitchFamily="34" charset="0"/>
              </a:rPr>
              <a:t>kojih</a:t>
            </a:r>
            <a:r>
              <a:rPr lang="en-US" sz="1900" dirty="0">
                <a:latin typeface="Open Sans" panose="020B0606030504020204" pitchFamily="34" charset="0"/>
              </a:rPr>
              <a:t> </a:t>
            </a:r>
            <a:r>
              <a:rPr lang="en-US" sz="1900" dirty="0" err="1">
                <a:latin typeface="Open Sans" panose="020B0606030504020204" pitchFamily="34" charset="0"/>
              </a:rPr>
              <a:t>veliki</a:t>
            </a:r>
            <a:r>
              <a:rPr lang="en-US" sz="1900" dirty="0">
                <a:latin typeface="Open Sans" panose="020B0606030504020204" pitchFamily="34" charset="0"/>
              </a:rPr>
              <a:t> deo </a:t>
            </a:r>
            <a:r>
              <a:rPr lang="en-US" sz="1900" dirty="0" err="1">
                <a:latin typeface="Open Sans" panose="020B0606030504020204" pitchFamily="34" charset="0"/>
              </a:rPr>
              <a:t>komponuje</a:t>
            </a:r>
            <a:r>
              <a:rPr lang="en-US" sz="1900" dirty="0">
                <a:latin typeface="Open Sans" panose="020B0606030504020204" pitchFamily="34" charset="0"/>
              </a:rPr>
              <a:t> </a:t>
            </a:r>
            <a:r>
              <a:rPr lang="en-US" sz="1900" dirty="0" err="1">
                <a:latin typeface="Open Sans" panose="020B0606030504020204" pitchFamily="34" charset="0"/>
              </a:rPr>
              <a:t>Rajnhart</a:t>
            </a:r>
            <a:r>
              <a:rPr lang="en-US" sz="1900" dirty="0">
                <a:latin typeface="Open Sans" panose="020B0606030504020204" pitchFamily="34" charset="0"/>
              </a:rPr>
              <a:t>.</a:t>
            </a:r>
            <a:endParaRPr lang="en-US" sz="1900" dirty="0"/>
          </a:p>
        </p:txBody>
      </p:sp>
      <p:pic>
        <p:nvPicPr>
          <p:cNvPr id="5" name="Online Media 4" title="Django Legacy Band - All of Me">
            <a:hlinkClick r:id="" action="ppaction://media"/>
            <a:extLst>
              <a:ext uri="{FF2B5EF4-FFF2-40B4-BE49-F238E27FC236}">
                <a16:creationId xmlns:a16="http://schemas.microsoft.com/office/drawing/2014/main" id="{646A34FC-2AFD-FB9F-EDE9-4E6AC442E5C1}"/>
              </a:ext>
            </a:extLst>
          </p:cNvPr>
          <p:cNvPicPr>
            <a:picLocks noRot="1" noChangeAspect="1"/>
          </p:cNvPicPr>
          <p:nvPr>
            <a:videoFile r:link="rId1"/>
          </p:nvPr>
        </p:nvPicPr>
        <p:blipFill>
          <a:blip r:embed="rId6"/>
          <a:stretch>
            <a:fillRect/>
          </a:stretch>
        </p:blipFill>
        <p:spPr>
          <a:xfrm>
            <a:off x="8223374" y="3933107"/>
            <a:ext cx="3343407" cy="1889024"/>
          </a:xfrm>
          <a:prstGeom prst="rect">
            <a:avLst/>
          </a:prstGeom>
        </p:spPr>
      </p:pic>
      <p:pic>
        <p:nvPicPr>
          <p:cNvPr id="4" name="Online Media 3" title="Django Reinhardt &amp; Stephane Grappelli - Minor Swing">
            <a:hlinkClick r:id="" action="ppaction://media"/>
            <a:extLst>
              <a:ext uri="{FF2B5EF4-FFF2-40B4-BE49-F238E27FC236}">
                <a16:creationId xmlns:a16="http://schemas.microsoft.com/office/drawing/2014/main" id="{07C43A50-0B30-6003-B363-F4333A8C4748}"/>
              </a:ext>
            </a:extLst>
          </p:cNvPr>
          <p:cNvPicPr>
            <a:picLocks noRot="1" noChangeAspect="1"/>
          </p:cNvPicPr>
          <p:nvPr>
            <a:videoFile r:link="rId2"/>
          </p:nvPr>
        </p:nvPicPr>
        <p:blipFill>
          <a:blip r:embed="rId7"/>
          <a:stretch>
            <a:fillRect/>
          </a:stretch>
        </p:blipFill>
        <p:spPr>
          <a:xfrm>
            <a:off x="8163985" y="923732"/>
            <a:ext cx="3340358" cy="2505268"/>
          </a:xfrm>
          <a:prstGeom prst="rect">
            <a:avLst/>
          </a:prstGeom>
        </p:spPr>
      </p:pic>
    </p:spTree>
    <p:extLst>
      <p:ext uri="{BB962C8B-B14F-4D97-AF65-F5344CB8AC3E}">
        <p14:creationId xmlns:p14="http://schemas.microsoft.com/office/powerpoint/2010/main" val="123407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2530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82C7E14-A220-327A-C7BA-0C67265F8825}"/>
              </a:ext>
            </a:extLst>
          </p:cNvPr>
          <p:cNvSpPr>
            <a:spLocks noGrp="1"/>
          </p:cNvSpPr>
          <p:nvPr>
            <p:ph type="title"/>
          </p:nvPr>
        </p:nvSpPr>
        <p:spPr>
          <a:xfrm>
            <a:off x="774700" y="762000"/>
            <a:ext cx="3759200" cy="3300984"/>
          </a:xfrm>
        </p:spPr>
        <p:txBody>
          <a:bodyPr>
            <a:normAutofit/>
          </a:bodyPr>
          <a:lstStyle/>
          <a:p>
            <a:r>
              <a:rPr lang="sr-Latn-RS" b="1">
                <a:solidFill>
                  <a:srgbClr val="FFFFFF"/>
                </a:solidFill>
              </a:rPr>
              <a:t>Cool Jazz</a:t>
            </a:r>
            <a:endParaRPr lang="en-US">
              <a:solidFill>
                <a:srgbClr val="FFFFFF"/>
              </a:solidFill>
            </a:endParaRPr>
          </a:p>
        </p:txBody>
      </p:sp>
      <p:sp>
        <p:nvSpPr>
          <p:cNvPr id="52" name="Rectangle 51">
            <a:extLst>
              <a:ext uri="{FF2B5EF4-FFF2-40B4-BE49-F238E27FC236}">
                <a16:creationId xmlns:a16="http://schemas.microsoft.com/office/drawing/2014/main" id="{B2B03C45-48D6-469B-A7EE-A995D3DEB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2216" y="450221"/>
            <a:ext cx="2112264" cy="1856232"/>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Online Media 3" title="Gerry Mulligan - The Shadow Of Your Smile">
            <a:hlinkClick r:id="" action="ppaction://media"/>
            <a:extLst>
              <a:ext uri="{FF2B5EF4-FFF2-40B4-BE49-F238E27FC236}">
                <a16:creationId xmlns:a16="http://schemas.microsoft.com/office/drawing/2014/main" id="{C959CB30-9F3B-9FC3-63CF-907E71338480}"/>
              </a:ext>
            </a:extLst>
          </p:cNvPr>
          <p:cNvPicPr>
            <a:picLocks noRot="1" noChangeAspect="1"/>
          </p:cNvPicPr>
          <p:nvPr>
            <a:videoFile r:link="rId1"/>
          </p:nvPr>
        </p:nvPicPr>
        <p:blipFill>
          <a:blip r:embed="rId6"/>
          <a:stretch>
            <a:fillRect/>
          </a:stretch>
        </p:blipFill>
        <p:spPr>
          <a:xfrm>
            <a:off x="5193092" y="699395"/>
            <a:ext cx="1810512" cy="1357884"/>
          </a:xfrm>
          <a:prstGeom prst="rect">
            <a:avLst/>
          </a:prstGeom>
        </p:spPr>
      </p:pic>
      <p:sp>
        <p:nvSpPr>
          <p:cNvPr id="54" name="Rectangle 53">
            <a:extLst>
              <a:ext uri="{FF2B5EF4-FFF2-40B4-BE49-F238E27FC236}">
                <a16:creationId xmlns:a16="http://schemas.microsoft.com/office/drawing/2014/main" id="{0DC6538F-5594-43F5-9726-515C38175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868" y="2519294"/>
            <a:ext cx="2112264" cy="1856232"/>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Online Media 6" title="So What - Chet Baker.">
            <a:hlinkClick r:id="" action="ppaction://media"/>
            <a:extLst>
              <a:ext uri="{FF2B5EF4-FFF2-40B4-BE49-F238E27FC236}">
                <a16:creationId xmlns:a16="http://schemas.microsoft.com/office/drawing/2014/main" id="{86930A8E-B08D-88C2-FD32-8134BEBECA07}"/>
              </a:ext>
            </a:extLst>
          </p:cNvPr>
          <p:cNvPicPr>
            <a:picLocks noRot="1" noChangeAspect="1"/>
          </p:cNvPicPr>
          <p:nvPr>
            <a:videoFile r:link="rId2"/>
          </p:nvPr>
        </p:nvPicPr>
        <p:blipFill>
          <a:blip r:embed="rId7"/>
          <a:stretch>
            <a:fillRect/>
          </a:stretch>
        </p:blipFill>
        <p:spPr>
          <a:xfrm>
            <a:off x="5186347" y="2768468"/>
            <a:ext cx="1810512" cy="1357884"/>
          </a:xfrm>
          <a:prstGeom prst="rect">
            <a:avLst/>
          </a:prstGeom>
        </p:spPr>
      </p:pic>
      <p:sp>
        <p:nvSpPr>
          <p:cNvPr id="56" name="Rectangle 5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535424"/>
            <a:ext cx="2126729" cy="1858504"/>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8" name="Rectangle 57">
            <a:extLst>
              <a:ext uri="{FF2B5EF4-FFF2-40B4-BE49-F238E27FC236}">
                <a16:creationId xmlns:a16="http://schemas.microsoft.com/office/drawing/2014/main" id="{9625BBB0-424C-4397-99D6-8691D3F56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2344" y="4535424"/>
            <a:ext cx="2112264" cy="1856232"/>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Online Media 5" title="Dave Brubeck - Take Five ( Original Video)">
            <a:hlinkClick r:id="" action="ppaction://media"/>
            <a:extLst>
              <a:ext uri="{FF2B5EF4-FFF2-40B4-BE49-F238E27FC236}">
                <a16:creationId xmlns:a16="http://schemas.microsoft.com/office/drawing/2014/main" id="{B1087AA3-419D-B90A-8AD9-87809FBE1CD5}"/>
              </a:ext>
            </a:extLst>
          </p:cNvPr>
          <p:cNvPicPr>
            <a:picLocks noRot="1" noChangeAspect="1"/>
          </p:cNvPicPr>
          <p:nvPr>
            <a:videoFile r:link="rId3"/>
          </p:nvPr>
        </p:nvPicPr>
        <p:blipFill>
          <a:blip r:embed="rId8"/>
          <a:stretch>
            <a:fillRect/>
          </a:stretch>
        </p:blipFill>
        <p:spPr>
          <a:xfrm>
            <a:off x="2894362" y="4782579"/>
            <a:ext cx="1810512" cy="1357884"/>
          </a:xfrm>
          <a:prstGeom prst="rect">
            <a:avLst/>
          </a:prstGeom>
        </p:spPr>
      </p:pic>
      <p:sp>
        <p:nvSpPr>
          <p:cNvPr id="60" name="Rectangle 59">
            <a:extLst>
              <a:ext uri="{FF2B5EF4-FFF2-40B4-BE49-F238E27FC236}">
                <a16:creationId xmlns:a16="http://schemas.microsoft.com/office/drawing/2014/main" id="{E36AA562-600C-49F2-914F-C02A7616A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868" y="4533405"/>
            <a:ext cx="2112264" cy="1856232"/>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Online Media 4" title="Modern Jazz Quartet - I Remember Clifford">
            <a:hlinkClick r:id="" action="ppaction://media"/>
            <a:extLst>
              <a:ext uri="{FF2B5EF4-FFF2-40B4-BE49-F238E27FC236}">
                <a16:creationId xmlns:a16="http://schemas.microsoft.com/office/drawing/2014/main" id="{8653D70C-E883-5F00-38B8-A013E1D9F2A5}"/>
              </a:ext>
            </a:extLst>
          </p:cNvPr>
          <p:cNvPicPr>
            <a:picLocks noRot="1" noChangeAspect="1"/>
          </p:cNvPicPr>
          <p:nvPr>
            <a:videoFile r:link="rId4"/>
          </p:nvPr>
        </p:nvPicPr>
        <p:blipFill>
          <a:blip r:embed="rId9"/>
          <a:stretch>
            <a:fillRect/>
          </a:stretch>
        </p:blipFill>
        <p:spPr>
          <a:xfrm>
            <a:off x="5186347" y="4950051"/>
            <a:ext cx="1810512" cy="1022939"/>
          </a:xfrm>
          <a:prstGeom prst="rect">
            <a:avLst/>
          </a:prstGeom>
        </p:spPr>
      </p:pic>
      <p:sp>
        <p:nvSpPr>
          <p:cNvPr id="62" name="Rectangle 6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7567" y="450221"/>
            <a:ext cx="4405512"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8C2588-9ACF-BD51-811B-23FC5FC925C4}"/>
              </a:ext>
            </a:extLst>
          </p:cNvPr>
          <p:cNvSpPr>
            <a:spLocks noGrp="1"/>
          </p:cNvSpPr>
          <p:nvPr>
            <p:ph idx="1"/>
          </p:nvPr>
        </p:nvSpPr>
        <p:spPr>
          <a:xfrm>
            <a:off x="7658103" y="795548"/>
            <a:ext cx="3759198" cy="5275603"/>
          </a:xfrm>
        </p:spPr>
        <p:txBody>
          <a:bodyPr anchor="ctr">
            <a:normAutofit/>
          </a:bodyPr>
          <a:lstStyle/>
          <a:p>
            <a:pPr fontAlgn="base"/>
            <a:r>
              <a:rPr lang="en-US" sz="1500" dirty="0" err="1">
                <a:latin typeface="Open Sans" panose="020B0606030504020204" pitchFamily="34" charset="0"/>
              </a:rPr>
              <a:t>Krajem</a:t>
            </a:r>
            <a:r>
              <a:rPr lang="en-US" sz="1500" dirty="0">
                <a:latin typeface="Open Sans" panose="020B0606030504020204" pitchFamily="34" charset="0"/>
              </a:rPr>
              <a:t> </a:t>
            </a:r>
            <a:r>
              <a:rPr lang="en-US" sz="1500" dirty="0" err="1">
                <a:latin typeface="Open Sans" panose="020B0606030504020204" pitchFamily="34" charset="0"/>
              </a:rPr>
              <a:t>četrdesetih</a:t>
            </a:r>
            <a:r>
              <a:rPr lang="en-US" sz="1500" dirty="0">
                <a:latin typeface="Open Sans" panose="020B0606030504020204" pitchFamily="34" charset="0"/>
              </a:rPr>
              <a:t> </a:t>
            </a:r>
            <a:r>
              <a:rPr lang="en-US" sz="1500" dirty="0" err="1">
                <a:latin typeface="Open Sans" panose="020B0606030504020204" pitchFamily="34" charset="0"/>
              </a:rPr>
              <a:t>i</a:t>
            </a:r>
            <a:r>
              <a:rPr lang="en-US" sz="1500" dirty="0">
                <a:latin typeface="Open Sans" panose="020B0606030504020204" pitchFamily="34" charset="0"/>
              </a:rPr>
              <a:t> </a:t>
            </a:r>
            <a:r>
              <a:rPr lang="en-US" sz="1500" dirty="0" err="1">
                <a:latin typeface="Open Sans" panose="020B0606030504020204" pitchFamily="34" charset="0"/>
              </a:rPr>
              <a:t>tokom</a:t>
            </a:r>
            <a:r>
              <a:rPr lang="en-US" sz="1500" dirty="0">
                <a:latin typeface="Open Sans" panose="020B0606030504020204" pitchFamily="34" charset="0"/>
              </a:rPr>
              <a:t> </a:t>
            </a:r>
            <a:r>
              <a:rPr lang="en-US" sz="1500" dirty="0" err="1">
                <a:latin typeface="Open Sans" panose="020B0606030504020204" pitchFamily="34" charset="0"/>
              </a:rPr>
              <a:t>pedesetih</a:t>
            </a:r>
            <a:r>
              <a:rPr lang="en-US" sz="1500" dirty="0">
                <a:latin typeface="Open Sans" panose="020B0606030504020204" pitchFamily="34" charset="0"/>
              </a:rPr>
              <a:t> godina </a:t>
            </a:r>
            <a:r>
              <a:rPr lang="en-US" sz="1500" dirty="0" err="1">
                <a:latin typeface="Open Sans" panose="020B0606030504020204" pitchFamily="34" charset="0"/>
              </a:rPr>
              <a:t>prošlog</a:t>
            </a:r>
            <a:r>
              <a:rPr lang="en-US" sz="1500" dirty="0">
                <a:latin typeface="Open Sans" panose="020B0606030504020204" pitchFamily="34" charset="0"/>
              </a:rPr>
              <a:t> </a:t>
            </a:r>
            <a:r>
              <a:rPr lang="en-US" sz="1500" dirty="0" err="1">
                <a:latin typeface="Open Sans" panose="020B0606030504020204" pitchFamily="34" charset="0"/>
              </a:rPr>
              <a:t>veka</a:t>
            </a:r>
            <a:r>
              <a:rPr lang="en-US" sz="1500" dirty="0">
                <a:latin typeface="Open Sans" panose="020B0606030504020204" pitchFamily="34" charset="0"/>
              </a:rPr>
              <a:t> </a:t>
            </a:r>
            <a:r>
              <a:rPr lang="en-US" sz="1500" dirty="0" err="1">
                <a:latin typeface="Open Sans" panose="020B0606030504020204" pitchFamily="34" charset="0"/>
              </a:rPr>
              <a:t>mekši</a:t>
            </a:r>
            <a:r>
              <a:rPr lang="en-US" sz="1500" dirty="0">
                <a:latin typeface="Open Sans" panose="020B0606030504020204" pitchFamily="34" charset="0"/>
              </a:rPr>
              <a:t>, </a:t>
            </a:r>
            <a:r>
              <a:rPr lang="en-US" sz="1500" dirty="0" err="1">
                <a:latin typeface="Open Sans" panose="020B0606030504020204" pitchFamily="34" charset="0"/>
              </a:rPr>
              <a:t>opušteniji</a:t>
            </a:r>
            <a:r>
              <a:rPr lang="en-US" sz="1500" dirty="0">
                <a:latin typeface="Open Sans" panose="020B0606030504020204" pitchFamily="34" charset="0"/>
              </a:rPr>
              <a:t> </a:t>
            </a:r>
            <a:r>
              <a:rPr lang="en-US" sz="1500" dirty="0" err="1">
                <a:latin typeface="Open Sans" panose="020B0606030504020204" pitchFamily="34" charset="0"/>
              </a:rPr>
              <a:t>stil</a:t>
            </a:r>
            <a:r>
              <a:rPr lang="en-US" sz="1500" dirty="0">
                <a:latin typeface="Open Sans" panose="020B0606030504020204" pitchFamily="34" charset="0"/>
              </a:rPr>
              <a:t> </a:t>
            </a:r>
            <a:r>
              <a:rPr lang="sr-Latn-RS" sz="1500" dirty="0">
                <a:latin typeface="Open Sans" panose="020B0606030504020204" pitchFamily="34" charset="0"/>
              </a:rPr>
              <a:t>svirke </a:t>
            </a:r>
            <a:r>
              <a:rPr lang="en-US" sz="1500" dirty="0" err="1">
                <a:latin typeface="Open Sans" panose="020B0606030504020204" pitchFamily="34" charset="0"/>
              </a:rPr>
              <a:t>plasiran</a:t>
            </a:r>
            <a:r>
              <a:rPr lang="en-US" sz="1500" dirty="0">
                <a:latin typeface="Open Sans" panose="020B0606030504020204" pitchFamily="34" charset="0"/>
              </a:rPr>
              <a:t> je </a:t>
            </a:r>
            <a:r>
              <a:rPr lang="en-US" sz="1500" dirty="0" err="1">
                <a:latin typeface="Open Sans" panose="020B0606030504020204" pitchFamily="34" charset="0"/>
              </a:rPr>
              <a:t>kao</a:t>
            </a:r>
            <a:r>
              <a:rPr lang="en-US" sz="1500" dirty="0">
                <a:latin typeface="Open Sans" panose="020B0606030504020204" pitchFamily="34" charset="0"/>
              </a:rPr>
              <a:t> </a:t>
            </a:r>
            <a:r>
              <a:rPr lang="en-US" sz="1500" dirty="0" err="1">
                <a:latin typeface="Open Sans" panose="020B0606030504020204" pitchFamily="34" charset="0"/>
              </a:rPr>
              <a:t>toplij</a:t>
            </a:r>
            <a:r>
              <a:rPr lang="sr-Latn-RS" sz="1500" dirty="0">
                <a:latin typeface="Open Sans" panose="020B0606030504020204" pitchFamily="34" charset="0"/>
              </a:rPr>
              <a:t>a </a:t>
            </a:r>
            <a:r>
              <a:rPr lang="en-US" sz="1500" dirty="0" err="1">
                <a:latin typeface="Open Sans" panose="020B0606030504020204" pitchFamily="34" charset="0"/>
              </a:rPr>
              <a:t>alternativa</a:t>
            </a:r>
            <a:r>
              <a:rPr lang="en-US" sz="1500" dirty="0">
                <a:latin typeface="Open Sans" panose="020B0606030504020204" pitchFamily="34" charset="0"/>
              </a:rPr>
              <a:t> '', </a:t>
            </a:r>
            <a:r>
              <a:rPr lang="en-US" sz="1500" dirty="0" err="1">
                <a:latin typeface="Open Sans" panose="020B0606030504020204" pitchFamily="34" charset="0"/>
              </a:rPr>
              <a:t>izbezumljen</a:t>
            </a:r>
            <a:r>
              <a:rPr lang="sr-Latn-RS" sz="1500" dirty="0">
                <a:latin typeface="Open Sans" panose="020B0606030504020204" pitchFamily="34" charset="0"/>
              </a:rPr>
              <a:t>om</a:t>
            </a:r>
            <a:r>
              <a:rPr lang="en-US" sz="1500" dirty="0">
                <a:latin typeface="Open Sans" panose="020B0606030504020204" pitchFamily="34" charset="0"/>
              </a:rPr>
              <a:t> bebop koji je u to </a:t>
            </a:r>
            <a:r>
              <a:rPr lang="en-US" sz="1500" dirty="0" err="1">
                <a:latin typeface="Open Sans" panose="020B0606030504020204" pitchFamily="34" charset="0"/>
              </a:rPr>
              <a:t>vreme</a:t>
            </a:r>
            <a:r>
              <a:rPr lang="en-US" sz="1500" dirty="0">
                <a:latin typeface="Open Sans" panose="020B0606030504020204" pitchFamily="34" charset="0"/>
              </a:rPr>
              <a:t> bio </a:t>
            </a:r>
            <a:r>
              <a:rPr lang="en-US" sz="1500" dirty="0" err="1">
                <a:latin typeface="Open Sans" panose="020B0606030504020204" pitchFamily="34" charset="0"/>
              </a:rPr>
              <a:t>dominantan</a:t>
            </a:r>
            <a:r>
              <a:rPr lang="en-US" sz="1500" dirty="0">
                <a:latin typeface="Open Sans" panose="020B0606030504020204" pitchFamily="34" charset="0"/>
              </a:rPr>
              <a:t>.
</a:t>
            </a:r>
            <a:r>
              <a:rPr lang="en-US" sz="1500" dirty="0" err="1">
                <a:latin typeface="Open Sans" panose="020B0606030504020204" pitchFamily="34" charset="0"/>
              </a:rPr>
              <a:t>Rođenje</a:t>
            </a:r>
            <a:r>
              <a:rPr lang="en-US" sz="1500" dirty="0">
                <a:latin typeface="Open Sans" panose="020B0606030504020204" pitchFamily="34" charset="0"/>
              </a:rPr>
              <a:t> </a:t>
            </a:r>
            <a:r>
              <a:rPr lang="sr-Latn-RS" sz="1500" dirty="0" err="1">
                <a:latin typeface="Open Sans" panose="020B0606030504020204" pitchFamily="34" charset="0"/>
              </a:rPr>
              <a:t>Cool</a:t>
            </a:r>
            <a:r>
              <a:rPr lang="sr-Latn-RS" sz="1500" dirty="0">
                <a:latin typeface="Open Sans" panose="020B0606030504020204" pitchFamily="34" charset="0"/>
              </a:rPr>
              <a:t> je vezano za </a:t>
            </a:r>
            <a:r>
              <a:rPr lang="en-US" sz="1500" dirty="0" err="1">
                <a:latin typeface="Open Sans" panose="020B0606030504020204" pitchFamily="34" charset="0"/>
              </a:rPr>
              <a:t>Majlsa</a:t>
            </a:r>
            <a:r>
              <a:rPr lang="en-US" sz="1500" dirty="0">
                <a:latin typeface="Open Sans" panose="020B0606030504020204" pitchFamily="34" charset="0"/>
              </a:rPr>
              <a:t> </a:t>
            </a:r>
            <a:r>
              <a:rPr lang="en-US" sz="1500" dirty="0" err="1">
                <a:latin typeface="Open Sans" panose="020B0606030504020204" pitchFamily="34" charset="0"/>
              </a:rPr>
              <a:t>Dejvisa</a:t>
            </a:r>
            <a:r>
              <a:rPr lang="en-US" sz="1500" dirty="0">
                <a:latin typeface="Open Sans" panose="020B0606030504020204" pitchFamily="34" charset="0"/>
              </a:rPr>
              <a:t>, </a:t>
            </a:r>
            <a:r>
              <a:rPr lang="en-US" sz="1500" dirty="0" err="1">
                <a:latin typeface="Open Sans" panose="020B0606030504020204" pitchFamily="34" charset="0"/>
              </a:rPr>
              <a:t>kao</a:t>
            </a:r>
            <a:r>
              <a:rPr lang="en-US" sz="1500" dirty="0">
                <a:latin typeface="Open Sans" panose="020B0606030504020204" pitchFamily="34" charset="0"/>
              </a:rPr>
              <a:t> </a:t>
            </a:r>
            <a:r>
              <a:rPr lang="en-US" sz="1500" dirty="0" err="1">
                <a:latin typeface="Open Sans" panose="020B0606030504020204" pitchFamily="34" charset="0"/>
              </a:rPr>
              <a:t>i</a:t>
            </a:r>
            <a:r>
              <a:rPr lang="en-US" sz="1500" dirty="0">
                <a:latin typeface="Open Sans" panose="020B0606030504020204" pitchFamily="34" charset="0"/>
              </a:rPr>
              <a:t> </a:t>
            </a:r>
            <a:r>
              <a:rPr lang="en-US" sz="1500" dirty="0" err="1">
                <a:latin typeface="Open Sans" panose="020B0606030504020204" pitchFamily="34" charset="0"/>
              </a:rPr>
              <a:t>kvartet</a:t>
            </a:r>
            <a:r>
              <a:rPr lang="en-US" sz="1500" dirty="0">
                <a:latin typeface="Open Sans" panose="020B0606030504020204" pitchFamily="34" charset="0"/>
              </a:rPr>
              <a:t> </a:t>
            </a:r>
            <a:r>
              <a:rPr lang="en-US" sz="1500" dirty="0" err="1">
                <a:solidFill>
                  <a:srgbClr val="0070C0"/>
                </a:solidFill>
                <a:latin typeface="Open Sans" panose="020B0606030504020204" pitchFamily="34" charset="0"/>
              </a:rPr>
              <a:t>Džerija</a:t>
            </a:r>
            <a:r>
              <a:rPr lang="en-US" sz="1500" dirty="0">
                <a:solidFill>
                  <a:srgbClr val="0070C0"/>
                </a:solidFill>
                <a:latin typeface="Open Sans" panose="020B0606030504020204" pitchFamily="34" charset="0"/>
              </a:rPr>
              <a:t> </a:t>
            </a:r>
            <a:r>
              <a:rPr lang="en-US" sz="1500" dirty="0" err="1">
                <a:solidFill>
                  <a:srgbClr val="0070C0"/>
                </a:solidFill>
                <a:latin typeface="Open Sans" panose="020B0606030504020204" pitchFamily="34" charset="0"/>
              </a:rPr>
              <a:t>Maligana</a:t>
            </a:r>
            <a:r>
              <a:rPr lang="sr-Latn-RS" sz="1500" dirty="0">
                <a:solidFill>
                  <a:srgbClr val="0070C0"/>
                </a:solidFill>
                <a:latin typeface="Open Sans" panose="020B0606030504020204" pitchFamily="34" charset="0"/>
              </a:rPr>
              <a:t>. </a:t>
            </a:r>
            <a:r>
              <a:rPr lang="en-US" sz="1500" dirty="0">
                <a:latin typeface="Open Sans" panose="020B0606030504020204" pitchFamily="34" charset="0"/>
              </a:rPr>
              <a:t>
</a:t>
            </a:r>
            <a:r>
              <a:rPr lang="en-US" sz="1500" dirty="0" err="1">
                <a:latin typeface="Open Sans" panose="020B0606030504020204" pitchFamily="34" charset="0"/>
              </a:rPr>
              <a:t>Mnogi</a:t>
            </a:r>
            <a:r>
              <a:rPr lang="en-US" sz="1500" dirty="0">
                <a:latin typeface="Open Sans" panose="020B0606030504020204" pitchFamily="34" charset="0"/>
              </a:rPr>
              <a:t> </a:t>
            </a:r>
            <a:r>
              <a:rPr lang="en-US" sz="1500" dirty="0" err="1">
                <a:latin typeface="Open Sans" panose="020B0606030504020204" pitchFamily="34" charset="0"/>
              </a:rPr>
              <a:t>igrači</a:t>
            </a:r>
            <a:r>
              <a:rPr lang="en-US" sz="1500" dirty="0">
                <a:latin typeface="Open Sans" panose="020B0606030504020204" pitchFamily="34" charset="0"/>
              </a:rPr>
              <a:t>, </a:t>
            </a:r>
            <a:r>
              <a:rPr lang="en-US" sz="1500" dirty="0" err="1">
                <a:latin typeface="Open Sans" panose="020B0606030504020204" pitchFamily="34" charset="0"/>
              </a:rPr>
              <a:t>uključujući</a:t>
            </a:r>
            <a:r>
              <a:rPr lang="en-US" sz="1500" dirty="0">
                <a:latin typeface="Open Sans" panose="020B0606030504020204" pitchFamily="34" charset="0"/>
              </a:rPr>
              <a:t> Stena </a:t>
            </a:r>
            <a:r>
              <a:rPr lang="en-US" sz="1500" dirty="0" err="1">
                <a:latin typeface="Open Sans" panose="020B0606030504020204" pitchFamily="34" charset="0"/>
              </a:rPr>
              <a:t>Geca</a:t>
            </a:r>
            <a:r>
              <a:rPr lang="en-US" sz="1500" dirty="0">
                <a:latin typeface="Open Sans" panose="020B0606030504020204" pitchFamily="34" charset="0"/>
              </a:rPr>
              <a:t>, Lija Konica, </a:t>
            </a:r>
            <a:r>
              <a:rPr lang="en-US" sz="1500" dirty="0" err="1">
                <a:latin typeface="Open Sans" panose="020B0606030504020204" pitchFamily="34" charset="0"/>
              </a:rPr>
              <a:t>Zoota</a:t>
            </a:r>
            <a:r>
              <a:rPr lang="en-US" sz="1500" dirty="0">
                <a:latin typeface="Open Sans" panose="020B0606030504020204" pitchFamily="34" charset="0"/>
              </a:rPr>
              <a:t> </a:t>
            </a:r>
            <a:r>
              <a:rPr lang="en-US" sz="1500" dirty="0" err="1">
                <a:latin typeface="Open Sans" panose="020B0606030504020204" pitchFamily="34" charset="0"/>
              </a:rPr>
              <a:t>Simsa</a:t>
            </a:r>
            <a:r>
              <a:rPr lang="en-US" sz="1500" dirty="0">
                <a:latin typeface="Open Sans" panose="020B0606030504020204" pitchFamily="34" charset="0"/>
              </a:rPr>
              <a:t> </a:t>
            </a:r>
            <a:r>
              <a:rPr lang="en-US" sz="1500" dirty="0" err="1">
                <a:latin typeface="Open Sans" panose="020B0606030504020204" pitchFamily="34" charset="0"/>
              </a:rPr>
              <a:t>i</a:t>
            </a:r>
            <a:r>
              <a:rPr lang="en-US" sz="1500" dirty="0">
                <a:latin typeface="Open Sans" panose="020B0606030504020204" pitchFamily="34" charset="0"/>
              </a:rPr>
              <a:t> </a:t>
            </a:r>
            <a:r>
              <a:rPr lang="en-US" sz="1500" dirty="0" err="1">
                <a:latin typeface="Open Sans" panose="020B0606030504020204" pitchFamily="34" charset="0"/>
              </a:rPr>
              <a:t>Maligana</a:t>
            </a:r>
            <a:r>
              <a:rPr lang="en-US" sz="1500" dirty="0">
                <a:latin typeface="Open Sans" panose="020B0606030504020204" pitchFamily="34" charset="0"/>
              </a:rPr>
              <a:t>, </a:t>
            </a:r>
            <a:r>
              <a:rPr lang="en-US" sz="1500" dirty="0" err="1">
                <a:latin typeface="Open Sans" panose="020B0606030504020204" pitchFamily="34" charset="0"/>
              </a:rPr>
              <a:t>bili</a:t>
            </a:r>
            <a:r>
              <a:rPr lang="en-US" sz="1500" dirty="0">
                <a:latin typeface="Open Sans" panose="020B0606030504020204" pitchFamily="34" charset="0"/>
              </a:rPr>
              <a:t> </a:t>
            </a:r>
            <a:r>
              <a:rPr lang="en-US" sz="1500" dirty="0" err="1">
                <a:latin typeface="Open Sans" panose="020B0606030504020204" pitchFamily="34" charset="0"/>
              </a:rPr>
              <a:t>su</a:t>
            </a:r>
            <a:r>
              <a:rPr lang="en-US" sz="1500" dirty="0">
                <a:latin typeface="Open Sans" panose="020B0606030504020204" pitchFamily="34" charset="0"/>
              </a:rPr>
              <a:t> pod </a:t>
            </a:r>
            <a:r>
              <a:rPr lang="en-US" sz="1500" dirty="0" err="1">
                <a:latin typeface="Open Sans" panose="020B0606030504020204" pitchFamily="34" charset="0"/>
              </a:rPr>
              <a:t>velikim</a:t>
            </a:r>
            <a:r>
              <a:rPr lang="en-US" sz="1500" dirty="0">
                <a:latin typeface="Open Sans" panose="020B0606030504020204" pitchFamily="34" charset="0"/>
              </a:rPr>
              <a:t> </a:t>
            </a:r>
            <a:r>
              <a:rPr lang="en-US" sz="1500" dirty="0" err="1">
                <a:latin typeface="Open Sans" panose="020B0606030504020204" pitchFamily="34" charset="0"/>
              </a:rPr>
              <a:t>uticajem</a:t>
            </a:r>
            <a:r>
              <a:rPr lang="en-US" sz="1500" dirty="0">
                <a:latin typeface="Open Sans" panose="020B0606030504020204" pitchFamily="34" charset="0"/>
              </a:rPr>
              <a:t> </a:t>
            </a:r>
            <a:r>
              <a:rPr lang="en-US" sz="1500" dirty="0" err="1">
                <a:latin typeface="Open Sans" panose="020B0606030504020204" pitchFamily="34" charset="0"/>
              </a:rPr>
              <a:t>saksofoniste</a:t>
            </a:r>
            <a:r>
              <a:rPr lang="en-US" sz="1500" dirty="0">
                <a:latin typeface="Open Sans" panose="020B0606030504020204" pitchFamily="34" charset="0"/>
              </a:rPr>
              <a:t> </a:t>
            </a:r>
            <a:r>
              <a:rPr lang="en-US" sz="1500" dirty="0" err="1">
                <a:latin typeface="Open Sans" panose="020B0606030504020204" pitchFamily="34" charset="0"/>
              </a:rPr>
              <a:t>iz</a:t>
            </a:r>
            <a:r>
              <a:rPr lang="en-US" sz="1500" dirty="0">
                <a:latin typeface="Open Sans" panose="020B0606030504020204" pitchFamily="34" charset="0"/>
              </a:rPr>
              <a:t> </a:t>
            </a:r>
            <a:r>
              <a:rPr lang="en-US" sz="1500" dirty="0" err="1">
                <a:latin typeface="Open Sans" panose="020B0606030504020204" pitchFamily="34" charset="0"/>
              </a:rPr>
              <a:t>doba</a:t>
            </a:r>
            <a:r>
              <a:rPr lang="en-US" sz="1500" dirty="0">
                <a:latin typeface="Open Sans" panose="020B0606030504020204" pitchFamily="34" charset="0"/>
              </a:rPr>
              <a:t> </a:t>
            </a:r>
            <a:r>
              <a:rPr lang="sr-Latn-RS" sz="1500" dirty="0" err="1">
                <a:latin typeface="Open Sans" panose="020B0606030504020204" pitchFamily="34" charset="0"/>
              </a:rPr>
              <a:t>swinga</a:t>
            </a:r>
            <a:r>
              <a:rPr lang="sr-Latn-RS" sz="1500" dirty="0">
                <a:latin typeface="Open Sans" panose="020B0606030504020204" pitchFamily="34" charset="0"/>
              </a:rPr>
              <a:t> </a:t>
            </a:r>
            <a:r>
              <a:rPr lang="en-US" sz="1500" dirty="0" err="1">
                <a:latin typeface="Open Sans" panose="020B0606030504020204" pitchFamily="34" charset="0"/>
              </a:rPr>
              <a:t>Lestera</a:t>
            </a:r>
            <a:r>
              <a:rPr lang="en-US" sz="1500" dirty="0">
                <a:latin typeface="Open Sans" panose="020B0606030504020204" pitchFamily="34" charset="0"/>
              </a:rPr>
              <a:t> </a:t>
            </a:r>
            <a:r>
              <a:rPr lang="en-US" sz="1500" dirty="0" err="1">
                <a:latin typeface="Open Sans" panose="020B0606030504020204" pitchFamily="34" charset="0"/>
              </a:rPr>
              <a:t>Janga</a:t>
            </a:r>
            <a:r>
              <a:rPr lang="en-US" sz="1500" dirty="0">
                <a:latin typeface="Open Sans" panose="020B0606030504020204" pitchFamily="34" charset="0"/>
              </a:rPr>
              <a:t>. </a:t>
            </a:r>
            <a:r>
              <a:rPr lang="en-US" sz="1500" dirty="0" err="1">
                <a:latin typeface="Open Sans" panose="020B0606030504020204" pitchFamily="34" charset="0"/>
              </a:rPr>
              <a:t>Umetnici</a:t>
            </a:r>
            <a:r>
              <a:rPr lang="en-US" sz="1500" dirty="0">
                <a:latin typeface="Open Sans" panose="020B0606030504020204" pitchFamily="34" charset="0"/>
              </a:rPr>
              <a:t> </a:t>
            </a:r>
            <a:r>
              <a:rPr lang="en-US" sz="1500" dirty="0" err="1">
                <a:latin typeface="Open Sans" panose="020B0606030504020204" pitchFamily="34" charset="0"/>
              </a:rPr>
              <a:t>kao</a:t>
            </a:r>
            <a:r>
              <a:rPr lang="en-US" sz="1500" dirty="0">
                <a:latin typeface="Open Sans" panose="020B0606030504020204" pitchFamily="34" charset="0"/>
              </a:rPr>
              <a:t> </a:t>
            </a:r>
            <a:r>
              <a:rPr lang="en-US" sz="1500" dirty="0" err="1">
                <a:latin typeface="Open Sans" panose="020B0606030504020204" pitchFamily="34" charset="0"/>
              </a:rPr>
              <a:t>što</a:t>
            </a:r>
            <a:r>
              <a:rPr lang="en-US" sz="1500" dirty="0">
                <a:latin typeface="Open Sans" panose="020B0606030504020204" pitchFamily="34" charset="0"/>
              </a:rPr>
              <a:t> </a:t>
            </a:r>
            <a:r>
              <a:rPr lang="en-US" sz="1500" dirty="0" err="1">
                <a:latin typeface="Open Sans" panose="020B0606030504020204" pitchFamily="34" charset="0"/>
              </a:rPr>
              <a:t>su</a:t>
            </a:r>
            <a:r>
              <a:rPr lang="en-US" sz="1500" dirty="0">
                <a:latin typeface="Open Sans" panose="020B0606030504020204" pitchFamily="34" charset="0"/>
              </a:rPr>
              <a:t> </a:t>
            </a:r>
            <a:r>
              <a:rPr lang="en-US" sz="1500" dirty="0" err="1">
                <a:solidFill>
                  <a:srgbClr val="0070C0"/>
                </a:solidFill>
                <a:latin typeface="Open Sans" panose="020B0606030504020204" pitchFamily="34" charset="0"/>
              </a:rPr>
              <a:t>Dejv</a:t>
            </a:r>
            <a:r>
              <a:rPr lang="en-US" sz="1500" dirty="0">
                <a:solidFill>
                  <a:srgbClr val="0070C0"/>
                </a:solidFill>
                <a:latin typeface="Open Sans" panose="020B0606030504020204" pitchFamily="34" charset="0"/>
              </a:rPr>
              <a:t> </a:t>
            </a:r>
            <a:r>
              <a:rPr lang="en-US" sz="1500" dirty="0" err="1">
                <a:solidFill>
                  <a:srgbClr val="0070C0"/>
                </a:solidFill>
                <a:latin typeface="Open Sans" panose="020B0606030504020204" pitchFamily="34" charset="0"/>
              </a:rPr>
              <a:t>Brubek</a:t>
            </a:r>
            <a:r>
              <a:rPr lang="en-US" sz="1500" dirty="0">
                <a:solidFill>
                  <a:srgbClr val="0070C0"/>
                </a:solidFill>
                <a:latin typeface="Open Sans" panose="020B0606030504020204" pitchFamily="34" charset="0"/>
              </a:rPr>
              <a:t> </a:t>
            </a:r>
            <a:r>
              <a:rPr lang="en-US" sz="1500" dirty="0" err="1">
                <a:latin typeface="Open Sans" panose="020B0606030504020204" pitchFamily="34" charset="0"/>
              </a:rPr>
              <a:t>i</a:t>
            </a:r>
            <a:r>
              <a:rPr lang="en-US" sz="1500" dirty="0">
                <a:latin typeface="Open Sans" panose="020B0606030504020204" pitchFamily="34" charset="0"/>
              </a:rPr>
              <a:t> </a:t>
            </a:r>
            <a:r>
              <a:rPr lang="en-US" sz="1500" dirty="0" err="1">
                <a:solidFill>
                  <a:srgbClr val="0070C0"/>
                </a:solidFill>
                <a:latin typeface="Open Sans" panose="020B0606030504020204" pitchFamily="34" charset="0"/>
              </a:rPr>
              <a:t>Moderni</a:t>
            </a:r>
            <a:r>
              <a:rPr lang="en-US" sz="1500" dirty="0">
                <a:solidFill>
                  <a:srgbClr val="0070C0"/>
                </a:solidFill>
                <a:latin typeface="Open Sans" panose="020B0606030504020204" pitchFamily="34" charset="0"/>
              </a:rPr>
              <a:t> </a:t>
            </a:r>
            <a:r>
              <a:rPr lang="en-US" sz="1500" dirty="0" err="1">
                <a:solidFill>
                  <a:srgbClr val="0070C0"/>
                </a:solidFill>
                <a:latin typeface="Open Sans" panose="020B0606030504020204" pitchFamily="34" charset="0"/>
              </a:rPr>
              <a:t>džez</a:t>
            </a:r>
            <a:r>
              <a:rPr lang="en-US" sz="1500" dirty="0">
                <a:solidFill>
                  <a:srgbClr val="0070C0"/>
                </a:solidFill>
                <a:latin typeface="Open Sans" panose="020B0606030504020204" pitchFamily="34" charset="0"/>
              </a:rPr>
              <a:t> </a:t>
            </a:r>
            <a:r>
              <a:rPr lang="en-US" sz="1500" dirty="0" err="1">
                <a:solidFill>
                  <a:srgbClr val="0070C0"/>
                </a:solidFill>
                <a:latin typeface="Open Sans" panose="020B0606030504020204" pitchFamily="34" charset="0"/>
              </a:rPr>
              <a:t>kvartet</a:t>
            </a:r>
            <a:r>
              <a:rPr lang="en-US" sz="1500" dirty="0">
                <a:solidFill>
                  <a:srgbClr val="0070C0"/>
                </a:solidFill>
                <a:latin typeface="Open Sans" panose="020B0606030504020204" pitchFamily="34" charset="0"/>
              </a:rPr>
              <a:t> </a:t>
            </a:r>
            <a:r>
              <a:rPr lang="en-US" sz="1500" dirty="0" err="1">
                <a:latin typeface="Open Sans" panose="020B0606030504020204" pitchFamily="34" charset="0"/>
              </a:rPr>
              <a:t>koristili</a:t>
            </a:r>
            <a:r>
              <a:rPr lang="en-US" sz="1500" dirty="0">
                <a:latin typeface="Open Sans" panose="020B0606030504020204" pitchFamily="34" charset="0"/>
              </a:rPr>
              <a:t> </a:t>
            </a:r>
            <a:r>
              <a:rPr lang="en-US" sz="1500" dirty="0" err="1">
                <a:latin typeface="Open Sans" panose="020B0606030504020204" pitchFamily="34" charset="0"/>
              </a:rPr>
              <a:t>su</a:t>
            </a:r>
            <a:r>
              <a:rPr lang="en-US" sz="1500" dirty="0">
                <a:latin typeface="Open Sans" panose="020B0606030504020204" pitchFamily="34" charset="0"/>
              </a:rPr>
              <a:t> </a:t>
            </a:r>
            <a:r>
              <a:rPr lang="en-US" sz="1500" dirty="0" err="1">
                <a:latin typeface="Open Sans" panose="020B0606030504020204" pitchFamily="34" charset="0"/>
              </a:rPr>
              <a:t>složene</a:t>
            </a:r>
            <a:r>
              <a:rPr lang="en-US" sz="1500" dirty="0">
                <a:latin typeface="Open Sans" panose="020B0606030504020204" pitchFamily="34" charset="0"/>
              </a:rPr>
              <a:t> </a:t>
            </a:r>
            <a:r>
              <a:rPr lang="en-US" sz="1500" dirty="0" err="1">
                <a:latin typeface="Open Sans" panose="020B0606030504020204" pitchFamily="34" charset="0"/>
              </a:rPr>
              <a:t>aranžmane</a:t>
            </a:r>
            <a:r>
              <a:rPr lang="en-US" sz="1500" dirty="0">
                <a:latin typeface="Open Sans" panose="020B0606030504020204" pitchFamily="34" charset="0"/>
              </a:rPr>
              <a:t> </a:t>
            </a:r>
            <a:r>
              <a:rPr lang="en-US" sz="1500" dirty="0" err="1">
                <a:latin typeface="Open Sans" panose="020B0606030504020204" pitchFamily="34" charset="0"/>
              </a:rPr>
              <a:t>na</a:t>
            </a:r>
            <a:r>
              <a:rPr lang="en-US" sz="1500" dirty="0">
                <a:latin typeface="Open Sans" panose="020B0606030504020204" pitchFamily="34" charset="0"/>
              </a:rPr>
              <a:t> </a:t>
            </a:r>
            <a:r>
              <a:rPr lang="en-US" sz="1500" dirty="0" err="1">
                <a:latin typeface="Open Sans" panose="020B0606030504020204" pitchFamily="34" charset="0"/>
              </a:rPr>
              <a:t>koje</a:t>
            </a:r>
            <a:r>
              <a:rPr lang="en-US" sz="1500" dirty="0">
                <a:latin typeface="Open Sans" panose="020B0606030504020204" pitchFamily="34" charset="0"/>
              </a:rPr>
              <a:t> je </a:t>
            </a:r>
            <a:r>
              <a:rPr lang="en-US" sz="1500" dirty="0" err="1">
                <a:latin typeface="Open Sans" panose="020B0606030504020204" pitchFamily="34" charset="0"/>
              </a:rPr>
              <a:t>uticala</a:t>
            </a:r>
            <a:r>
              <a:rPr lang="en-US" sz="1500" dirty="0">
                <a:latin typeface="Open Sans" panose="020B0606030504020204" pitchFamily="34" charset="0"/>
              </a:rPr>
              <a:t> </a:t>
            </a:r>
            <a:r>
              <a:rPr lang="en-US" sz="1500" dirty="0" err="1">
                <a:latin typeface="Open Sans" panose="020B0606030504020204" pitchFamily="34" charset="0"/>
              </a:rPr>
              <a:t>klasična</a:t>
            </a:r>
            <a:r>
              <a:rPr lang="en-US" sz="1500" dirty="0">
                <a:latin typeface="Open Sans" panose="020B0606030504020204" pitchFamily="34" charset="0"/>
              </a:rPr>
              <a:t> </a:t>
            </a:r>
            <a:r>
              <a:rPr lang="en-US" sz="1500" dirty="0" err="1">
                <a:latin typeface="Open Sans" panose="020B0606030504020204" pitchFamily="34" charset="0"/>
              </a:rPr>
              <a:t>muzika</a:t>
            </a:r>
            <a:r>
              <a:rPr lang="en-US" sz="1500" dirty="0">
                <a:latin typeface="Open Sans" panose="020B0606030504020204" pitchFamily="34" charset="0"/>
              </a:rPr>
              <a:t>.
</a:t>
            </a:r>
            <a:r>
              <a:rPr lang="en-US" sz="1500" dirty="0" err="1">
                <a:latin typeface="Open Sans" panose="020B0606030504020204" pitchFamily="34" charset="0"/>
              </a:rPr>
              <a:t>Džez</a:t>
            </a:r>
            <a:r>
              <a:rPr lang="en-US" sz="1500" dirty="0">
                <a:latin typeface="Open Sans" panose="020B0606030504020204" pitchFamily="34" charset="0"/>
              </a:rPr>
              <a:t> </a:t>
            </a:r>
            <a:r>
              <a:rPr lang="en-US" sz="1500" dirty="0" err="1">
                <a:latin typeface="Open Sans" panose="020B0606030504020204" pitchFamily="34" charset="0"/>
              </a:rPr>
              <a:t>na</a:t>
            </a:r>
            <a:r>
              <a:rPr lang="en-US" sz="1500" dirty="0">
                <a:latin typeface="Open Sans" panose="020B0606030504020204" pitchFamily="34" charset="0"/>
              </a:rPr>
              <a:t> </a:t>
            </a:r>
            <a:r>
              <a:rPr lang="en-US" sz="1500" dirty="0" err="1">
                <a:latin typeface="Open Sans" panose="020B0606030504020204" pitchFamily="34" charset="0"/>
              </a:rPr>
              <a:t>Zapadnoj</a:t>
            </a:r>
            <a:r>
              <a:rPr lang="en-US" sz="1500" dirty="0">
                <a:latin typeface="Open Sans" panose="020B0606030504020204" pitchFamily="34" charset="0"/>
              </a:rPr>
              <a:t> </a:t>
            </a:r>
            <a:r>
              <a:rPr lang="en-US" sz="1500" dirty="0" err="1">
                <a:latin typeface="Open Sans" panose="020B0606030504020204" pitchFamily="34" charset="0"/>
              </a:rPr>
              <a:t>obali</a:t>
            </a:r>
            <a:r>
              <a:rPr lang="en-US" sz="1500" dirty="0">
                <a:latin typeface="Open Sans" panose="020B0606030504020204" pitchFamily="34" charset="0"/>
              </a:rPr>
              <a:t> – </a:t>
            </a:r>
            <a:r>
              <a:rPr lang="en-US" sz="1500" dirty="0" err="1">
                <a:latin typeface="Open Sans" panose="020B0606030504020204" pitchFamily="34" charset="0"/>
              </a:rPr>
              <a:t>donošenje</a:t>
            </a:r>
            <a:r>
              <a:rPr lang="en-US" sz="1500" dirty="0">
                <a:latin typeface="Open Sans" panose="020B0606030504020204" pitchFamily="34" charset="0"/>
              </a:rPr>
              <a:t> </a:t>
            </a:r>
            <a:r>
              <a:rPr lang="en-US" sz="1500" dirty="0" err="1">
                <a:latin typeface="Open Sans" panose="020B0606030504020204" pitchFamily="34" charset="0"/>
              </a:rPr>
              <a:t>na</a:t>
            </a:r>
            <a:r>
              <a:rPr lang="en-US" sz="1500" dirty="0">
                <a:latin typeface="Open Sans" panose="020B0606030504020204" pitchFamily="34" charset="0"/>
              </a:rPr>
              <a:t> </a:t>
            </a:r>
            <a:r>
              <a:rPr lang="en-US" sz="1500" dirty="0" err="1">
                <a:latin typeface="Open Sans" panose="020B0606030504020204" pitchFamily="34" charset="0"/>
              </a:rPr>
              <a:t>pamet</a:t>
            </a:r>
            <a:r>
              <a:rPr lang="en-US" sz="1500" dirty="0">
                <a:latin typeface="Open Sans" panose="020B0606030504020204" pitchFamily="34" charset="0"/>
              </a:rPr>
              <a:t> </a:t>
            </a:r>
            <a:r>
              <a:rPr lang="en-US" sz="1500" dirty="0" err="1">
                <a:latin typeface="Open Sans" panose="020B0606030504020204" pitchFamily="34" charset="0"/>
              </a:rPr>
              <a:t>slikama</a:t>
            </a:r>
            <a:r>
              <a:rPr lang="en-US" sz="1500" dirty="0">
                <a:latin typeface="Open Sans" panose="020B0606030504020204" pitchFamily="34" charset="0"/>
              </a:rPr>
              <a:t> Los </a:t>
            </a:r>
            <a:r>
              <a:rPr lang="en-US" sz="1500" dirty="0" err="1">
                <a:latin typeface="Open Sans" panose="020B0606030504020204" pitchFamily="34" charset="0"/>
              </a:rPr>
              <a:t>Anđelesa</a:t>
            </a:r>
            <a:r>
              <a:rPr lang="en-US" sz="1500" dirty="0">
                <a:latin typeface="Open Sans" panose="020B0606030504020204" pitchFamily="34" charset="0"/>
              </a:rPr>
              <a:t> </a:t>
            </a:r>
            <a:r>
              <a:rPr lang="en-US" sz="1500" dirty="0" err="1">
                <a:latin typeface="Open Sans" panose="020B0606030504020204" pitchFamily="34" charset="0"/>
              </a:rPr>
              <a:t>natopljenih</a:t>
            </a:r>
            <a:r>
              <a:rPr lang="en-US" sz="1500" dirty="0">
                <a:latin typeface="Open Sans" panose="020B0606030504020204" pitchFamily="34" charset="0"/>
              </a:rPr>
              <a:t> </a:t>
            </a:r>
            <a:r>
              <a:rPr lang="en-US" sz="1500" dirty="0" err="1">
                <a:latin typeface="Open Sans" panose="020B0606030504020204" pitchFamily="34" charset="0"/>
              </a:rPr>
              <a:t>suncem</a:t>
            </a:r>
            <a:r>
              <a:rPr lang="en-US" sz="1500" dirty="0">
                <a:latin typeface="Open Sans" panose="020B0606030504020204" pitchFamily="34" charset="0"/>
              </a:rPr>
              <a:t> </a:t>
            </a:r>
            <a:r>
              <a:rPr lang="en-US" sz="1500" dirty="0" err="1">
                <a:latin typeface="Open Sans" panose="020B0606030504020204" pitchFamily="34" charset="0"/>
              </a:rPr>
              <a:t>iz</a:t>
            </a:r>
            <a:r>
              <a:rPr lang="en-US" sz="1500" dirty="0">
                <a:latin typeface="Open Sans" panose="020B0606030504020204" pitchFamily="34" charset="0"/>
              </a:rPr>
              <a:t> </a:t>
            </a:r>
            <a:r>
              <a:rPr lang="en-US" sz="1500" dirty="0" err="1">
                <a:latin typeface="Open Sans" panose="020B0606030504020204" pitchFamily="34" charset="0"/>
              </a:rPr>
              <a:t>pedesetih</a:t>
            </a:r>
            <a:r>
              <a:rPr lang="en-US" sz="1500" dirty="0">
                <a:latin typeface="Open Sans" panose="020B0606030504020204" pitchFamily="34" charset="0"/>
              </a:rPr>
              <a:t> godina </a:t>
            </a:r>
            <a:r>
              <a:rPr lang="en-US" sz="1500" dirty="0" err="1">
                <a:latin typeface="Open Sans" panose="020B0606030504020204" pitchFamily="34" charset="0"/>
              </a:rPr>
              <a:t>prošlog</a:t>
            </a:r>
            <a:r>
              <a:rPr lang="en-US" sz="1500" dirty="0">
                <a:latin typeface="Open Sans" panose="020B0606030504020204" pitchFamily="34" charset="0"/>
              </a:rPr>
              <a:t> </a:t>
            </a:r>
            <a:r>
              <a:rPr lang="en-US" sz="1500" dirty="0" err="1">
                <a:latin typeface="Open Sans" panose="020B0606030504020204" pitchFamily="34" charset="0"/>
              </a:rPr>
              <a:t>veka</a:t>
            </a:r>
            <a:r>
              <a:rPr lang="en-US" sz="1500" dirty="0">
                <a:latin typeface="Open Sans" panose="020B0606030504020204" pitchFamily="34" charset="0"/>
              </a:rPr>
              <a:t>, </a:t>
            </a:r>
            <a:r>
              <a:rPr lang="en-US" sz="1500" dirty="0" err="1">
                <a:latin typeface="Open Sans" panose="020B0606030504020204" pitchFamily="34" charset="0"/>
              </a:rPr>
              <a:t>i</a:t>
            </a:r>
            <a:r>
              <a:rPr lang="en-US" sz="1500" dirty="0">
                <a:latin typeface="Open Sans" panose="020B0606030504020204" pitchFamily="34" charset="0"/>
              </a:rPr>
              <a:t> </a:t>
            </a:r>
            <a:r>
              <a:rPr lang="en-US" sz="1500" dirty="0" err="1">
                <a:latin typeface="Open Sans" panose="020B0606030504020204" pitchFamily="34" charset="0"/>
              </a:rPr>
              <a:t>muzičara</a:t>
            </a:r>
            <a:r>
              <a:rPr lang="en-US" sz="1500" dirty="0">
                <a:latin typeface="Open Sans" panose="020B0606030504020204" pitchFamily="34" charset="0"/>
              </a:rPr>
              <a:t> </a:t>
            </a:r>
            <a:r>
              <a:rPr lang="en-US" sz="1500" dirty="0" err="1">
                <a:latin typeface="Open Sans" panose="020B0606030504020204" pitchFamily="34" charset="0"/>
              </a:rPr>
              <a:t>kao</a:t>
            </a:r>
            <a:r>
              <a:rPr lang="en-US" sz="1500" dirty="0">
                <a:latin typeface="Open Sans" panose="020B0606030504020204" pitchFamily="34" charset="0"/>
              </a:rPr>
              <a:t> </a:t>
            </a:r>
            <a:r>
              <a:rPr lang="en-US" sz="1500" dirty="0" err="1">
                <a:latin typeface="Open Sans" panose="020B0606030504020204" pitchFamily="34" charset="0"/>
              </a:rPr>
              <a:t>što</a:t>
            </a:r>
            <a:r>
              <a:rPr lang="en-US" sz="1500" dirty="0">
                <a:latin typeface="Open Sans" panose="020B0606030504020204" pitchFamily="34" charset="0"/>
              </a:rPr>
              <a:t> </a:t>
            </a:r>
            <a:r>
              <a:rPr lang="en-US" sz="1500" dirty="0" err="1">
                <a:latin typeface="Open Sans" panose="020B0606030504020204" pitchFamily="34" charset="0"/>
              </a:rPr>
              <a:t>su</a:t>
            </a:r>
            <a:r>
              <a:rPr lang="en-US" sz="1500" dirty="0">
                <a:latin typeface="Open Sans" panose="020B0606030504020204" pitchFamily="34" charset="0"/>
              </a:rPr>
              <a:t> </a:t>
            </a:r>
            <a:r>
              <a:rPr lang="en-US" sz="1500" dirty="0" err="1">
                <a:solidFill>
                  <a:srgbClr val="0070C0"/>
                </a:solidFill>
                <a:latin typeface="Open Sans" panose="020B0606030504020204" pitchFamily="34" charset="0"/>
              </a:rPr>
              <a:t>Čet</a:t>
            </a:r>
            <a:r>
              <a:rPr lang="en-US" sz="1500" dirty="0">
                <a:solidFill>
                  <a:srgbClr val="0070C0"/>
                </a:solidFill>
                <a:latin typeface="Open Sans" panose="020B0606030504020204" pitchFamily="34" charset="0"/>
              </a:rPr>
              <a:t> </a:t>
            </a:r>
            <a:r>
              <a:rPr lang="en-US" sz="1500" dirty="0" err="1">
                <a:solidFill>
                  <a:srgbClr val="0070C0"/>
                </a:solidFill>
                <a:latin typeface="Open Sans" panose="020B0606030504020204" pitchFamily="34" charset="0"/>
              </a:rPr>
              <a:t>Bejker</a:t>
            </a:r>
            <a:r>
              <a:rPr lang="en-US" sz="1500" dirty="0">
                <a:latin typeface="Open Sans" panose="020B0606030504020204" pitchFamily="34" charset="0"/>
              </a:rPr>
              <a:t>, Art </a:t>
            </a:r>
            <a:r>
              <a:rPr lang="en-US" sz="1500" dirty="0" err="1">
                <a:latin typeface="Open Sans" panose="020B0606030504020204" pitchFamily="34" charset="0"/>
              </a:rPr>
              <a:t>Peper</a:t>
            </a:r>
            <a:r>
              <a:rPr lang="en-US" sz="1500" dirty="0">
                <a:latin typeface="Open Sans" panose="020B0606030504020204" pitchFamily="34" charset="0"/>
              </a:rPr>
              <a:t> </a:t>
            </a:r>
            <a:r>
              <a:rPr lang="en-US" sz="1500" dirty="0" err="1">
                <a:latin typeface="Open Sans" panose="020B0606030504020204" pitchFamily="34" charset="0"/>
              </a:rPr>
              <a:t>i</a:t>
            </a:r>
            <a:r>
              <a:rPr lang="en-US" sz="1500" dirty="0">
                <a:latin typeface="Open Sans" panose="020B0606030504020204" pitchFamily="34" charset="0"/>
              </a:rPr>
              <a:t> Bad </a:t>
            </a:r>
            <a:r>
              <a:rPr lang="en-US" sz="1500" dirty="0" err="1">
                <a:latin typeface="Open Sans" panose="020B0606030504020204" pitchFamily="34" charset="0"/>
              </a:rPr>
              <a:t>Šenk</a:t>
            </a:r>
            <a:r>
              <a:rPr lang="en-US" sz="1500" dirty="0">
                <a:latin typeface="Open Sans" panose="020B0606030504020204" pitchFamily="34" charset="0"/>
              </a:rPr>
              <a:t> – </a:t>
            </a:r>
            <a:r>
              <a:rPr lang="en-US" sz="1500" dirty="0" err="1">
                <a:latin typeface="Open Sans" panose="020B0606030504020204" pitchFamily="34" charset="0"/>
              </a:rPr>
              <a:t>još</a:t>
            </a:r>
            <a:r>
              <a:rPr lang="en-US" sz="1500" dirty="0">
                <a:latin typeface="Open Sans" panose="020B0606030504020204" pitchFamily="34" charset="0"/>
              </a:rPr>
              <a:t> </a:t>
            </a:r>
            <a:r>
              <a:rPr lang="en-US" sz="1500" dirty="0" err="1">
                <a:latin typeface="Open Sans" panose="020B0606030504020204" pitchFamily="34" charset="0"/>
              </a:rPr>
              <a:t>jedan</a:t>
            </a:r>
            <a:r>
              <a:rPr lang="en-US" sz="1500" dirty="0">
                <a:latin typeface="Open Sans" panose="020B0606030504020204" pitchFamily="34" charset="0"/>
              </a:rPr>
              <a:t> je pod</a:t>
            </a:r>
            <a:r>
              <a:rPr lang="sr-Latn-RS" sz="1500" dirty="0">
                <a:latin typeface="Open Sans" panose="020B0606030504020204" pitchFamily="34" charset="0"/>
              </a:rPr>
              <a:t>rangova </a:t>
            </a:r>
            <a:r>
              <a:rPr lang="en-US" sz="1500" dirty="0">
                <a:latin typeface="Open Sans" panose="020B0606030504020204" pitchFamily="34" charset="0"/>
              </a:rPr>
              <a:t>koji </a:t>
            </a:r>
            <a:r>
              <a:rPr lang="en-US" sz="1500" dirty="0" err="1">
                <a:latin typeface="Open Sans" panose="020B0606030504020204" pitchFamily="34" charset="0"/>
              </a:rPr>
              <a:t>ima</a:t>
            </a:r>
            <a:r>
              <a:rPr lang="en-US" sz="1500" dirty="0">
                <a:latin typeface="Open Sans" panose="020B0606030504020204" pitchFamily="34" charset="0"/>
              </a:rPr>
              <a:t> </a:t>
            </a:r>
            <a:r>
              <a:rPr lang="en-US" sz="1500" dirty="0" err="1">
                <a:latin typeface="Open Sans" panose="020B0606030504020204" pitchFamily="34" charset="0"/>
              </a:rPr>
              <a:t>neki</a:t>
            </a:r>
            <a:r>
              <a:rPr lang="en-US" sz="1500" dirty="0">
                <a:latin typeface="Open Sans" panose="020B0606030504020204" pitchFamily="34" charset="0"/>
              </a:rPr>
              <a:t> </a:t>
            </a:r>
            <a:r>
              <a:rPr lang="en-US" sz="1500" dirty="0" err="1">
                <a:latin typeface="Open Sans" panose="020B0606030504020204" pitchFamily="34" charset="0"/>
              </a:rPr>
              <a:t>krosover</a:t>
            </a:r>
            <a:r>
              <a:rPr lang="en-US" sz="1500" dirty="0">
                <a:latin typeface="Open Sans" panose="020B0606030504020204" pitchFamily="34" charset="0"/>
              </a:rPr>
              <a:t> </a:t>
            </a:r>
            <a:r>
              <a:rPr lang="en-US" sz="1500" dirty="0" err="1">
                <a:latin typeface="Open Sans" panose="020B0606030504020204" pitchFamily="34" charset="0"/>
              </a:rPr>
              <a:t>sa</a:t>
            </a:r>
            <a:r>
              <a:rPr lang="en-US" sz="1500" dirty="0">
                <a:latin typeface="Open Sans" panose="020B0606030504020204" pitchFamily="34" charset="0"/>
              </a:rPr>
              <a:t> Cool </a:t>
            </a:r>
            <a:r>
              <a:rPr lang="en-US" sz="1500" dirty="0" err="1">
                <a:latin typeface="Open Sans" panose="020B0606030504020204" pitchFamily="34" charset="0"/>
              </a:rPr>
              <a:t>džezom</a:t>
            </a:r>
            <a:r>
              <a:rPr lang="en-US" sz="1500" dirty="0">
                <a:latin typeface="Open Sans" panose="020B0606030504020204" pitchFamily="34" charset="0"/>
              </a:rPr>
              <a:t>.</a:t>
            </a:r>
            <a:endParaRPr lang="en-US" sz="1500" dirty="0"/>
          </a:p>
        </p:txBody>
      </p:sp>
    </p:spTree>
    <p:extLst>
      <p:ext uri="{BB962C8B-B14F-4D97-AF65-F5344CB8AC3E}">
        <p14:creationId xmlns:p14="http://schemas.microsoft.com/office/powerpoint/2010/main" val="332180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childTnLst>
              </p:cTn>
              <p:nextCondLst>
                <p:cond evt="onClick" delay="0">
                  <p:tgtEl>
                    <p:spTgt spid="5"/>
                  </p:tgtEl>
                </p:cond>
              </p:nextCondLst>
            </p:seq>
            <p:video>
              <p:cMediaNode vol="80000">
                <p:cTn id="31" fill="hold" display="0">
                  <p:stCondLst>
                    <p:cond delay="indefinite"/>
                  </p:stCondLst>
                </p:cTn>
                <p:tgtEl>
                  <p:spTgt spid="6"/>
                </p:tgtEl>
              </p:cMediaNode>
            </p:vide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6"/>
                                        </p:tgtEl>
                                      </p:cBhvr>
                                    </p:cmd>
                                  </p:childTnLst>
                                </p:cTn>
                              </p:par>
                            </p:childTnLst>
                          </p:cTn>
                        </p:par>
                      </p:childTnLst>
                    </p:cTn>
                  </p:par>
                </p:childTnLst>
              </p:cTn>
              <p:nextCondLst>
                <p:cond evt="onClick" delay="0">
                  <p:tgtEl>
                    <p:spTgt spid="6"/>
                  </p:tgtEl>
                </p:cond>
              </p:nextCondLst>
            </p:seq>
            <p:video>
              <p:cMediaNode vol="80000">
                <p:cTn id="37"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0A05691-F36F-44DD-904C-144D68CAF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85CAF-07D5-363F-1187-79FB090A465A}"/>
              </a:ext>
            </a:extLst>
          </p:cNvPr>
          <p:cNvSpPr>
            <a:spLocks noGrp="1"/>
          </p:cNvSpPr>
          <p:nvPr>
            <p:ph type="title"/>
          </p:nvPr>
        </p:nvSpPr>
        <p:spPr>
          <a:xfrm>
            <a:off x="7059707" y="199759"/>
            <a:ext cx="4437509" cy="1106424"/>
          </a:xfrm>
        </p:spPr>
        <p:txBody>
          <a:bodyPr anchor="b">
            <a:normAutofit/>
          </a:bodyPr>
          <a:lstStyle/>
          <a:p>
            <a:r>
              <a:rPr lang="sr-Latn-RS" sz="3300" b="1" dirty="0"/>
              <a:t>Hard </a:t>
            </a:r>
            <a:r>
              <a:rPr lang="sr-Latn-RS" sz="3300" b="1" dirty="0" err="1"/>
              <a:t>Bop</a:t>
            </a:r>
            <a:endParaRPr lang="en-US" sz="3300" dirty="0"/>
          </a:p>
        </p:txBody>
      </p:sp>
      <p:pic>
        <p:nvPicPr>
          <p:cNvPr id="2050" name="Picture 2" descr="ART BLAKEY/ART BLAKEY &amp; THE JAZZ MESSENGERS - AT THE FREE TRADE HALL 1961  NEW CD 8436542018159 | eBay">
            <a:extLst>
              <a:ext uri="{FF2B5EF4-FFF2-40B4-BE49-F238E27FC236}">
                <a16:creationId xmlns:a16="http://schemas.microsoft.com/office/drawing/2014/main" id="{122E434F-FDF6-CC46-B06A-2F9A946E8CF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4028" y="522183"/>
            <a:ext cx="2338913" cy="2338913"/>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title="Miles Davis Quintet, Concert in Karlsruhe, November 7th, 1967 (in color)">
            <a:hlinkClick r:id="" action="ppaction://media"/>
            <a:extLst>
              <a:ext uri="{FF2B5EF4-FFF2-40B4-BE49-F238E27FC236}">
                <a16:creationId xmlns:a16="http://schemas.microsoft.com/office/drawing/2014/main" id="{52300AE1-7D43-3E7A-E1D0-605248244726}"/>
              </a:ext>
            </a:extLst>
          </p:cNvPr>
          <p:cNvPicPr>
            <a:picLocks noRot="1" noChangeAspect="1"/>
          </p:cNvPicPr>
          <p:nvPr>
            <a:videoFile r:link="rId1"/>
          </p:nvPr>
        </p:nvPicPr>
        <p:blipFill>
          <a:blip r:embed="rId5"/>
          <a:stretch>
            <a:fillRect/>
          </a:stretch>
        </p:blipFill>
        <p:spPr>
          <a:xfrm>
            <a:off x="920205" y="3509344"/>
            <a:ext cx="3917083" cy="2937812"/>
          </a:xfrm>
          <a:prstGeom prst="rect">
            <a:avLst/>
          </a:prstGeom>
        </p:spPr>
      </p:pic>
      <p:pic>
        <p:nvPicPr>
          <p:cNvPr id="4" name="Online Media 3" title="Art Blakey and the Jazz Messengers - Moanin' (Live at Hibiya Public Hall, Tokyo, Japan 1/14/61)">
            <a:hlinkClick r:id="" action="ppaction://media"/>
            <a:extLst>
              <a:ext uri="{FF2B5EF4-FFF2-40B4-BE49-F238E27FC236}">
                <a16:creationId xmlns:a16="http://schemas.microsoft.com/office/drawing/2014/main" id="{FBD8C5E7-FF8A-D11C-9C87-B5825A615AD0}"/>
              </a:ext>
            </a:extLst>
          </p:cNvPr>
          <p:cNvPicPr>
            <a:picLocks noRot="1" noChangeAspect="1"/>
          </p:cNvPicPr>
          <p:nvPr>
            <a:videoFile r:link="rId2"/>
          </p:nvPr>
        </p:nvPicPr>
        <p:blipFill>
          <a:blip r:embed="rId6"/>
          <a:stretch>
            <a:fillRect/>
          </a:stretch>
        </p:blipFill>
        <p:spPr>
          <a:xfrm>
            <a:off x="2727443" y="632009"/>
            <a:ext cx="3750901" cy="2119260"/>
          </a:xfrm>
          <a:prstGeom prst="rect">
            <a:avLst/>
          </a:prstGeom>
        </p:spPr>
      </p:pic>
      <p:cxnSp>
        <p:nvCxnSpPr>
          <p:cNvPr id="137" name="Straight Connector 136">
            <a:extLst>
              <a:ext uri="{FF2B5EF4-FFF2-40B4-BE49-F238E27FC236}">
                <a16:creationId xmlns:a16="http://schemas.microsoft.com/office/drawing/2014/main" id="{1A9CF0DD-5937-4172-BD2C-9579BD31D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284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50ADC91-4A64-536F-74BA-5918DCAD92D4}"/>
              </a:ext>
            </a:extLst>
          </p:cNvPr>
          <p:cNvSpPr>
            <a:spLocks noGrp="1"/>
          </p:cNvSpPr>
          <p:nvPr>
            <p:ph idx="1"/>
          </p:nvPr>
        </p:nvSpPr>
        <p:spPr>
          <a:xfrm>
            <a:off x="6983438" y="1548171"/>
            <a:ext cx="4513777" cy="4631224"/>
          </a:xfrm>
        </p:spPr>
        <p:txBody>
          <a:bodyPr>
            <a:normAutofit/>
          </a:bodyPr>
          <a:lstStyle/>
          <a:p>
            <a:pPr fontAlgn="base"/>
            <a:r>
              <a:rPr lang="en-US" sz="1500" dirty="0" err="1">
                <a:latin typeface="Open Sans" panose="020B0606030504020204" pitchFamily="34" charset="0"/>
              </a:rPr>
              <a:t>Sredinom</a:t>
            </a:r>
            <a:r>
              <a:rPr lang="en-US" sz="1500" dirty="0">
                <a:latin typeface="Open Sans" panose="020B0606030504020204" pitchFamily="34" charset="0"/>
              </a:rPr>
              <a:t> </a:t>
            </a:r>
            <a:r>
              <a:rPr lang="en-US" sz="1500" dirty="0" err="1">
                <a:latin typeface="Open Sans" panose="020B0606030504020204" pitchFamily="34" charset="0"/>
              </a:rPr>
              <a:t>pedesetih</a:t>
            </a:r>
            <a:r>
              <a:rPr lang="en-US" sz="1500" dirty="0">
                <a:latin typeface="Open Sans" panose="020B0606030504020204" pitchFamily="34" charset="0"/>
              </a:rPr>
              <a:t> godina </a:t>
            </a:r>
            <a:r>
              <a:rPr lang="en-US" sz="1500" dirty="0" err="1">
                <a:latin typeface="Open Sans" panose="020B0606030504020204" pitchFamily="34" charset="0"/>
              </a:rPr>
              <a:t>prošlog</a:t>
            </a:r>
            <a:r>
              <a:rPr lang="en-US" sz="1500" dirty="0">
                <a:latin typeface="Open Sans" panose="020B0606030504020204" pitchFamily="34" charset="0"/>
              </a:rPr>
              <a:t> </a:t>
            </a:r>
            <a:r>
              <a:rPr lang="en-US" sz="1500" dirty="0" err="1">
                <a:latin typeface="Open Sans" panose="020B0606030504020204" pitchFamily="34" charset="0"/>
              </a:rPr>
              <a:t>veka</a:t>
            </a:r>
            <a:r>
              <a:rPr lang="en-US" sz="1500" dirty="0">
                <a:latin typeface="Open Sans" panose="020B0606030504020204" pitchFamily="34" charset="0"/>
              </a:rPr>
              <a:t> </a:t>
            </a:r>
            <a:r>
              <a:rPr lang="en-US" sz="1500" dirty="0" err="1">
                <a:latin typeface="Open Sans" panose="020B0606030504020204" pitchFamily="34" charset="0"/>
              </a:rPr>
              <a:t>zvuci</a:t>
            </a:r>
            <a:r>
              <a:rPr lang="en-US" sz="1500" dirty="0">
                <a:latin typeface="Open Sans" panose="020B0606030504020204" pitchFamily="34" charset="0"/>
              </a:rPr>
              <a:t> </a:t>
            </a:r>
            <a:r>
              <a:rPr lang="en-US" sz="1500" dirty="0" err="1">
                <a:latin typeface="Open Sans" panose="020B0606030504020204" pitchFamily="34" charset="0"/>
              </a:rPr>
              <a:t>bebopa</a:t>
            </a:r>
            <a:r>
              <a:rPr lang="en-US" sz="1500" dirty="0">
                <a:latin typeface="Open Sans" panose="020B0606030504020204" pitchFamily="34" charset="0"/>
              </a:rPr>
              <a:t> </a:t>
            </a:r>
            <a:r>
              <a:rPr lang="en-US" sz="1500" dirty="0" err="1">
                <a:latin typeface="Open Sans" panose="020B0606030504020204" pitchFamily="34" charset="0"/>
              </a:rPr>
              <a:t>počeli</a:t>
            </a:r>
            <a:r>
              <a:rPr lang="en-US" sz="1500" dirty="0">
                <a:latin typeface="Open Sans" panose="020B0606030504020204" pitchFamily="34" charset="0"/>
              </a:rPr>
              <a:t> </a:t>
            </a:r>
            <a:r>
              <a:rPr lang="en-US" sz="1500" dirty="0" err="1">
                <a:latin typeface="Open Sans" panose="020B0606030504020204" pitchFamily="34" charset="0"/>
              </a:rPr>
              <a:t>su</a:t>
            </a:r>
            <a:r>
              <a:rPr lang="en-US" sz="1500" dirty="0">
                <a:latin typeface="Open Sans" panose="020B0606030504020204" pitchFamily="34" charset="0"/>
              </a:rPr>
              <a:t> da se </a:t>
            </a:r>
            <a:r>
              <a:rPr lang="en-US" sz="1500" dirty="0" err="1">
                <a:latin typeface="Open Sans" panose="020B0606030504020204" pitchFamily="34" charset="0"/>
              </a:rPr>
              <a:t>stapaju</a:t>
            </a:r>
            <a:r>
              <a:rPr lang="en-US" sz="1500" dirty="0">
                <a:latin typeface="Open Sans" panose="020B0606030504020204" pitchFamily="34" charset="0"/>
              </a:rPr>
              <a:t> </a:t>
            </a:r>
            <a:r>
              <a:rPr lang="en-US" sz="1500" dirty="0" err="1">
                <a:latin typeface="Open Sans" panose="020B0606030504020204" pitchFamily="34" charset="0"/>
              </a:rPr>
              <a:t>sa</a:t>
            </a:r>
            <a:r>
              <a:rPr lang="en-US" sz="1500" dirty="0">
                <a:latin typeface="Open Sans" panose="020B0606030504020204" pitchFamily="34" charset="0"/>
              </a:rPr>
              <a:t> </a:t>
            </a:r>
            <a:r>
              <a:rPr lang="en-US" sz="1500" dirty="0" err="1">
                <a:latin typeface="Open Sans" panose="020B0606030504020204" pitchFamily="34" charset="0"/>
              </a:rPr>
              <a:t>uticajem</a:t>
            </a:r>
            <a:r>
              <a:rPr lang="en-US" sz="1500" dirty="0">
                <a:latin typeface="Open Sans" panose="020B0606030504020204" pitchFamily="34" charset="0"/>
              </a:rPr>
              <a:t> </a:t>
            </a:r>
            <a:r>
              <a:rPr lang="en-US" sz="1500" dirty="0" err="1">
                <a:latin typeface="Open Sans" panose="020B0606030504020204" pitchFamily="34" charset="0"/>
              </a:rPr>
              <a:t>ritma</a:t>
            </a:r>
            <a:r>
              <a:rPr lang="en-US" sz="1500" dirty="0">
                <a:latin typeface="Open Sans" panose="020B0606030504020204" pitchFamily="34" charset="0"/>
              </a:rPr>
              <a:t> </a:t>
            </a:r>
            <a:r>
              <a:rPr lang="en-US" sz="1500" dirty="0" err="1">
                <a:latin typeface="Open Sans" panose="020B0606030504020204" pitchFamily="34" charset="0"/>
              </a:rPr>
              <a:t>i</a:t>
            </a:r>
            <a:r>
              <a:rPr lang="en-US" sz="1500" dirty="0">
                <a:latin typeface="Open Sans" panose="020B0606030504020204" pitchFamily="34" charset="0"/>
              </a:rPr>
              <a:t> </a:t>
            </a:r>
            <a:r>
              <a:rPr lang="en-US" sz="1500" dirty="0" err="1">
                <a:latin typeface="Open Sans" panose="020B0606030504020204" pitchFamily="34" charset="0"/>
              </a:rPr>
              <a:t>bluza</a:t>
            </a:r>
            <a:r>
              <a:rPr lang="en-US" sz="1500" dirty="0">
                <a:latin typeface="Open Sans" panose="020B0606030504020204" pitchFamily="34" charset="0"/>
              </a:rPr>
              <a:t> </a:t>
            </a:r>
            <a:r>
              <a:rPr lang="en-US" sz="1500" dirty="0" err="1">
                <a:latin typeface="Open Sans" panose="020B0606030504020204" pitchFamily="34" charset="0"/>
              </a:rPr>
              <a:t>i</a:t>
            </a:r>
            <a:r>
              <a:rPr lang="en-US" sz="1500" dirty="0">
                <a:latin typeface="Open Sans" panose="020B0606030504020204" pitchFamily="34" charset="0"/>
              </a:rPr>
              <a:t> gospel </a:t>
            </a:r>
            <a:r>
              <a:rPr lang="en-US" sz="1500" dirty="0" err="1">
                <a:latin typeface="Open Sans" panose="020B0606030504020204" pitchFamily="34" charset="0"/>
              </a:rPr>
              <a:t>muzike</a:t>
            </a:r>
            <a:r>
              <a:rPr lang="en-US" sz="1500" dirty="0">
                <a:latin typeface="Open Sans" panose="020B0606030504020204" pitchFamily="34" charset="0"/>
              </a:rPr>
              <a:t>, </a:t>
            </a:r>
            <a:r>
              <a:rPr lang="en-US" sz="1500" dirty="0" err="1">
                <a:latin typeface="Open Sans" panose="020B0606030504020204" pitchFamily="34" charset="0"/>
              </a:rPr>
              <a:t>kako</a:t>
            </a:r>
            <a:r>
              <a:rPr lang="en-US" sz="1500" dirty="0">
                <a:latin typeface="Open Sans" panose="020B0606030504020204" pitchFamily="34" charset="0"/>
              </a:rPr>
              <a:t> bi se </a:t>
            </a:r>
            <a:r>
              <a:rPr lang="en-US" sz="1500" dirty="0" err="1">
                <a:latin typeface="Open Sans" panose="020B0606030504020204" pitchFamily="34" charset="0"/>
              </a:rPr>
              <a:t>stvorio</a:t>
            </a:r>
            <a:r>
              <a:rPr lang="en-US" sz="1500" dirty="0">
                <a:latin typeface="Open Sans" panose="020B0606030504020204" pitchFamily="34" charset="0"/>
              </a:rPr>
              <a:t> tip </a:t>
            </a:r>
            <a:r>
              <a:rPr lang="en-US" sz="1500" dirty="0" err="1">
                <a:latin typeface="Open Sans" panose="020B0606030504020204" pitchFamily="34" charset="0"/>
              </a:rPr>
              <a:t>muzike</a:t>
            </a:r>
            <a:r>
              <a:rPr lang="en-US" sz="1500" dirty="0">
                <a:latin typeface="Open Sans" panose="020B0606030504020204" pitchFamily="34" charset="0"/>
              </a:rPr>
              <a:t> </a:t>
            </a:r>
            <a:r>
              <a:rPr lang="en-US" sz="1500" dirty="0" err="1">
                <a:latin typeface="Open Sans" panose="020B0606030504020204" pitchFamily="34" charset="0"/>
              </a:rPr>
              <a:t>sa</a:t>
            </a:r>
            <a:r>
              <a:rPr lang="en-US" sz="1500" dirty="0">
                <a:latin typeface="Open Sans" panose="020B0606030504020204" pitchFamily="34" charset="0"/>
              </a:rPr>
              <a:t> </a:t>
            </a:r>
            <a:r>
              <a:rPr lang="en-US" sz="1500" dirty="0" err="1">
                <a:latin typeface="Open Sans" panose="020B0606030504020204" pitchFamily="34" charset="0"/>
              </a:rPr>
              <a:t>jednostavnijim</a:t>
            </a:r>
            <a:r>
              <a:rPr lang="en-US" sz="1500" dirty="0">
                <a:latin typeface="Open Sans" panose="020B0606030504020204" pitchFamily="34" charset="0"/>
              </a:rPr>
              <a:t> </a:t>
            </a:r>
            <a:r>
              <a:rPr lang="en-US" sz="1500" dirty="0" err="1">
                <a:latin typeface="Open Sans" panose="020B0606030504020204" pitchFamily="34" charset="0"/>
              </a:rPr>
              <a:t>melodijama</a:t>
            </a:r>
            <a:r>
              <a:rPr lang="en-US" sz="1500" dirty="0">
                <a:latin typeface="Open Sans" panose="020B0606030504020204" pitchFamily="34" charset="0"/>
              </a:rPr>
              <a:t> </a:t>
            </a:r>
            <a:r>
              <a:rPr lang="en-US" sz="1500" dirty="0" err="1">
                <a:latin typeface="Open Sans" panose="020B0606030504020204" pitchFamily="34" charset="0"/>
              </a:rPr>
              <a:t>i</a:t>
            </a:r>
            <a:r>
              <a:rPr lang="en-US" sz="1500" dirty="0">
                <a:latin typeface="Open Sans" panose="020B0606030504020204" pitchFamily="34" charset="0"/>
              </a:rPr>
              <a:t> </a:t>
            </a:r>
            <a:r>
              <a:rPr lang="en-US" sz="1500" dirty="0" err="1">
                <a:latin typeface="Open Sans" panose="020B0606030504020204" pitchFamily="34" charset="0"/>
              </a:rPr>
              <a:t>sve</a:t>
            </a:r>
            <a:r>
              <a:rPr lang="en-US" sz="1500" dirty="0">
                <a:latin typeface="Open Sans" panose="020B0606030504020204" pitchFamily="34" charset="0"/>
              </a:rPr>
              <a:t> </a:t>
            </a:r>
            <a:r>
              <a:rPr lang="en-US" sz="1500" dirty="0" err="1">
                <a:latin typeface="Open Sans" panose="020B0606030504020204" pitchFamily="34" charset="0"/>
              </a:rPr>
              <a:t>više</a:t>
            </a:r>
            <a:r>
              <a:rPr lang="en-US" sz="1500" dirty="0">
                <a:latin typeface="Open Sans" panose="020B0606030504020204" pitchFamily="34" charset="0"/>
              </a:rPr>
              <a:t> </a:t>
            </a:r>
            <a:r>
              <a:rPr lang="en-US" sz="1500" dirty="0" err="1">
                <a:latin typeface="Open Sans" panose="020B0606030504020204" pitchFamily="34" charset="0"/>
              </a:rPr>
              <a:t>uticaja</a:t>
            </a:r>
            <a:r>
              <a:rPr lang="en-US" sz="1500" dirty="0">
                <a:latin typeface="Open Sans" panose="020B0606030504020204" pitchFamily="34" charset="0"/>
              </a:rPr>
              <a:t> </a:t>
            </a:r>
            <a:r>
              <a:rPr lang="en-US" sz="1500" dirty="0" err="1">
                <a:latin typeface="Open Sans" panose="020B0606030504020204" pitchFamily="34" charset="0"/>
              </a:rPr>
              <a:t>bluza</a:t>
            </a:r>
            <a:r>
              <a:rPr lang="en-US" sz="1500" dirty="0">
                <a:latin typeface="Open Sans" panose="020B0606030504020204" pitchFamily="34" charset="0"/>
              </a:rPr>
              <a:t>.
</a:t>
            </a:r>
            <a:r>
              <a:rPr lang="en-US" sz="1500" dirty="0" err="1">
                <a:latin typeface="Open Sans" panose="020B0606030504020204" pitchFamily="34" charset="0"/>
              </a:rPr>
              <a:t>Neki</a:t>
            </a:r>
            <a:r>
              <a:rPr lang="en-US" sz="1500" dirty="0">
                <a:latin typeface="Open Sans" panose="020B0606030504020204" pitchFamily="34" charset="0"/>
              </a:rPr>
              <a:t> </a:t>
            </a:r>
            <a:r>
              <a:rPr lang="en-US" sz="1500" dirty="0" err="1">
                <a:latin typeface="Open Sans" panose="020B0606030504020204" pitchFamily="34" charset="0"/>
              </a:rPr>
              <a:t>ovo</a:t>
            </a:r>
            <a:r>
              <a:rPr lang="en-US" sz="1500" dirty="0">
                <a:latin typeface="Open Sans" panose="020B0606030504020204" pitchFamily="34" charset="0"/>
              </a:rPr>
              <a:t> vide </a:t>
            </a:r>
            <a:r>
              <a:rPr lang="en-US" sz="1500" dirty="0" err="1">
                <a:latin typeface="Open Sans" panose="020B0606030504020204" pitchFamily="34" charset="0"/>
              </a:rPr>
              <a:t>kao</a:t>
            </a:r>
            <a:r>
              <a:rPr lang="en-US" sz="1500" dirty="0">
                <a:latin typeface="Open Sans" panose="020B0606030504020204" pitchFamily="34" charset="0"/>
              </a:rPr>
              <a:t> </a:t>
            </a:r>
            <a:r>
              <a:rPr lang="en-US" sz="1500" dirty="0" err="1">
                <a:latin typeface="Open Sans" panose="020B0606030504020204" pitchFamily="34" charset="0"/>
              </a:rPr>
              <a:t>svesni</a:t>
            </a:r>
            <a:r>
              <a:rPr lang="en-US" sz="1500" dirty="0">
                <a:latin typeface="Open Sans" panose="020B0606030504020204" pitchFamily="34" charset="0"/>
              </a:rPr>
              <a:t> </a:t>
            </a:r>
            <a:r>
              <a:rPr lang="en-US" sz="1500" dirty="0" err="1">
                <a:latin typeface="Open Sans" panose="020B0606030504020204" pitchFamily="34" charset="0"/>
              </a:rPr>
              <a:t>potez</a:t>
            </a:r>
            <a:r>
              <a:rPr lang="en-US" sz="1500" dirty="0">
                <a:latin typeface="Open Sans" panose="020B0606030504020204" pitchFamily="34" charset="0"/>
              </a:rPr>
              <a:t> ka </a:t>
            </a:r>
            <a:r>
              <a:rPr lang="en-US" sz="1500" dirty="0" err="1">
                <a:latin typeface="Open Sans" panose="020B0606030504020204" pitchFamily="34" charset="0"/>
              </a:rPr>
              <a:t>afrocentričnom</a:t>
            </a:r>
            <a:r>
              <a:rPr lang="en-US" sz="1500" dirty="0">
                <a:latin typeface="Open Sans" panose="020B0606030504020204" pitchFamily="34" charset="0"/>
              </a:rPr>
              <a:t> </a:t>
            </a:r>
            <a:r>
              <a:rPr lang="en-US" sz="1500" dirty="0" err="1">
                <a:latin typeface="Open Sans" panose="020B0606030504020204" pitchFamily="34" charset="0"/>
              </a:rPr>
              <a:t>zvuku</a:t>
            </a:r>
            <a:r>
              <a:rPr lang="en-US" sz="1500" dirty="0">
                <a:latin typeface="Open Sans" panose="020B0606030504020204" pitchFamily="34" charset="0"/>
              </a:rPr>
              <a:t> </a:t>
            </a:r>
            <a:r>
              <a:rPr lang="en-US" sz="1500" dirty="0" err="1">
                <a:latin typeface="Open Sans" panose="020B0606030504020204" pitchFamily="34" charset="0"/>
              </a:rPr>
              <a:t>kao</a:t>
            </a:r>
            <a:r>
              <a:rPr lang="en-US" sz="1500" dirty="0">
                <a:latin typeface="Open Sans" panose="020B0606030504020204" pitchFamily="34" charset="0"/>
              </a:rPr>
              <a:t> </a:t>
            </a:r>
            <a:r>
              <a:rPr lang="en-US" sz="1500" dirty="0" err="1">
                <a:latin typeface="Open Sans" panose="020B0606030504020204" pitchFamily="34" charset="0"/>
              </a:rPr>
              <a:t>reakciju</a:t>
            </a:r>
            <a:r>
              <a:rPr lang="en-US" sz="1500" dirty="0">
                <a:latin typeface="Open Sans" panose="020B0606030504020204" pitchFamily="34" charset="0"/>
              </a:rPr>
              <a:t> </a:t>
            </a:r>
            <a:r>
              <a:rPr lang="en-US" sz="1500" dirty="0" err="1">
                <a:latin typeface="Open Sans" panose="020B0606030504020204" pitchFamily="34" charset="0"/>
              </a:rPr>
              <a:t>protiv</a:t>
            </a:r>
            <a:r>
              <a:rPr lang="en-US" sz="1500" dirty="0">
                <a:latin typeface="Open Sans" panose="020B0606030504020204" pitchFamily="34" charset="0"/>
              </a:rPr>
              <a:t> Cool </a:t>
            </a:r>
            <a:r>
              <a:rPr lang="en-US" sz="1500" dirty="0" err="1">
                <a:latin typeface="Open Sans" panose="020B0606030504020204" pitchFamily="34" charset="0"/>
              </a:rPr>
              <a:t>džeza</a:t>
            </a:r>
            <a:r>
              <a:rPr lang="en-US" sz="1500" dirty="0">
                <a:latin typeface="Open Sans" panose="020B0606030504020204" pitchFamily="34" charset="0"/>
              </a:rPr>
              <a:t>, koji je </a:t>
            </a:r>
            <a:r>
              <a:rPr lang="en-US" sz="1500" dirty="0" err="1">
                <a:latin typeface="Open Sans" panose="020B0606030504020204" pitchFamily="34" charset="0"/>
              </a:rPr>
              <a:t>stavio</a:t>
            </a:r>
            <a:r>
              <a:rPr lang="en-US" sz="1500" dirty="0">
                <a:latin typeface="Open Sans" panose="020B0606030504020204" pitchFamily="34" charset="0"/>
              </a:rPr>
              <a:t> </a:t>
            </a:r>
            <a:r>
              <a:rPr lang="en-US" sz="1500" dirty="0" err="1">
                <a:latin typeface="Open Sans" panose="020B0606030504020204" pitchFamily="34" charset="0"/>
              </a:rPr>
              <a:t>relativno</a:t>
            </a:r>
            <a:r>
              <a:rPr lang="en-US" sz="1500" dirty="0">
                <a:latin typeface="Open Sans" panose="020B0606030504020204" pitchFamily="34" charset="0"/>
              </a:rPr>
              <a:t> </a:t>
            </a:r>
            <a:r>
              <a:rPr lang="en-US" sz="1500" dirty="0" err="1">
                <a:latin typeface="Open Sans" panose="020B0606030504020204" pitchFamily="34" charset="0"/>
              </a:rPr>
              <a:t>mali</a:t>
            </a:r>
            <a:r>
              <a:rPr lang="en-US" sz="1500" dirty="0">
                <a:latin typeface="Open Sans" panose="020B0606030504020204" pitchFamily="34" charset="0"/>
              </a:rPr>
              <a:t> </a:t>
            </a:r>
            <a:r>
              <a:rPr lang="en-US" sz="1500" dirty="0" err="1">
                <a:latin typeface="Open Sans" panose="020B0606030504020204" pitchFamily="34" charset="0"/>
              </a:rPr>
              <a:t>akcenat</a:t>
            </a:r>
            <a:r>
              <a:rPr lang="en-US" sz="1500" dirty="0">
                <a:latin typeface="Open Sans" panose="020B0606030504020204" pitchFamily="34" charset="0"/>
              </a:rPr>
              <a:t> </a:t>
            </a:r>
            <a:r>
              <a:rPr lang="en-US" sz="1500" dirty="0" err="1">
                <a:latin typeface="Open Sans" panose="020B0606030504020204" pitchFamily="34" charset="0"/>
              </a:rPr>
              <a:t>na</a:t>
            </a:r>
            <a:r>
              <a:rPr lang="en-US" sz="1500" dirty="0">
                <a:latin typeface="Open Sans" panose="020B0606030504020204" pitchFamily="34" charset="0"/>
              </a:rPr>
              <a:t> </a:t>
            </a:r>
            <a:r>
              <a:rPr lang="en-US" sz="1500" dirty="0" err="1">
                <a:latin typeface="Open Sans" panose="020B0606030504020204" pitchFamily="34" charset="0"/>
              </a:rPr>
              <a:t>bluz</a:t>
            </a:r>
            <a:r>
              <a:rPr lang="en-US" sz="1500" dirty="0">
                <a:latin typeface="Open Sans" panose="020B0606030504020204" pitchFamily="34" charset="0"/>
              </a:rPr>
              <a:t>.
</a:t>
            </a:r>
            <a:r>
              <a:rPr lang="en-US" sz="1500" b="0" i="0" dirty="0">
                <a:solidFill>
                  <a:srgbClr val="0070C0"/>
                </a:solidFill>
                <a:effectLst/>
                <a:latin typeface="Open Sans" panose="020B0606030504020204" pitchFamily="34" charset="0"/>
              </a:rPr>
              <a:t>Art Blakey’s Jazz Messengers</a:t>
            </a:r>
          </a:p>
          <a:p>
            <a:pPr fontAlgn="base"/>
            <a:r>
              <a:rPr lang="en-US" sz="1500" b="0" i="0" dirty="0" err="1">
                <a:effectLst/>
                <a:latin typeface="Open Sans" panose="020B0606030504020204" pitchFamily="34" charset="0"/>
              </a:rPr>
              <a:t>Truba</a:t>
            </a:r>
            <a:r>
              <a:rPr lang="sr-Latn-RS" sz="1500" dirty="0">
                <a:latin typeface="Open Sans" panose="020B0606030504020204" pitchFamily="34" charset="0"/>
              </a:rPr>
              <a:t>č </a:t>
            </a:r>
            <a:r>
              <a:rPr lang="en-US" sz="1500" b="0" i="0" dirty="0">
                <a:effectLst/>
                <a:latin typeface="Open Sans" panose="020B0606030504020204" pitchFamily="34" charset="0"/>
              </a:rPr>
              <a:t> Clifford Brown’s group </a:t>
            </a:r>
            <a:endParaRPr lang="sr-Latn-RS" sz="1500" b="0" i="0" dirty="0">
              <a:effectLst/>
              <a:latin typeface="Open Sans" panose="020B0606030504020204" pitchFamily="34" charset="0"/>
            </a:endParaRPr>
          </a:p>
          <a:p>
            <a:pPr fontAlgn="base"/>
            <a:r>
              <a:rPr lang="en-US" sz="1500" b="0" i="0" u="sng" dirty="0">
                <a:effectLst/>
                <a:latin typeface="Open Sans" panose="020B0606030504020204" pitchFamily="34" charset="0"/>
                <a:hlinkClick r:id="rId7"/>
              </a:rPr>
              <a:t>Miles Davis’s First Great Quintet</a:t>
            </a:r>
            <a:r>
              <a:rPr lang="en-US" sz="1500" b="0" i="0" dirty="0">
                <a:effectLst/>
                <a:latin typeface="Open Sans" panose="020B0606030504020204" pitchFamily="34" charset="0"/>
              </a:rPr>
              <a:t>.</a:t>
            </a:r>
          </a:p>
        </p:txBody>
      </p:sp>
    </p:spTree>
    <p:extLst>
      <p:ext uri="{BB962C8B-B14F-4D97-AF65-F5344CB8AC3E}">
        <p14:creationId xmlns:p14="http://schemas.microsoft.com/office/powerpoint/2010/main" val="39093386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430FC76D-3DF8-2DC6-0AEC-187B4658CF57}"/>
              </a:ext>
            </a:extLst>
          </p:cNvPr>
          <p:cNvSpPr>
            <a:spLocks noGrp="1"/>
          </p:cNvSpPr>
          <p:nvPr>
            <p:ph type="title"/>
          </p:nvPr>
        </p:nvSpPr>
        <p:spPr>
          <a:xfrm>
            <a:off x="1295400" y="669925"/>
            <a:ext cx="4800600" cy="1325563"/>
          </a:xfrm>
        </p:spPr>
        <p:txBody>
          <a:bodyPr anchor="b">
            <a:normAutofit/>
          </a:bodyPr>
          <a:lstStyle/>
          <a:p>
            <a:r>
              <a:rPr lang="sr-Latn-RS" b="1">
                <a:solidFill>
                  <a:schemeClr val="bg1"/>
                </a:solidFill>
              </a:rPr>
              <a:t>Modal Jazz</a:t>
            </a:r>
            <a:endParaRPr lang="en-US">
              <a:solidFill>
                <a:schemeClr val="bg1"/>
              </a:solidFill>
            </a:endParaRPr>
          </a:p>
        </p:txBody>
      </p:sp>
      <p:cxnSp>
        <p:nvCxnSpPr>
          <p:cNvPr id="45" name="Straight Connector 4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Online Media 6" title="JOHN  COLTRANE   Alabama">
            <a:hlinkClick r:id="" action="ppaction://media"/>
            <a:extLst>
              <a:ext uri="{FF2B5EF4-FFF2-40B4-BE49-F238E27FC236}">
                <a16:creationId xmlns:a16="http://schemas.microsoft.com/office/drawing/2014/main" id="{526E6B1E-1BF7-BFE8-68ED-C70B6F0CD433}"/>
              </a:ext>
            </a:extLst>
          </p:cNvPr>
          <p:cNvPicPr>
            <a:picLocks noRot="1" noChangeAspect="1"/>
          </p:cNvPicPr>
          <p:nvPr>
            <a:videoFile r:link="rId1"/>
          </p:nvPr>
        </p:nvPicPr>
        <p:blipFill>
          <a:blip r:embed="rId4"/>
          <a:stretch>
            <a:fillRect/>
          </a:stretch>
        </p:blipFill>
        <p:spPr>
          <a:xfrm>
            <a:off x="8382617" y="8"/>
            <a:ext cx="3809382" cy="2152301"/>
          </a:xfrm>
          <a:prstGeom prst="rect">
            <a:avLst/>
          </a:prstGeom>
        </p:spPr>
      </p:pic>
      <p:sp>
        <p:nvSpPr>
          <p:cNvPr id="3" name="Content Placeholder 2">
            <a:extLst>
              <a:ext uri="{FF2B5EF4-FFF2-40B4-BE49-F238E27FC236}">
                <a16:creationId xmlns:a16="http://schemas.microsoft.com/office/drawing/2014/main" id="{FD17C38F-B3E3-BD51-8BF3-0B37275B3286}"/>
              </a:ext>
            </a:extLst>
          </p:cNvPr>
          <p:cNvSpPr>
            <a:spLocks noGrp="1"/>
          </p:cNvSpPr>
          <p:nvPr>
            <p:ph idx="1"/>
          </p:nvPr>
        </p:nvSpPr>
        <p:spPr>
          <a:xfrm>
            <a:off x="1295399" y="2288833"/>
            <a:ext cx="5050899" cy="4293636"/>
          </a:xfrm>
        </p:spPr>
        <p:txBody>
          <a:bodyPr>
            <a:normAutofit lnSpcReduction="10000"/>
          </a:bodyPr>
          <a:lstStyle/>
          <a:p>
            <a:pPr fontAlgn="base"/>
            <a:r>
              <a:rPr lang="en-US" sz="1400" dirty="0" err="1">
                <a:solidFill>
                  <a:schemeClr val="bg1"/>
                </a:solidFill>
                <a:latin typeface="Open Sans" panose="020B0606030504020204" pitchFamily="34" charset="0"/>
              </a:rPr>
              <a:t>Zapadna</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harmonija</a:t>
            </a:r>
            <a:r>
              <a:rPr lang="en-US" sz="1400" dirty="0">
                <a:solidFill>
                  <a:schemeClr val="bg1"/>
                </a:solidFill>
                <a:latin typeface="Open Sans" panose="020B0606030504020204" pitchFamily="34" charset="0"/>
              </a:rPr>
              <a:t> se </a:t>
            </a:r>
            <a:r>
              <a:rPr lang="en-US" sz="1400" dirty="0" err="1">
                <a:solidFill>
                  <a:schemeClr val="bg1"/>
                </a:solidFill>
                <a:latin typeface="Open Sans" panose="020B0606030504020204" pitchFamily="34" charset="0"/>
              </a:rPr>
              <a:t>tradicionalno</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oslanja</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na</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tonalni</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ključni</a:t>
            </a:r>
            <a:r>
              <a:rPr lang="en-US" sz="1400" dirty="0">
                <a:solidFill>
                  <a:schemeClr val="bg1"/>
                </a:solidFill>
                <a:latin typeface="Open Sans" panose="020B0606030504020204" pitchFamily="34" charset="0"/>
              </a:rPr>
              <a:t> centar </a:t>
            </a:r>
            <a:r>
              <a:rPr lang="en-US" sz="1400" dirty="0" err="1">
                <a:solidFill>
                  <a:schemeClr val="bg1"/>
                </a:solidFill>
                <a:latin typeface="Open Sans" panose="020B0606030504020204" pitchFamily="34" charset="0"/>
              </a:rPr>
              <a:t>sa</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srodnim</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akordima</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i</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kadencama</a:t>
            </a:r>
            <a:r>
              <a:rPr lang="en-US" sz="1400" dirty="0">
                <a:solidFill>
                  <a:schemeClr val="bg1"/>
                </a:solidFill>
                <a:latin typeface="Open Sans" panose="020B0606030504020204" pitchFamily="34" charset="0"/>
              </a:rPr>
              <a:t> .
</a:t>
            </a:r>
            <a:r>
              <a:rPr lang="en-US" sz="1400" dirty="0" err="1">
                <a:solidFill>
                  <a:schemeClr val="bg1"/>
                </a:solidFill>
                <a:latin typeface="Open Sans" panose="020B0606030504020204" pitchFamily="34" charset="0"/>
              </a:rPr>
              <a:t>Modalna</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harmonija</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međutim</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zauzima</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akord</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i</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odgovarajuću</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razmeru</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ili</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režim</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gde</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može</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ostati</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neko</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vreme</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ili</a:t>
            </a:r>
            <a:r>
              <a:rPr lang="en-US" sz="1400" dirty="0">
                <a:solidFill>
                  <a:schemeClr val="bg1"/>
                </a:solidFill>
                <a:latin typeface="Open Sans" panose="020B0606030504020204" pitchFamily="34" charset="0"/>
              </a:rPr>
              <a:t> se </a:t>
            </a:r>
            <a:r>
              <a:rPr lang="en-US" sz="1400" dirty="0" err="1">
                <a:solidFill>
                  <a:schemeClr val="bg1"/>
                </a:solidFill>
                <a:latin typeface="Open Sans" panose="020B0606030504020204" pitchFamily="34" charset="0"/>
              </a:rPr>
              <a:t>preseliti</a:t>
            </a:r>
            <a:r>
              <a:rPr lang="en-US" sz="1400" dirty="0">
                <a:solidFill>
                  <a:schemeClr val="bg1"/>
                </a:solidFill>
                <a:latin typeface="Open Sans" panose="020B0606030504020204" pitchFamily="34" charset="0"/>
              </a:rPr>
              <a:t> u </a:t>
            </a:r>
            <a:r>
              <a:rPr lang="en-US" sz="1400" dirty="0" err="1">
                <a:solidFill>
                  <a:schemeClr val="bg1"/>
                </a:solidFill>
                <a:latin typeface="Open Sans" panose="020B0606030504020204" pitchFamily="34" charset="0"/>
              </a:rPr>
              <a:t>drugi</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verovatno</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nepovezani</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režim</a:t>
            </a:r>
            <a:r>
              <a:rPr lang="sr-Latn-RS" sz="1400" dirty="0">
                <a:solidFill>
                  <a:schemeClr val="bg1"/>
                </a:solidFill>
                <a:latin typeface="Open Sans" panose="020B0606030504020204" pitchFamily="34" charset="0"/>
              </a:rPr>
              <a:t> i sklop akorda</a:t>
            </a:r>
            <a:r>
              <a:rPr lang="en-US" sz="1400"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Džez</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muzičari</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su</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počeli</a:t>
            </a:r>
            <a:r>
              <a:rPr lang="en-US" sz="1400" u="sng" dirty="0">
                <a:solidFill>
                  <a:schemeClr val="bg1"/>
                </a:solidFill>
                <a:latin typeface="Open Sans" panose="020B0606030504020204" pitchFamily="34" charset="0"/>
              </a:rPr>
              <a:t> da </a:t>
            </a:r>
            <a:r>
              <a:rPr lang="en-US" sz="1400" u="sng" dirty="0" err="1">
                <a:solidFill>
                  <a:schemeClr val="bg1"/>
                </a:solidFill>
                <a:latin typeface="Open Sans" panose="020B0606030504020204" pitchFamily="34" charset="0"/>
              </a:rPr>
              <a:t>eksperimentišu</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sa</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komponovanju</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na</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ovaj</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način</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krajem</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pedesetih</a:t>
            </a:r>
            <a:r>
              <a:rPr lang="en-US" sz="1400" u="sng" dirty="0">
                <a:solidFill>
                  <a:schemeClr val="bg1"/>
                </a:solidFill>
                <a:latin typeface="Open Sans" panose="020B0606030504020204" pitchFamily="34" charset="0"/>
              </a:rPr>
              <a:t> godina </a:t>
            </a:r>
            <a:r>
              <a:rPr lang="en-US" sz="1400" u="sng" dirty="0" err="1">
                <a:solidFill>
                  <a:schemeClr val="bg1"/>
                </a:solidFill>
                <a:latin typeface="Open Sans" panose="020B0606030504020204" pitchFamily="34" charset="0"/>
              </a:rPr>
              <a:t>prošlog</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veka</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inspirisani</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teorijskim</a:t>
            </a:r>
            <a:r>
              <a:rPr lang="en-US" sz="1400" u="sng" dirty="0">
                <a:solidFill>
                  <a:schemeClr val="bg1"/>
                </a:solidFill>
                <a:latin typeface="Open Sans" panose="020B0606030504020204" pitchFamily="34" charset="0"/>
              </a:rPr>
              <a:t> </a:t>
            </a:r>
            <a:r>
              <a:rPr lang="en-US" sz="1400" u="sng" dirty="0" err="1">
                <a:solidFill>
                  <a:schemeClr val="bg1"/>
                </a:solidFill>
                <a:latin typeface="Open Sans" panose="020B0606030504020204" pitchFamily="34" charset="0"/>
              </a:rPr>
              <a:t>radom</a:t>
            </a:r>
            <a:r>
              <a:rPr lang="en-US" sz="1400" u="sng" dirty="0">
                <a:solidFill>
                  <a:schemeClr val="bg1"/>
                </a:solidFill>
                <a:latin typeface="Open Sans" panose="020B0606030504020204" pitchFamily="34" charset="0"/>
              </a:rPr>
              <a:t> </a:t>
            </a:r>
            <a:r>
              <a:rPr lang="en-US" sz="1400" b="0" i="0" dirty="0">
                <a:solidFill>
                  <a:srgbClr val="0070C0"/>
                </a:solidFill>
                <a:effectLst/>
                <a:latin typeface="Open Sans" panose="020B0606030504020204" pitchFamily="34" charset="0"/>
              </a:rPr>
              <a:t>George Russell. </a:t>
            </a:r>
          </a:p>
          <a:p>
            <a:pPr fontAlgn="base"/>
            <a:r>
              <a:rPr lang="en-US" sz="1400" b="0" i="0" dirty="0">
                <a:solidFill>
                  <a:srgbClr val="0070C0"/>
                </a:solidFill>
                <a:effectLst/>
                <a:latin typeface="Open Sans" panose="020B0606030504020204" pitchFamily="34" charset="0"/>
              </a:rPr>
              <a:t>Miles Davis ‘</a:t>
            </a:r>
            <a:r>
              <a:rPr lang="en-US" sz="1400" b="0" i="1" dirty="0">
                <a:solidFill>
                  <a:srgbClr val="0070C0"/>
                </a:solidFill>
                <a:effectLst/>
                <a:latin typeface="Open Sans" panose="020B0606030504020204" pitchFamily="34" charset="0"/>
              </a:rPr>
              <a:t>Milestones</a:t>
            </a:r>
            <a:r>
              <a:rPr lang="en-US" sz="1400" b="0" i="0" dirty="0">
                <a:solidFill>
                  <a:srgbClr val="0070C0"/>
                </a:solidFill>
                <a:effectLst/>
                <a:latin typeface="Open Sans" panose="020B0606030504020204" pitchFamily="34" charset="0"/>
              </a:rPr>
              <a:t>’ </a:t>
            </a:r>
            <a:r>
              <a:rPr lang="en-US" sz="1400" b="0" i="0" dirty="0">
                <a:solidFill>
                  <a:schemeClr val="bg1"/>
                </a:solidFill>
                <a:effectLst/>
                <a:latin typeface="Open Sans" panose="020B0606030504020204" pitchFamily="34" charset="0"/>
              </a:rPr>
              <a:t>(</a:t>
            </a:r>
            <a:r>
              <a:rPr lang="sv-SE" sz="1400" dirty="0">
                <a:solidFill>
                  <a:schemeClr val="bg1"/>
                </a:solidFill>
                <a:latin typeface="Open Sans" panose="020B0606030504020204" pitchFamily="34" charset="0"/>
              </a:rPr>
              <a:t>sa albuma istog imena) i</a:t>
            </a:r>
            <a:r>
              <a:rPr lang="en-US" sz="1400" b="0" i="0" dirty="0">
                <a:solidFill>
                  <a:schemeClr val="bg1"/>
                </a:solidFill>
                <a:effectLst/>
                <a:latin typeface="Open Sans" panose="020B0606030504020204" pitchFamily="34" charset="0"/>
              </a:rPr>
              <a:t>‘</a:t>
            </a:r>
            <a:r>
              <a:rPr lang="en-US" sz="1400" b="0" i="1" dirty="0">
                <a:solidFill>
                  <a:schemeClr val="bg1"/>
                </a:solidFill>
                <a:effectLst/>
                <a:latin typeface="Open Sans" panose="020B0606030504020204" pitchFamily="34" charset="0"/>
              </a:rPr>
              <a:t>So What</a:t>
            </a:r>
            <a:r>
              <a:rPr lang="en-US" sz="1400" dirty="0">
                <a:solidFill>
                  <a:schemeClr val="bg1"/>
                </a:solidFill>
                <a:latin typeface="Open Sans" panose="020B0606030504020204" pitchFamily="34" charset="0"/>
              </a:rPr>
              <a:t>’ (Kind of Blue) </a:t>
            </a:r>
            <a:r>
              <a:rPr lang="en-US" sz="1400" dirty="0" err="1">
                <a:solidFill>
                  <a:schemeClr val="bg1"/>
                </a:solidFill>
                <a:latin typeface="Open Sans" panose="020B0606030504020204" pitchFamily="34" charset="0"/>
              </a:rPr>
              <a:t>su</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ključni</a:t>
            </a:r>
            <a:r>
              <a:rPr lang="en-US" sz="1400" dirty="0">
                <a:solidFill>
                  <a:schemeClr val="bg1"/>
                </a:solidFill>
                <a:latin typeface="Open Sans" panose="020B0606030504020204" pitchFamily="34" charset="0"/>
              </a:rPr>
              <a:t> rani </a:t>
            </a:r>
            <a:r>
              <a:rPr lang="en-US" sz="1400" dirty="0" err="1">
                <a:solidFill>
                  <a:schemeClr val="bg1"/>
                </a:solidFill>
                <a:latin typeface="Open Sans" panose="020B0606030504020204" pitchFamily="34" charset="0"/>
              </a:rPr>
              <a:t>eksperimenti</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gde</a:t>
            </a:r>
            <a:r>
              <a:rPr lang="en-US" sz="1400" dirty="0">
                <a:solidFill>
                  <a:schemeClr val="bg1"/>
                </a:solidFill>
                <a:latin typeface="Open Sans" panose="020B0606030504020204" pitchFamily="34" charset="0"/>
              </a:rPr>
              <a:t> mu</a:t>
            </a:r>
            <a:r>
              <a:rPr lang="sr-Latn-RS" sz="1400" dirty="0" err="1">
                <a:solidFill>
                  <a:schemeClr val="bg1"/>
                </a:solidFill>
                <a:latin typeface="Open Sans" panose="020B0606030504020204" pitchFamily="34" charset="0"/>
              </a:rPr>
              <a:t>zičari</a:t>
            </a:r>
            <a:r>
              <a:rPr lang="sr-Latn-R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improvizuju</a:t>
            </a:r>
            <a:r>
              <a:rPr lang="en-US" sz="1400" dirty="0">
                <a:solidFill>
                  <a:schemeClr val="bg1"/>
                </a:solidFill>
                <a:latin typeface="Open Sans" panose="020B0606030504020204" pitchFamily="34" charset="0"/>
              </a:rPr>
              <a:t> </a:t>
            </a:r>
            <a:r>
              <a:rPr lang="sr-Latn-RS" sz="1400" dirty="0">
                <a:solidFill>
                  <a:schemeClr val="bg1"/>
                </a:solidFill>
                <a:latin typeface="Open Sans" panose="020B0606030504020204" pitchFamily="34" charset="0"/>
              </a:rPr>
              <a:t>veoma mnogo. </a:t>
            </a:r>
            <a:r>
              <a:rPr lang="en-US" sz="1400" dirty="0">
                <a:solidFill>
                  <a:schemeClr val="bg1"/>
                </a:solidFill>
                <a:latin typeface="Open Sans" panose="020B0606030504020204" pitchFamily="34" charset="0"/>
              </a:rPr>
              <a:t> </a:t>
            </a:r>
          </a:p>
          <a:p>
            <a:pPr fontAlgn="base"/>
            <a:r>
              <a:rPr lang="en-US" sz="1400" dirty="0" err="1">
                <a:solidFill>
                  <a:schemeClr val="bg1"/>
                </a:solidFill>
                <a:latin typeface="Open Sans" panose="020B0606030504020204" pitchFamily="34" charset="0"/>
                <a:hlinkClick r:id="rId5"/>
              </a:rPr>
              <a:t>Džon</a:t>
            </a:r>
            <a:r>
              <a:rPr lang="en-US" sz="1400" dirty="0">
                <a:solidFill>
                  <a:schemeClr val="bg1"/>
                </a:solidFill>
                <a:latin typeface="Open Sans" panose="020B0606030504020204" pitchFamily="34" charset="0"/>
                <a:hlinkClick r:id="rId5"/>
              </a:rPr>
              <a:t> </a:t>
            </a:r>
            <a:r>
              <a:rPr lang="en-US" sz="1400" dirty="0" err="1">
                <a:solidFill>
                  <a:schemeClr val="bg1"/>
                </a:solidFill>
                <a:latin typeface="Open Sans" panose="020B0606030504020204" pitchFamily="34" charset="0"/>
                <a:hlinkClick r:id="rId5"/>
              </a:rPr>
              <a:t>Koltrejn</a:t>
            </a:r>
            <a:r>
              <a:rPr lang="en-US" sz="1400" dirty="0">
                <a:solidFill>
                  <a:schemeClr val="bg1"/>
                </a:solidFill>
                <a:latin typeface="Open Sans" panose="020B0606030504020204" pitchFamily="34" charset="0"/>
                <a:hlinkClick r:id="rId5"/>
              </a:rPr>
              <a:t> </a:t>
            </a:r>
            <a:r>
              <a:rPr lang="en-US" sz="1400" dirty="0">
                <a:solidFill>
                  <a:schemeClr val="bg1"/>
                </a:solidFill>
                <a:latin typeface="Open Sans" panose="020B0606030504020204" pitchFamily="34" charset="0"/>
              </a:rPr>
              <a:t>(</a:t>
            </a:r>
            <a:r>
              <a:rPr lang="en-US" sz="1400" b="0" i="0" dirty="0">
                <a:solidFill>
                  <a:schemeClr val="bg1"/>
                </a:solidFill>
                <a:effectLst/>
                <a:latin typeface="Arial" panose="020B0604020202020204" pitchFamily="34" charset="0"/>
              </a:rPr>
              <a:t>1926 – 1967) </a:t>
            </a:r>
            <a:r>
              <a:rPr lang="en-US" sz="1400" dirty="0">
                <a:solidFill>
                  <a:schemeClr val="bg1"/>
                </a:solidFill>
                <a:latin typeface="Open Sans" panose="020B0606030504020204" pitchFamily="34" charset="0"/>
              </a:rPr>
              <a:t>bi </a:t>
            </a:r>
            <a:r>
              <a:rPr lang="en-US" sz="1400" dirty="0" err="1">
                <a:solidFill>
                  <a:schemeClr val="bg1"/>
                </a:solidFill>
                <a:latin typeface="Open Sans" panose="020B0606030504020204" pitchFamily="34" charset="0"/>
              </a:rPr>
              <a:t>intenzivirao</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ovaj</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pristup</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svojim</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klasičnim</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kvartetom</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iz</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šezdesetih</a:t>
            </a:r>
            <a:r>
              <a:rPr lang="en-US" sz="1400" dirty="0">
                <a:solidFill>
                  <a:schemeClr val="bg1"/>
                </a:solidFill>
                <a:latin typeface="Open Sans" panose="020B0606030504020204" pitchFamily="34" charset="0"/>
              </a:rPr>
              <a:t> godina </a:t>
            </a:r>
            <a:r>
              <a:rPr lang="en-US" sz="1400" dirty="0" err="1">
                <a:solidFill>
                  <a:schemeClr val="bg1"/>
                </a:solidFill>
                <a:latin typeface="Open Sans" panose="020B0606030504020204" pitchFamily="34" charset="0"/>
              </a:rPr>
              <a:t>prošlog</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veka</a:t>
            </a:r>
            <a:r>
              <a:rPr lang="en-US" sz="1400" dirty="0">
                <a:solidFill>
                  <a:schemeClr val="bg1"/>
                </a:solidFill>
                <a:latin typeface="Open Sans" panose="020B0606030504020204" pitchFamily="34" charset="0"/>
              </a:rPr>
              <a:t>.
</a:t>
            </a:r>
            <a:r>
              <a:rPr lang="en-US" sz="1400" dirty="0">
                <a:solidFill>
                  <a:schemeClr val="bg1"/>
                </a:solidFill>
                <a:latin typeface="Open Sans" panose="020B0606030504020204" pitchFamily="34" charset="0"/>
                <a:hlinkClick r:id="rId6"/>
              </a:rPr>
              <a:t>Herbie </a:t>
            </a:r>
            <a:r>
              <a:rPr lang="en-US" sz="1400" dirty="0" err="1">
                <a:solidFill>
                  <a:schemeClr val="bg1"/>
                </a:solidFill>
                <a:latin typeface="Open Sans" panose="020B0606030504020204" pitchFamily="34" charset="0"/>
                <a:hlinkClick r:id="rId6"/>
              </a:rPr>
              <a:t>Hencock</a:t>
            </a:r>
            <a:r>
              <a:rPr lang="en-US" sz="1400" dirty="0">
                <a:solidFill>
                  <a:schemeClr val="bg1"/>
                </a:solidFill>
                <a:latin typeface="Open Sans" panose="020B0606030504020204" pitchFamily="34" charset="0"/>
                <a:hlinkClick r:id="rId6"/>
              </a:rPr>
              <a:t> </a:t>
            </a:r>
            <a:r>
              <a:rPr lang="en-US" sz="1400" dirty="0" err="1">
                <a:solidFill>
                  <a:schemeClr val="bg1"/>
                </a:solidFill>
                <a:latin typeface="Open Sans" panose="020B0606030504020204" pitchFamily="34" charset="0"/>
              </a:rPr>
              <a:t>dodatno</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koristili</a:t>
            </a:r>
            <a:r>
              <a:rPr lang="en-US" sz="1400" dirty="0">
                <a:solidFill>
                  <a:schemeClr val="bg1"/>
                </a:solidFill>
                <a:latin typeface="Open Sans" panose="020B0606030504020204" pitchFamily="34" charset="0"/>
              </a:rPr>
              <a:t> 'ne-</a:t>
            </a:r>
            <a:r>
              <a:rPr lang="en-US" sz="1400" dirty="0" err="1">
                <a:solidFill>
                  <a:schemeClr val="bg1"/>
                </a:solidFill>
                <a:latin typeface="Open Sans" panose="020B0606030504020204" pitchFamily="34" charset="0"/>
              </a:rPr>
              <a:t>funkcionalnu</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harmoniju</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pišući</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muziku</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koja</a:t>
            </a:r>
            <a:r>
              <a:rPr lang="en-US" sz="1400" dirty="0">
                <a:solidFill>
                  <a:schemeClr val="bg1"/>
                </a:solidFill>
                <a:latin typeface="Open Sans" panose="020B0606030504020204" pitchFamily="34" charset="0"/>
              </a:rPr>
              <a:t> se </a:t>
            </a:r>
            <a:r>
              <a:rPr lang="en-US" sz="1400" dirty="0" err="1">
                <a:solidFill>
                  <a:schemeClr val="bg1"/>
                </a:solidFill>
                <a:latin typeface="Open Sans" panose="020B0606030504020204" pitchFamily="34" charset="0"/>
              </a:rPr>
              <a:t>brže</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kretala</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između</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akorda</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i</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odgovarajućih</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razmera</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na</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ponekad</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iznenađujuće</a:t>
            </a:r>
            <a:r>
              <a:rPr lang="en-US" sz="1400" dirty="0">
                <a:solidFill>
                  <a:schemeClr val="bg1"/>
                </a:solidFill>
                <a:latin typeface="Open Sans" panose="020B0606030504020204" pitchFamily="34" charset="0"/>
              </a:rPr>
              <a:t> </a:t>
            </a:r>
            <a:r>
              <a:rPr lang="en-US" sz="1400" dirty="0" err="1">
                <a:solidFill>
                  <a:schemeClr val="bg1"/>
                </a:solidFill>
                <a:latin typeface="Open Sans" panose="020B0606030504020204" pitchFamily="34" charset="0"/>
              </a:rPr>
              <a:t>načine</a:t>
            </a:r>
            <a:r>
              <a:rPr lang="en-US" sz="1400" dirty="0">
                <a:solidFill>
                  <a:schemeClr val="bg1"/>
                </a:solidFill>
                <a:latin typeface="Open Sans" panose="020B0606030504020204" pitchFamily="34" charset="0"/>
              </a:rPr>
              <a:t>.</a:t>
            </a:r>
            <a:endParaRPr lang="sr-Latn-RS" sz="1400" dirty="0">
              <a:solidFill>
                <a:schemeClr val="bg1"/>
              </a:solidFill>
              <a:latin typeface="Open Sans" panose="020B0606030504020204" pitchFamily="34" charset="0"/>
            </a:endParaRPr>
          </a:p>
        </p:txBody>
      </p:sp>
      <p:pic>
        <p:nvPicPr>
          <p:cNvPr id="5" name="Picture 4" descr="Text&#10;&#10;Description automatically generated">
            <a:extLst>
              <a:ext uri="{FF2B5EF4-FFF2-40B4-BE49-F238E27FC236}">
                <a16:creationId xmlns:a16="http://schemas.microsoft.com/office/drawing/2014/main" id="{5126347D-0BBE-33A7-AAC9-C9BCB7FD7874}"/>
              </a:ext>
            </a:extLst>
          </p:cNvPr>
          <p:cNvPicPr>
            <a:picLocks noChangeAspect="1"/>
          </p:cNvPicPr>
          <p:nvPr/>
        </p:nvPicPr>
        <p:blipFill>
          <a:blip r:embed="rId7"/>
          <a:stretch>
            <a:fillRect/>
          </a:stretch>
        </p:blipFill>
        <p:spPr>
          <a:xfrm>
            <a:off x="7629726" y="2453360"/>
            <a:ext cx="4562263" cy="1790688"/>
          </a:xfrm>
          <a:prstGeom prst="rect">
            <a:avLst/>
          </a:prstGeom>
        </p:spPr>
      </p:pic>
      <p:pic>
        <p:nvPicPr>
          <p:cNvPr id="6" name="Online Media 5" title="Herbie Hancock, Elena Pinderhughes. September 22, 2021. Edgefield Concerts on the Lawn.">
            <a:hlinkClick r:id="" action="ppaction://media"/>
            <a:extLst>
              <a:ext uri="{FF2B5EF4-FFF2-40B4-BE49-F238E27FC236}">
                <a16:creationId xmlns:a16="http://schemas.microsoft.com/office/drawing/2014/main" id="{830FFBAD-A9C2-A5F3-71D2-D18E192AB13C}"/>
              </a:ext>
            </a:extLst>
          </p:cNvPr>
          <p:cNvPicPr>
            <a:picLocks noRot="1" noChangeAspect="1"/>
          </p:cNvPicPr>
          <p:nvPr>
            <a:videoFile r:link="rId2"/>
          </p:nvPr>
        </p:nvPicPr>
        <p:blipFill>
          <a:blip r:embed="rId8"/>
          <a:stretch>
            <a:fillRect/>
          </a:stretch>
        </p:blipFill>
        <p:spPr>
          <a:xfrm>
            <a:off x="8156001" y="4577666"/>
            <a:ext cx="4035989" cy="2280334"/>
          </a:xfrm>
          <a:prstGeom prst="rect">
            <a:avLst/>
          </a:prstGeom>
        </p:spPr>
      </p:pic>
      <p:cxnSp>
        <p:nvCxnSpPr>
          <p:cNvPr id="47" name="Straight Connector 46">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77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5B09BC3-1E94-38CD-FD87-D306B862DD2F}"/>
              </a:ext>
            </a:extLst>
          </p:cNvPr>
          <p:cNvSpPr>
            <a:spLocks noGrp="1"/>
          </p:cNvSpPr>
          <p:nvPr>
            <p:ph type="title"/>
          </p:nvPr>
        </p:nvSpPr>
        <p:spPr>
          <a:xfrm>
            <a:off x="964760" y="804328"/>
            <a:ext cx="6091312" cy="1205821"/>
          </a:xfrm>
        </p:spPr>
        <p:txBody>
          <a:bodyPr>
            <a:normAutofit/>
          </a:bodyPr>
          <a:lstStyle/>
          <a:p>
            <a:r>
              <a:rPr lang="sr-Latn-RS" sz="4000" b="1">
                <a:solidFill>
                  <a:srgbClr val="FEFFFF"/>
                </a:solidFill>
              </a:rPr>
              <a:t>Latin Jazz</a:t>
            </a:r>
            <a:endParaRPr lang="en-US" sz="4000">
              <a:solidFill>
                <a:srgbClr val="FEFFFF"/>
              </a:solidFill>
            </a:endParaRPr>
          </a:p>
        </p:txBody>
      </p:sp>
      <p:sp>
        <p:nvSpPr>
          <p:cNvPr id="3" name="Content Placeholder 2">
            <a:extLst>
              <a:ext uri="{FF2B5EF4-FFF2-40B4-BE49-F238E27FC236}">
                <a16:creationId xmlns:a16="http://schemas.microsoft.com/office/drawing/2014/main" id="{DE59E18F-204D-34DB-9CA7-CABADC490F18}"/>
              </a:ext>
            </a:extLst>
          </p:cNvPr>
          <p:cNvSpPr>
            <a:spLocks noGrp="1"/>
          </p:cNvSpPr>
          <p:nvPr>
            <p:ph idx="1"/>
          </p:nvPr>
        </p:nvSpPr>
        <p:spPr>
          <a:xfrm>
            <a:off x="1282189" y="2494450"/>
            <a:ext cx="5773883" cy="3563159"/>
          </a:xfrm>
        </p:spPr>
        <p:txBody>
          <a:bodyPr>
            <a:normAutofit/>
          </a:bodyPr>
          <a:lstStyle/>
          <a:p>
            <a:pPr fontAlgn="base"/>
            <a:r>
              <a:rPr lang="sr-Latn-RS" sz="1500">
                <a:latin typeface="Open Sans" panose="020B0606030504020204" pitchFamily="34" charset="0"/>
              </a:rPr>
              <a:t>Džez je uvek uključivao ono što je Jelly Roll Morton nazvao 'španskom nijanse ', koja datira još od početka u Nju Orleansu početkom 20 veka</a:t>
            </a:r>
            <a:r>
              <a:rPr lang="en-US" sz="1500" b="0" i="0">
                <a:effectLst/>
                <a:latin typeface="Open Sans" panose="020B0606030504020204" pitchFamily="34" charset="0"/>
              </a:rPr>
              <a:t>.</a:t>
            </a:r>
          </a:p>
          <a:p>
            <a:pPr fontAlgn="base"/>
            <a:r>
              <a:rPr lang="en-US" sz="1500">
                <a:latin typeface="Open Sans" panose="020B0606030504020204" pitchFamily="34" charset="0"/>
              </a:rPr>
              <a:t>Krajem 1940-ih </a:t>
            </a:r>
            <a:r>
              <a:rPr lang="en-US" sz="1500" b="0" i="0">
                <a:effectLst/>
                <a:latin typeface="Open Sans" panose="020B0606030504020204" pitchFamily="34" charset="0"/>
              </a:rPr>
              <a:t>Dizzy </a:t>
            </a:r>
            <a:r>
              <a:rPr lang="en-US" sz="1500">
                <a:latin typeface="Open Sans" panose="020B0606030504020204" pitchFamily="34" charset="0"/>
              </a:rPr>
              <a:t>Gillespie pionirski </a:t>
            </a:r>
            <a:r>
              <a:rPr lang="sr-Latn-RS" sz="1500">
                <a:latin typeface="Open Sans" panose="020B0606030504020204" pitchFamily="34" charset="0"/>
              </a:rPr>
              <a:t>svira </a:t>
            </a:r>
            <a:r>
              <a:rPr lang="en-US" sz="1500" b="0" i="0">
                <a:effectLst/>
                <a:latin typeface="Open Sans" panose="020B0606030504020204" pitchFamily="34" charset="0"/>
              </a:rPr>
              <a:t>Afro-Cuban </a:t>
            </a:r>
            <a:r>
              <a:rPr lang="en-US" sz="1500">
                <a:latin typeface="Open Sans" panose="020B0606030504020204" pitchFamily="34" charset="0"/>
              </a:rPr>
              <a:t>jazz sa svojim velikim bendom, i u saradnji sa kompozitorom i perkusionistom Chano Pozoom, koji je napisao latinske džez standarde ‘</a:t>
            </a:r>
            <a:r>
              <a:rPr lang="en-US" sz="1500" b="0" i="1">
                <a:effectLst/>
                <a:latin typeface="Open Sans" panose="020B0606030504020204" pitchFamily="34" charset="0"/>
              </a:rPr>
              <a:t>Manteca</a:t>
            </a:r>
            <a:r>
              <a:rPr lang="en-US" sz="1500" b="0" i="0">
                <a:effectLst/>
                <a:latin typeface="Open Sans" panose="020B0606030504020204" pitchFamily="34" charset="0"/>
              </a:rPr>
              <a:t>’ </a:t>
            </a:r>
            <a:r>
              <a:rPr lang="sr-Latn-RS" sz="1500" b="0" i="0">
                <a:effectLst/>
                <a:latin typeface="Open Sans" panose="020B0606030504020204" pitchFamily="34" charset="0"/>
              </a:rPr>
              <a:t>i</a:t>
            </a:r>
            <a:r>
              <a:rPr lang="en-US" sz="1500" b="0" i="0">
                <a:effectLst/>
                <a:latin typeface="Open Sans" panose="020B0606030504020204" pitchFamily="34" charset="0"/>
              </a:rPr>
              <a:t> ‘</a:t>
            </a:r>
            <a:r>
              <a:rPr lang="en-US" sz="1500" b="0" i="1">
                <a:effectLst/>
                <a:latin typeface="Open Sans" panose="020B0606030504020204" pitchFamily="34" charset="0"/>
              </a:rPr>
              <a:t>Tin Tin Deo</a:t>
            </a:r>
            <a:r>
              <a:rPr lang="en-US" sz="1500" b="0" i="0">
                <a:effectLst/>
                <a:latin typeface="Open Sans" panose="020B0606030504020204" pitchFamily="34" charset="0"/>
              </a:rPr>
              <a:t>’.</a:t>
            </a:r>
          </a:p>
          <a:p>
            <a:pPr fontAlgn="base"/>
            <a:r>
              <a:rPr lang="en-US" sz="1500">
                <a:latin typeface="Open Sans" panose="020B0606030504020204" pitchFamily="34" charset="0"/>
              </a:rPr>
              <a:t>Sredinom šezdesetih Bossa </a:t>
            </a:r>
            <a:r>
              <a:rPr lang="en-US" sz="1500" b="0" i="0">
                <a:effectLst/>
                <a:latin typeface="Open Sans" panose="020B0606030504020204" pitchFamily="34" charset="0"/>
              </a:rPr>
              <a:t>nova</a:t>
            </a:r>
            <a:r>
              <a:rPr lang="en-US" sz="1500">
                <a:latin typeface="Open Sans" panose="020B0606030504020204" pitchFamily="34" charset="0"/>
              </a:rPr>
              <a:t>, fuzija brazilske sambe i džez harmonije, postao neverovatno popularan, sa američkim saksofonistom </a:t>
            </a:r>
            <a:r>
              <a:rPr lang="en-US" sz="1500" b="0" i="0">
                <a:effectLst/>
                <a:latin typeface="Open Sans" panose="020B0606030504020204" pitchFamily="34" charset="0"/>
                <a:hlinkClick r:id="rId4"/>
              </a:rPr>
              <a:t>Stan Getz</a:t>
            </a:r>
            <a:r>
              <a:rPr lang="sr-Latn-RS" sz="1500" b="0" i="0">
                <a:effectLst/>
                <a:latin typeface="Open Sans" panose="020B0606030504020204" pitchFamily="34" charset="0"/>
              </a:rPr>
              <a:t>. </a:t>
            </a:r>
          </a:p>
          <a:p>
            <a:pPr fontAlgn="base"/>
            <a:r>
              <a:rPr lang="sr-Latn-RS" sz="1500">
                <a:latin typeface="Open Sans" panose="020B0606030504020204" pitchFamily="34" charset="0"/>
              </a:rPr>
              <a:t>Najveće ime ovde je </a:t>
            </a:r>
            <a:r>
              <a:rPr lang="en-US" sz="1500" b="0" i="0">
                <a:effectLst/>
                <a:latin typeface="Open Sans" panose="020B0606030504020204" pitchFamily="34" charset="0"/>
              </a:rPr>
              <a:t> </a:t>
            </a:r>
            <a:r>
              <a:rPr lang="en-US" sz="1500" u="sng">
                <a:latin typeface="Open Sans" panose="020B0606030504020204" pitchFamily="34" charset="0"/>
                <a:hlinkClick r:id="rId5"/>
              </a:rPr>
              <a:t>Brazilski gitarista/pevač </a:t>
            </a:r>
            <a:r>
              <a:rPr lang="sr-Latn-RS" sz="1500" u="sng">
                <a:latin typeface="Open Sans" panose="020B0606030504020204" pitchFamily="34" charset="0"/>
                <a:hlinkClick r:id="rId5"/>
              </a:rPr>
              <a:t> </a:t>
            </a:r>
            <a:r>
              <a:rPr lang="en-US" sz="1500" u="sng">
                <a:latin typeface="Open Sans" panose="020B0606030504020204" pitchFamily="34" charset="0"/>
                <a:hlinkClick r:id="rId5"/>
              </a:rPr>
              <a:t>Joao </a:t>
            </a:r>
            <a:r>
              <a:rPr lang="en-US" sz="1500" b="0" i="0" u="sng">
                <a:effectLst/>
                <a:latin typeface="Open Sans" panose="020B0606030504020204" pitchFamily="34" charset="0"/>
                <a:hlinkClick r:id="rId5"/>
              </a:rPr>
              <a:t>Gilberto</a:t>
            </a:r>
            <a:r>
              <a:rPr lang="en-US" sz="1500" b="0" i="0">
                <a:effectLst/>
                <a:latin typeface="Open Sans" panose="020B0606030504020204" pitchFamily="34" charset="0"/>
              </a:rPr>
              <a:t>, </a:t>
            </a:r>
          </a:p>
          <a:p>
            <a:pPr fontAlgn="base"/>
            <a:r>
              <a:rPr lang="sr-Latn-RS" sz="1500" b="0" i="0" u="sng">
                <a:effectLst/>
                <a:latin typeface="Open Sans" panose="020B0606030504020204" pitchFamily="34" charset="0"/>
                <a:hlinkClick r:id="rId6"/>
              </a:rPr>
              <a:t>I </a:t>
            </a:r>
            <a:r>
              <a:rPr lang="en-US" sz="1500" b="0" i="0" u="sng">
                <a:effectLst/>
                <a:latin typeface="Open Sans" panose="020B0606030504020204" pitchFamily="34" charset="0"/>
                <a:hlinkClick r:id="rId7"/>
              </a:rPr>
              <a:t>Antônio Carlos Jobim</a:t>
            </a:r>
            <a:r>
              <a:rPr lang="sr-Latn-RS" sz="1500" u="sng">
                <a:latin typeface="Open Sans" panose="020B0606030504020204" pitchFamily="34" charset="0"/>
                <a:hlinkClick r:id="rId7"/>
              </a:rPr>
              <a:t> </a:t>
            </a:r>
            <a:r>
              <a:rPr lang="sr-Latn-RS" sz="1500" u="sng">
                <a:latin typeface="Open Sans" panose="020B0606030504020204" pitchFamily="34" charset="0"/>
              </a:rPr>
              <a:t>(</a:t>
            </a:r>
            <a:r>
              <a:rPr lang="en-US" sz="1500" b="0" i="0">
                <a:effectLst/>
                <a:latin typeface="Arial" panose="020B0604020202020204" pitchFamily="34" charset="0"/>
              </a:rPr>
              <a:t>1927 </a:t>
            </a:r>
            <a:r>
              <a:rPr lang="sr-Latn-RS" sz="1500" b="0" i="0">
                <a:effectLst/>
                <a:latin typeface="Arial" panose="020B0604020202020204" pitchFamily="34" charset="0"/>
              </a:rPr>
              <a:t>– </a:t>
            </a:r>
            <a:r>
              <a:rPr lang="en-US" sz="1500" b="0" i="0">
                <a:effectLst/>
                <a:latin typeface="Arial" panose="020B0604020202020204" pitchFamily="34" charset="0"/>
              </a:rPr>
              <a:t>1994</a:t>
            </a:r>
            <a:r>
              <a:rPr lang="sr-Latn-RS" sz="1500" b="0" i="0">
                <a:effectLst/>
                <a:latin typeface="Arial" panose="020B0604020202020204" pitchFamily="34" charset="0"/>
              </a:rPr>
              <a:t>), </a:t>
            </a:r>
            <a:r>
              <a:rPr lang="en-US" sz="1500">
                <a:latin typeface="Arial" panose="020B0604020202020204" pitchFamily="34" charset="0"/>
              </a:rPr>
              <a:t>Brazilski kompozitor, pijanista, gitarista, tekstopisac, aranžer i pevač</a:t>
            </a:r>
            <a:r>
              <a:rPr lang="sr-Latn-RS" sz="1500">
                <a:latin typeface="Arial" panose="020B0604020202020204" pitchFamily="34" charset="0"/>
              </a:rPr>
              <a:t>- </a:t>
            </a:r>
            <a:r>
              <a:rPr lang="en-US" sz="1500">
                <a:latin typeface="Arial" panose="020B0604020202020204" pitchFamily="34" charset="0"/>
              </a:rPr>
              <a:t>"otac bosa </a:t>
            </a:r>
            <a:r>
              <a:rPr lang="en-US" sz="1500" b="0" i="0">
                <a:effectLst/>
                <a:latin typeface="Arial" panose="020B0604020202020204" pitchFamily="34" charset="0"/>
              </a:rPr>
              <a:t>nov</a:t>
            </a:r>
            <a:r>
              <a:rPr lang="sr-Latn-RS" sz="1500" b="0" i="0">
                <a:effectLst/>
                <a:latin typeface="Arial" panose="020B0604020202020204" pitchFamily="34" charset="0"/>
              </a:rPr>
              <a:t>e</a:t>
            </a:r>
            <a:r>
              <a:rPr lang="en-US" sz="1500" b="0" i="0">
                <a:effectLst/>
                <a:latin typeface="Arial" panose="020B0604020202020204" pitchFamily="34" charset="0"/>
              </a:rPr>
              <a:t>"</a:t>
            </a:r>
            <a:endParaRPr lang="en-US" sz="1500" b="0" i="0">
              <a:effectLst/>
              <a:latin typeface="Open Sans" panose="020B0606030504020204" pitchFamily="34" charset="0"/>
            </a:endParaRPr>
          </a:p>
        </p:txBody>
      </p:sp>
      <p:pic>
        <p:nvPicPr>
          <p:cNvPr id="5" name="Online Media 4" title="JoãoGilberto - 50 Sucessos">
            <a:hlinkClick r:id="" action="ppaction://media"/>
            <a:extLst>
              <a:ext uri="{FF2B5EF4-FFF2-40B4-BE49-F238E27FC236}">
                <a16:creationId xmlns:a16="http://schemas.microsoft.com/office/drawing/2014/main" id="{1CE9B6C5-6658-7C4E-737E-D5A889FD2A79}"/>
              </a:ext>
            </a:extLst>
          </p:cNvPr>
          <p:cNvPicPr>
            <a:picLocks noRot="1" noChangeAspect="1"/>
          </p:cNvPicPr>
          <p:nvPr>
            <a:videoFile r:link="rId1"/>
          </p:nvPr>
        </p:nvPicPr>
        <p:blipFill>
          <a:blip r:embed="rId8"/>
          <a:stretch>
            <a:fillRect/>
          </a:stretch>
        </p:blipFill>
        <p:spPr>
          <a:xfrm>
            <a:off x="8024706" y="1042656"/>
            <a:ext cx="3343407" cy="1889024"/>
          </a:xfrm>
          <a:prstGeom prst="rect">
            <a:avLst/>
          </a:prstGeom>
        </p:spPr>
      </p:pic>
      <p:pic>
        <p:nvPicPr>
          <p:cNvPr id="6" name="Online Media 5" title="Antonio Carlos Jobim - Brazil">
            <a:hlinkClick r:id="" action="ppaction://media"/>
            <a:extLst>
              <a:ext uri="{FF2B5EF4-FFF2-40B4-BE49-F238E27FC236}">
                <a16:creationId xmlns:a16="http://schemas.microsoft.com/office/drawing/2014/main" id="{920FBA91-A838-4A91-8E2A-72F1D3F8E36A}"/>
              </a:ext>
            </a:extLst>
          </p:cNvPr>
          <p:cNvPicPr>
            <a:picLocks noRot="1" noChangeAspect="1"/>
          </p:cNvPicPr>
          <p:nvPr>
            <a:videoFile r:link="rId2"/>
          </p:nvPr>
        </p:nvPicPr>
        <p:blipFill>
          <a:blip r:embed="rId9"/>
          <a:stretch>
            <a:fillRect/>
          </a:stretch>
        </p:blipFill>
        <p:spPr>
          <a:xfrm>
            <a:off x="8024706" y="3637397"/>
            <a:ext cx="3340358" cy="2505268"/>
          </a:xfrm>
          <a:prstGeom prst="rect">
            <a:avLst/>
          </a:prstGeom>
        </p:spPr>
      </p:pic>
    </p:spTree>
    <p:extLst>
      <p:ext uri="{BB962C8B-B14F-4D97-AF65-F5344CB8AC3E}">
        <p14:creationId xmlns:p14="http://schemas.microsoft.com/office/powerpoint/2010/main" val="351962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0A19BDA-40B6-4DE7-81A4-6B1F1E40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45">
            <a:extLst>
              <a:ext uri="{FF2B5EF4-FFF2-40B4-BE49-F238E27FC236}">
                <a16:creationId xmlns:a16="http://schemas.microsoft.com/office/drawing/2014/main" id="{0A628AD8-1356-4BF5-8A59-3549B2C7C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46">
            <a:extLst>
              <a:ext uri="{FF2B5EF4-FFF2-40B4-BE49-F238E27FC236}">
                <a16:creationId xmlns:a16="http://schemas.microsoft.com/office/drawing/2014/main" id="{9F2E6F73-36C2-4E56-AB0C-4D6936FF5D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7">
            <a:extLst>
              <a:ext uri="{FF2B5EF4-FFF2-40B4-BE49-F238E27FC236}">
                <a16:creationId xmlns:a16="http://schemas.microsoft.com/office/drawing/2014/main" id="{8AA5DD19-98A6-4E28-999C-2C074B9CB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Rectangle 44">
            <a:extLst>
              <a:ext uri="{FF2B5EF4-FFF2-40B4-BE49-F238E27FC236}">
                <a16:creationId xmlns:a16="http://schemas.microsoft.com/office/drawing/2014/main" id="{99535B11-4A49-4A02-9CB6-3F8A60128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85A7961-EB93-7A9F-5115-E4614DA33BB0}"/>
              </a:ext>
            </a:extLst>
          </p:cNvPr>
          <p:cNvSpPr>
            <a:spLocks noGrp="1"/>
          </p:cNvSpPr>
          <p:nvPr>
            <p:ph type="title"/>
          </p:nvPr>
        </p:nvSpPr>
        <p:spPr>
          <a:xfrm>
            <a:off x="964760" y="804328"/>
            <a:ext cx="6091312" cy="1205821"/>
          </a:xfrm>
        </p:spPr>
        <p:txBody>
          <a:bodyPr>
            <a:normAutofit/>
          </a:bodyPr>
          <a:lstStyle/>
          <a:p>
            <a:r>
              <a:rPr lang="sr-Latn-RS" sz="4000" b="1">
                <a:solidFill>
                  <a:srgbClr val="FEFFFF"/>
                </a:solidFill>
              </a:rPr>
              <a:t>Free Jazz</a:t>
            </a:r>
            <a:endParaRPr lang="en-US" sz="4000">
              <a:solidFill>
                <a:srgbClr val="FEFFFF"/>
              </a:solidFill>
            </a:endParaRPr>
          </a:p>
        </p:txBody>
      </p:sp>
      <p:pic>
        <p:nvPicPr>
          <p:cNvPr id="5" name="Online Media 4" title="Ornette Coleman Quartet - North Sea Jazz 2010 (part 4-5)">
            <a:hlinkClick r:id="" action="ppaction://media"/>
            <a:extLst>
              <a:ext uri="{FF2B5EF4-FFF2-40B4-BE49-F238E27FC236}">
                <a16:creationId xmlns:a16="http://schemas.microsoft.com/office/drawing/2014/main" id="{72956B5F-5368-943F-6D08-6E639DF89715}"/>
              </a:ext>
            </a:extLst>
          </p:cNvPr>
          <p:cNvPicPr>
            <a:picLocks noRot="1" noChangeAspect="1"/>
          </p:cNvPicPr>
          <p:nvPr>
            <a:videoFile r:link="rId1"/>
          </p:nvPr>
        </p:nvPicPr>
        <p:blipFill>
          <a:blip r:embed="rId5"/>
          <a:stretch>
            <a:fillRect/>
          </a:stretch>
        </p:blipFill>
        <p:spPr>
          <a:xfrm>
            <a:off x="8131154" y="633852"/>
            <a:ext cx="3130511" cy="1768739"/>
          </a:xfrm>
          <a:prstGeom prst="rect">
            <a:avLst/>
          </a:prstGeom>
        </p:spPr>
      </p:pic>
      <p:sp>
        <p:nvSpPr>
          <p:cNvPr id="3" name="Content Placeholder 2">
            <a:extLst>
              <a:ext uri="{FF2B5EF4-FFF2-40B4-BE49-F238E27FC236}">
                <a16:creationId xmlns:a16="http://schemas.microsoft.com/office/drawing/2014/main" id="{2AA5C1E5-DC25-883C-D8F5-6DFB63A82406}"/>
              </a:ext>
            </a:extLst>
          </p:cNvPr>
          <p:cNvSpPr>
            <a:spLocks noGrp="1"/>
          </p:cNvSpPr>
          <p:nvPr>
            <p:ph idx="1"/>
          </p:nvPr>
        </p:nvSpPr>
        <p:spPr>
          <a:xfrm>
            <a:off x="1282189" y="2494450"/>
            <a:ext cx="5773883" cy="3563159"/>
          </a:xfrm>
        </p:spPr>
        <p:txBody>
          <a:bodyPr>
            <a:normAutofit/>
          </a:bodyPr>
          <a:lstStyle/>
          <a:p>
            <a:r>
              <a:rPr lang="en-US" sz="1100" b="0" i="0">
                <a:effectLst/>
                <a:latin typeface="Open Sans" panose="020B0606030504020204" pitchFamily="34" charset="0"/>
              </a:rPr>
              <a:t>Free </a:t>
            </a:r>
            <a:r>
              <a:rPr lang="en-US" sz="1100">
                <a:latin typeface="Open Sans" panose="020B0606030504020204" pitchFamily="34" charset="0"/>
              </a:rPr>
              <a:t>jazz razvili su se u Americi krajem pedesetih i početkom šezdesetih, dok su muzičari nastojali da slome i odbace konvencije unutar bebopa i tvrdog bopa za koje su smatrali da su restriktivne, uključujući harmoniju i promene akorda, redovne tempo</a:t>
            </a:r>
            <a:r>
              <a:rPr lang="sr-Latn-RS" sz="1100">
                <a:latin typeface="Open Sans" panose="020B0606030504020204" pitchFamily="34" charset="0"/>
              </a:rPr>
              <a:t>ve </a:t>
            </a:r>
            <a:r>
              <a:rPr lang="en-US" sz="1100">
                <a:latin typeface="Open Sans" panose="020B0606030504020204" pitchFamily="34" charset="0"/>
              </a:rPr>
              <a:t>i kompozicione oblike.</a:t>
            </a:r>
            <a:endParaRPr lang="sr-Latn-RS" sz="1100">
              <a:latin typeface="Open Sans" panose="020B0606030504020204" pitchFamily="34" charset="0"/>
            </a:endParaRPr>
          </a:p>
          <a:p>
            <a:r>
              <a:rPr lang="en-US" sz="1100">
                <a:latin typeface="arial" panose="020B0604020202020204" pitchFamily="34" charset="0"/>
              </a:rPr>
              <a:t>Cilj Slobodnog džeza je da omogući veću slobodu izražavanja kroz potpuno slobodnu improvizaciju. Svaki umetnik, prirodno, drugačije izražava sebe ili sebe, i upravo zbog toga je Free Jazz </a:t>
            </a:r>
            <a:r>
              <a:rPr lang="sr-Latn-RS" sz="1100">
                <a:latin typeface="arial" panose="020B0604020202020204" pitchFamily="34" charset="0"/>
              </a:rPr>
              <a:t>veoma </a:t>
            </a:r>
            <a:r>
              <a:rPr lang="en-US" sz="1100">
                <a:latin typeface="arial" panose="020B0604020202020204" pitchFamily="34" charset="0"/>
              </a:rPr>
              <a:t>težak žanr za definisanje. Ne radi se ni o jednoj određenoj osobini ili tehnici. </a:t>
            </a:r>
            <a:endParaRPr lang="sr-Latn-RS" sz="1100" b="0" i="0">
              <a:effectLst/>
              <a:latin typeface="arial" panose="020B0604020202020204" pitchFamily="34" charset="0"/>
            </a:endParaRPr>
          </a:p>
          <a:p>
            <a:r>
              <a:rPr lang="en-US" sz="1100" b="1" i="0">
                <a:effectLst/>
                <a:latin typeface="Arial" panose="020B0604020202020204" pitchFamily="34" charset="0"/>
                <a:hlinkClick r:id="rId6"/>
              </a:rPr>
              <a:t>Ornette Coleman</a:t>
            </a:r>
            <a:r>
              <a:rPr lang="en-US" sz="1100" b="0" i="0">
                <a:effectLst/>
                <a:latin typeface="Arial" panose="020B0604020202020204" pitchFamily="34" charset="0"/>
                <a:hlinkClick r:id="rId6"/>
              </a:rPr>
              <a:t> </a:t>
            </a:r>
            <a:r>
              <a:rPr lang="en-US" sz="1100" b="0" i="0">
                <a:effectLst/>
                <a:latin typeface="Arial" panose="020B0604020202020204" pitchFamily="34" charset="0"/>
              </a:rPr>
              <a:t>(1930 –  2015</a:t>
            </a:r>
            <a:r>
              <a:rPr lang="en-US" sz="1100">
                <a:latin typeface="Arial" panose="020B0604020202020204" pitchFamily="34" charset="0"/>
              </a:rPr>
              <a:t>) bio je američki džez saksofonista, violinista, trubač i kompozitor poznat kao glavni osnivač slobodnog džez</a:t>
            </a:r>
            <a:r>
              <a:rPr lang="sr-Latn-RS" sz="1100">
                <a:latin typeface="Arial" panose="020B0604020202020204" pitchFamily="34" charset="0"/>
              </a:rPr>
              <a:t>a.</a:t>
            </a:r>
          </a:p>
          <a:p>
            <a:endParaRPr lang="sr-Latn-RS" sz="1100">
              <a:latin typeface="Arial" panose="020B0604020202020204" pitchFamily="34" charset="0"/>
            </a:endParaRPr>
          </a:p>
          <a:p>
            <a:r>
              <a:rPr lang="sr-Latn-RS" sz="1100">
                <a:latin typeface="Arial" panose="020B0604020202020204" pitchFamily="34" charset="0"/>
                <a:hlinkClick r:id="rId7"/>
              </a:rPr>
              <a:t>John Coltrane </a:t>
            </a:r>
            <a:r>
              <a:rPr lang="sr-Latn-RS" sz="1100">
                <a:latin typeface="Arial" panose="020B0604020202020204" pitchFamily="34" charset="0"/>
              </a:rPr>
              <a:t> se priključuje i ovde i najviše je ovde bio prisutan.</a:t>
            </a:r>
          </a:p>
          <a:p>
            <a:endParaRPr lang="sr-Latn-RS" sz="1100">
              <a:latin typeface="Arial" panose="020B0604020202020204" pitchFamily="34" charset="0"/>
            </a:endParaRPr>
          </a:p>
          <a:p>
            <a:r>
              <a:rPr lang="sr-Latn-RS" sz="1100">
                <a:latin typeface="Arial" panose="020B0604020202020204" pitchFamily="34" charset="0"/>
                <a:hlinkClick r:id="rId8"/>
              </a:rPr>
              <a:t>Charlie Mingus </a:t>
            </a:r>
            <a:r>
              <a:rPr lang="en-US" sz="1100" b="0" i="0">
                <a:effectLst/>
                <a:latin typeface="Arial" panose="020B0604020202020204" pitchFamily="34" charset="0"/>
              </a:rPr>
              <a:t>(1922 –1979) </a:t>
            </a:r>
            <a:r>
              <a:rPr lang="en-US" sz="1100" b="1" i="0">
                <a:effectLst/>
                <a:latin typeface="arial" panose="020B0604020202020204" pitchFamily="34" charset="0"/>
              </a:rPr>
              <a:t> </a:t>
            </a:r>
            <a:r>
              <a:rPr lang="sr-Latn-RS" sz="1100" i="0">
                <a:effectLst/>
                <a:latin typeface="arial" panose="020B0604020202020204" pitchFamily="34" charset="0"/>
              </a:rPr>
              <a:t>H</a:t>
            </a:r>
            <a:r>
              <a:rPr lang="en-US" sz="1100" i="0">
                <a:effectLst/>
                <a:latin typeface="arial" panose="020B0604020202020204" pitchFamily="34" charset="0"/>
              </a:rPr>
              <a:t>ard bop, bebop, avant-garde jazz, post-bop, orchestral jazz, free jazz</a:t>
            </a:r>
            <a:endParaRPr lang="en-US" sz="1100"/>
          </a:p>
        </p:txBody>
      </p:sp>
      <p:pic>
        <p:nvPicPr>
          <p:cNvPr id="7" name="Online Media 6" title="JOHN COLTRANE QUARTET   Ascension France, 1965">
            <a:hlinkClick r:id="" action="ppaction://media"/>
            <a:extLst>
              <a:ext uri="{FF2B5EF4-FFF2-40B4-BE49-F238E27FC236}">
                <a16:creationId xmlns:a16="http://schemas.microsoft.com/office/drawing/2014/main" id="{8020B0AE-A3BB-C2E1-2A10-66FE34027F2B}"/>
              </a:ext>
            </a:extLst>
          </p:cNvPr>
          <p:cNvPicPr>
            <a:picLocks noRot="1" noChangeAspect="1"/>
          </p:cNvPicPr>
          <p:nvPr>
            <a:videoFile r:link="rId2"/>
          </p:nvPr>
        </p:nvPicPr>
        <p:blipFill>
          <a:blip r:embed="rId9"/>
          <a:stretch>
            <a:fillRect/>
          </a:stretch>
        </p:blipFill>
        <p:spPr>
          <a:xfrm>
            <a:off x="8466827" y="2529756"/>
            <a:ext cx="2444852" cy="1833639"/>
          </a:xfrm>
          <a:prstGeom prst="rect">
            <a:avLst/>
          </a:prstGeom>
        </p:spPr>
      </p:pic>
      <p:pic>
        <p:nvPicPr>
          <p:cNvPr id="6" name="Online Media 5" title="1964 - Charlie Mingus solo - Mingus Sextet in Europe">
            <a:hlinkClick r:id="" action="ppaction://media"/>
            <a:extLst>
              <a:ext uri="{FF2B5EF4-FFF2-40B4-BE49-F238E27FC236}">
                <a16:creationId xmlns:a16="http://schemas.microsoft.com/office/drawing/2014/main" id="{DD280E51-0849-6BEE-BC12-34C9E45E8CC8}"/>
              </a:ext>
            </a:extLst>
          </p:cNvPr>
          <p:cNvPicPr>
            <a:picLocks noRot="1" noChangeAspect="1"/>
          </p:cNvPicPr>
          <p:nvPr>
            <a:videoFile r:link="rId3"/>
          </p:nvPr>
        </p:nvPicPr>
        <p:blipFill>
          <a:blip r:embed="rId10"/>
          <a:stretch>
            <a:fillRect/>
          </a:stretch>
        </p:blipFill>
        <p:spPr>
          <a:xfrm>
            <a:off x="8509415" y="4490560"/>
            <a:ext cx="2370940" cy="1778205"/>
          </a:xfrm>
          <a:prstGeom prst="rect">
            <a:avLst/>
          </a:prstGeom>
        </p:spPr>
      </p:pic>
    </p:spTree>
    <p:extLst>
      <p:ext uri="{BB962C8B-B14F-4D97-AF65-F5344CB8AC3E}">
        <p14:creationId xmlns:p14="http://schemas.microsoft.com/office/powerpoint/2010/main" val="366683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6"/>
                </p:tgtEl>
              </p:cMediaNode>
            </p:vide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nextCondLst>
                <p:cond evt="onClick" delay="0">
                  <p:tgtEl>
                    <p:spTgt spid="6"/>
                  </p:tgtEl>
                </p:cond>
              </p:nextCondLst>
            </p:seq>
            <p:video>
              <p:cMediaNode vol="80000">
                <p:cTn id="27" fill="hold" display="0">
                  <p:stCondLst>
                    <p:cond delay="indefinite"/>
                  </p:stCondLst>
                </p:cTn>
                <p:tgtEl>
                  <p:spTgt spid="7"/>
                </p:tgtEl>
              </p:cMediaNode>
            </p:video>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5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1"/>
            <a:ext cx="3362146" cy="39115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AE87BFB-9820-5DA6-41B7-B665CC29373A}"/>
              </a:ext>
            </a:extLst>
          </p:cNvPr>
          <p:cNvSpPr>
            <a:spLocks noGrp="1"/>
          </p:cNvSpPr>
          <p:nvPr>
            <p:ph type="title"/>
          </p:nvPr>
        </p:nvSpPr>
        <p:spPr>
          <a:xfrm>
            <a:off x="774701" y="762000"/>
            <a:ext cx="2771672" cy="3230578"/>
          </a:xfrm>
        </p:spPr>
        <p:txBody>
          <a:bodyPr>
            <a:normAutofit/>
          </a:bodyPr>
          <a:lstStyle/>
          <a:p>
            <a:r>
              <a:rPr lang="sr-Latn-RS" sz="4200" b="1">
                <a:solidFill>
                  <a:srgbClr val="FFFFFF"/>
                </a:solidFill>
              </a:rPr>
              <a:t>Fusion</a:t>
            </a:r>
            <a:endParaRPr lang="en-US" sz="4200">
              <a:solidFill>
                <a:srgbClr val="FFFFFF"/>
              </a:solidFill>
            </a:endParaRPr>
          </a:p>
        </p:txBody>
      </p:sp>
      <p:sp>
        <p:nvSpPr>
          <p:cNvPr id="70" name="Rectangle 5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784" y="445459"/>
            <a:ext cx="4356767"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99394F-94A5-E808-6F3F-507AA31531F5}"/>
              </a:ext>
            </a:extLst>
          </p:cNvPr>
          <p:cNvSpPr>
            <a:spLocks noGrp="1"/>
          </p:cNvSpPr>
          <p:nvPr>
            <p:ph idx="1"/>
          </p:nvPr>
        </p:nvSpPr>
        <p:spPr>
          <a:xfrm>
            <a:off x="4288935" y="805294"/>
            <a:ext cx="3752463" cy="5237503"/>
          </a:xfrm>
        </p:spPr>
        <p:txBody>
          <a:bodyPr anchor="ctr">
            <a:normAutofit/>
          </a:bodyPr>
          <a:lstStyle/>
          <a:p>
            <a:r>
              <a:rPr lang="en-US" sz="1400" dirty="0" err="1">
                <a:latin typeface="Open Sans" panose="020B0606030504020204" pitchFamily="34" charset="0"/>
              </a:rPr>
              <a:t>Krajem</a:t>
            </a:r>
            <a:r>
              <a:rPr lang="en-US" sz="1400" dirty="0">
                <a:latin typeface="Open Sans" panose="020B0606030504020204" pitchFamily="34" charset="0"/>
              </a:rPr>
              <a:t> </a:t>
            </a:r>
            <a:r>
              <a:rPr lang="en-US" sz="1400" dirty="0" err="1">
                <a:latin typeface="Open Sans" panose="020B0606030504020204" pitchFamily="34" charset="0"/>
              </a:rPr>
              <a:t>šezdesetih</a:t>
            </a:r>
            <a:r>
              <a:rPr lang="en-US" sz="1400" dirty="0">
                <a:latin typeface="Open Sans" panose="020B0606030504020204" pitchFamily="34" charset="0"/>
              </a:rPr>
              <a:t> </a:t>
            </a:r>
            <a:r>
              <a:rPr lang="en-US" sz="1400" dirty="0" err="1">
                <a:latin typeface="Open Sans" panose="020B0606030504020204" pitchFamily="34" charset="0"/>
              </a:rPr>
              <a:t>džez</a:t>
            </a:r>
            <a:r>
              <a:rPr lang="en-US" sz="1400" dirty="0">
                <a:latin typeface="Open Sans" panose="020B0606030504020204" pitchFamily="34" charset="0"/>
              </a:rPr>
              <a:t> </a:t>
            </a:r>
            <a:r>
              <a:rPr lang="en-US" sz="1400" dirty="0" err="1">
                <a:latin typeface="Open Sans" panose="020B0606030504020204" pitchFamily="34" charset="0"/>
              </a:rPr>
              <a:t>muzičari</a:t>
            </a:r>
            <a:r>
              <a:rPr lang="en-US" sz="1400" dirty="0">
                <a:latin typeface="Open Sans" panose="020B0606030504020204" pitchFamily="34" charset="0"/>
              </a:rPr>
              <a:t> </a:t>
            </a:r>
            <a:r>
              <a:rPr lang="en-US" sz="1400" dirty="0" err="1">
                <a:latin typeface="Open Sans" panose="020B0606030504020204" pitchFamily="34" charset="0"/>
              </a:rPr>
              <a:t>su</a:t>
            </a:r>
            <a:r>
              <a:rPr lang="en-US" sz="1400" dirty="0">
                <a:latin typeface="Open Sans" panose="020B0606030504020204" pitchFamily="34" charset="0"/>
              </a:rPr>
              <a:t> </a:t>
            </a:r>
            <a:r>
              <a:rPr lang="en-US" sz="1400" dirty="0" err="1">
                <a:latin typeface="Open Sans" panose="020B0606030504020204" pitchFamily="34" charset="0"/>
              </a:rPr>
              <a:t>počeli</a:t>
            </a:r>
            <a:r>
              <a:rPr lang="en-US" sz="1400" dirty="0">
                <a:latin typeface="Open Sans" panose="020B0606030504020204" pitchFamily="34" charset="0"/>
              </a:rPr>
              <a:t> da </a:t>
            </a:r>
            <a:r>
              <a:rPr lang="en-US" sz="1400" dirty="0" err="1">
                <a:latin typeface="Open Sans" panose="020B0606030504020204" pitchFamily="34" charset="0"/>
              </a:rPr>
              <a:t>koriste</a:t>
            </a:r>
            <a:r>
              <a:rPr lang="en-US" sz="1400" dirty="0">
                <a:latin typeface="Open Sans" panose="020B0606030504020204" pitchFamily="34" charset="0"/>
              </a:rPr>
              <a:t> </a:t>
            </a:r>
            <a:r>
              <a:rPr lang="en-US" sz="1400" dirty="0" err="1">
                <a:latin typeface="Open Sans" panose="020B0606030504020204" pitchFamily="34" charset="0"/>
              </a:rPr>
              <a:t>električne</a:t>
            </a:r>
            <a:r>
              <a:rPr lang="en-US" sz="1400" dirty="0">
                <a:latin typeface="Open Sans" panose="020B0606030504020204" pitchFamily="34" charset="0"/>
              </a:rPr>
              <a:t> </a:t>
            </a:r>
            <a:r>
              <a:rPr lang="en-US" sz="1400" dirty="0" err="1">
                <a:latin typeface="Open Sans" panose="020B0606030504020204" pitchFamily="34" charset="0"/>
              </a:rPr>
              <a:t>instrumente</a:t>
            </a:r>
            <a:r>
              <a:rPr lang="en-US" sz="1400" dirty="0">
                <a:latin typeface="Open Sans" panose="020B0606030504020204" pitchFamily="34" charset="0"/>
              </a:rPr>
              <a:t> </a:t>
            </a:r>
            <a:r>
              <a:rPr lang="en-US" sz="1400" dirty="0" err="1">
                <a:latin typeface="Open Sans" panose="020B0606030504020204" pitchFamily="34" charset="0"/>
              </a:rPr>
              <a:t>i</a:t>
            </a:r>
            <a:r>
              <a:rPr lang="en-US" sz="1400" dirty="0">
                <a:latin typeface="Open Sans" panose="020B0606030504020204" pitchFamily="34" charset="0"/>
              </a:rPr>
              <a:t> </a:t>
            </a:r>
            <a:r>
              <a:rPr lang="en-US" sz="1400" dirty="0" err="1">
                <a:latin typeface="Open Sans" panose="020B0606030504020204" pitchFamily="34" charset="0"/>
              </a:rPr>
              <a:t>preuzimaju</a:t>
            </a:r>
            <a:r>
              <a:rPr lang="en-US" sz="1400" dirty="0">
                <a:latin typeface="Open Sans" panose="020B0606030504020204" pitchFamily="34" charset="0"/>
              </a:rPr>
              <a:t> </a:t>
            </a:r>
            <a:r>
              <a:rPr lang="en-US" sz="1400" dirty="0" err="1">
                <a:latin typeface="Open Sans" panose="020B0606030504020204" pitchFamily="34" charset="0"/>
              </a:rPr>
              <a:t>uticaj</a:t>
            </a:r>
            <a:r>
              <a:rPr lang="en-US" sz="1400" dirty="0">
                <a:latin typeface="Open Sans" panose="020B0606030504020204" pitchFamily="34" charset="0"/>
              </a:rPr>
              <a:t> </a:t>
            </a:r>
            <a:r>
              <a:rPr lang="en-US" sz="1400" dirty="0" err="1">
                <a:latin typeface="Open Sans" panose="020B0606030504020204" pitchFamily="34" charset="0"/>
              </a:rPr>
              <a:t>rok</a:t>
            </a:r>
            <a:r>
              <a:rPr lang="en-US" sz="1400" dirty="0">
                <a:latin typeface="Open Sans" panose="020B0606030504020204" pitchFamily="34" charset="0"/>
              </a:rPr>
              <a:t> </a:t>
            </a:r>
            <a:r>
              <a:rPr lang="en-US" sz="1400" dirty="0" err="1">
                <a:latin typeface="Open Sans" panose="020B0606030504020204" pitchFamily="34" charset="0"/>
              </a:rPr>
              <a:t>muzike</a:t>
            </a:r>
            <a:r>
              <a:rPr lang="en-US" sz="1400" dirty="0">
                <a:latin typeface="Open Sans" panose="020B0606030504020204" pitchFamily="34" charset="0"/>
              </a:rPr>
              <a:t> </a:t>
            </a:r>
            <a:r>
              <a:rPr lang="en-US" sz="1400" dirty="0" err="1">
                <a:latin typeface="Open Sans" panose="020B0606030504020204" pitchFamily="34" charset="0"/>
              </a:rPr>
              <a:t>i</a:t>
            </a:r>
            <a:r>
              <a:rPr lang="en-US" sz="1400" dirty="0">
                <a:latin typeface="Open Sans" panose="020B0606030504020204" pitchFamily="34" charset="0"/>
              </a:rPr>
              <a:t> </a:t>
            </a:r>
            <a:r>
              <a:rPr lang="en-US" sz="1400" dirty="0" err="1">
                <a:latin typeface="Open Sans" panose="020B0606030504020204" pitchFamily="34" charset="0"/>
              </a:rPr>
              <a:t>fanka</a:t>
            </a:r>
            <a:r>
              <a:rPr lang="en-US" sz="1400" dirty="0">
                <a:latin typeface="Open Sans" panose="020B0606030504020204" pitchFamily="34" charset="0"/>
              </a:rPr>
              <a:t> koji </a:t>
            </a:r>
            <a:r>
              <a:rPr lang="en-US" sz="1400" dirty="0" err="1">
                <a:latin typeface="Open Sans" panose="020B0606030504020204" pitchFamily="34" charset="0"/>
              </a:rPr>
              <a:t>su</a:t>
            </a:r>
            <a:r>
              <a:rPr lang="en-US" sz="1400" dirty="0">
                <a:latin typeface="Open Sans" panose="020B0606030504020204" pitchFamily="34" charset="0"/>
              </a:rPr>
              <a:t> u to </a:t>
            </a:r>
            <a:r>
              <a:rPr lang="en-US" sz="1400" dirty="0" err="1">
                <a:latin typeface="Open Sans" panose="020B0606030504020204" pitchFamily="34" charset="0"/>
              </a:rPr>
              <a:t>vreme</a:t>
            </a:r>
            <a:r>
              <a:rPr lang="en-US" sz="1400" dirty="0">
                <a:latin typeface="Open Sans" panose="020B0606030504020204" pitchFamily="34" charset="0"/>
              </a:rPr>
              <a:t> </a:t>
            </a:r>
            <a:r>
              <a:rPr lang="en-US" sz="1400" dirty="0" err="1">
                <a:latin typeface="Open Sans" panose="020B0606030504020204" pitchFamily="34" charset="0"/>
              </a:rPr>
              <a:t>bili</a:t>
            </a:r>
            <a:r>
              <a:rPr lang="en-US" sz="1400" dirty="0">
                <a:latin typeface="Open Sans" panose="020B0606030504020204" pitchFamily="34" charset="0"/>
              </a:rPr>
              <a:t> </a:t>
            </a:r>
            <a:r>
              <a:rPr lang="en-US" sz="1400" dirty="0" err="1">
                <a:latin typeface="Open Sans" panose="020B0606030504020204" pitchFamily="34" charset="0"/>
              </a:rPr>
              <a:t>popularni</a:t>
            </a:r>
            <a:r>
              <a:rPr lang="en-US" sz="1400" dirty="0">
                <a:latin typeface="Open Sans" panose="020B0606030504020204" pitchFamily="34" charset="0"/>
              </a:rPr>
              <a:t>.
</a:t>
            </a:r>
            <a:r>
              <a:rPr lang="en-US" sz="1400" b="0" i="0" dirty="0">
                <a:effectLst/>
                <a:latin typeface="Open Sans" panose="020B0606030504020204" pitchFamily="34" charset="0"/>
                <a:hlinkClick r:id="rId5"/>
              </a:rPr>
              <a:t>Larry Coryell’s </a:t>
            </a:r>
            <a:r>
              <a:rPr lang="en-US" sz="1400" b="0" i="1" dirty="0">
                <a:effectLst/>
                <a:latin typeface="Open Sans" panose="020B0606030504020204" pitchFamily="34" charset="0"/>
                <a:hlinkClick r:id="rId5"/>
              </a:rPr>
              <a:t>Free Spirits</a:t>
            </a:r>
            <a:r>
              <a:rPr lang="en-US" sz="1400" b="0" i="0" dirty="0">
                <a:effectLst/>
                <a:latin typeface="Open Sans" panose="020B0606030504020204" pitchFamily="34" charset="0"/>
                <a:hlinkClick r:id="rId5"/>
              </a:rPr>
              <a:t> </a:t>
            </a:r>
            <a:r>
              <a:rPr lang="en-US" sz="1400" dirty="0">
                <a:latin typeface="Open Sans" panose="020B0606030504020204" pitchFamily="34" charset="0"/>
              </a:rPr>
              <a:t>bio </a:t>
            </a:r>
            <a:r>
              <a:rPr lang="en-US" sz="1400" dirty="0" err="1">
                <a:latin typeface="Open Sans" panose="020B0606030504020204" pitchFamily="34" charset="0"/>
              </a:rPr>
              <a:t>važan</a:t>
            </a:r>
            <a:r>
              <a:rPr lang="en-US" sz="1400" dirty="0">
                <a:latin typeface="Open Sans" panose="020B0606030504020204" pitchFamily="34" charset="0"/>
              </a:rPr>
              <a:t> bend </a:t>
            </a:r>
            <a:r>
              <a:rPr lang="en-US" sz="1400" dirty="0" err="1">
                <a:latin typeface="Open Sans" panose="020B0606030504020204" pitchFamily="34" charset="0"/>
              </a:rPr>
              <a:t>rano</a:t>
            </a:r>
            <a:r>
              <a:rPr lang="en-US" sz="1400" dirty="0">
                <a:latin typeface="Open Sans" panose="020B0606030504020204" pitchFamily="34" charset="0"/>
              </a:rPr>
              <a:t> u </a:t>
            </a:r>
            <a:r>
              <a:rPr lang="en-US" sz="1400" dirty="0" err="1">
                <a:latin typeface="Open Sans" panose="020B0606030504020204" pitchFamily="34" charset="0"/>
              </a:rPr>
              <a:t>razvoju</a:t>
            </a:r>
            <a:r>
              <a:rPr lang="en-US" sz="1400" dirty="0">
                <a:latin typeface="Open Sans" panose="020B0606030504020204" pitchFamily="34" charset="0"/>
              </a:rPr>
              <a:t> </a:t>
            </a:r>
            <a:r>
              <a:rPr lang="en-US" sz="1400" dirty="0" err="1">
                <a:latin typeface="Open Sans" panose="020B0606030504020204" pitchFamily="34" charset="0"/>
              </a:rPr>
              <a:t>nove</a:t>
            </a:r>
            <a:r>
              <a:rPr lang="en-US" sz="1400" dirty="0">
                <a:latin typeface="Open Sans" panose="020B0606030504020204" pitchFamily="34" charset="0"/>
              </a:rPr>
              <a:t> </a:t>
            </a:r>
            <a:r>
              <a:rPr lang="en-US" sz="1400" dirty="0" err="1">
                <a:latin typeface="Open Sans" panose="020B0606030504020204" pitchFamily="34" charset="0"/>
              </a:rPr>
              <a:t>muzike</a:t>
            </a:r>
            <a:r>
              <a:rPr lang="en-US" sz="1400" dirty="0">
                <a:latin typeface="Open Sans" panose="020B0606030504020204" pitchFamily="34" charset="0"/>
              </a:rPr>
              <a:t>, </a:t>
            </a:r>
            <a:r>
              <a:rPr lang="en-US" sz="1400" dirty="0" err="1">
                <a:latin typeface="Open Sans" panose="020B0606030504020204" pitchFamily="34" charset="0"/>
              </a:rPr>
              <a:t>kao</a:t>
            </a:r>
            <a:r>
              <a:rPr lang="en-US" sz="1400" dirty="0">
                <a:latin typeface="Open Sans" panose="020B0606030504020204" pitchFamily="34" charset="0"/>
              </a:rPr>
              <a:t> </a:t>
            </a:r>
            <a:r>
              <a:rPr lang="en-US" sz="1400" dirty="0" err="1">
                <a:latin typeface="Open Sans" panose="020B0606030504020204" pitchFamily="34" charset="0"/>
              </a:rPr>
              <a:t>i</a:t>
            </a:r>
            <a:r>
              <a:rPr lang="en-US" sz="1400" dirty="0">
                <a:latin typeface="Open Sans" panose="020B0606030504020204" pitchFamily="34" charset="0"/>
              </a:rPr>
              <a:t> </a:t>
            </a:r>
            <a:r>
              <a:rPr lang="en-US" sz="1400" dirty="0" err="1">
                <a:latin typeface="Open Sans" panose="020B0606030504020204" pitchFamily="34" charset="0"/>
              </a:rPr>
              <a:t>kvartet</a:t>
            </a:r>
            <a:r>
              <a:rPr lang="en-US" sz="1400" dirty="0">
                <a:latin typeface="Open Sans" panose="020B0606030504020204" pitchFamily="34" charset="0"/>
              </a:rPr>
              <a:t> </a:t>
            </a:r>
            <a:r>
              <a:rPr lang="en-US" sz="1400" dirty="0" err="1">
                <a:latin typeface="Open Sans" panose="020B0606030504020204" pitchFamily="34" charset="0"/>
              </a:rPr>
              <a:t>Čarlsa</a:t>
            </a:r>
            <a:r>
              <a:rPr lang="en-US" sz="1400" dirty="0">
                <a:latin typeface="Open Sans" panose="020B0606030504020204" pitchFamily="34" charset="0"/>
              </a:rPr>
              <a:t> </a:t>
            </a:r>
            <a:r>
              <a:rPr lang="en-US" sz="1400" dirty="0" err="1">
                <a:latin typeface="Open Sans" panose="020B0606030504020204" pitchFamily="34" charset="0"/>
              </a:rPr>
              <a:t>Lojda</a:t>
            </a:r>
            <a:r>
              <a:rPr lang="en-US" sz="1400" dirty="0">
                <a:latin typeface="Open Sans" panose="020B0606030504020204" pitchFamily="34" charset="0"/>
              </a:rPr>
              <a:t>, koji je </a:t>
            </a:r>
            <a:r>
              <a:rPr lang="en-US" sz="1400" dirty="0" err="1">
                <a:latin typeface="Open Sans" panose="020B0606030504020204" pitchFamily="34" charset="0"/>
              </a:rPr>
              <a:t>svirao</a:t>
            </a:r>
            <a:r>
              <a:rPr lang="en-US" sz="1400" dirty="0">
                <a:latin typeface="Open Sans" panose="020B0606030504020204" pitchFamily="34" charset="0"/>
              </a:rPr>
              <a:t> </a:t>
            </a:r>
            <a:r>
              <a:rPr lang="en-US" sz="1400" dirty="0" err="1">
                <a:latin typeface="Open Sans" panose="020B0606030504020204" pitchFamily="34" charset="0"/>
              </a:rPr>
              <a:t>velikoj</a:t>
            </a:r>
            <a:r>
              <a:rPr lang="en-US" sz="1400" dirty="0">
                <a:latin typeface="Open Sans" panose="020B0606030504020204" pitchFamily="34" charset="0"/>
              </a:rPr>
              <a:t> </a:t>
            </a:r>
            <a:r>
              <a:rPr lang="en-US" sz="1400" dirty="0" err="1">
                <a:latin typeface="Open Sans" panose="020B0606030504020204" pitchFamily="34" charset="0"/>
              </a:rPr>
              <a:t>publici</a:t>
            </a:r>
            <a:r>
              <a:rPr lang="en-US" sz="1400" dirty="0">
                <a:latin typeface="Open Sans" panose="020B0606030504020204" pitchFamily="34" charset="0"/>
              </a:rPr>
              <a:t> </a:t>
            </a:r>
            <a:r>
              <a:rPr lang="en-US" sz="1400" dirty="0" err="1">
                <a:latin typeface="Open Sans" panose="020B0606030504020204" pitchFamily="34" charset="0"/>
              </a:rPr>
              <a:t>i</a:t>
            </a:r>
            <a:r>
              <a:rPr lang="en-US" sz="1400" dirty="0">
                <a:latin typeface="Open Sans" panose="020B0606030504020204" pitchFamily="34" charset="0"/>
              </a:rPr>
              <a:t> bio </a:t>
            </a:r>
            <a:r>
              <a:rPr lang="en-US" sz="1400" dirty="0" err="1">
                <a:latin typeface="Open Sans" panose="020B0606030504020204" pitchFamily="34" charset="0"/>
              </a:rPr>
              <a:t>povezan</a:t>
            </a:r>
            <a:r>
              <a:rPr lang="en-US" sz="1400" dirty="0">
                <a:latin typeface="Open Sans" panose="020B0606030504020204" pitchFamily="34" charset="0"/>
              </a:rPr>
              <a:t> </a:t>
            </a:r>
            <a:r>
              <a:rPr lang="en-US" sz="1400" dirty="0" err="1">
                <a:latin typeface="Open Sans" panose="020B0606030504020204" pitchFamily="34" charset="0"/>
              </a:rPr>
              <a:t>sa</a:t>
            </a:r>
            <a:r>
              <a:rPr lang="en-US" sz="1400" dirty="0">
                <a:latin typeface="Open Sans" panose="020B0606030504020204" pitchFamily="34" charset="0"/>
              </a:rPr>
              <a:t> </a:t>
            </a:r>
            <a:r>
              <a:rPr lang="en-US" sz="1400" dirty="0" err="1">
                <a:latin typeface="Open Sans" panose="020B0606030504020204" pitchFamily="34" charset="0"/>
              </a:rPr>
              <a:t>psihodeličnom</a:t>
            </a:r>
            <a:r>
              <a:rPr lang="en-US" sz="1400" dirty="0">
                <a:latin typeface="Open Sans" panose="020B0606030504020204" pitchFamily="34" charset="0"/>
              </a:rPr>
              <a:t> </a:t>
            </a:r>
            <a:r>
              <a:rPr lang="en-US" sz="1400" dirty="0" err="1">
                <a:latin typeface="Open Sans" panose="020B0606030504020204" pitchFamily="34" charset="0"/>
              </a:rPr>
              <a:t>rok</a:t>
            </a:r>
            <a:r>
              <a:rPr lang="en-US" sz="1400" dirty="0">
                <a:latin typeface="Open Sans" panose="020B0606030504020204" pitchFamily="34" charset="0"/>
              </a:rPr>
              <a:t> </a:t>
            </a:r>
            <a:r>
              <a:rPr lang="en-US" sz="1400" dirty="0" err="1">
                <a:latin typeface="Open Sans" panose="020B0606030504020204" pitchFamily="34" charset="0"/>
              </a:rPr>
              <a:t>scenom</a:t>
            </a:r>
            <a:r>
              <a:rPr lang="en-US" sz="1400" dirty="0">
                <a:latin typeface="Open Sans" panose="020B0606030504020204" pitchFamily="34" charset="0"/>
              </a:rPr>
              <a:t> dana.
</a:t>
            </a:r>
            <a:r>
              <a:rPr lang="en-US" sz="1400" b="0" i="0" dirty="0">
                <a:effectLst/>
                <a:latin typeface="Open Sans" panose="020B0606030504020204" pitchFamily="34" charset="0"/>
                <a:hlinkClick r:id="rId6"/>
              </a:rPr>
              <a:t>Miles Davis </a:t>
            </a:r>
            <a:r>
              <a:rPr lang="en-US" sz="1400" dirty="0" err="1">
                <a:latin typeface="Open Sans" panose="020B0606030504020204" pitchFamily="34" charset="0"/>
              </a:rPr>
              <a:t>snimljene</a:t>
            </a:r>
            <a:r>
              <a:rPr lang="en-US" sz="1400" dirty="0">
                <a:latin typeface="Open Sans" panose="020B0606030504020204" pitchFamily="34" charset="0"/>
              </a:rPr>
              <a:t> "Bitches Brew" </a:t>
            </a:r>
            <a:r>
              <a:rPr lang="en-US" sz="1400" dirty="0" err="1">
                <a:latin typeface="Open Sans" panose="020B0606030504020204" pitchFamily="34" charset="0"/>
              </a:rPr>
              <a:t>i</a:t>
            </a:r>
            <a:r>
              <a:rPr lang="en-US" sz="1400" dirty="0">
                <a:latin typeface="Open Sans" panose="020B0606030504020204" pitchFamily="34" charset="0"/>
              </a:rPr>
              <a:t> "In a Silent Way" </a:t>
            </a:r>
            <a:r>
              <a:rPr lang="en-US" sz="1400" dirty="0" err="1">
                <a:latin typeface="Open Sans" panose="020B0606030504020204" pitchFamily="34" charset="0"/>
              </a:rPr>
              <a:t>iz</a:t>
            </a:r>
            <a:r>
              <a:rPr lang="en-US" sz="1400" dirty="0">
                <a:latin typeface="Open Sans" panose="020B0606030504020204" pitchFamily="34" charset="0"/>
              </a:rPr>
              <a:t> 1969. </a:t>
            </a:r>
            <a:r>
              <a:rPr lang="en-US" sz="1400" dirty="0" err="1">
                <a:latin typeface="Open Sans" panose="020B0606030504020204" pitchFamily="34" charset="0"/>
              </a:rPr>
              <a:t>godine</a:t>
            </a:r>
            <a:r>
              <a:rPr lang="en-US" sz="1400" dirty="0">
                <a:latin typeface="Open Sans" panose="020B0606030504020204" pitchFamily="34" charset="0"/>
              </a:rPr>
              <a:t>, a </a:t>
            </a:r>
            <a:r>
              <a:rPr lang="en-US" sz="1400" dirty="0" err="1">
                <a:latin typeface="Open Sans" panose="020B0606030504020204" pitchFamily="34" charset="0"/>
              </a:rPr>
              <a:t>obe</a:t>
            </a:r>
            <a:r>
              <a:rPr lang="en-US" sz="1400" dirty="0">
                <a:latin typeface="Open Sans" panose="020B0606030504020204" pitchFamily="34" charset="0"/>
              </a:rPr>
              <a:t> </a:t>
            </a:r>
            <a:r>
              <a:rPr lang="en-US" sz="1400" dirty="0" err="1">
                <a:latin typeface="Open Sans" panose="020B0606030504020204" pitchFamily="34" charset="0"/>
              </a:rPr>
              <a:t>su</a:t>
            </a:r>
            <a:r>
              <a:rPr lang="en-US" sz="1400" dirty="0">
                <a:latin typeface="Open Sans" panose="020B0606030504020204" pitchFamily="34" charset="0"/>
              </a:rPr>
              <a:t> bile </a:t>
            </a:r>
            <a:r>
              <a:rPr lang="en-US" sz="1400" dirty="0" err="1">
                <a:latin typeface="Open Sans" panose="020B0606030504020204" pitchFamily="34" charset="0"/>
              </a:rPr>
              <a:t>kontroverzne</a:t>
            </a:r>
            <a:r>
              <a:rPr lang="en-US" sz="1400" dirty="0">
                <a:latin typeface="Open Sans" panose="020B0606030504020204" pitchFamily="34" charset="0"/>
              </a:rPr>
              <a:t> </a:t>
            </a:r>
            <a:r>
              <a:rPr lang="en-US" sz="1400" dirty="0" err="1">
                <a:latin typeface="Open Sans" panose="020B0606030504020204" pitchFamily="34" charset="0"/>
              </a:rPr>
              <a:t>sa</a:t>
            </a:r>
            <a:r>
              <a:rPr lang="en-US" sz="1400" dirty="0">
                <a:latin typeface="Open Sans" panose="020B0606030504020204" pitchFamily="34" charset="0"/>
              </a:rPr>
              <a:t> </a:t>
            </a:r>
            <a:r>
              <a:rPr lang="en-US" sz="1400" dirty="0" err="1">
                <a:latin typeface="Open Sans" panose="020B0606030504020204" pitchFamily="34" charset="0"/>
              </a:rPr>
              <a:t>džez</a:t>
            </a:r>
            <a:r>
              <a:rPr lang="en-US" sz="1400" dirty="0">
                <a:latin typeface="Open Sans" panose="020B0606030504020204" pitchFamily="34" charset="0"/>
              </a:rPr>
              <a:t> </a:t>
            </a:r>
            <a:r>
              <a:rPr lang="en-US" sz="1400" dirty="0" err="1">
                <a:latin typeface="Open Sans" panose="020B0606030504020204" pitchFamily="34" charset="0"/>
              </a:rPr>
              <a:t>čistuncima</a:t>
            </a:r>
            <a:r>
              <a:rPr lang="en-US" sz="1400" dirty="0">
                <a:latin typeface="Open Sans" panose="020B0606030504020204" pitchFamily="34" charset="0"/>
              </a:rPr>
              <a:t>, </a:t>
            </a:r>
            <a:r>
              <a:rPr lang="en-US" sz="1400" dirty="0" err="1">
                <a:latin typeface="Open Sans" panose="020B0606030504020204" pitchFamily="34" charset="0"/>
              </a:rPr>
              <a:t>sa</a:t>
            </a:r>
            <a:r>
              <a:rPr lang="en-US" sz="1400" dirty="0">
                <a:latin typeface="Open Sans" panose="020B0606030504020204" pitchFamily="34" charset="0"/>
              </a:rPr>
              <a:t> </a:t>
            </a:r>
            <a:r>
              <a:rPr lang="en-US" sz="1400" dirty="0" err="1">
                <a:latin typeface="Open Sans" panose="020B0606030504020204" pitchFamily="34" charset="0"/>
              </a:rPr>
              <a:t>dugim</a:t>
            </a:r>
            <a:r>
              <a:rPr lang="en-US" sz="1400" dirty="0">
                <a:latin typeface="Open Sans" panose="020B0606030504020204" pitchFamily="34" charset="0"/>
              </a:rPr>
              <a:t> </a:t>
            </a:r>
            <a:r>
              <a:rPr lang="en-US" sz="1400" dirty="0" err="1">
                <a:latin typeface="Open Sans" panose="020B0606030504020204" pitchFamily="34" charset="0"/>
              </a:rPr>
              <a:t>melodijama</a:t>
            </a:r>
            <a:r>
              <a:rPr lang="en-US" sz="1400" dirty="0">
                <a:latin typeface="Open Sans" panose="020B0606030504020204" pitchFamily="34" charset="0"/>
              </a:rPr>
              <a:t> </a:t>
            </a:r>
            <a:r>
              <a:rPr lang="en-US" sz="1400" dirty="0" err="1">
                <a:latin typeface="Open Sans" panose="020B0606030504020204" pitchFamily="34" charset="0"/>
              </a:rPr>
              <a:t>i</a:t>
            </a:r>
            <a:r>
              <a:rPr lang="en-US" sz="1400" dirty="0">
                <a:latin typeface="Open Sans" panose="020B0606030504020204" pitchFamily="34" charset="0"/>
              </a:rPr>
              <a:t> </a:t>
            </a:r>
            <a:r>
              <a:rPr lang="en-US" sz="1400" dirty="0" err="1">
                <a:latin typeface="Open Sans" panose="020B0606030504020204" pitchFamily="34" charset="0"/>
              </a:rPr>
              <a:t>labavim</a:t>
            </a:r>
            <a:r>
              <a:rPr lang="en-US" sz="1400" dirty="0">
                <a:latin typeface="Open Sans" panose="020B0606030504020204" pitchFamily="34" charset="0"/>
              </a:rPr>
              <a:t>, </a:t>
            </a:r>
            <a:r>
              <a:rPr lang="en-US" sz="1400" dirty="0" err="1">
                <a:latin typeface="Open Sans" panose="020B0606030504020204" pitchFamily="34" charset="0"/>
              </a:rPr>
              <a:t>improvizovanim</a:t>
            </a:r>
            <a:r>
              <a:rPr lang="en-US" sz="1400" dirty="0">
                <a:latin typeface="Open Sans" panose="020B0606030504020204" pitchFamily="34" charset="0"/>
              </a:rPr>
              <a:t> </a:t>
            </a:r>
            <a:r>
              <a:rPr lang="en-US" sz="1400" dirty="0" err="1">
                <a:latin typeface="Open Sans" panose="020B0606030504020204" pitchFamily="34" charset="0"/>
              </a:rPr>
              <a:t>oblicima</a:t>
            </a:r>
            <a:r>
              <a:rPr lang="en-US" sz="1400" dirty="0">
                <a:latin typeface="Open Sans" panose="020B0606030504020204" pitchFamily="34" charset="0"/>
              </a:rPr>
              <a:t>.
</a:t>
            </a:r>
            <a:r>
              <a:rPr lang="en-US" sz="1400" b="0" i="0" dirty="0">
                <a:effectLst/>
                <a:latin typeface="Open Sans" panose="020B0606030504020204" pitchFamily="34" charset="0"/>
                <a:hlinkClick r:id="rId7"/>
              </a:rPr>
              <a:t>Herbie Hancock’s funky brand of fusion </a:t>
            </a:r>
            <a:r>
              <a:rPr lang="en-US" sz="1400" dirty="0" err="1">
                <a:latin typeface="Open Sans" panose="020B0606030504020204" pitchFamily="34" charset="0"/>
              </a:rPr>
              <a:t>Sedamdesetih</a:t>
            </a:r>
            <a:r>
              <a:rPr lang="en-US" sz="1400" dirty="0">
                <a:latin typeface="Open Sans" panose="020B0606030504020204" pitchFamily="34" charset="0"/>
              </a:rPr>
              <a:t> godina </a:t>
            </a:r>
            <a:r>
              <a:rPr lang="en-US" sz="1400" dirty="0" err="1">
                <a:latin typeface="Open Sans" panose="020B0606030504020204" pitchFamily="34" charset="0"/>
              </a:rPr>
              <a:t>prošlog</a:t>
            </a:r>
            <a:r>
              <a:rPr lang="en-US" sz="1400" dirty="0">
                <a:latin typeface="Open Sans" panose="020B0606030504020204" pitchFamily="34" charset="0"/>
              </a:rPr>
              <a:t> </a:t>
            </a:r>
            <a:r>
              <a:rPr lang="en-US" sz="1400" dirty="0" err="1">
                <a:latin typeface="Open Sans" panose="020B0606030504020204" pitchFamily="34" charset="0"/>
              </a:rPr>
              <a:t>veka</a:t>
            </a:r>
            <a:r>
              <a:rPr lang="en-US" sz="1400" dirty="0">
                <a:latin typeface="Open Sans" panose="020B0606030504020204" pitchFamily="34" charset="0"/>
              </a:rPr>
              <a:t> </a:t>
            </a:r>
            <a:r>
              <a:rPr lang="en-US" sz="1400" dirty="0" err="1">
                <a:latin typeface="Open Sans" panose="020B0606030504020204" pitchFamily="34" charset="0"/>
              </a:rPr>
              <a:t>takođe</a:t>
            </a:r>
            <a:r>
              <a:rPr lang="en-US" sz="1400" dirty="0">
                <a:latin typeface="Open Sans" panose="020B0606030504020204" pitchFamily="34" charset="0"/>
              </a:rPr>
              <a:t> </a:t>
            </a:r>
            <a:r>
              <a:rPr lang="en-US" sz="1400" dirty="0" err="1">
                <a:latin typeface="Open Sans" panose="020B0606030504020204" pitchFamily="34" charset="0"/>
              </a:rPr>
              <a:t>su</a:t>
            </a:r>
            <a:r>
              <a:rPr lang="en-US" sz="1400" dirty="0">
                <a:latin typeface="Open Sans" panose="020B0606030504020204" pitchFamily="34" charset="0"/>
              </a:rPr>
              <a:t> se </a:t>
            </a:r>
            <a:r>
              <a:rPr lang="en-US" sz="1400" dirty="0" err="1">
                <a:latin typeface="Open Sans" panose="020B0606030504020204" pitchFamily="34" charset="0"/>
              </a:rPr>
              <a:t>ugradili</a:t>
            </a:r>
            <a:r>
              <a:rPr lang="en-US" sz="1400" dirty="0">
                <a:latin typeface="Open Sans" panose="020B0606030504020204" pitchFamily="34" charset="0"/>
              </a:rPr>
              <a:t> </a:t>
            </a:r>
            <a:r>
              <a:rPr lang="en-US" sz="1400" dirty="0" err="1">
                <a:latin typeface="Open Sans" panose="020B0606030504020204" pitchFamily="34" charset="0"/>
              </a:rPr>
              <a:t>elementi</a:t>
            </a:r>
            <a:r>
              <a:rPr lang="en-US" sz="1400" dirty="0">
                <a:latin typeface="Open Sans" panose="020B0606030504020204" pitchFamily="34" charset="0"/>
              </a:rPr>
              <a:t> </a:t>
            </a:r>
            <a:r>
              <a:rPr lang="en-US" sz="1400" dirty="0" err="1">
                <a:latin typeface="Open Sans" panose="020B0606030504020204" pitchFamily="34" charset="0"/>
              </a:rPr>
              <a:t>diskoteke</a:t>
            </a:r>
            <a:r>
              <a:rPr lang="en-US" sz="1400" dirty="0">
                <a:latin typeface="Open Sans" panose="020B0606030504020204" pitchFamily="34" charset="0"/>
              </a:rPr>
              <a:t> </a:t>
            </a:r>
            <a:r>
              <a:rPr lang="en-US" sz="1400" dirty="0" err="1">
                <a:latin typeface="Open Sans" panose="020B0606030504020204" pitchFamily="34" charset="0"/>
              </a:rPr>
              <a:t>i</a:t>
            </a:r>
            <a:r>
              <a:rPr lang="en-US" sz="1400" dirty="0">
                <a:latin typeface="Open Sans" panose="020B0606030504020204" pitchFamily="34" charset="0"/>
              </a:rPr>
              <a:t> </a:t>
            </a:r>
            <a:r>
              <a:rPr lang="en-US" sz="1400" dirty="0" err="1">
                <a:latin typeface="Open Sans" panose="020B0606030504020204" pitchFamily="34" charset="0"/>
              </a:rPr>
              <a:t>duše</a:t>
            </a:r>
            <a:r>
              <a:rPr lang="en-US" sz="1400" dirty="0">
                <a:latin typeface="Open Sans" panose="020B0606030504020204" pitchFamily="34" charset="0"/>
              </a:rPr>
              <a:t>, </a:t>
            </a:r>
            <a:r>
              <a:rPr lang="en-US" sz="1400" dirty="0" err="1">
                <a:latin typeface="Open Sans" panose="020B0606030504020204" pitchFamily="34" charset="0"/>
              </a:rPr>
              <a:t>dok</a:t>
            </a:r>
            <a:r>
              <a:rPr lang="en-US" sz="1400" dirty="0">
                <a:latin typeface="Open Sans" panose="020B0606030504020204" pitchFamily="34" charset="0"/>
              </a:rPr>
              <a:t> </a:t>
            </a:r>
            <a:r>
              <a:rPr lang="en-US" sz="1400" dirty="0" err="1">
                <a:latin typeface="Open Sans" panose="020B0606030504020204" pitchFamily="34" charset="0"/>
              </a:rPr>
              <a:t>su</a:t>
            </a:r>
            <a:r>
              <a:rPr lang="en-US" sz="1400" dirty="0">
                <a:latin typeface="Open Sans" panose="020B0606030504020204" pitchFamily="34" charset="0"/>
              </a:rPr>
              <a:t> </a:t>
            </a:r>
            <a:r>
              <a:rPr lang="en-US" sz="1400" dirty="0" err="1">
                <a:latin typeface="Open Sans" panose="020B0606030504020204" pitchFamily="34" charset="0"/>
              </a:rPr>
              <a:t>drugi</a:t>
            </a:r>
            <a:r>
              <a:rPr lang="en-US" sz="1400" dirty="0">
                <a:latin typeface="Open Sans" panose="020B0606030504020204" pitchFamily="34" charset="0"/>
              </a:rPr>
              <a:t>, </a:t>
            </a:r>
            <a:r>
              <a:rPr lang="en-US" sz="1400" dirty="0" err="1">
                <a:latin typeface="Open Sans" panose="020B0606030504020204" pitchFamily="34" charset="0"/>
              </a:rPr>
              <a:t>poput</a:t>
            </a:r>
            <a:r>
              <a:rPr lang="en-US" sz="1400" dirty="0">
                <a:latin typeface="Open Sans" panose="020B0606030504020204" pitchFamily="34" charset="0"/>
              </a:rPr>
              <a:t> </a:t>
            </a:r>
            <a:r>
              <a:rPr lang="en-US" sz="1400" dirty="0" err="1">
                <a:latin typeface="Open Sans" panose="020B0606030504020204" pitchFamily="34" charset="0"/>
              </a:rPr>
              <a:t>Vremenske</a:t>
            </a:r>
            <a:r>
              <a:rPr lang="en-US" sz="1400" dirty="0">
                <a:latin typeface="Open Sans" panose="020B0606030504020204" pitchFamily="34" charset="0"/>
              </a:rPr>
              <a:t> </a:t>
            </a:r>
            <a:r>
              <a:rPr lang="en-US" sz="1400" dirty="0" err="1">
                <a:latin typeface="Open Sans" panose="020B0606030504020204" pitchFamily="34" charset="0"/>
              </a:rPr>
              <a:t>prognoze</a:t>
            </a:r>
            <a:r>
              <a:rPr lang="en-US" sz="1400" dirty="0">
                <a:latin typeface="Open Sans" panose="020B0606030504020204" pitchFamily="34" charset="0"/>
              </a:rPr>
              <a:t> </a:t>
            </a:r>
            <a:r>
              <a:rPr lang="en-US" sz="1400" dirty="0" err="1">
                <a:latin typeface="Open Sans" panose="020B0606030504020204" pitchFamily="34" charset="0"/>
              </a:rPr>
              <a:t>i</a:t>
            </a:r>
            <a:r>
              <a:rPr lang="en-US" sz="1400" dirty="0">
                <a:latin typeface="Open Sans" panose="020B0606030504020204" pitchFamily="34" charset="0"/>
              </a:rPr>
              <a:t> </a:t>
            </a:r>
            <a:r>
              <a:rPr lang="en-US" sz="1400" dirty="0" err="1">
                <a:latin typeface="Open Sans" panose="020B0606030504020204" pitchFamily="34" charset="0"/>
              </a:rPr>
              <a:t>nekih</a:t>
            </a:r>
            <a:r>
              <a:rPr lang="en-US" sz="1400" dirty="0">
                <a:latin typeface="Open Sans" panose="020B0606030504020204" pitchFamily="34" charset="0"/>
              </a:rPr>
              <a:t> </a:t>
            </a:r>
            <a:r>
              <a:rPr lang="en-US" sz="1400" dirty="0" err="1">
                <a:latin typeface="Open Sans" panose="020B0606030504020204" pitchFamily="34" charset="0"/>
              </a:rPr>
              <a:t>samostalnih</a:t>
            </a:r>
            <a:r>
              <a:rPr lang="en-US" sz="1400" dirty="0">
                <a:latin typeface="Open Sans" panose="020B0606030504020204" pitchFamily="34" charset="0"/>
              </a:rPr>
              <a:t> </a:t>
            </a:r>
            <a:r>
              <a:rPr lang="en-US" sz="1400" dirty="0" err="1">
                <a:latin typeface="Open Sans" panose="020B0606030504020204" pitchFamily="34" charset="0"/>
              </a:rPr>
              <a:t>radova</a:t>
            </a:r>
            <a:r>
              <a:rPr lang="en-US" sz="1400" dirty="0">
                <a:latin typeface="Open Sans" panose="020B0606030504020204" pitchFamily="34" charset="0"/>
              </a:rPr>
              <a:t> </a:t>
            </a:r>
            <a:r>
              <a:rPr lang="en-US" sz="1400" dirty="0" err="1">
                <a:latin typeface="Open Sans" panose="020B0606030504020204" pitchFamily="34" charset="0"/>
              </a:rPr>
              <a:t>Vejna</a:t>
            </a:r>
            <a:r>
              <a:rPr lang="en-US" sz="1400" dirty="0">
                <a:latin typeface="Open Sans" panose="020B0606030504020204" pitchFamily="34" charset="0"/>
              </a:rPr>
              <a:t> </a:t>
            </a:r>
            <a:r>
              <a:rPr lang="en-US" sz="1400" dirty="0" err="1">
                <a:latin typeface="Open Sans" panose="020B0606030504020204" pitchFamily="34" charset="0"/>
              </a:rPr>
              <a:t>Šortera</a:t>
            </a:r>
            <a:r>
              <a:rPr lang="en-US" sz="1400" dirty="0">
                <a:latin typeface="Open Sans" panose="020B0606030504020204" pitchFamily="34" charset="0"/>
              </a:rPr>
              <a:t> </a:t>
            </a:r>
            <a:r>
              <a:rPr lang="en-US" sz="1400" dirty="0" err="1">
                <a:latin typeface="Open Sans" panose="020B0606030504020204" pitchFamily="34" charset="0"/>
              </a:rPr>
              <a:t>koristili</a:t>
            </a:r>
            <a:r>
              <a:rPr lang="en-US" sz="1400" dirty="0">
                <a:latin typeface="Open Sans" panose="020B0606030504020204" pitchFamily="34" charset="0"/>
              </a:rPr>
              <a:t> </a:t>
            </a:r>
            <a:r>
              <a:rPr lang="en-US" sz="1400" dirty="0" err="1">
                <a:latin typeface="Open Sans" panose="020B0606030504020204" pitchFamily="34" charset="0"/>
              </a:rPr>
              <a:t>zamršene</a:t>
            </a:r>
            <a:r>
              <a:rPr lang="en-US" sz="1400" dirty="0">
                <a:latin typeface="Open Sans" panose="020B0606030504020204" pitchFamily="34" charset="0"/>
              </a:rPr>
              <a:t> </a:t>
            </a:r>
            <a:r>
              <a:rPr lang="en-US" sz="1400" dirty="0" err="1">
                <a:latin typeface="Open Sans" panose="020B0606030504020204" pitchFamily="34" charset="0"/>
              </a:rPr>
              <a:t>oblike</a:t>
            </a:r>
            <a:r>
              <a:rPr lang="en-US" sz="1400" dirty="0">
                <a:latin typeface="Open Sans" panose="020B0606030504020204" pitchFamily="34" charset="0"/>
              </a:rPr>
              <a:t> </a:t>
            </a:r>
            <a:r>
              <a:rPr lang="en-US" sz="1400" dirty="0" err="1">
                <a:latin typeface="Open Sans" panose="020B0606030504020204" pitchFamily="34" charset="0"/>
              </a:rPr>
              <a:t>i</a:t>
            </a:r>
            <a:r>
              <a:rPr lang="en-US" sz="1400" dirty="0">
                <a:latin typeface="Open Sans" panose="020B0606030504020204" pitchFamily="34" charset="0"/>
              </a:rPr>
              <a:t> </a:t>
            </a:r>
            <a:r>
              <a:rPr lang="en-US" sz="1400" dirty="0" err="1">
                <a:latin typeface="Open Sans" panose="020B0606030504020204" pitchFamily="34" charset="0"/>
              </a:rPr>
              <a:t>akordne</a:t>
            </a:r>
            <a:r>
              <a:rPr lang="en-US" sz="1400" dirty="0">
                <a:latin typeface="Open Sans" panose="020B0606030504020204" pitchFamily="34" charset="0"/>
              </a:rPr>
              <a:t> </a:t>
            </a:r>
            <a:r>
              <a:rPr lang="en-US" sz="1400" dirty="0" err="1">
                <a:latin typeface="Open Sans" panose="020B0606030504020204" pitchFamily="34" charset="0"/>
              </a:rPr>
              <a:t>sekvence</a:t>
            </a:r>
            <a:r>
              <a:rPr lang="en-US" sz="1400" dirty="0">
                <a:latin typeface="Open Sans" panose="020B0606030504020204" pitchFamily="34" charset="0"/>
              </a:rPr>
              <a:t>.</a:t>
            </a:r>
            <a:endParaRPr lang="en-US" sz="1400" dirty="0"/>
          </a:p>
        </p:txBody>
      </p:sp>
      <p:sp>
        <p:nvSpPr>
          <p:cNvPr id="71" name="Rectangle 60">
            <a:extLst>
              <a:ext uri="{FF2B5EF4-FFF2-40B4-BE49-F238E27FC236}">
                <a16:creationId xmlns:a16="http://schemas.microsoft.com/office/drawing/2014/main" id="{CD97A9F3-23E4-4B8E-BD38-8C08AA69FF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7434" y="448056"/>
            <a:ext cx="3203156" cy="1883664"/>
          </a:xfrm>
          <a:prstGeom prst="rect">
            <a:avLst/>
          </a:prstGeom>
          <a:solidFill>
            <a:srgbClr val="8C653E">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Online Media 5" title="I'm Gonna Be Free - The Free Spirits">
            <a:hlinkClick r:id="" action="ppaction://media"/>
            <a:extLst>
              <a:ext uri="{FF2B5EF4-FFF2-40B4-BE49-F238E27FC236}">
                <a16:creationId xmlns:a16="http://schemas.microsoft.com/office/drawing/2014/main" id="{627B984D-D04C-9048-73AC-375C4F37A619}"/>
              </a:ext>
            </a:extLst>
          </p:cNvPr>
          <p:cNvPicPr>
            <a:picLocks noRot="1" noChangeAspect="1"/>
          </p:cNvPicPr>
          <p:nvPr>
            <a:videoFile r:link="rId1"/>
          </p:nvPr>
        </p:nvPicPr>
        <p:blipFill>
          <a:blip r:embed="rId8"/>
          <a:stretch>
            <a:fillRect/>
          </a:stretch>
        </p:blipFill>
        <p:spPr>
          <a:xfrm>
            <a:off x="9087502" y="616663"/>
            <a:ext cx="2061933" cy="1546450"/>
          </a:xfrm>
          <a:prstGeom prst="rect">
            <a:avLst/>
          </a:prstGeom>
        </p:spPr>
      </p:pic>
      <p:sp>
        <p:nvSpPr>
          <p:cNvPr id="72" name="Rectangle 62">
            <a:extLst>
              <a:ext uri="{FF2B5EF4-FFF2-40B4-BE49-F238E27FC236}">
                <a16:creationId xmlns:a16="http://schemas.microsoft.com/office/drawing/2014/main" id="{D39A73BA-713C-4649-8A2F-834D01751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7434" y="2478024"/>
            <a:ext cx="3203156" cy="1883664"/>
          </a:xfrm>
          <a:prstGeom prst="rect">
            <a:avLst/>
          </a:prstGeom>
          <a:solidFill>
            <a:srgbClr val="8C653E">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Online Media 4" title="Watermelon Man">
            <a:hlinkClick r:id="" action="ppaction://media"/>
            <a:extLst>
              <a:ext uri="{FF2B5EF4-FFF2-40B4-BE49-F238E27FC236}">
                <a16:creationId xmlns:a16="http://schemas.microsoft.com/office/drawing/2014/main" id="{EE77AEE1-27C2-06EC-3682-5DEB752B0673}"/>
              </a:ext>
            </a:extLst>
          </p:cNvPr>
          <p:cNvPicPr>
            <a:picLocks noRot="1" noChangeAspect="1"/>
          </p:cNvPicPr>
          <p:nvPr>
            <a:videoFile r:link="rId2"/>
          </p:nvPr>
        </p:nvPicPr>
        <p:blipFill>
          <a:blip r:embed="rId9"/>
          <a:stretch>
            <a:fillRect/>
          </a:stretch>
        </p:blipFill>
        <p:spPr>
          <a:xfrm>
            <a:off x="9087503" y="2646631"/>
            <a:ext cx="2061932" cy="1546449"/>
          </a:xfrm>
          <a:prstGeom prst="rect">
            <a:avLst/>
          </a:prstGeom>
        </p:spPr>
      </p:pic>
      <p:sp>
        <p:nvSpPr>
          <p:cNvPr id="73" name="Rectangle 64">
            <a:extLst>
              <a:ext uri="{FF2B5EF4-FFF2-40B4-BE49-F238E27FC236}">
                <a16:creationId xmlns:a16="http://schemas.microsoft.com/office/drawing/2014/main" id="{DD63F128-A717-47EC-A567-0ACD2DBC60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7434" y="4517136"/>
            <a:ext cx="3203156" cy="1883664"/>
          </a:xfrm>
          <a:prstGeom prst="rect">
            <a:avLst/>
          </a:prstGeom>
          <a:solidFill>
            <a:srgbClr val="8C653E">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66">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17136"/>
            <a:ext cx="3362146" cy="1890452"/>
          </a:xfrm>
          <a:prstGeom prst="rect">
            <a:avLst/>
          </a:prstGeom>
          <a:solidFill>
            <a:srgbClr val="2B3A4D">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Online Media 3" title="Miles Davis &amp; Chaka Khan: Human Nature (live in Montreux 1989)">
            <a:hlinkClick r:id="" action="ppaction://media"/>
            <a:extLst>
              <a:ext uri="{FF2B5EF4-FFF2-40B4-BE49-F238E27FC236}">
                <a16:creationId xmlns:a16="http://schemas.microsoft.com/office/drawing/2014/main" id="{C9766896-BB32-99DD-8DB5-A05067E49906}"/>
              </a:ext>
            </a:extLst>
          </p:cNvPr>
          <p:cNvPicPr>
            <a:picLocks noRot="1" noChangeAspect="1"/>
          </p:cNvPicPr>
          <p:nvPr>
            <a:videoFile r:link="rId3"/>
          </p:nvPr>
        </p:nvPicPr>
        <p:blipFill>
          <a:blip r:embed="rId10"/>
          <a:stretch>
            <a:fillRect/>
          </a:stretch>
        </p:blipFill>
        <p:spPr>
          <a:xfrm>
            <a:off x="8746735" y="4692665"/>
            <a:ext cx="2737079" cy="1546450"/>
          </a:xfrm>
          <a:prstGeom prst="rect">
            <a:avLst/>
          </a:prstGeom>
        </p:spPr>
      </p:pic>
    </p:spTree>
    <p:extLst>
      <p:ext uri="{BB962C8B-B14F-4D97-AF65-F5344CB8AC3E}">
        <p14:creationId xmlns:p14="http://schemas.microsoft.com/office/powerpoint/2010/main" val="384785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D3EB708-7A4B-077E-AB50-B8ED11B441F0}"/>
              </a:ext>
            </a:extLst>
          </p:cNvPr>
          <p:cNvSpPr>
            <a:spLocks noGrp="1"/>
          </p:cNvSpPr>
          <p:nvPr>
            <p:ph type="title"/>
          </p:nvPr>
        </p:nvSpPr>
        <p:spPr>
          <a:xfrm>
            <a:off x="934872" y="982272"/>
            <a:ext cx="3388419" cy="4560970"/>
          </a:xfrm>
        </p:spPr>
        <p:txBody>
          <a:bodyPr>
            <a:normAutofit/>
          </a:bodyPr>
          <a:lstStyle/>
          <a:p>
            <a:r>
              <a:rPr lang="sr-Latn-RS" sz="4000" b="0" i="0" dirty="0">
                <a:solidFill>
                  <a:srgbClr val="FFFFFF"/>
                </a:solidFill>
                <a:effectLst/>
                <a:latin typeface="Roboto" panose="02000000000000000000" pitchFamily="2" charset="0"/>
              </a:rPr>
              <a:t>S</a:t>
            </a:r>
            <a:r>
              <a:rPr lang="en-US" sz="4000" b="0" i="0" dirty="0" err="1">
                <a:solidFill>
                  <a:srgbClr val="FFFFFF"/>
                </a:solidFill>
                <a:effectLst/>
                <a:latin typeface="Roboto" panose="02000000000000000000" pitchFamily="2" charset="0"/>
              </a:rPr>
              <a:t>mooth</a:t>
            </a:r>
            <a:r>
              <a:rPr lang="en-US" sz="4000" b="0" i="0" dirty="0">
                <a:solidFill>
                  <a:srgbClr val="FFFFFF"/>
                </a:solidFill>
                <a:effectLst/>
                <a:latin typeface="Roboto" panose="02000000000000000000" pitchFamily="2" charset="0"/>
              </a:rPr>
              <a:t> jazz</a:t>
            </a:r>
            <a:endParaRPr lang="en-US" sz="4000" dirty="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5DD3F3BA-319A-2F45-2B9C-E14DEE4C1714}"/>
              </a:ext>
            </a:extLst>
          </p:cNvPr>
          <p:cNvSpPr>
            <a:spLocks noGrp="1"/>
          </p:cNvSpPr>
          <p:nvPr>
            <p:ph idx="1"/>
          </p:nvPr>
        </p:nvSpPr>
        <p:spPr>
          <a:xfrm>
            <a:off x="5221862" y="1719618"/>
            <a:ext cx="5948831" cy="4334629"/>
          </a:xfrm>
        </p:spPr>
        <p:txBody>
          <a:bodyPr anchor="ctr">
            <a:normAutofit/>
          </a:bodyPr>
          <a:lstStyle/>
          <a:p>
            <a:pPr marL="0" indent="0">
              <a:buNone/>
            </a:pPr>
            <a:endParaRPr lang="sr-Latn-RS" sz="2400" dirty="0">
              <a:solidFill>
                <a:srgbClr val="FEFFFF"/>
              </a:solidFill>
            </a:endParaRPr>
          </a:p>
          <a:p>
            <a:r>
              <a:rPr lang="en-US" sz="2000" b="0" i="0" dirty="0">
                <a:solidFill>
                  <a:srgbClr val="FEFFFF"/>
                </a:solidFill>
                <a:effectLst/>
                <a:latin typeface="Arial" panose="020B0604020202020204" pitchFamily="34" charset="0"/>
              </a:rPr>
              <a:t>Smooth jazz </a:t>
            </a:r>
            <a:r>
              <a:rPr lang="en-US" sz="2000" dirty="0">
                <a:solidFill>
                  <a:srgbClr val="FEFFFF"/>
                </a:solidFill>
                <a:latin typeface="Arial" panose="020B0604020202020204" pitchFamily="34" charset="0"/>
              </a:rPr>
              <a:t>je </a:t>
            </a:r>
            <a:r>
              <a:rPr lang="en-US" sz="2000" dirty="0" err="1">
                <a:solidFill>
                  <a:srgbClr val="FEFFFF"/>
                </a:solidFill>
                <a:latin typeface="Arial" panose="020B0604020202020204" pitchFamily="34" charset="0"/>
              </a:rPr>
              <a:t>komercijalno</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orijentisan</a:t>
            </a:r>
            <a:r>
              <a:rPr lang="en-US" sz="2000" dirty="0">
                <a:solidFill>
                  <a:srgbClr val="FEFFFF"/>
                </a:solidFill>
                <a:latin typeface="Arial" panose="020B0604020202020204" pitchFamily="34" charset="0"/>
              </a:rPr>
              <a:t>, </a:t>
            </a:r>
            <a:r>
              <a:rPr lang="sr-Latn-RS" sz="2000" dirty="0">
                <a:solidFill>
                  <a:srgbClr val="FEFFFF"/>
                </a:solidFill>
                <a:latin typeface="Arial" panose="020B0604020202020204" pitchFamily="34" charset="0"/>
              </a:rPr>
              <a:t>pravac </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džez</a:t>
            </a:r>
            <a:r>
              <a:rPr lang="en-US" sz="2000" dirty="0">
                <a:solidFill>
                  <a:srgbClr val="FEFFFF"/>
                </a:solidFill>
                <a:latin typeface="Arial" panose="020B0604020202020204" pitchFamily="34" charset="0"/>
              </a:rPr>
              <a:t> </a:t>
            </a:r>
            <a:r>
              <a:rPr lang="sr-Latn-RS" sz="2000" dirty="0">
                <a:solidFill>
                  <a:srgbClr val="FEFFFF"/>
                </a:solidFill>
                <a:latin typeface="Arial" panose="020B0604020202020204" pitchFamily="34" charset="0"/>
              </a:rPr>
              <a:t>a, </a:t>
            </a:r>
            <a:r>
              <a:rPr lang="en-US" sz="2000" dirty="0">
                <a:solidFill>
                  <a:srgbClr val="FEFFFF"/>
                </a:solidFill>
                <a:latin typeface="Arial" panose="020B0604020202020204" pitchFamily="34" charset="0"/>
              </a:rPr>
              <a:t>koji je </a:t>
            </a:r>
            <a:r>
              <a:rPr lang="en-US" sz="2000" dirty="0" err="1">
                <a:solidFill>
                  <a:srgbClr val="FEFFFF"/>
                </a:solidFill>
                <a:latin typeface="Arial" panose="020B0604020202020204" pitchFamily="34" charset="0"/>
              </a:rPr>
              <a:t>došao</a:t>
            </a:r>
            <a:r>
              <a:rPr lang="en-US" sz="2000" dirty="0">
                <a:solidFill>
                  <a:srgbClr val="FEFFFF"/>
                </a:solidFill>
                <a:latin typeface="Arial" panose="020B0604020202020204" pitchFamily="34" charset="0"/>
              </a:rPr>
              <a:t> do </a:t>
            </a:r>
            <a:r>
              <a:rPr lang="en-US" sz="2000" dirty="0" err="1">
                <a:solidFill>
                  <a:srgbClr val="FEFFFF"/>
                </a:solidFill>
                <a:latin typeface="Arial" panose="020B0604020202020204" pitchFamily="34" charset="0"/>
              </a:rPr>
              <a:t>ugleda</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osamdesetih</a:t>
            </a:r>
            <a:r>
              <a:rPr lang="en-US" sz="2000" dirty="0">
                <a:solidFill>
                  <a:srgbClr val="FEFFFF"/>
                </a:solidFill>
                <a:latin typeface="Arial" panose="020B0604020202020204" pitchFamily="34" charset="0"/>
              </a:rPr>
              <a:t> godina, </a:t>
            </a:r>
            <a:r>
              <a:rPr lang="en-US" sz="2000" dirty="0" err="1">
                <a:solidFill>
                  <a:srgbClr val="FEFFFF"/>
                </a:solidFill>
                <a:latin typeface="Arial" panose="020B0604020202020204" pitchFamily="34" charset="0"/>
              </a:rPr>
              <a:t>premeštajući</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poduhvate</a:t>
            </a:r>
            <a:r>
              <a:rPr lang="en-US" sz="2000" dirty="0">
                <a:solidFill>
                  <a:srgbClr val="FEFFFF"/>
                </a:solidFill>
                <a:latin typeface="Arial" panose="020B0604020202020204" pitchFamily="34" charset="0"/>
              </a:rPr>
              <a:t> </a:t>
            </a:r>
            <a:r>
              <a:rPr lang="en-US" sz="2000" b="0" i="0" u="none" strike="noStrike" dirty="0">
                <a:solidFill>
                  <a:srgbClr val="FEFFFF"/>
                </a:solidFill>
                <a:effectLst/>
                <a:latin typeface="Arial" panose="020B0604020202020204" pitchFamily="34" charset="0"/>
                <a:hlinkClick r:id="rId2" tooltip="Jazz fusion"/>
              </a:rPr>
              <a:t>jazz fusion</a:t>
            </a:r>
            <a:r>
              <a:rPr lang="en-US" sz="2000" b="0" i="0" dirty="0">
                <a:solidFill>
                  <a:srgbClr val="FEFFFF"/>
                </a:solidFill>
                <a:effectLst/>
                <a:latin typeface="Arial" panose="020B0604020202020204" pitchFamily="34" charset="0"/>
              </a:rPr>
              <a:t> </a:t>
            </a:r>
            <a:r>
              <a:rPr lang="en-US" sz="2000" dirty="0" err="1">
                <a:solidFill>
                  <a:srgbClr val="FEFFFF"/>
                </a:solidFill>
                <a:latin typeface="Arial" panose="020B0604020202020204" pitchFamily="34" charset="0"/>
              </a:rPr>
              <a:t>iz</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kojeg</a:t>
            </a:r>
            <a:r>
              <a:rPr lang="en-US" sz="2000" dirty="0">
                <a:solidFill>
                  <a:srgbClr val="FEFFFF"/>
                </a:solidFill>
                <a:latin typeface="Arial" panose="020B0604020202020204" pitchFamily="34" charset="0"/>
              </a:rPr>
              <a:t> je </a:t>
            </a:r>
            <a:r>
              <a:rPr lang="en-US" sz="2000" dirty="0" err="1">
                <a:solidFill>
                  <a:srgbClr val="FEFFFF"/>
                </a:solidFill>
                <a:latin typeface="Arial" panose="020B0604020202020204" pitchFamily="34" charset="0"/>
              </a:rPr>
              <a:t>nastala</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Izbegava</a:t>
            </a:r>
            <a:r>
              <a:rPr lang="en-US" sz="2000" dirty="0">
                <a:solidFill>
                  <a:srgbClr val="FEFFFF"/>
                </a:solidFill>
                <a:latin typeface="Arial" panose="020B0604020202020204" pitchFamily="34" charset="0"/>
              </a:rPr>
              <a:t> </a:t>
            </a:r>
            <a:r>
              <a:rPr lang="sr-Latn-RS" sz="2000" dirty="0">
                <a:solidFill>
                  <a:srgbClr val="FEFFFF"/>
                </a:solidFill>
                <a:latin typeface="Arial" panose="020B0604020202020204" pitchFamily="34" charset="0"/>
              </a:rPr>
              <a:t>se </a:t>
            </a:r>
            <a:r>
              <a:rPr lang="en-US" sz="2000" dirty="0" err="1">
                <a:solidFill>
                  <a:srgbClr val="FEFFFF"/>
                </a:solidFill>
                <a:latin typeface="Arial" panose="020B0604020202020204" pitchFamily="34" charset="0"/>
              </a:rPr>
              <a:t>improvizacija</a:t>
            </a:r>
            <a:r>
              <a:rPr lang="sr-Latn-R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naglašavanje</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melodične</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forme</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i</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veći</a:t>
            </a:r>
            <a:r>
              <a:rPr lang="en-US" sz="2000" dirty="0">
                <a:solidFill>
                  <a:srgbClr val="FEFFFF"/>
                </a:solidFill>
                <a:latin typeface="Arial" panose="020B0604020202020204" pitchFamily="34" charset="0"/>
              </a:rPr>
              <a:t> deo </a:t>
            </a:r>
            <a:r>
              <a:rPr lang="en-US" sz="2000" dirty="0" err="1">
                <a:solidFill>
                  <a:srgbClr val="FEFFFF"/>
                </a:solidFill>
                <a:latin typeface="Arial" panose="020B0604020202020204" pitchFamily="34" charset="0"/>
              </a:rPr>
              <a:t>muzike</a:t>
            </a:r>
            <a:r>
              <a:rPr lang="en-US" sz="2000" dirty="0">
                <a:solidFill>
                  <a:srgbClr val="FEFFFF"/>
                </a:solidFill>
                <a:latin typeface="Arial" panose="020B0604020202020204" pitchFamily="34" charset="0"/>
              </a:rPr>
              <a:t> je u </a:t>
            </a:r>
            <a:r>
              <a:rPr lang="en-US" sz="2000" dirty="0" err="1">
                <a:solidFill>
                  <a:srgbClr val="FEFFFF"/>
                </a:solidFill>
                <a:latin typeface="Arial" panose="020B0604020202020204" pitchFamily="34" charset="0"/>
              </a:rPr>
              <a:t>početku</a:t>
            </a:r>
            <a:r>
              <a:rPr lang="en-US" sz="2000" dirty="0">
                <a:solidFill>
                  <a:srgbClr val="FEFFFF"/>
                </a:solidFill>
                <a:latin typeface="Arial" panose="020B0604020202020204" pitchFamily="34" charset="0"/>
              </a:rPr>
              <a:t> bio "</a:t>
            </a:r>
            <a:r>
              <a:rPr lang="en-US" sz="2000" dirty="0" err="1">
                <a:solidFill>
                  <a:srgbClr val="FEFFFF"/>
                </a:solidFill>
                <a:latin typeface="Arial" panose="020B0604020202020204" pitchFamily="34" charset="0"/>
              </a:rPr>
              <a:t>kombinacija</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džeza</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sa</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lak</a:t>
            </a:r>
            <a:r>
              <a:rPr lang="sr-Latn-RS" sz="2000" dirty="0">
                <a:solidFill>
                  <a:srgbClr val="FEFFFF"/>
                </a:solidFill>
                <a:latin typeface="Arial" panose="020B0604020202020204" pitchFamily="34" charset="0"/>
              </a:rPr>
              <a:t>o</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sluša</a:t>
            </a:r>
            <a:r>
              <a:rPr lang="sr-Latn-RS" sz="2000" dirty="0" err="1">
                <a:solidFill>
                  <a:srgbClr val="FEFFFF"/>
                </a:solidFill>
                <a:latin typeface="Arial" panose="020B0604020202020204" pitchFamily="34" charset="0"/>
              </a:rPr>
              <a:t>jućom</a:t>
            </a:r>
            <a:r>
              <a:rPr lang="sr-Latn-RS" sz="2000" dirty="0">
                <a:solidFill>
                  <a:srgbClr val="FEFFFF"/>
                </a:solidFill>
                <a:latin typeface="Arial" panose="020B0604020202020204" pitchFamily="34" charset="0"/>
              </a:rPr>
              <a:t> </a:t>
            </a:r>
            <a:r>
              <a:rPr lang="en-US" sz="2000" dirty="0">
                <a:solidFill>
                  <a:srgbClr val="FEFFFF"/>
                </a:solidFill>
                <a:latin typeface="Arial" panose="020B0604020202020204" pitchFamily="34" charset="0"/>
              </a:rPr>
              <a:t> </a:t>
            </a:r>
            <a:r>
              <a:rPr lang="en-US" sz="2000" b="0" i="0" u="none" strike="noStrike" dirty="0">
                <a:solidFill>
                  <a:srgbClr val="FEFFFF"/>
                </a:solidFill>
                <a:effectLst/>
                <a:latin typeface="Arial" panose="020B0604020202020204" pitchFamily="34" charset="0"/>
                <a:hlinkClick r:id="rId3" tooltip="Pop music"/>
              </a:rPr>
              <a:t>pop music</a:t>
            </a:r>
            <a:r>
              <a:rPr lang="en-US" sz="2000" b="0" i="0" dirty="0">
                <a:solidFill>
                  <a:srgbClr val="FEFFFF"/>
                </a:solidFill>
                <a:effectLst/>
                <a:latin typeface="Arial" panose="020B0604020202020204" pitchFamily="34" charset="0"/>
              </a:rPr>
              <a:t> </a:t>
            </a:r>
            <a:r>
              <a:rPr lang="sr-Latn-RS" sz="2000" b="0" i="0" dirty="0">
                <a:solidFill>
                  <a:srgbClr val="FEFFFF"/>
                </a:solidFill>
                <a:effectLst/>
                <a:latin typeface="Arial" panose="020B0604020202020204" pitchFamily="34" charset="0"/>
              </a:rPr>
              <a:t>i</a:t>
            </a:r>
            <a:r>
              <a:rPr lang="en-US" sz="2000" dirty="0">
                <a:solidFill>
                  <a:srgbClr val="FEFFFF"/>
                </a:solidFill>
                <a:latin typeface="Arial" panose="020B0604020202020204" pitchFamily="34" charset="0"/>
              </a:rPr>
              <a:t> </a:t>
            </a:r>
            <a:r>
              <a:rPr lang="sr-Latn-RS" sz="2000" dirty="0">
                <a:solidFill>
                  <a:srgbClr val="FEFFFF"/>
                </a:solidFill>
                <a:latin typeface="Arial" panose="020B0604020202020204" pitchFamily="34" charset="0"/>
              </a:rPr>
              <a:t>l</a:t>
            </a:r>
            <a:r>
              <a:rPr lang="en-US" sz="2000" dirty="0" err="1">
                <a:solidFill>
                  <a:srgbClr val="FEFFFF"/>
                </a:solidFill>
                <a:latin typeface="Arial" panose="020B0604020202020204" pitchFamily="34" charset="0"/>
              </a:rPr>
              <a:t>agan</a:t>
            </a:r>
            <a:r>
              <a:rPr lang="en-US" sz="2000" dirty="0">
                <a:solidFill>
                  <a:srgbClr val="FEFFFF"/>
                </a:solidFill>
                <a:latin typeface="Arial" panose="020B0604020202020204" pitchFamily="34" charset="0"/>
              </a:rPr>
              <a:t> </a:t>
            </a:r>
            <a:r>
              <a:rPr lang="en-US" sz="2000" b="0" i="0" u="none" strike="noStrike" dirty="0">
                <a:solidFill>
                  <a:srgbClr val="FEFFFF"/>
                </a:solidFill>
                <a:effectLst/>
                <a:latin typeface="Arial" panose="020B0604020202020204" pitchFamily="34" charset="0"/>
                <a:hlinkClick r:id="rId4" tooltip="Rhythm and blues"/>
              </a:rPr>
              <a:t>R&amp;B</a:t>
            </a:r>
            <a:r>
              <a:rPr lang="en-US" sz="2000" b="0" i="0" dirty="0">
                <a:solidFill>
                  <a:srgbClr val="FEFFFF"/>
                </a:solidFill>
                <a:effectLst/>
                <a:latin typeface="Arial" panose="020B0604020202020204" pitchFamily="34" charset="0"/>
              </a:rPr>
              <a:t>".</a:t>
            </a:r>
            <a:r>
              <a:rPr lang="en-US" sz="2000" b="0" i="0" u="none" strike="noStrike" baseline="30000" dirty="0">
                <a:solidFill>
                  <a:srgbClr val="FEFFFF"/>
                </a:solidFill>
                <a:effectLst/>
                <a:latin typeface="Arial" panose="020B0604020202020204" pitchFamily="34" charset="0"/>
                <a:hlinkClick r:id="rId5"/>
              </a:rPr>
              <a:t>[</a:t>
            </a:r>
            <a:endParaRPr lang="sr-Latn-RS" sz="2000" b="0" i="0" u="none" strike="noStrike" baseline="30000" dirty="0">
              <a:solidFill>
                <a:srgbClr val="FEFFFF"/>
              </a:solidFill>
              <a:effectLst/>
              <a:latin typeface="Arial" panose="020B0604020202020204" pitchFamily="34" charset="0"/>
            </a:endParaRPr>
          </a:p>
          <a:p>
            <a:r>
              <a:rPr lang="en-US" sz="2000" dirty="0" err="1">
                <a:solidFill>
                  <a:srgbClr val="FEFFFF"/>
                </a:solidFill>
                <a:latin typeface="Arial" panose="020B0604020202020204" pitchFamily="34" charset="0"/>
              </a:rPr>
              <a:t>Sredinom</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sedamdesetih</a:t>
            </a:r>
            <a:r>
              <a:rPr lang="en-US" sz="2000" dirty="0">
                <a:solidFill>
                  <a:srgbClr val="FEFFFF"/>
                </a:solidFill>
                <a:latin typeface="Arial" panose="020B0604020202020204" pitchFamily="34" charset="0"/>
              </a:rPr>
              <a:t> u </a:t>
            </a:r>
            <a:r>
              <a:rPr lang="en-US" sz="2000" dirty="0" err="1">
                <a:solidFill>
                  <a:srgbClr val="FEFFFF"/>
                </a:solidFill>
                <a:latin typeface="Arial" panose="020B0604020202020204" pitchFamily="34" charset="0"/>
              </a:rPr>
              <a:t>Sjedinjenim</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Državama</a:t>
            </a:r>
            <a:r>
              <a:rPr lang="en-US" sz="2000" dirty="0">
                <a:solidFill>
                  <a:srgbClr val="FEFFFF"/>
                </a:solidFill>
                <a:latin typeface="Arial" panose="020B0604020202020204" pitchFamily="34" charset="0"/>
              </a:rPr>
              <a:t> bio je </a:t>
            </a:r>
            <a:r>
              <a:rPr lang="en-US" sz="2000" dirty="0" err="1">
                <a:solidFill>
                  <a:srgbClr val="FEFFFF"/>
                </a:solidFill>
                <a:latin typeface="Arial" panose="020B0604020202020204" pitchFamily="34" charset="0"/>
              </a:rPr>
              <a:t>poznat</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kao</a:t>
            </a:r>
            <a:r>
              <a:rPr lang="en-US" sz="2000" dirty="0">
                <a:solidFill>
                  <a:srgbClr val="FEFFFF"/>
                </a:solidFill>
                <a:latin typeface="Arial" panose="020B0604020202020204" pitchFamily="34" charset="0"/>
              </a:rPr>
              <a:t> „</a:t>
            </a:r>
            <a:r>
              <a:rPr lang="sr-Latn-RS" sz="2000" dirty="0" err="1">
                <a:solidFill>
                  <a:schemeClr val="accent1">
                    <a:lumMod val="75000"/>
                  </a:schemeClr>
                </a:solidFill>
                <a:latin typeface="Arial" panose="020B0604020202020204" pitchFamily="34" charset="0"/>
              </a:rPr>
              <a:t>Smooth</a:t>
            </a:r>
            <a:r>
              <a:rPr lang="sr-Latn-RS" sz="2000" dirty="0">
                <a:solidFill>
                  <a:schemeClr val="accent1">
                    <a:lumMod val="75000"/>
                  </a:schemeClr>
                </a:solidFill>
                <a:latin typeface="Arial" panose="020B0604020202020204" pitchFamily="34" charset="0"/>
              </a:rPr>
              <a:t> radio</a:t>
            </a:r>
            <a:r>
              <a:rPr lang="en-US" sz="2000" dirty="0">
                <a:solidFill>
                  <a:srgbClr val="FEFFFF"/>
                </a:solidFill>
                <a:latin typeface="Arial" panose="020B0604020202020204" pitchFamily="34" charset="0"/>
              </a:rPr>
              <a:t>", a do </a:t>
            </a:r>
            <a:r>
              <a:rPr lang="en-US" sz="2000" dirty="0" err="1">
                <a:solidFill>
                  <a:srgbClr val="FEFFFF"/>
                </a:solidFill>
                <a:latin typeface="Arial" panose="020B0604020202020204" pitchFamily="34" charset="0"/>
              </a:rPr>
              <a:t>osamdesetih</a:t>
            </a:r>
            <a:r>
              <a:rPr lang="en-US" sz="2000" dirty="0">
                <a:solidFill>
                  <a:srgbClr val="FEFFFF"/>
                </a:solidFill>
                <a:latin typeface="Arial" panose="020B0604020202020204" pitchFamily="34" charset="0"/>
              </a:rPr>
              <a:t> godina </a:t>
            </a:r>
            <a:r>
              <a:rPr lang="en-US" sz="2000" dirty="0" err="1">
                <a:solidFill>
                  <a:srgbClr val="FEFFFF"/>
                </a:solidFill>
                <a:latin typeface="Arial" panose="020B0604020202020204" pitchFamily="34" charset="0"/>
              </a:rPr>
              <a:t>prošlog</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veka</a:t>
            </a:r>
            <a:r>
              <a:rPr lang="en-US" sz="2000" dirty="0">
                <a:solidFill>
                  <a:srgbClr val="FEFFFF"/>
                </a:solidFill>
                <a:latin typeface="Arial" panose="020B0604020202020204" pitchFamily="34" charset="0"/>
              </a:rPr>
              <a:t> </a:t>
            </a:r>
            <a:r>
              <a:rPr lang="en-US" sz="2000" dirty="0" err="1">
                <a:solidFill>
                  <a:srgbClr val="FEFFFF"/>
                </a:solidFill>
                <a:latin typeface="Arial" panose="020B0604020202020204" pitchFamily="34" charset="0"/>
              </a:rPr>
              <a:t>nije</a:t>
            </a:r>
            <a:r>
              <a:rPr lang="en-US" sz="2000" dirty="0">
                <a:solidFill>
                  <a:srgbClr val="FEFFFF"/>
                </a:solidFill>
                <a:latin typeface="Arial" panose="020B0604020202020204" pitchFamily="34" charset="0"/>
              </a:rPr>
              <a:t> bio </a:t>
            </a:r>
            <a:r>
              <a:rPr lang="en-US" sz="2000" dirty="0" err="1">
                <a:solidFill>
                  <a:srgbClr val="FEFFFF"/>
                </a:solidFill>
                <a:latin typeface="Arial" panose="020B0604020202020204" pitchFamily="34" charset="0"/>
              </a:rPr>
              <a:t>naziv</a:t>
            </a:r>
            <a:r>
              <a:rPr lang="sr-Latn-RS" sz="2000" dirty="0">
                <a:solidFill>
                  <a:srgbClr val="FEFFFF"/>
                </a:solidFill>
                <a:latin typeface="Arial" panose="020B0604020202020204" pitchFamily="34" charset="0"/>
              </a:rPr>
              <a:t>a</a:t>
            </a:r>
            <a:r>
              <a:rPr lang="en-US" sz="2000" dirty="0">
                <a:solidFill>
                  <a:srgbClr val="FEFFFF"/>
                </a:solidFill>
                <a:latin typeface="Arial" panose="020B0604020202020204" pitchFamily="34" charset="0"/>
              </a:rPr>
              <a:t> "</a:t>
            </a:r>
            <a:r>
              <a:rPr lang="sr-Latn-RS" sz="2000" dirty="0">
                <a:solidFill>
                  <a:schemeClr val="accent1">
                    <a:lumMod val="75000"/>
                  </a:schemeClr>
                </a:solidFill>
                <a:latin typeface="Arial" panose="020B0604020202020204" pitchFamily="34" charset="0"/>
              </a:rPr>
              <a:t> </a:t>
            </a:r>
            <a:r>
              <a:rPr lang="sr-Latn-RS" sz="2000" dirty="0" err="1">
                <a:solidFill>
                  <a:schemeClr val="accent1">
                    <a:lumMod val="75000"/>
                  </a:schemeClr>
                </a:solidFill>
                <a:latin typeface="Arial" panose="020B0604020202020204" pitchFamily="34" charset="0"/>
              </a:rPr>
              <a:t>Smooth</a:t>
            </a:r>
            <a:r>
              <a:rPr lang="en-US" sz="2000" dirty="0">
                <a:solidFill>
                  <a:srgbClr val="FEFFFF"/>
                </a:solidFill>
                <a:latin typeface="Arial" panose="020B0604020202020204" pitchFamily="34" charset="0"/>
              </a:rPr>
              <a:t> </a:t>
            </a:r>
            <a:r>
              <a:rPr lang="en-US" sz="2000" dirty="0" err="1">
                <a:solidFill>
                  <a:schemeClr val="accent1">
                    <a:lumMod val="75000"/>
                  </a:schemeClr>
                </a:solidFill>
                <a:latin typeface="Arial" panose="020B0604020202020204" pitchFamily="34" charset="0"/>
              </a:rPr>
              <a:t>džez</a:t>
            </a:r>
            <a:r>
              <a:rPr lang="en-US" sz="2000" dirty="0">
                <a:solidFill>
                  <a:srgbClr val="FEFFFF"/>
                </a:solidFill>
                <a:latin typeface="Arial" panose="020B0604020202020204" pitchFamily="34" charset="0"/>
              </a:rPr>
              <a:t>".</a:t>
            </a:r>
            <a:endParaRPr lang="en-US" sz="2000" dirty="0">
              <a:solidFill>
                <a:srgbClr val="FEFFFF"/>
              </a:solidFill>
            </a:endParaRPr>
          </a:p>
        </p:txBody>
      </p:sp>
    </p:spTree>
    <p:extLst>
      <p:ext uri="{BB962C8B-B14F-4D97-AF65-F5344CB8AC3E}">
        <p14:creationId xmlns:p14="http://schemas.microsoft.com/office/powerpoint/2010/main" val="1705021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A411-7C70-3AFB-C26F-CA164C168772}"/>
              </a:ext>
            </a:extLst>
          </p:cNvPr>
          <p:cNvSpPr>
            <a:spLocks noGrp="1"/>
          </p:cNvSpPr>
          <p:nvPr>
            <p:ph type="title"/>
          </p:nvPr>
        </p:nvSpPr>
        <p:spPr>
          <a:xfrm>
            <a:off x="839250" y="321734"/>
            <a:ext cx="4595071" cy="1645501"/>
          </a:xfrm>
        </p:spPr>
        <p:txBody>
          <a:bodyPr>
            <a:noAutofit/>
          </a:bodyPr>
          <a:lstStyle/>
          <a:p>
            <a:r>
              <a:rPr lang="sr-Latn-RS" sz="2000" b="1" dirty="0" err="1">
                <a:latin typeface="Arial" panose="020B0604020202020204" pitchFamily="34" charset="0"/>
              </a:rPr>
              <a:t>Smooth</a:t>
            </a:r>
            <a:r>
              <a:rPr lang="sr-Latn-RS" sz="2000" b="1" dirty="0">
                <a:latin typeface="Arial" panose="020B0604020202020204" pitchFamily="34" charset="0"/>
              </a:rPr>
              <a:t> poznata imena </a:t>
            </a:r>
            <a:r>
              <a:rPr lang="en-US" sz="2000" b="1" dirty="0">
                <a:solidFill>
                  <a:srgbClr val="202122"/>
                </a:solidFill>
                <a:latin typeface="Arial" panose="020B0604020202020204" pitchFamily="34" charset="0"/>
              </a:rPr>
              <a:t>
</a:t>
            </a:r>
            <a:endParaRPr lang="en-US" sz="2000" dirty="0"/>
          </a:p>
        </p:txBody>
      </p:sp>
      <p:sp>
        <p:nvSpPr>
          <p:cNvPr id="3" name="Content Placeholder 2">
            <a:extLst>
              <a:ext uri="{FF2B5EF4-FFF2-40B4-BE49-F238E27FC236}">
                <a16:creationId xmlns:a16="http://schemas.microsoft.com/office/drawing/2014/main" id="{B62EE324-C255-BCC5-2C36-513245092A9A}"/>
              </a:ext>
            </a:extLst>
          </p:cNvPr>
          <p:cNvSpPr>
            <a:spLocks noGrp="1"/>
          </p:cNvSpPr>
          <p:nvPr>
            <p:ph idx="1"/>
          </p:nvPr>
        </p:nvSpPr>
        <p:spPr>
          <a:xfrm>
            <a:off x="839249" y="2094420"/>
            <a:ext cx="4595071" cy="3628495"/>
          </a:xfrm>
        </p:spPr>
        <p:txBody>
          <a:bodyPr>
            <a:normAutofit fontScale="92500" lnSpcReduction="10000"/>
          </a:bodyPr>
          <a:lstStyle/>
          <a:p>
            <a:pPr marL="0" indent="0">
              <a:buNone/>
            </a:pPr>
            <a:r>
              <a:rPr lang="en-US" sz="1700" b="0" i="0" dirty="0">
                <a:effectLst/>
                <a:latin typeface="Roboto" panose="02000000000000000000" pitchFamily="2" charset="0"/>
              </a:rPr>
              <a:t>Grover Washington, Jr. (1943 –1999</a:t>
            </a:r>
            <a:r>
              <a:rPr lang="en-US" sz="1700" dirty="0">
                <a:latin typeface="Roboto" panose="02000000000000000000" pitchFamily="2" charset="0"/>
              </a:rPr>
              <a:t>) </a:t>
            </a:r>
            <a:r>
              <a:rPr lang="en-US" sz="1700" dirty="0" err="1">
                <a:latin typeface="Roboto" panose="02000000000000000000" pitchFamily="2" charset="0"/>
              </a:rPr>
              <a:t>mnogi</a:t>
            </a:r>
            <a:r>
              <a:rPr lang="en-US" sz="1700" dirty="0">
                <a:latin typeface="Roboto" panose="02000000000000000000" pitchFamily="2" charset="0"/>
              </a:rPr>
              <a:t> </a:t>
            </a:r>
            <a:r>
              <a:rPr lang="en-US" sz="1700" dirty="0" err="1">
                <a:latin typeface="Roboto" panose="02000000000000000000" pitchFamily="2" charset="0"/>
              </a:rPr>
              <a:t>su</a:t>
            </a:r>
            <a:r>
              <a:rPr lang="en-US" sz="1700" dirty="0">
                <a:latin typeface="Roboto" panose="02000000000000000000" pitchFamily="2" charset="0"/>
              </a:rPr>
              <a:t> ga </a:t>
            </a:r>
            <a:r>
              <a:rPr lang="en-US" sz="1700" dirty="0" err="1">
                <a:latin typeface="Roboto" panose="02000000000000000000" pitchFamily="2" charset="0"/>
              </a:rPr>
              <a:t>smatrali</a:t>
            </a:r>
            <a:r>
              <a:rPr lang="en-US" sz="1700" dirty="0">
                <a:latin typeface="Roboto" panose="02000000000000000000" pitchFamily="2" charset="0"/>
              </a:rPr>
              <a:t> </a:t>
            </a:r>
            <a:r>
              <a:rPr lang="en-US" sz="1700" dirty="0" err="1">
                <a:latin typeface="Roboto" panose="02000000000000000000" pitchFamily="2" charset="0"/>
              </a:rPr>
              <a:t>osnivačem</a:t>
            </a:r>
            <a:r>
              <a:rPr lang="en-US" sz="1700" dirty="0">
                <a:latin typeface="Roboto" panose="02000000000000000000" pitchFamily="2" charset="0"/>
              </a:rPr>
              <a:t> </a:t>
            </a:r>
            <a:r>
              <a:rPr lang="sr-Latn-RS" sz="1700" dirty="0" err="1">
                <a:latin typeface="Roboto" panose="02000000000000000000" pitchFamily="2" charset="0"/>
              </a:rPr>
              <a:t>Smooth</a:t>
            </a:r>
            <a:r>
              <a:rPr lang="sr-Latn-RS" sz="1700" dirty="0">
                <a:latin typeface="Roboto" panose="02000000000000000000" pitchFamily="2" charset="0"/>
              </a:rPr>
              <a:t> </a:t>
            </a:r>
            <a:r>
              <a:rPr lang="en-US" sz="1700" dirty="0" err="1">
                <a:latin typeface="Roboto" panose="02000000000000000000" pitchFamily="2" charset="0"/>
              </a:rPr>
              <a:t>džeza</a:t>
            </a:r>
            <a:r>
              <a:rPr lang="sr-Latn-RS" sz="1700" dirty="0">
                <a:latin typeface="Roboto" panose="02000000000000000000" pitchFamily="2" charset="0"/>
              </a:rPr>
              <a:t>, </a:t>
            </a:r>
            <a:r>
              <a:rPr lang="en-US" sz="1700" dirty="0" err="1">
                <a:latin typeface="Roboto" panose="02000000000000000000" pitchFamily="2" charset="0"/>
              </a:rPr>
              <a:t>radeći</a:t>
            </a:r>
            <a:r>
              <a:rPr lang="en-US" sz="1700" dirty="0">
                <a:latin typeface="Roboto" panose="02000000000000000000" pitchFamily="2" charset="0"/>
              </a:rPr>
              <a:t> </a:t>
            </a:r>
            <a:r>
              <a:rPr lang="en-US" sz="1700" dirty="0" err="1">
                <a:latin typeface="Roboto" panose="02000000000000000000" pitchFamily="2" charset="0"/>
              </a:rPr>
              <a:t>kao</a:t>
            </a:r>
            <a:r>
              <a:rPr lang="en-US" sz="1700" dirty="0">
                <a:latin typeface="Roboto" panose="02000000000000000000" pitchFamily="2" charset="0"/>
              </a:rPr>
              <a:t> </a:t>
            </a:r>
            <a:r>
              <a:rPr lang="en-US" sz="1700" dirty="0" err="1">
                <a:latin typeface="Roboto" panose="02000000000000000000" pitchFamily="2" charset="0"/>
              </a:rPr>
              <a:t>istaknuti</a:t>
            </a:r>
            <a:r>
              <a:rPr lang="en-US" sz="1700" dirty="0">
                <a:latin typeface="Roboto" panose="02000000000000000000" pitchFamily="2" charset="0"/>
              </a:rPr>
              <a:t> </a:t>
            </a:r>
            <a:r>
              <a:rPr lang="en-US" sz="1700" dirty="0" err="1">
                <a:latin typeface="Roboto" panose="02000000000000000000" pitchFamily="2" charset="0"/>
              </a:rPr>
              <a:t>tekstopisac</a:t>
            </a:r>
            <a:r>
              <a:rPr lang="en-US" sz="1700" dirty="0">
                <a:latin typeface="Roboto" panose="02000000000000000000" pitchFamily="2" charset="0"/>
              </a:rPr>
              <a:t> </a:t>
            </a:r>
            <a:r>
              <a:rPr lang="en-US" sz="1700" dirty="0" err="1">
                <a:latin typeface="Roboto" panose="02000000000000000000" pitchFamily="2" charset="0"/>
              </a:rPr>
              <a:t>i</a:t>
            </a:r>
            <a:r>
              <a:rPr lang="en-US" sz="1700" dirty="0">
                <a:latin typeface="Roboto" panose="02000000000000000000" pitchFamily="2" charset="0"/>
              </a:rPr>
              <a:t> </a:t>
            </a:r>
            <a:r>
              <a:rPr lang="en-US" sz="1700" dirty="0" err="1">
                <a:latin typeface="Roboto" panose="02000000000000000000" pitchFamily="2" charset="0"/>
              </a:rPr>
              <a:t>talentovani</a:t>
            </a:r>
            <a:r>
              <a:rPr lang="en-US" sz="1700" dirty="0">
                <a:latin typeface="Roboto" panose="02000000000000000000" pitchFamily="2" charset="0"/>
              </a:rPr>
              <a:t> </a:t>
            </a:r>
            <a:r>
              <a:rPr lang="en-US" sz="1700" dirty="0" err="1">
                <a:latin typeface="Roboto" panose="02000000000000000000" pitchFamily="2" charset="0"/>
              </a:rPr>
              <a:t>saksofonista</a:t>
            </a:r>
            <a:endParaRPr lang="sr-Latn-RS" sz="1700" dirty="0">
              <a:latin typeface="Roboto" panose="02000000000000000000" pitchFamily="2" charset="0"/>
            </a:endParaRPr>
          </a:p>
          <a:p>
            <a:pPr marL="0" indent="0">
              <a:buNone/>
            </a:pPr>
            <a:r>
              <a:rPr lang="sr-Latn-RS" sz="1700" dirty="0">
                <a:solidFill>
                  <a:srgbClr val="0070C0"/>
                </a:solidFill>
                <a:latin typeface="Roboto" panose="02000000000000000000" pitchFamily="2" charset="0"/>
              </a:rPr>
              <a:t>George </a:t>
            </a:r>
            <a:r>
              <a:rPr lang="sr-Latn-RS" sz="1700" dirty="0" err="1">
                <a:solidFill>
                  <a:srgbClr val="0070C0"/>
                </a:solidFill>
                <a:latin typeface="Roboto" panose="02000000000000000000" pitchFamily="2" charset="0"/>
              </a:rPr>
              <a:t>Benson</a:t>
            </a:r>
            <a:r>
              <a:rPr lang="sr-Latn-RS" sz="1700" dirty="0">
                <a:solidFill>
                  <a:srgbClr val="0070C0"/>
                </a:solidFill>
                <a:latin typeface="Roboto" panose="02000000000000000000" pitchFamily="2" charset="0"/>
              </a:rPr>
              <a:t> </a:t>
            </a:r>
            <a:r>
              <a:rPr lang="sr-Latn-RS" sz="1700" dirty="0">
                <a:latin typeface="Roboto" panose="02000000000000000000" pitchFamily="2" charset="0"/>
              </a:rPr>
              <a:t>(</a:t>
            </a:r>
            <a:r>
              <a:rPr lang="en-US" sz="1700" dirty="0">
                <a:latin typeface="Roboto" panose="02000000000000000000" pitchFamily="2" charset="0"/>
              </a:rPr>
              <a:t>1943</a:t>
            </a:r>
            <a:r>
              <a:rPr lang="sr-Latn-RS" sz="1700" dirty="0">
                <a:latin typeface="Roboto" panose="02000000000000000000" pitchFamily="2" charset="0"/>
              </a:rPr>
              <a:t>-  ) gitarista</a:t>
            </a:r>
          </a:p>
          <a:p>
            <a:pPr marL="0" indent="0">
              <a:buNone/>
            </a:pPr>
            <a:r>
              <a:rPr lang="en-US" sz="1700" dirty="0">
                <a:latin typeface="Roboto" panose="02000000000000000000" pitchFamily="2" charset="0"/>
              </a:rPr>
              <a:t>1990, </a:t>
            </a:r>
            <a:r>
              <a:rPr lang="pl-PL" sz="1700" dirty="0">
                <a:latin typeface="Roboto" panose="02000000000000000000" pitchFamily="2" charset="0"/>
              </a:rPr>
              <a:t>Bensonu je dodeljena počasna nagrada </a:t>
            </a:r>
            <a:r>
              <a:rPr lang="en-US" sz="1700" dirty="0" err="1">
                <a:latin typeface="Roboto" panose="02000000000000000000" pitchFamily="2" charset="0"/>
              </a:rPr>
              <a:t>Doktorat</a:t>
            </a:r>
            <a:r>
              <a:rPr lang="en-US" sz="1700" dirty="0">
                <a:latin typeface="Roboto" panose="02000000000000000000" pitchFamily="2" charset="0"/>
              </a:rPr>
              <a:t> </a:t>
            </a:r>
            <a:r>
              <a:rPr lang="en-US" sz="1700" dirty="0" err="1">
                <a:latin typeface="Roboto" panose="02000000000000000000" pitchFamily="2" charset="0"/>
              </a:rPr>
              <a:t>muzike</a:t>
            </a:r>
            <a:r>
              <a:rPr lang="en-US" sz="1700" dirty="0">
                <a:latin typeface="Roboto" panose="02000000000000000000" pitchFamily="2" charset="0"/>
              </a:rPr>
              <a:t> </a:t>
            </a:r>
            <a:r>
              <a:rPr lang="sr-Latn-RS" sz="1700" dirty="0">
                <a:latin typeface="Roboto" panose="02000000000000000000" pitchFamily="2" charset="0"/>
              </a:rPr>
              <a:t>na </a:t>
            </a:r>
            <a:r>
              <a:rPr lang="en-US" sz="1700" dirty="0">
                <a:latin typeface="Roboto" panose="02000000000000000000" pitchFamily="2" charset="0"/>
              </a:rPr>
              <a:t> </a:t>
            </a:r>
            <a:r>
              <a:rPr lang="en-US" sz="1700" dirty="0">
                <a:latin typeface="Roboto" panose="02000000000000000000" pitchFamily="2" charset="0"/>
                <a:hlinkClick r:id="rId4" tooltip="Berklee College of Music">
                  <a:extLst>
                    <a:ext uri="{A12FA001-AC4F-418D-AE19-62706E023703}">
                      <ahyp:hlinkClr xmlns:ahyp="http://schemas.microsoft.com/office/drawing/2018/hyperlinkcolor" val="tx"/>
                    </a:ext>
                  </a:extLst>
                </a:hlinkClick>
              </a:rPr>
              <a:t>Berklee College of Music</a:t>
            </a:r>
            <a:r>
              <a:rPr lang="en-US" sz="1700" dirty="0">
                <a:latin typeface="Roboto" panose="02000000000000000000" pitchFamily="2" charset="0"/>
              </a:rPr>
              <a:t>.</a:t>
            </a:r>
            <a:endParaRPr lang="sr-Latn-RS" sz="1700" dirty="0">
              <a:latin typeface="Roboto" panose="02000000000000000000" pitchFamily="2" charset="0"/>
            </a:endParaRPr>
          </a:p>
          <a:p>
            <a:pPr marL="0" indent="0">
              <a:buNone/>
            </a:pPr>
            <a:endParaRPr lang="sr-Latn-RS" sz="1700" dirty="0">
              <a:latin typeface="Roboto" panose="02000000000000000000" pitchFamily="2" charset="0"/>
            </a:endParaRPr>
          </a:p>
          <a:p>
            <a:pPr marL="0" indent="0">
              <a:buNone/>
            </a:pPr>
            <a:r>
              <a:rPr lang="sr-Latn-RS" sz="1700" dirty="0">
                <a:solidFill>
                  <a:srgbClr val="0070C0"/>
                </a:solidFill>
                <a:latin typeface="Roboto" panose="02000000000000000000" pitchFamily="2" charset="0"/>
              </a:rPr>
              <a:t>SADE</a:t>
            </a:r>
            <a:r>
              <a:rPr lang="sr-Latn-RS" sz="1700" dirty="0">
                <a:latin typeface="Roboto" panose="02000000000000000000" pitchFamily="2" charset="0"/>
              </a:rPr>
              <a:t> (1959-) </a:t>
            </a:r>
            <a:r>
              <a:rPr lang="en-US" sz="1700" dirty="0">
                <a:latin typeface="Roboto" panose="02000000000000000000" pitchFamily="2" charset="0"/>
              </a:rPr>
              <a:t> </a:t>
            </a:r>
            <a:r>
              <a:rPr lang="en-US" sz="1700" dirty="0" err="1">
                <a:latin typeface="Roboto" panose="02000000000000000000" pitchFamily="2" charset="0"/>
              </a:rPr>
              <a:t>Britanska</a:t>
            </a:r>
            <a:r>
              <a:rPr lang="en-US" sz="1700" dirty="0">
                <a:latin typeface="Roboto" panose="02000000000000000000" pitchFamily="2" charset="0"/>
              </a:rPr>
              <a:t> </a:t>
            </a:r>
            <a:r>
              <a:rPr lang="en-US" sz="1700" dirty="0" err="1">
                <a:latin typeface="Roboto" panose="02000000000000000000" pitchFamily="2" charset="0"/>
              </a:rPr>
              <a:t>pevačica</a:t>
            </a:r>
            <a:r>
              <a:rPr lang="en-US" sz="1700" dirty="0">
                <a:latin typeface="Roboto" panose="02000000000000000000" pitchFamily="2" charset="0"/>
              </a:rPr>
              <a:t>, </a:t>
            </a:r>
            <a:r>
              <a:rPr lang="en-US" sz="1700" dirty="0" err="1">
                <a:latin typeface="Roboto" panose="02000000000000000000" pitchFamily="2" charset="0"/>
              </a:rPr>
              <a:t>tekstopisac</a:t>
            </a:r>
            <a:r>
              <a:rPr lang="en-US" sz="1700" dirty="0">
                <a:latin typeface="Roboto" panose="02000000000000000000" pitchFamily="2" charset="0"/>
              </a:rPr>
              <a:t> </a:t>
            </a:r>
            <a:r>
              <a:rPr lang="en-US" sz="1700" dirty="0" err="1">
                <a:latin typeface="Roboto" panose="02000000000000000000" pitchFamily="2" charset="0"/>
              </a:rPr>
              <a:t>i</a:t>
            </a:r>
            <a:r>
              <a:rPr lang="en-US" sz="1700" dirty="0">
                <a:latin typeface="Roboto" panose="02000000000000000000" pitchFamily="2" charset="0"/>
              </a:rPr>
              <a:t> </a:t>
            </a:r>
            <a:r>
              <a:rPr lang="en-US" sz="1700" dirty="0" err="1">
                <a:latin typeface="Roboto" panose="02000000000000000000" pitchFamily="2" charset="0"/>
              </a:rPr>
              <a:t>glumica</a:t>
            </a:r>
            <a:r>
              <a:rPr lang="en-US" sz="1700" dirty="0">
                <a:latin typeface="Roboto" panose="02000000000000000000" pitchFamily="2" charset="0"/>
              </a:rPr>
              <a:t> </a:t>
            </a:r>
            <a:r>
              <a:rPr lang="en-US" sz="1700" dirty="0" err="1">
                <a:latin typeface="Roboto" panose="02000000000000000000" pitchFamily="2" charset="0"/>
              </a:rPr>
              <a:t>rođena</a:t>
            </a:r>
            <a:r>
              <a:rPr lang="en-US" sz="1700" dirty="0">
                <a:latin typeface="Roboto" panose="02000000000000000000" pitchFamily="2" charset="0"/>
              </a:rPr>
              <a:t> u </a:t>
            </a:r>
            <a:r>
              <a:rPr lang="en-US" sz="1700" dirty="0" err="1">
                <a:latin typeface="Roboto" panose="02000000000000000000" pitchFamily="2" charset="0"/>
              </a:rPr>
              <a:t>Nigeriji</a:t>
            </a:r>
            <a:r>
              <a:rPr lang="en-US" sz="1700" dirty="0">
                <a:latin typeface="Roboto" panose="02000000000000000000" pitchFamily="2" charset="0"/>
              </a:rPr>
              <a:t>, </a:t>
            </a:r>
            <a:r>
              <a:rPr lang="en-US" sz="1700" dirty="0" err="1">
                <a:latin typeface="Roboto" panose="02000000000000000000" pitchFamily="2" charset="0"/>
              </a:rPr>
              <a:t>poznata</a:t>
            </a:r>
            <a:r>
              <a:rPr lang="en-US" sz="1700" dirty="0">
                <a:latin typeface="Roboto" panose="02000000000000000000" pitchFamily="2" charset="0"/>
              </a:rPr>
              <a:t> </a:t>
            </a:r>
            <a:r>
              <a:rPr lang="en-US" sz="1700" dirty="0" err="1">
                <a:latin typeface="Roboto" panose="02000000000000000000" pitchFamily="2" charset="0"/>
              </a:rPr>
              <a:t>kao</a:t>
            </a:r>
            <a:r>
              <a:rPr lang="en-US" sz="1700" dirty="0">
                <a:latin typeface="Roboto" panose="02000000000000000000" pitchFamily="2" charset="0"/>
              </a:rPr>
              <a:t> </a:t>
            </a:r>
            <a:r>
              <a:rPr lang="en-US" sz="1700" dirty="0" err="1">
                <a:latin typeface="Roboto" panose="02000000000000000000" pitchFamily="2" charset="0"/>
              </a:rPr>
              <a:t>pevačica</a:t>
            </a:r>
            <a:r>
              <a:rPr lang="sr-Latn-RS" sz="1700" dirty="0">
                <a:latin typeface="Roboto" panose="02000000000000000000" pitchFamily="2" charset="0"/>
              </a:rPr>
              <a:t>. </a:t>
            </a:r>
            <a:r>
              <a:rPr lang="en-US" sz="1700" dirty="0" err="1">
                <a:latin typeface="Roboto" panose="02000000000000000000" pitchFamily="2" charset="0"/>
              </a:rPr>
              <a:t>Jedna</a:t>
            </a:r>
            <a:r>
              <a:rPr lang="en-US" sz="1700" dirty="0">
                <a:latin typeface="Roboto" panose="02000000000000000000" pitchFamily="2" charset="0"/>
              </a:rPr>
              <a:t> od </a:t>
            </a:r>
            <a:r>
              <a:rPr lang="en-US" sz="1700" dirty="0" err="1">
                <a:latin typeface="Roboto" panose="02000000000000000000" pitchFamily="2" charset="0"/>
              </a:rPr>
              <a:t>najuspešnijih</a:t>
            </a:r>
            <a:r>
              <a:rPr lang="en-US" sz="1700" dirty="0">
                <a:latin typeface="Roboto" panose="02000000000000000000" pitchFamily="2" charset="0"/>
              </a:rPr>
              <a:t> </a:t>
            </a:r>
            <a:r>
              <a:rPr lang="en-US" sz="1700" dirty="0" err="1">
                <a:latin typeface="Roboto" panose="02000000000000000000" pitchFamily="2" charset="0"/>
              </a:rPr>
              <a:t>britanskih</a:t>
            </a:r>
            <a:r>
              <a:rPr lang="en-US" sz="1700" dirty="0">
                <a:latin typeface="Roboto" panose="02000000000000000000" pitchFamily="2" charset="0"/>
              </a:rPr>
              <a:t> </a:t>
            </a:r>
            <a:r>
              <a:rPr lang="en-US" sz="1700" dirty="0" err="1">
                <a:latin typeface="Roboto" panose="02000000000000000000" pitchFamily="2" charset="0"/>
              </a:rPr>
              <a:t>ženskih</a:t>
            </a:r>
            <a:r>
              <a:rPr lang="en-US" sz="1700" dirty="0">
                <a:latin typeface="Roboto" panose="02000000000000000000" pitchFamily="2" charset="0"/>
              </a:rPr>
              <a:t> </a:t>
            </a:r>
            <a:r>
              <a:rPr lang="en-US" sz="1700" dirty="0" err="1">
                <a:latin typeface="Roboto" panose="02000000000000000000" pitchFamily="2" charset="0"/>
              </a:rPr>
              <a:t>umetnice</a:t>
            </a:r>
            <a:r>
              <a:rPr lang="en-US" sz="1700" dirty="0">
                <a:latin typeface="Roboto" panose="02000000000000000000" pitchFamily="2" charset="0"/>
              </a:rPr>
              <a:t> u </a:t>
            </a:r>
            <a:r>
              <a:rPr lang="en-US" sz="1700" dirty="0" err="1">
                <a:latin typeface="Roboto" panose="02000000000000000000" pitchFamily="2" charset="0"/>
              </a:rPr>
              <a:t>istoriji</a:t>
            </a:r>
            <a:r>
              <a:rPr lang="en-US" sz="1700" dirty="0">
                <a:latin typeface="Roboto" panose="02000000000000000000" pitchFamily="2" charset="0"/>
              </a:rPr>
              <a:t>, </a:t>
            </a:r>
            <a:r>
              <a:rPr lang="en-US" sz="1700" dirty="0" err="1">
                <a:latin typeface="Roboto" panose="02000000000000000000" pitchFamily="2" charset="0"/>
              </a:rPr>
              <a:t>često</a:t>
            </a:r>
            <a:r>
              <a:rPr lang="en-US" sz="1700" dirty="0">
                <a:latin typeface="Roboto" panose="02000000000000000000" pitchFamily="2" charset="0"/>
              </a:rPr>
              <a:t> je </a:t>
            </a:r>
            <a:r>
              <a:rPr lang="en-US" sz="1700" dirty="0" err="1">
                <a:latin typeface="Roboto" panose="02000000000000000000" pitchFamily="2" charset="0"/>
              </a:rPr>
              <a:t>prepoznata</a:t>
            </a:r>
            <a:r>
              <a:rPr lang="en-US" sz="1700" dirty="0">
                <a:latin typeface="Roboto" panose="02000000000000000000" pitchFamily="2" charset="0"/>
              </a:rPr>
              <a:t> </a:t>
            </a:r>
            <a:r>
              <a:rPr lang="en-US" sz="1700" dirty="0" err="1">
                <a:latin typeface="Roboto" panose="02000000000000000000" pitchFamily="2" charset="0"/>
              </a:rPr>
              <a:t>kao</a:t>
            </a:r>
            <a:r>
              <a:rPr lang="en-US" sz="1700" dirty="0">
                <a:latin typeface="Roboto" panose="02000000000000000000" pitchFamily="2" charset="0"/>
              </a:rPr>
              <a:t> </a:t>
            </a:r>
            <a:r>
              <a:rPr lang="en-US" sz="1700" dirty="0" err="1">
                <a:latin typeface="Roboto" panose="02000000000000000000" pitchFamily="2" charset="0"/>
              </a:rPr>
              <a:t>uticaj</a:t>
            </a:r>
            <a:r>
              <a:rPr lang="en-US" sz="1700" dirty="0">
                <a:latin typeface="Roboto" panose="02000000000000000000" pitchFamily="2" charset="0"/>
              </a:rPr>
              <a:t> </a:t>
            </a:r>
            <a:r>
              <a:rPr lang="en-US" sz="1700" dirty="0" err="1">
                <a:latin typeface="Roboto" panose="02000000000000000000" pitchFamily="2" charset="0"/>
              </a:rPr>
              <a:t>na</a:t>
            </a:r>
            <a:r>
              <a:rPr lang="en-US" sz="1700" dirty="0">
                <a:latin typeface="Roboto" panose="02000000000000000000" pitchFamily="2" charset="0"/>
              </a:rPr>
              <a:t> </a:t>
            </a:r>
            <a:r>
              <a:rPr lang="en-US" sz="1700" dirty="0" err="1">
                <a:latin typeface="Roboto" panose="02000000000000000000" pitchFamily="2" charset="0"/>
              </a:rPr>
              <a:t>savremenu</a:t>
            </a:r>
            <a:r>
              <a:rPr lang="en-US" sz="1700" dirty="0">
                <a:latin typeface="Roboto" panose="02000000000000000000" pitchFamily="2" charset="0"/>
              </a:rPr>
              <a:t> </a:t>
            </a:r>
            <a:r>
              <a:rPr lang="en-US" sz="1700" dirty="0" err="1">
                <a:latin typeface="Roboto" panose="02000000000000000000" pitchFamily="2" charset="0"/>
              </a:rPr>
              <a:t>muziku</a:t>
            </a:r>
            <a:r>
              <a:rPr lang="en-US" sz="1700" dirty="0">
                <a:latin typeface="Roboto" panose="02000000000000000000" pitchFamily="2" charset="0"/>
              </a:rPr>
              <a:t>. </a:t>
            </a:r>
            <a:r>
              <a:rPr lang="en-US" sz="1700" dirty="0" err="1">
                <a:latin typeface="Roboto" panose="02000000000000000000" pitchFamily="2" charset="0"/>
              </a:rPr>
              <a:t>Njen</a:t>
            </a:r>
            <a:r>
              <a:rPr lang="en-US" sz="1700" dirty="0">
                <a:latin typeface="Roboto" panose="02000000000000000000" pitchFamily="2" charset="0"/>
              </a:rPr>
              <a:t> </a:t>
            </a:r>
            <a:r>
              <a:rPr lang="en-US" sz="1700" dirty="0" err="1">
                <a:latin typeface="Roboto" panose="02000000000000000000" pitchFamily="2" charset="0"/>
              </a:rPr>
              <a:t>uticaj</a:t>
            </a:r>
            <a:r>
              <a:rPr lang="en-US" sz="1700" dirty="0">
                <a:latin typeface="Roboto" panose="02000000000000000000" pitchFamily="2" charset="0"/>
              </a:rPr>
              <a:t> </a:t>
            </a:r>
            <a:r>
              <a:rPr lang="en-US" sz="1700" dirty="0" err="1">
                <a:latin typeface="Roboto" panose="02000000000000000000" pitchFamily="2" charset="0"/>
              </a:rPr>
              <a:t>na</a:t>
            </a:r>
            <a:r>
              <a:rPr lang="en-US" sz="1700" dirty="0">
                <a:latin typeface="Roboto" panose="02000000000000000000" pitchFamily="2" charset="0"/>
              </a:rPr>
              <a:t> </a:t>
            </a:r>
            <a:r>
              <a:rPr lang="en-US" sz="1700" dirty="0" err="1">
                <a:latin typeface="Roboto" panose="02000000000000000000" pitchFamily="2" charset="0"/>
              </a:rPr>
              <a:t>muziku</a:t>
            </a:r>
            <a:r>
              <a:rPr lang="en-US" sz="1700" dirty="0">
                <a:latin typeface="Roboto" panose="02000000000000000000" pitchFamily="2" charset="0"/>
              </a:rPr>
              <a:t> </a:t>
            </a:r>
            <a:r>
              <a:rPr lang="en-US" sz="1700" dirty="0" err="1">
                <a:latin typeface="Roboto" panose="02000000000000000000" pitchFamily="2" charset="0"/>
              </a:rPr>
              <a:t>priznat</a:t>
            </a:r>
            <a:r>
              <a:rPr lang="en-US" sz="1700" dirty="0">
                <a:latin typeface="Roboto" panose="02000000000000000000" pitchFamily="2" charset="0"/>
              </a:rPr>
              <a:t> je u </a:t>
            </a:r>
            <a:r>
              <a:rPr lang="en-US" sz="1700" dirty="0" err="1">
                <a:latin typeface="Roboto" panose="02000000000000000000" pitchFamily="2" charset="0"/>
              </a:rPr>
              <a:t>Velikoj</a:t>
            </a:r>
            <a:r>
              <a:rPr lang="en-US" sz="1700" dirty="0">
                <a:latin typeface="Roboto" panose="02000000000000000000" pitchFamily="2" charset="0"/>
              </a:rPr>
              <a:t> </a:t>
            </a:r>
            <a:r>
              <a:rPr lang="en-US" sz="1700" dirty="0" err="1">
                <a:latin typeface="Roboto" panose="02000000000000000000" pitchFamily="2" charset="0"/>
              </a:rPr>
              <a:t>Britaniji</a:t>
            </a:r>
            <a:r>
              <a:rPr lang="en-US" sz="1700" dirty="0">
                <a:latin typeface="Roboto" panose="02000000000000000000" pitchFamily="2" charset="0"/>
              </a:rPr>
              <a:t> </a:t>
            </a:r>
            <a:r>
              <a:rPr lang="en-US" sz="1700" dirty="0" err="1">
                <a:latin typeface="Roboto" panose="02000000000000000000" pitchFamily="2" charset="0"/>
              </a:rPr>
              <a:t>dodelom</a:t>
            </a:r>
            <a:r>
              <a:rPr lang="en-US" sz="1700" dirty="0">
                <a:latin typeface="Roboto" panose="02000000000000000000" pitchFamily="2" charset="0"/>
              </a:rPr>
              <a:t> </a:t>
            </a:r>
            <a:r>
              <a:rPr lang="en-US" sz="1700" dirty="0" err="1">
                <a:latin typeface="Roboto" panose="02000000000000000000" pitchFamily="2" charset="0"/>
              </a:rPr>
              <a:t>nagrade</a:t>
            </a:r>
            <a:r>
              <a:rPr lang="en-US" sz="1700" dirty="0">
                <a:latin typeface="Roboto" panose="02000000000000000000" pitchFamily="2" charset="0"/>
              </a:rPr>
              <a:t> </a:t>
            </a:r>
            <a:r>
              <a:rPr lang="en-US" sz="1700" dirty="0" err="1">
                <a:latin typeface="Roboto" panose="02000000000000000000" pitchFamily="2" charset="0"/>
              </a:rPr>
              <a:t>oficira</a:t>
            </a:r>
            <a:r>
              <a:rPr lang="en-US" sz="1700" dirty="0">
                <a:latin typeface="Roboto" panose="02000000000000000000" pitchFamily="2" charset="0"/>
              </a:rPr>
              <a:t> Reda </a:t>
            </a:r>
            <a:r>
              <a:rPr lang="en-US" sz="1700" dirty="0" err="1">
                <a:latin typeface="Roboto" panose="02000000000000000000" pitchFamily="2" charset="0"/>
              </a:rPr>
              <a:t>Britanske</a:t>
            </a:r>
            <a:r>
              <a:rPr lang="en-US" sz="1700" dirty="0">
                <a:latin typeface="Roboto" panose="02000000000000000000" pitchFamily="2" charset="0"/>
              </a:rPr>
              <a:t> </a:t>
            </a:r>
            <a:r>
              <a:rPr lang="en-US" sz="1700" dirty="0" err="1">
                <a:latin typeface="Roboto" panose="02000000000000000000" pitchFamily="2" charset="0"/>
              </a:rPr>
              <a:t>imperije</a:t>
            </a:r>
            <a:r>
              <a:rPr lang="en-US" sz="1700" dirty="0">
                <a:latin typeface="Roboto" panose="02000000000000000000" pitchFamily="2" charset="0"/>
              </a:rPr>
              <a:t> 2002. </a:t>
            </a:r>
          </a:p>
        </p:txBody>
      </p:sp>
      <p:sp>
        <p:nvSpPr>
          <p:cNvPr id="39" name="Rectangle 38">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CAB92A9-A23E-4C58-BF68-EDCB6F12A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E44F36B-761C-1C9B-FABE-CF2F47732495}"/>
              </a:ext>
            </a:extLst>
          </p:cNvPr>
          <p:cNvPicPr>
            <a:picLocks noChangeAspect="1"/>
          </p:cNvPicPr>
          <p:nvPr/>
        </p:nvPicPr>
        <p:blipFill>
          <a:blip r:embed="rId5"/>
          <a:stretch>
            <a:fillRect/>
          </a:stretch>
        </p:blipFill>
        <p:spPr>
          <a:xfrm>
            <a:off x="6644132" y="321734"/>
            <a:ext cx="1917869" cy="2739814"/>
          </a:xfrm>
          <a:prstGeom prst="rect">
            <a:avLst/>
          </a:prstGeom>
        </p:spPr>
      </p:pic>
      <p:sp>
        <p:nvSpPr>
          <p:cNvPr id="47" name="Rectangle 46">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6"/>
            <a:extLst>
              <a:ext uri="{FF2B5EF4-FFF2-40B4-BE49-F238E27FC236}">
                <a16:creationId xmlns:a16="http://schemas.microsoft.com/office/drawing/2014/main" id="{E8355524-3023-C45E-4013-BA94B61E2E73}"/>
              </a:ext>
            </a:extLst>
          </p:cNvPr>
          <p:cNvPicPr>
            <a:picLocks noChangeAspect="1"/>
          </p:cNvPicPr>
          <p:nvPr/>
        </p:nvPicPr>
        <p:blipFill>
          <a:blip r:embed="rId7"/>
          <a:stretch>
            <a:fillRect/>
          </a:stretch>
        </p:blipFill>
        <p:spPr>
          <a:xfrm>
            <a:off x="9502775" y="509482"/>
            <a:ext cx="2364317" cy="2364317"/>
          </a:xfrm>
          <a:prstGeom prst="rect">
            <a:avLst/>
          </a:prstGeom>
        </p:spPr>
      </p:pic>
      <p:pic>
        <p:nvPicPr>
          <p:cNvPr id="7" name="Online Media 6" title="George Benson- Breezin' **Classic Smooth Jazz** [Best Quality]">
            <a:hlinkClick r:id="" action="ppaction://media"/>
            <a:extLst>
              <a:ext uri="{FF2B5EF4-FFF2-40B4-BE49-F238E27FC236}">
                <a16:creationId xmlns:a16="http://schemas.microsoft.com/office/drawing/2014/main" id="{AD40C5C1-91B2-36C0-672A-734B740F5EF5}"/>
              </a:ext>
            </a:extLst>
          </p:cNvPr>
          <p:cNvPicPr>
            <a:picLocks noRot="1" noChangeAspect="1"/>
          </p:cNvPicPr>
          <p:nvPr>
            <a:videoFile r:link="rId1"/>
          </p:nvPr>
        </p:nvPicPr>
        <p:blipFill>
          <a:blip r:embed="rId8"/>
          <a:stretch>
            <a:fillRect/>
          </a:stretch>
        </p:blipFill>
        <p:spPr>
          <a:xfrm>
            <a:off x="6420908" y="4189782"/>
            <a:ext cx="2364317" cy="1773237"/>
          </a:xfrm>
          <a:prstGeom prst="rect">
            <a:avLst/>
          </a:prstGeom>
        </p:spPr>
      </p:pic>
      <p:pic>
        <p:nvPicPr>
          <p:cNvPr id="9" name="Online Media 8" title="Sade - Your Love Is King (Live Aid 1985)">
            <a:hlinkClick r:id="" action="ppaction://media"/>
            <a:extLst>
              <a:ext uri="{FF2B5EF4-FFF2-40B4-BE49-F238E27FC236}">
                <a16:creationId xmlns:a16="http://schemas.microsoft.com/office/drawing/2014/main" id="{12DCB23D-A30C-CE80-5C7F-6A48AA316D53}"/>
              </a:ext>
            </a:extLst>
          </p:cNvPr>
          <p:cNvPicPr>
            <a:picLocks noRot="1" noChangeAspect="1"/>
          </p:cNvPicPr>
          <p:nvPr>
            <a:videoFile r:link="rId2"/>
          </p:nvPr>
        </p:nvPicPr>
        <p:blipFill>
          <a:blip r:embed="rId9"/>
          <a:stretch>
            <a:fillRect/>
          </a:stretch>
        </p:blipFill>
        <p:spPr>
          <a:xfrm>
            <a:off x="9514533" y="4189782"/>
            <a:ext cx="2364317" cy="1773237"/>
          </a:xfrm>
          <a:prstGeom prst="rect">
            <a:avLst/>
          </a:prstGeom>
        </p:spPr>
      </p:pic>
    </p:spTree>
    <p:extLst>
      <p:ext uri="{BB962C8B-B14F-4D97-AF65-F5344CB8AC3E}">
        <p14:creationId xmlns:p14="http://schemas.microsoft.com/office/powerpoint/2010/main" val="18900681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0A19BDA-40B6-4DE7-81A4-6B1F1E40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45">
            <a:extLst>
              <a:ext uri="{FF2B5EF4-FFF2-40B4-BE49-F238E27FC236}">
                <a16:creationId xmlns:a16="http://schemas.microsoft.com/office/drawing/2014/main" id="{0A628AD8-1356-4BF5-8A59-3549B2C7C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46">
            <a:extLst>
              <a:ext uri="{FF2B5EF4-FFF2-40B4-BE49-F238E27FC236}">
                <a16:creationId xmlns:a16="http://schemas.microsoft.com/office/drawing/2014/main" id="{9F2E6F73-36C2-4E56-AB0C-4D6936FF5D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7">
            <a:extLst>
              <a:ext uri="{FF2B5EF4-FFF2-40B4-BE49-F238E27FC236}">
                <a16:creationId xmlns:a16="http://schemas.microsoft.com/office/drawing/2014/main" id="{8AA5DD19-98A6-4E28-999C-2C074B9CB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45">
            <a:extLst>
              <a:ext uri="{FF2B5EF4-FFF2-40B4-BE49-F238E27FC236}">
                <a16:creationId xmlns:a16="http://schemas.microsoft.com/office/drawing/2014/main" id="{99535B11-4A49-4A02-9CB6-3F8A60128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5A3B1D0-8D8B-C8C0-010A-A97BA4F8A209}"/>
              </a:ext>
            </a:extLst>
          </p:cNvPr>
          <p:cNvSpPr>
            <a:spLocks noGrp="1"/>
          </p:cNvSpPr>
          <p:nvPr>
            <p:ph type="title"/>
          </p:nvPr>
        </p:nvSpPr>
        <p:spPr>
          <a:xfrm>
            <a:off x="964760" y="804328"/>
            <a:ext cx="6091312" cy="1205821"/>
          </a:xfrm>
        </p:spPr>
        <p:txBody>
          <a:bodyPr>
            <a:normAutofit/>
          </a:bodyPr>
          <a:lstStyle/>
          <a:p>
            <a:r>
              <a:rPr lang="sr-Latn-RS" sz="4000" b="1" dirty="0" err="1">
                <a:solidFill>
                  <a:schemeClr val="bg1"/>
                </a:solidFill>
                <a:hlinkClick r:id="rId5">
                  <a:extLst>
                    <a:ext uri="{A12FA001-AC4F-418D-AE19-62706E023703}">
                      <ahyp:hlinkClr xmlns:ahyp="http://schemas.microsoft.com/office/drawing/2018/hyperlinkcolor" val="tx"/>
                    </a:ext>
                  </a:extLst>
                </a:hlinkClick>
              </a:rPr>
              <a:t>Modern</a:t>
            </a:r>
            <a:r>
              <a:rPr lang="sr-Latn-RS" sz="4000" b="1" dirty="0">
                <a:solidFill>
                  <a:schemeClr val="bg1"/>
                </a:solidFill>
                <a:hlinkClick r:id="rId5">
                  <a:extLst>
                    <a:ext uri="{A12FA001-AC4F-418D-AE19-62706E023703}">
                      <ahyp:hlinkClr xmlns:ahyp="http://schemas.microsoft.com/office/drawing/2018/hyperlinkcolor" val="tx"/>
                    </a:ext>
                  </a:extLst>
                </a:hlinkClick>
              </a:rPr>
              <a:t> </a:t>
            </a:r>
            <a:r>
              <a:rPr lang="sr-Latn-RS" sz="4000" b="1" dirty="0" err="1">
                <a:solidFill>
                  <a:schemeClr val="bg1"/>
                </a:solidFill>
                <a:hlinkClick r:id="rId5">
                  <a:extLst>
                    <a:ext uri="{A12FA001-AC4F-418D-AE19-62706E023703}">
                      <ahyp:hlinkClr xmlns:ahyp="http://schemas.microsoft.com/office/drawing/2018/hyperlinkcolor" val="tx"/>
                    </a:ext>
                  </a:extLst>
                </a:hlinkClick>
              </a:rPr>
              <a:t>Jazz</a:t>
            </a:r>
            <a:endParaRPr lang="en-US" sz="4000" dirty="0">
              <a:solidFill>
                <a:schemeClr val="bg1"/>
              </a:solidFill>
            </a:endParaRPr>
          </a:p>
        </p:txBody>
      </p:sp>
      <p:pic>
        <p:nvPicPr>
          <p:cNvPr id="4" name="Online Media 3" title="Esperanza Spalding's Chamber Music Society - TVJazz.tv">
            <a:hlinkClick r:id="" action="ppaction://media"/>
            <a:extLst>
              <a:ext uri="{FF2B5EF4-FFF2-40B4-BE49-F238E27FC236}">
                <a16:creationId xmlns:a16="http://schemas.microsoft.com/office/drawing/2014/main" id="{F7F8D786-C05C-5F86-186A-F2FDFE06AA10}"/>
              </a:ext>
            </a:extLst>
          </p:cNvPr>
          <p:cNvPicPr>
            <a:picLocks noRot="1" noChangeAspect="1"/>
          </p:cNvPicPr>
          <p:nvPr>
            <a:videoFile r:link="rId1"/>
          </p:nvPr>
        </p:nvPicPr>
        <p:blipFill>
          <a:blip r:embed="rId6"/>
          <a:stretch>
            <a:fillRect/>
          </a:stretch>
        </p:blipFill>
        <p:spPr>
          <a:xfrm>
            <a:off x="8131154" y="633852"/>
            <a:ext cx="3130511" cy="1768739"/>
          </a:xfrm>
          <a:prstGeom prst="rect">
            <a:avLst/>
          </a:prstGeom>
        </p:spPr>
      </p:pic>
      <p:sp>
        <p:nvSpPr>
          <p:cNvPr id="3" name="Content Placeholder 2">
            <a:extLst>
              <a:ext uri="{FF2B5EF4-FFF2-40B4-BE49-F238E27FC236}">
                <a16:creationId xmlns:a16="http://schemas.microsoft.com/office/drawing/2014/main" id="{59A313FC-8AD8-66A8-4775-40B7702DBA78}"/>
              </a:ext>
            </a:extLst>
          </p:cNvPr>
          <p:cNvSpPr>
            <a:spLocks noGrp="1"/>
          </p:cNvSpPr>
          <p:nvPr>
            <p:ph idx="1"/>
          </p:nvPr>
        </p:nvSpPr>
        <p:spPr>
          <a:xfrm>
            <a:off x="1282189" y="2494450"/>
            <a:ext cx="5773883" cy="3563159"/>
          </a:xfrm>
        </p:spPr>
        <p:txBody>
          <a:bodyPr>
            <a:normAutofit/>
          </a:bodyPr>
          <a:lstStyle/>
          <a:p>
            <a:r>
              <a:rPr lang="en-US" sz="1700">
                <a:latin typeface="Open Sans" panose="020B0606030504020204" pitchFamily="34" charset="0"/>
              </a:rPr>
              <a:t>Kao što ime sugeriše, </a:t>
            </a:r>
            <a:r>
              <a:rPr lang="en-US" sz="1700" b="0" i="0">
                <a:effectLst/>
                <a:latin typeface="Open Sans" panose="020B0606030504020204" pitchFamily="34" charset="0"/>
              </a:rPr>
              <a:t>‘modern’ jazz </a:t>
            </a:r>
            <a:r>
              <a:rPr lang="fi-FI" sz="1700">
                <a:latin typeface="Open Sans" panose="020B0606030504020204" pitchFamily="34" charset="0"/>
              </a:rPr>
              <a:t>u velikoj meri zavisi u kojoj eri živite</a:t>
            </a:r>
            <a:r>
              <a:rPr lang="sr-Latn-RS" sz="1700">
                <a:latin typeface="Open Sans" panose="020B0606030504020204" pitchFamily="34" charset="0"/>
              </a:rPr>
              <a:t> ili posmatrate istoriji ove vrste muzike.</a:t>
            </a:r>
          </a:p>
          <a:p>
            <a:pPr fontAlgn="base"/>
            <a:r>
              <a:rPr lang="en-US" sz="1700">
                <a:latin typeface="Open Sans" panose="020B0606030504020204" pitchFamily="34" charset="0"/>
              </a:rPr>
              <a:t>Da četrdesetih godina prošlog veka, na primer, bebop se smatrao modernim u poređenju sa zamahom big benda koji je došao pre njega.
Ali, u džezu 21. veka obično mislimo na vrstu muzike koja je nastala od devedesetih pa nadalje i pokriva niz pod</a:t>
            </a:r>
            <a:r>
              <a:rPr lang="sr-Latn-RS" sz="1700">
                <a:latin typeface="Open Sans" panose="020B0606030504020204" pitchFamily="34" charset="0"/>
              </a:rPr>
              <a:t>žanrova </a:t>
            </a:r>
            <a:r>
              <a:rPr lang="en-US" sz="1700">
                <a:latin typeface="Open Sans" panose="020B0606030504020204" pitchFamily="34" charset="0"/>
              </a:rPr>
              <a:t>na aktuelniji način od stilova kao što su </a:t>
            </a:r>
            <a:r>
              <a:rPr lang="sr-Latn-RS" sz="1700">
                <a:latin typeface="Open Sans" panose="020B0606030504020204" pitchFamily="34" charset="0"/>
              </a:rPr>
              <a:t>swing, </a:t>
            </a:r>
            <a:r>
              <a:rPr lang="en-US" sz="1700">
                <a:latin typeface="Open Sans" panose="020B0606030504020204" pitchFamily="34" charset="0"/>
              </a:rPr>
              <a:t>bebop i modalni džez.
Međutim, kao i uvek, linije mogu biti zamagljene i mogu da sadrže elemente svih ovih stilova.</a:t>
            </a:r>
            <a:endParaRPr lang="en-US" sz="1700"/>
          </a:p>
        </p:txBody>
      </p:sp>
      <p:pic>
        <p:nvPicPr>
          <p:cNvPr id="5" name="Online Media 4" title="Ego Ella May - In The Morning | A COLORS SHOW">
            <a:hlinkClick r:id="" action="ppaction://media"/>
            <a:extLst>
              <a:ext uri="{FF2B5EF4-FFF2-40B4-BE49-F238E27FC236}">
                <a16:creationId xmlns:a16="http://schemas.microsoft.com/office/drawing/2014/main" id="{340548E4-9018-E078-87FA-6FC51496C620}"/>
              </a:ext>
            </a:extLst>
          </p:cNvPr>
          <p:cNvPicPr>
            <a:picLocks noRot="1" noChangeAspect="1"/>
          </p:cNvPicPr>
          <p:nvPr>
            <a:videoFile r:link="rId2"/>
          </p:nvPr>
        </p:nvPicPr>
        <p:blipFill>
          <a:blip r:embed="rId7"/>
          <a:stretch>
            <a:fillRect/>
          </a:stretch>
        </p:blipFill>
        <p:spPr>
          <a:xfrm>
            <a:off x="8066564" y="2529756"/>
            <a:ext cx="3245378" cy="1833639"/>
          </a:xfrm>
          <a:prstGeom prst="rect">
            <a:avLst/>
          </a:prstGeom>
        </p:spPr>
      </p:pic>
      <p:pic>
        <p:nvPicPr>
          <p:cNvPr id="6" name="Online Media 5" title="Mark Guiliana Jazz Quartet - Full Session - 9/27/2017 - Paste Studios - New York, NY">
            <a:hlinkClick r:id="" action="ppaction://media"/>
            <a:extLst>
              <a:ext uri="{FF2B5EF4-FFF2-40B4-BE49-F238E27FC236}">
                <a16:creationId xmlns:a16="http://schemas.microsoft.com/office/drawing/2014/main" id="{AD12B21C-0EEA-0865-F24B-8996FEE8424A}"/>
              </a:ext>
            </a:extLst>
          </p:cNvPr>
          <p:cNvPicPr>
            <a:picLocks noRot="1" noChangeAspect="1"/>
          </p:cNvPicPr>
          <p:nvPr>
            <a:videoFile r:link="rId3"/>
          </p:nvPr>
        </p:nvPicPr>
        <p:blipFill>
          <a:blip r:embed="rId8"/>
          <a:stretch>
            <a:fillRect/>
          </a:stretch>
        </p:blipFill>
        <p:spPr>
          <a:xfrm>
            <a:off x="8121252" y="4490560"/>
            <a:ext cx="3147265" cy="1778205"/>
          </a:xfrm>
          <a:prstGeom prst="rect">
            <a:avLst/>
          </a:prstGeom>
        </p:spPr>
      </p:pic>
    </p:spTree>
    <p:extLst>
      <p:ext uri="{BB962C8B-B14F-4D97-AF65-F5344CB8AC3E}">
        <p14:creationId xmlns:p14="http://schemas.microsoft.com/office/powerpoint/2010/main" val="278306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FD39B01-28FF-484B-BCE3-38172ADA842F}"/>
              </a:ext>
            </a:extLst>
          </p:cNvPr>
          <p:cNvSpPr txBox="1"/>
          <p:nvPr/>
        </p:nvSpPr>
        <p:spPr>
          <a:xfrm>
            <a:off x="2718736" y="1215976"/>
            <a:ext cx="6754528" cy="584775"/>
          </a:xfrm>
          <a:prstGeom prst="rect">
            <a:avLst/>
          </a:prstGeom>
          <a:noFill/>
        </p:spPr>
        <p:txBody>
          <a:bodyPr wrap="square" rtlCol="0">
            <a:spAutoFit/>
          </a:bodyPr>
          <a:lstStyle/>
          <a:p>
            <a:pPr algn="ctr"/>
            <a:r>
              <a:rPr lang="sr-Latn-RS" altLang="ko-KR" sz="3200" dirty="0">
                <a:latin typeface="+mj-lt"/>
                <a:cs typeface="Arial" panose="020B0604020202020204" pitchFamily="34" charset="0"/>
              </a:rPr>
              <a:t>Cilj i kako ga ostvariti?</a:t>
            </a:r>
            <a:endParaRPr lang="ko-KR" altLang="en-US" sz="3200" dirty="0">
              <a:latin typeface="+mj-lt"/>
              <a:cs typeface="Arial" panose="020B0604020202020204" pitchFamily="34" charset="0"/>
            </a:endParaRPr>
          </a:p>
        </p:txBody>
      </p:sp>
      <p:sp>
        <p:nvSpPr>
          <p:cNvPr id="24" name="타원 23">
            <a:extLst>
              <a:ext uri="{FF2B5EF4-FFF2-40B4-BE49-F238E27FC236}">
                <a16:creationId xmlns:a16="http://schemas.microsoft.com/office/drawing/2014/main" id="{54DAC146-356E-4F85-8808-6CA1D397702B}"/>
              </a:ext>
            </a:extLst>
          </p:cNvPr>
          <p:cNvSpPr/>
          <p:nvPr/>
        </p:nvSpPr>
        <p:spPr>
          <a:xfrm>
            <a:off x="5466173" y="2767991"/>
            <a:ext cx="1259658" cy="1259656"/>
          </a:xfrm>
          <a:prstGeom prst="ellipse">
            <a:avLst/>
          </a:prstGeom>
          <a:solidFill>
            <a:srgbClr val="9C0120"/>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FD98C"/>
              </a:solidFill>
              <a:latin typeface="+mj-lt"/>
            </a:endParaRPr>
          </a:p>
        </p:txBody>
      </p:sp>
      <p:sp>
        <p:nvSpPr>
          <p:cNvPr id="25" name="직사각형 24">
            <a:extLst>
              <a:ext uri="{FF2B5EF4-FFF2-40B4-BE49-F238E27FC236}">
                <a16:creationId xmlns:a16="http://schemas.microsoft.com/office/drawing/2014/main" id="{38D0C425-E423-4752-A365-59F5C45294EB}"/>
              </a:ext>
            </a:extLst>
          </p:cNvPr>
          <p:cNvSpPr/>
          <p:nvPr/>
        </p:nvSpPr>
        <p:spPr>
          <a:xfrm>
            <a:off x="4726486" y="4421432"/>
            <a:ext cx="2739028" cy="461665"/>
          </a:xfrm>
          <a:prstGeom prst="rect">
            <a:avLst/>
          </a:prstGeom>
          <a:noFill/>
        </p:spPr>
        <p:txBody>
          <a:bodyPr wrap="square" rtlCol="0">
            <a:spAutoFit/>
          </a:bodyPr>
          <a:lstStyle/>
          <a:p>
            <a:pPr algn="ctr"/>
            <a:r>
              <a:rPr lang="sr-Latn-RS" altLang="ko-KR" sz="2400" dirty="0" err="1"/>
              <a:t>Služanje</a:t>
            </a:r>
            <a:r>
              <a:rPr lang="sr-Latn-RS" altLang="ko-KR" sz="2400" dirty="0"/>
              <a:t> Muzike</a:t>
            </a:r>
            <a:endParaRPr lang="en-US" altLang="ko-KR" sz="2400" dirty="0"/>
          </a:p>
        </p:txBody>
      </p:sp>
      <p:grpSp>
        <p:nvGrpSpPr>
          <p:cNvPr id="27" name="그룹 26">
            <a:extLst>
              <a:ext uri="{FF2B5EF4-FFF2-40B4-BE49-F238E27FC236}">
                <a16:creationId xmlns:a16="http://schemas.microsoft.com/office/drawing/2014/main" id="{CD86E8B5-7608-4360-AAE7-2244965F2170}"/>
              </a:ext>
            </a:extLst>
          </p:cNvPr>
          <p:cNvGrpSpPr/>
          <p:nvPr/>
        </p:nvGrpSpPr>
        <p:grpSpPr>
          <a:xfrm>
            <a:off x="5840519" y="3128057"/>
            <a:ext cx="511634" cy="524832"/>
            <a:chOff x="2772242" y="1560385"/>
            <a:chExt cx="376198" cy="385905"/>
          </a:xfrm>
          <a:solidFill>
            <a:srgbClr val="FFD98C"/>
          </a:solidFill>
        </p:grpSpPr>
        <p:sp>
          <p:nvSpPr>
            <p:cNvPr id="28" name="자유형: 도형 27">
              <a:extLst>
                <a:ext uri="{FF2B5EF4-FFF2-40B4-BE49-F238E27FC236}">
                  <a16:creationId xmlns:a16="http://schemas.microsoft.com/office/drawing/2014/main" id="{F672D44C-230A-468A-8DEC-680E512DD0AF}"/>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D87490D8-74B1-4747-A1D9-7AF801A6C67E}"/>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051E936-75AE-4D7C-8CCC-5EA73D3C894D}"/>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CD1CA813-BB14-43EC-8E01-951760C3C341}"/>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endParaRPr lang="ko-KR" altLang="en-US"/>
            </a:p>
          </p:txBody>
        </p:sp>
      </p:grpSp>
      <p:sp>
        <p:nvSpPr>
          <p:cNvPr id="49" name="타원 48">
            <a:extLst>
              <a:ext uri="{FF2B5EF4-FFF2-40B4-BE49-F238E27FC236}">
                <a16:creationId xmlns:a16="http://schemas.microsoft.com/office/drawing/2014/main" id="{7B9D61EA-E352-46A8-A0EC-D14862C1942B}"/>
              </a:ext>
            </a:extLst>
          </p:cNvPr>
          <p:cNvSpPr/>
          <p:nvPr/>
        </p:nvSpPr>
        <p:spPr>
          <a:xfrm>
            <a:off x="2321743" y="2767991"/>
            <a:ext cx="1259658" cy="1259656"/>
          </a:xfrm>
          <a:prstGeom prst="ellipse">
            <a:avLst/>
          </a:prstGeom>
          <a:solidFill>
            <a:srgbClr val="9C0120"/>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FD98C"/>
              </a:solidFill>
              <a:latin typeface="+mj-lt"/>
            </a:endParaRPr>
          </a:p>
        </p:txBody>
      </p:sp>
      <p:sp>
        <p:nvSpPr>
          <p:cNvPr id="50" name="직사각형 49">
            <a:extLst>
              <a:ext uri="{FF2B5EF4-FFF2-40B4-BE49-F238E27FC236}">
                <a16:creationId xmlns:a16="http://schemas.microsoft.com/office/drawing/2014/main" id="{45DEF72B-0360-4194-BF0B-AE0F20288978}"/>
              </a:ext>
            </a:extLst>
          </p:cNvPr>
          <p:cNvSpPr/>
          <p:nvPr/>
        </p:nvSpPr>
        <p:spPr>
          <a:xfrm>
            <a:off x="1582057" y="4421432"/>
            <a:ext cx="2739028" cy="830997"/>
          </a:xfrm>
          <a:prstGeom prst="rect">
            <a:avLst/>
          </a:prstGeom>
          <a:noFill/>
        </p:spPr>
        <p:txBody>
          <a:bodyPr wrap="square" rtlCol="0">
            <a:spAutoFit/>
          </a:bodyPr>
          <a:lstStyle/>
          <a:p>
            <a:pPr algn="ctr"/>
            <a:r>
              <a:rPr lang="sr-Latn-RS" altLang="ko-KR" sz="2400" dirty="0"/>
              <a:t>Prezentacija slajdova</a:t>
            </a:r>
            <a:endParaRPr lang="en-US" altLang="ko-KR" sz="2400" dirty="0"/>
          </a:p>
        </p:txBody>
      </p:sp>
      <p:grpSp>
        <p:nvGrpSpPr>
          <p:cNvPr id="51" name="그룹 50">
            <a:extLst>
              <a:ext uri="{FF2B5EF4-FFF2-40B4-BE49-F238E27FC236}">
                <a16:creationId xmlns:a16="http://schemas.microsoft.com/office/drawing/2014/main" id="{93485D6D-B830-4C1C-A18F-5AA4E6F91B57}"/>
              </a:ext>
            </a:extLst>
          </p:cNvPr>
          <p:cNvGrpSpPr/>
          <p:nvPr/>
        </p:nvGrpSpPr>
        <p:grpSpPr>
          <a:xfrm>
            <a:off x="2750783" y="3122713"/>
            <a:ext cx="401576" cy="535520"/>
            <a:chOff x="3471472" y="902398"/>
            <a:chExt cx="295275" cy="393763"/>
          </a:xfrm>
          <a:solidFill>
            <a:srgbClr val="FFD98C"/>
          </a:solidFill>
        </p:grpSpPr>
        <p:sp>
          <p:nvSpPr>
            <p:cNvPr id="52" name="자유형: 도형 51">
              <a:extLst>
                <a:ext uri="{FF2B5EF4-FFF2-40B4-BE49-F238E27FC236}">
                  <a16:creationId xmlns:a16="http://schemas.microsoft.com/office/drawing/2014/main" id="{CC383A82-8EE0-4B4F-907F-D80A85CB3BBA}"/>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endParaRPr lang="ko-KR" altLang="en-US"/>
            </a:p>
          </p:txBody>
        </p:sp>
        <p:sp>
          <p:nvSpPr>
            <p:cNvPr id="53" name="자유형: 도형 52">
              <a:extLst>
                <a:ext uri="{FF2B5EF4-FFF2-40B4-BE49-F238E27FC236}">
                  <a16:creationId xmlns:a16="http://schemas.microsoft.com/office/drawing/2014/main" id="{493518AD-9CC6-4698-872A-11BDA57A261D}"/>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endParaRPr lang="ko-KR" altLang="en-US"/>
            </a:p>
          </p:txBody>
        </p:sp>
      </p:grpSp>
      <p:sp>
        <p:nvSpPr>
          <p:cNvPr id="54" name="타원 53">
            <a:extLst>
              <a:ext uri="{FF2B5EF4-FFF2-40B4-BE49-F238E27FC236}">
                <a16:creationId xmlns:a16="http://schemas.microsoft.com/office/drawing/2014/main" id="{8763AE25-6604-43A7-BC4C-385444AFF347}"/>
              </a:ext>
            </a:extLst>
          </p:cNvPr>
          <p:cNvSpPr/>
          <p:nvPr/>
        </p:nvSpPr>
        <p:spPr>
          <a:xfrm>
            <a:off x="8615459" y="2767991"/>
            <a:ext cx="1259658" cy="1259656"/>
          </a:xfrm>
          <a:prstGeom prst="ellipse">
            <a:avLst/>
          </a:prstGeom>
          <a:solidFill>
            <a:srgbClr val="9C0120"/>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FD98C"/>
              </a:solidFill>
              <a:latin typeface="+mj-lt"/>
            </a:endParaRPr>
          </a:p>
        </p:txBody>
      </p:sp>
      <p:sp>
        <p:nvSpPr>
          <p:cNvPr id="55" name="직사각형 54">
            <a:extLst>
              <a:ext uri="{FF2B5EF4-FFF2-40B4-BE49-F238E27FC236}">
                <a16:creationId xmlns:a16="http://schemas.microsoft.com/office/drawing/2014/main" id="{6AA0C9B3-D30A-4AE1-A05C-3B958DC58837}"/>
              </a:ext>
            </a:extLst>
          </p:cNvPr>
          <p:cNvSpPr/>
          <p:nvPr/>
        </p:nvSpPr>
        <p:spPr>
          <a:xfrm>
            <a:off x="7875772" y="4421432"/>
            <a:ext cx="2739028" cy="1569660"/>
          </a:xfrm>
          <a:prstGeom prst="rect">
            <a:avLst/>
          </a:prstGeom>
          <a:noFill/>
        </p:spPr>
        <p:txBody>
          <a:bodyPr wrap="square" rtlCol="0">
            <a:spAutoFit/>
          </a:bodyPr>
          <a:lstStyle/>
          <a:p>
            <a:pPr algn="ctr"/>
            <a:r>
              <a:rPr lang="sr-Latn-RS" altLang="ko-KR" sz="2400" dirty="0"/>
              <a:t>Diskusija </a:t>
            </a:r>
          </a:p>
          <a:p>
            <a:pPr algn="ctr"/>
            <a:r>
              <a:rPr lang="sr-Latn-RS" altLang="ko-KR" sz="2400" dirty="0"/>
              <a:t>Priča o </a:t>
            </a:r>
            <a:r>
              <a:rPr lang="sr-Latn-RS" altLang="ko-KR" sz="2400" dirty="0" err="1"/>
              <a:t>Jazz</a:t>
            </a:r>
            <a:r>
              <a:rPr lang="sr-Latn-RS" altLang="ko-KR" sz="2400" dirty="0"/>
              <a:t> muzičarima koje poznajemo </a:t>
            </a:r>
            <a:endParaRPr lang="en-US" altLang="ko-KR" sz="2400" dirty="0"/>
          </a:p>
        </p:txBody>
      </p:sp>
      <p:grpSp>
        <p:nvGrpSpPr>
          <p:cNvPr id="56" name="그룹 55">
            <a:extLst>
              <a:ext uri="{FF2B5EF4-FFF2-40B4-BE49-F238E27FC236}">
                <a16:creationId xmlns:a16="http://schemas.microsoft.com/office/drawing/2014/main" id="{17271524-9F09-45D1-AF6F-8A0AD70D4A68}"/>
              </a:ext>
            </a:extLst>
          </p:cNvPr>
          <p:cNvGrpSpPr/>
          <p:nvPr/>
        </p:nvGrpSpPr>
        <p:grpSpPr>
          <a:xfrm>
            <a:off x="8962426" y="3124916"/>
            <a:ext cx="531118" cy="531114"/>
            <a:chOff x="752656" y="1562597"/>
            <a:chExt cx="390525" cy="390525"/>
          </a:xfrm>
          <a:solidFill>
            <a:srgbClr val="FFD98C"/>
          </a:solidFill>
        </p:grpSpPr>
        <p:sp>
          <p:nvSpPr>
            <p:cNvPr id="57" name="자유형: 도형 56">
              <a:extLst>
                <a:ext uri="{FF2B5EF4-FFF2-40B4-BE49-F238E27FC236}">
                  <a16:creationId xmlns:a16="http://schemas.microsoft.com/office/drawing/2014/main" id="{49B59E32-CE74-4915-865B-A00536BCACF1}"/>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CC13AEE3-5875-45F9-A133-4BE79BC632AF}"/>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B1E25C3A-07A4-4C01-8A4B-1A75BD3B1785}"/>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60" name="자유형: 도형 59">
              <a:extLst>
                <a:ext uri="{FF2B5EF4-FFF2-40B4-BE49-F238E27FC236}">
                  <a16:creationId xmlns:a16="http://schemas.microsoft.com/office/drawing/2014/main" id="{6E15F4AA-B9FE-451E-9455-7A95C3C5E7F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61" name="자유형: 도형 60">
              <a:extLst>
                <a:ext uri="{FF2B5EF4-FFF2-40B4-BE49-F238E27FC236}">
                  <a16:creationId xmlns:a16="http://schemas.microsoft.com/office/drawing/2014/main" id="{ADC9D4BC-0A72-4C37-8879-D7B0EBC69D6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pic>
        <p:nvPicPr>
          <p:cNvPr id="26" name="Picture 25">
            <a:extLst>
              <a:ext uri="{FF2B5EF4-FFF2-40B4-BE49-F238E27FC236}">
                <a16:creationId xmlns:a16="http://schemas.microsoft.com/office/drawing/2014/main" id="{F35FF115-81AC-18A5-E818-C860D574881F}"/>
              </a:ext>
            </a:extLst>
          </p:cNvPr>
          <p:cNvPicPr>
            <a:picLocks noChangeAspect="1"/>
          </p:cNvPicPr>
          <p:nvPr/>
        </p:nvPicPr>
        <p:blipFill>
          <a:blip r:embed="rId2"/>
          <a:stretch>
            <a:fillRect/>
          </a:stretch>
        </p:blipFill>
        <p:spPr>
          <a:xfrm>
            <a:off x="819151" y="779218"/>
            <a:ext cx="2762250" cy="1657350"/>
          </a:xfrm>
          <a:prstGeom prst="rect">
            <a:avLst/>
          </a:prstGeom>
        </p:spPr>
      </p:pic>
    </p:spTree>
    <p:extLst>
      <p:ext uri="{BB962C8B-B14F-4D97-AF65-F5344CB8AC3E}">
        <p14:creationId xmlns:p14="http://schemas.microsoft.com/office/powerpoint/2010/main" val="3273965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D5B18DA-5A3A-540C-4E22-9C11B0760E61}"/>
              </a:ext>
            </a:extLst>
          </p:cNvPr>
          <p:cNvSpPr>
            <a:spLocks noGrp="1"/>
          </p:cNvSpPr>
          <p:nvPr>
            <p:ph type="title"/>
          </p:nvPr>
        </p:nvSpPr>
        <p:spPr>
          <a:xfrm>
            <a:off x="934872" y="982272"/>
            <a:ext cx="3388419" cy="4560970"/>
          </a:xfrm>
        </p:spPr>
        <p:txBody>
          <a:bodyPr>
            <a:normAutofit/>
          </a:bodyPr>
          <a:lstStyle/>
          <a:p>
            <a:r>
              <a:rPr lang="sr-Latn-RS" sz="4000">
                <a:solidFill>
                  <a:srgbClr val="FFFFFF"/>
                </a:solidFill>
              </a:rPr>
              <a:t>Ako pitate za 5 najpoznatijih Jazz pesama</a:t>
            </a:r>
            <a:endParaRPr lang="en-US" sz="400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10C368F9-D020-7BFA-8265-A27A772BEF38}"/>
              </a:ext>
            </a:extLst>
          </p:cNvPr>
          <p:cNvSpPr>
            <a:spLocks noGrp="1"/>
          </p:cNvSpPr>
          <p:nvPr>
            <p:ph idx="1"/>
          </p:nvPr>
        </p:nvSpPr>
        <p:spPr>
          <a:xfrm>
            <a:off x="5176473" y="633165"/>
            <a:ext cx="5948831" cy="4334629"/>
          </a:xfrm>
        </p:spPr>
        <p:txBody>
          <a:bodyPr anchor="ctr">
            <a:normAutofit/>
          </a:bodyPr>
          <a:lstStyle/>
          <a:p>
            <a:r>
              <a:rPr lang="sr-Latn-RS" sz="2400" dirty="0"/>
              <a:t>U 100% slučajeva među prvih 5 spadaju i </a:t>
            </a:r>
          </a:p>
          <a:p>
            <a:endParaRPr lang="sr-Latn-RS" sz="2400" dirty="0"/>
          </a:p>
          <a:p>
            <a:r>
              <a:rPr lang="en-US" sz="2400" b="1" i="0" u="none" strike="noStrike" dirty="0">
                <a:solidFill>
                  <a:srgbClr val="2D2D2D"/>
                </a:solidFill>
                <a:effectLst/>
                <a:latin typeface="Poppins" panose="00000500000000000000" pitchFamily="2" charset="0"/>
              </a:rPr>
              <a:t>Summertime – Ella Fitzgerald &amp; Louis Armstrong</a:t>
            </a:r>
          </a:p>
          <a:p>
            <a:endParaRPr lang="en-US" sz="2400" dirty="0">
              <a:solidFill>
                <a:srgbClr val="FEFFFF"/>
              </a:solidFill>
            </a:endParaRPr>
          </a:p>
        </p:txBody>
      </p:sp>
      <p:pic>
        <p:nvPicPr>
          <p:cNvPr id="7" name="Online Media 6" title="Ella Fitzgerald  Louis Armstrong - Summertime">
            <a:hlinkClick r:id="" action="ppaction://media"/>
            <a:extLst>
              <a:ext uri="{FF2B5EF4-FFF2-40B4-BE49-F238E27FC236}">
                <a16:creationId xmlns:a16="http://schemas.microsoft.com/office/drawing/2014/main" id="{80E0F06E-7EC0-8B82-D840-C483D3147DEE}"/>
              </a:ext>
            </a:extLst>
          </p:cNvPr>
          <p:cNvPicPr>
            <a:picLocks noRot="1" noChangeAspect="1"/>
          </p:cNvPicPr>
          <p:nvPr>
            <a:videoFile r:link="rId1"/>
          </p:nvPr>
        </p:nvPicPr>
        <p:blipFill>
          <a:blip r:embed="rId3"/>
          <a:stretch>
            <a:fillRect/>
          </a:stretch>
        </p:blipFill>
        <p:spPr>
          <a:xfrm>
            <a:off x="5207563" y="4065755"/>
            <a:ext cx="2540000" cy="1905000"/>
          </a:xfrm>
          <a:prstGeom prst="rect">
            <a:avLst/>
          </a:prstGeom>
        </p:spPr>
      </p:pic>
      <p:pic>
        <p:nvPicPr>
          <p:cNvPr id="1026" name="Picture 2" descr="Ella &amp; Louis - Jazz Messengers">
            <a:extLst>
              <a:ext uri="{FF2B5EF4-FFF2-40B4-BE49-F238E27FC236}">
                <a16:creationId xmlns:a16="http://schemas.microsoft.com/office/drawing/2014/main" id="{4369592F-C05C-61C7-8037-8F97B4CE5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2254" y="4112513"/>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83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7696"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14B441-3E4D-FDC4-D6AE-4C83EC19B58C}"/>
              </a:ext>
            </a:extLst>
          </p:cNvPr>
          <p:cNvSpPr>
            <a:spLocks noGrp="1"/>
          </p:cNvSpPr>
          <p:nvPr>
            <p:ph type="ctrTitle"/>
          </p:nvPr>
        </p:nvSpPr>
        <p:spPr>
          <a:xfrm>
            <a:off x="1100669" y="1111086"/>
            <a:ext cx="7690104" cy="2623885"/>
          </a:xfrm>
        </p:spPr>
        <p:txBody>
          <a:bodyPr anchor="ctr">
            <a:normAutofit/>
          </a:bodyPr>
          <a:lstStyle/>
          <a:p>
            <a:pPr algn="l"/>
            <a:r>
              <a:rPr lang="sr-Latn-RS" sz="6600" dirty="0" err="1">
                <a:solidFill>
                  <a:srgbClr val="FFFFFF"/>
                </a:solidFill>
              </a:rPr>
              <a:t>Jazz</a:t>
            </a:r>
            <a:r>
              <a:rPr lang="sr-Latn-RS" sz="6600" dirty="0">
                <a:solidFill>
                  <a:srgbClr val="FFFFFF"/>
                </a:solidFill>
              </a:rPr>
              <a:t> i Jevreji –šta ih povezuje?</a:t>
            </a:r>
            <a:endParaRPr lang="en-US" sz="6600" dirty="0">
              <a:solidFill>
                <a:srgbClr val="FFFFFF"/>
              </a:solidFill>
            </a:endParaRPr>
          </a:p>
        </p:txBody>
      </p:sp>
      <p:sp>
        <p:nvSpPr>
          <p:cNvPr id="15" name="Rectangle 14">
            <a:extLst>
              <a:ext uri="{FF2B5EF4-FFF2-40B4-BE49-F238E27FC236}">
                <a16:creationId xmlns:a16="http://schemas.microsoft.com/office/drawing/2014/main" id="{927CAFC9-A675-4314-84EF-236FFA58A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2490532"/>
            <a:ext cx="2110597"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1127760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ubtitle 3">
            <a:extLst>
              <a:ext uri="{FF2B5EF4-FFF2-40B4-BE49-F238E27FC236}">
                <a16:creationId xmlns:a16="http://schemas.microsoft.com/office/drawing/2014/main" id="{F4A30A33-C89B-4F56-4BBD-63055CB33D59}"/>
              </a:ext>
            </a:extLst>
          </p:cNvPr>
          <p:cNvSpPr>
            <a:spLocks noGrp="1"/>
          </p:cNvSpPr>
          <p:nvPr>
            <p:ph type="subTitle" idx="1"/>
          </p:nvPr>
        </p:nvSpPr>
        <p:spPr>
          <a:xfrm>
            <a:off x="1079499" y="4843002"/>
            <a:ext cx="10012680" cy="1234345"/>
          </a:xfrm>
        </p:spPr>
        <p:txBody>
          <a:bodyPr anchor="ctr">
            <a:normAutofit/>
          </a:bodyPr>
          <a:lstStyle/>
          <a:p>
            <a:pPr algn="l"/>
            <a:endParaRPr lang="en-US" sz="2600">
              <a:solidFill>
                <a:srgbClr val="1B1B1B"/>
              </a:solidFill>
            </a:endParaRPr>
          </a:p>
        </p:txBody>
      </p:sp>
      <p:sp>
        <p:nvSpPr>
          <p:cNvPr id="19" name="Rectangle 18">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raphic 7" descr="Saxophone">
            <a:extLst>
              <a:ext uri="{FF2B5EF4-FFF2-40B4-BE49-F238E27FC236}">
                <a16:creationId xmlns:a16="http://schemas.microsoft.com/office/drawing/2014/main" id="{6862144D-1EEB-13A3-9409-61E4994DAA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57725" y="2612676"/>
            <a:ext cx="1632648" cy="1632648"/>
          </a:xfrm>
          <a:prstGeom prst="rect">
            <a:avLst/>
          </a:prstGeom>
        </p:spPr>
      </p:pic>
    </p:spTree>
    <p:extLst>
      <p:ext uri="{BB962C8B-B14F-4D97-AF65-F5344CB8AC3E}">
        <p14:creationId xmlns:p14="http://schemas.microsoft.com/office/powerpoint/2010/main" val="170338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5121" y="117693"/>
            <a:ext cx="6096000" cy="6186309"/>
          </a:xfrm>
          <a:prstGeom prst="rect">
            <a:avLst/>
          </a:prstGeom>
        </p:spPr>
        <p:txBody>
          <a:bodyPr>
            <a:spAutoFit/>
          </a:bodyPr>
          <a:lstStyle/>
          <a:p>
            <a:r>
              <a:rPr lang="en-US" dirty="0">
                <a:solidFill>
                  <a:srgbClr val="333333"/>
                </a:solidFill>
                <a:latin typeface="Roboto"/>
              </a:rPr>
              <a:t>
Autor </a:t>
            </a:r>
            <a:r>
              <a:rPr lang="en-US" dirty="0" err="1">
                <a:solidFill>
                  <a:srgbClr val="333333"/>
                </a:solidFill>
                <a:latin typeface="Roboto"/>
              </a:rPr>
              <a:t>posmatra</a:t>
            </a:r>
            <a:r>
              <a:rPr lang="en-US" dirty="0">
                <a:solidFill>
                  <a:srgbClr val="333333"/>
                </a:solidFill>
                <a:latin typeface="Roboto"/>
              </a:rPr>
              <a:t> </a:t>
            </a:r>
            <a:r>
              <a:rPr lang="en-US" dirty="0" err="1">
                <a:solidFill>
                  <a:srgbClr val="333333"/>
                </a:solidFill>
                <a:latin typeface="Roboto"/>
              </a:rPr>
              <a:t>jevrejski</a:t>
            </a:r>
            <a:r>
              <a:rPr lang="en-US" dirty="0">
                <a:solidFill>
                  <a:srgbClr val="333333"/>
                </a:solidFill>
                <a:latin typeface="Roboto"/>
              </a:rPr>
              <a:t> </a:t>
            </a:r>
            <a:r>
              <a:rPr lang="en-US" dirty="0" err="1">
                <a:solidFill>
                  <a:srgbClr val="333333"/>
                </a:solidFill>
                <a:latin typeface="Roboto"/>
              </a:rPr>
              <a:t>identitet</a:t>
            </a:r>
            <a:r>
              <a:rPr lang="en-US" dirty="0">
                <a:solidFill>
                  <a:srgbClr val="333333"/>
                </a:solidFill>
                <a:latin typeface="Roboto"/>
              </a:rPr>
              <a:t> </a:t>
            </a:r>
            <a:r>
              <a:rPr lang="en-US" dirty="0" err="1">
                <a:solidFill>
                  <a:srgbClr val="333333"/>
                </a:solidFill>
                <a:latin typeface="Roboto"/>
              </a:rPr>
              <a:t>kroz</a:t>
            </a:r>
            <a:r>
              <a:rPr lang="en-US" dirty="0">
                <a:solidFill>
                  <a:srgbClr val="333333"/>
                </a:solidFill>
                <a:latin typeface="Roboto"/>
              </a:rPr>
              <a:t> </a:t>
            </a:r>
            <a:r>
              <a:rPr lang="en-US" dirty="0" err="1">
                <a:solidFill>
                  <a:srgbClr val="333333"/>
                </a:solidFill>
                <a:latin typeface="Roboto"/>
              </a:rPr>
              <a:t>džez</a:t>
            </a:r>
            <a:r>
              <a:rPr lang="en-US" dirty="0">
                <a:solidFill>
                  <a:srgbClr val="333333"/>
                </a:solidFill>
                <a:latin typeface="Roboto"/>
              </a:rPr>
              <a:t> u </a:t>
            </a:r>
            <a:r>
              <a:rPr lang="en-US" dirty="0" err="1">
                <a:solidFill>
                  <a:srgbClr val="333333"/>
                </a:solidFill>
                <a:latin typeface="Roboto"/>
              </a:rPr>
              <a:t>kontekstu</a:t>
            </a:r>
            <a:r>
              <a:rPr lang="en-US" dirty="0">
                <a:solidFill>
                  <a:srgbClr val="333333"/>
                </a:solidFill>
                <a:latin typeface="Roboto"/>
              </a:rPr>
              <a:t> </a:t>
            </a:r>
            <a:r>
              <a:rPr lang="en-US" dirty="0" err="1">
                <a:solidFill>
                  <a:srgbClr val="333333"/>
                </a:solidFill>
                <a:latin typeface="Roboto"/>
              </a:rPr>
              <a:t>okolne</a:t>
            </a:r>
            <a:r>
              <a:rPr lang="en-US" dirty="0">
                <a:solidFill>
                  <a:srgbClr val="333333"/>
                </a:solidFill>
                <a:latin typeface="Roboto"/>
              </a:rPr>
              <a:t> </a:t>
            </a:r>
            <a:r>
              <a:rPr lang="en-US" dirty="0" err="1">
                <a:solidFill>
                  <a:srgbClr val="333333"/>
                </a:solidFill>
                <a:latin typeface="Roboto"/>
              </a:rPr>
              <a:t>američke</a:t>
            </a:r>
            <a:r>
              <a:rPr lang="en-US" dirty="0">
                <a:solidFill>
                  <a:srgbClr val="333333"/>
                </a:solidFill>
                <a:latin typeface="Roboto"/>
              </a:rPr>
              <a:t> </a:t>
            </a:r>
            <a:r>
              <a:rPr lang="en-US" dirty="0" err="1">
                <a:solidFill>
                  <a:srgbClr val="333333"/>
                </a:solidFill>
                <a:latin typeface="Roboto"/>
              </a:rPr>
              <a:t>kulture</a:t>
            </a:r>
            <a:r>
              <a:rPr lang="en-US" dirty="0">
                <a:solidFill>
                  <a:srgbClr val="333333"/>
                </a:solidFill>
                <a:latin typeface="Roboto"/>
              </a:rPr>
              <a:t>, </a:t>
            </a:r>
            <a:r>
              <a:rPr lang="en-US" dirty="0" err="1">
                <a:solidFill>
                  <a:srgbClr val="333333"/>
                </a:solidFill>
                <a:latin typeface="Roboto"/>
              </a:rPr>
              <a:t>verujući</a:t>
            </a:r>
            <a:r>
              <a:rPr lang="en-US" dirty="0">
                <a:solidFill>
                  <a:srgbClr val="333333"/>
                </a:solidFill>
                <a:latin typeface="Roboto"/>
              </a:rPr>
              <a:t> da </a:t>
            </a:r>
            <a:r>
              <a:rPr lang="en-US" dirty="0" err="1">
                <a:solidFill>
                  <a:srgbClr val="333333"/>
                </a:solidFill>
                <a:latin typeface="Roboto"/>
              </a:rPr>
              <a:t>su</a:t>
            </a:r>
            <a:r>
              <a:rPr lang="en-US" dirty="0">
                <a:solidFill>
                  <a:srgbClr val="333333"/>
                </a:solidFill>
                <a:latin typeface="Roboto"/>
              </a:rPr>
              <a:t> </a:t>
            </a:r>
            <a:r>
              <a:rPr lang="en-US" dirty="0" err="1">
                <a:solidFill>
                  <a:srgbClr val="333333"/>
                </a:solidFill>
                <a:latin typeface="Roboto"/>
              </a:rPr>
              <a:t>američki</a:t>
            </a:r>
            <a:r>
              <a:rPr lang="en-US" dirty="0">
                <a:solidFill>
                  <a:srgbClr val="333333"/>
                </a:solidFill>
                <a:latin typeface="Roboto"/>
              </a:rPr>
              <a:t> </a:t>
            </a:r>
            <a:r>
              <a:rPr lang="en-US" dirty="0" err="1">
                <a:solidFill>
                  <a:srgbClr val="333333"/>
                </a:solidFill>
                <a:latin typeface="Roboto"/>
              </a:rPr>
              <a:t>Jevreji</a:t>
            </a:r>
            <a:r>
              <a:rPr lang="en-US" dirty="0">
                <a:solidFill>
                  <a:srgbClr val="333333"/>
                </a:solidFill>
                <a:latin typeface="Roboto"/>
              </a:rPr>
              <a:t> </a:t>
            </a:r>
            <a:r>
              <a:rPr lang="en-US" dirty="0" err="1">
                <a:solidFill>
                  <a:srgbClr val="333333"/>
                </a:solidFill>
                <a:latin typeface="Roboto"/>
              </a:rPr>
              <a:t>koristili</a:t>
            </a:r>
            <a:r>
              <a:rPr lang="en-US" dirty="0">
                <a:solidFill>
                  <a:srgbClr val="333333"/>
                </a:solidFill>
                <a:latin typeface="Roboto"/>
              </a:rPr>
              <a:t> </a:t>
            </a:r>
            <a:r>
              <a:rPr lang="en-US" dirty="0" err="1">
                <a:solidFill>
                  <a:srgbClr val="333333"/>
                </a:solidFill>
                <a:latin typeface="Roboto"/>
              </a:rPr>
              <a:t>džez</a:t>
            </a:r>
            <a:r>
              <a:rPr lang="en-US" dirty="0">
                <a:solidFill>
                  <a:srgbClr val="333333"/>
                </a:solidFill>
                <a:latin typeface="Roboto"/>
              </a:rPr>
              <a:t> da </a:t>
            </a:r>
            <a:r>
              <a:rPr lang="en-US" dirty="0" err="1">
                <a:solidFill>
                  <a:srgbClr val="333333"/>
                </a:solidFill>
                <a:latin typeface="Roboto"/>
              </a:rPr>
              <a:t>konstruišu</a:t>
            </a:r>
            <a:r>
              <a:rPr lang="en-US" dirty="0">
                <a:solidFill>
                  <a:srgbClr val="333333"/>
                </a:solidFill>
                <a:latin typeface="Roboto"/>
              </a:rPr>
              <a:t> tri </a:t>
            </a:r>
            <a:r>
              <a:rPr lang="en-US" dirty="0" err="1">
                <a:solidFill>
                  <a:srgbClr val="333333"/>
                </a:solidFill>
                <a:latin typeface="Roboto"/>
              </a:rPr>
              <a:t>vrste</a:t>
            </a:r>
            <a:r>
              <a:rPr lang="en-US" dirty="0">
                <a:solidFill>
                  <a:srgbClr val="333333"/>
                </a:solidFill>
                <a:latin typeface="Roboto"/>
              </a:rPr>
              <a:t> </a:t>
            </a:r>
            <a:r>
              <a:rPr lang="en-US" dirty="0" err="1">
                <a:solidFill>
                  <a:srgbClr val="333333"/>
                </a:solidFill>
                <a:latin typeface="Roboto"/>
              </a:rPr>
              <a:t>identiteta</a:t>
            </a:r>
            <a:r>
              <a:rPr lang="en-US" dirty="0">
                <a:solidFill>
                  <a:srgbClr val="333333"/>
                </a:solidFill>
                <a:latin typeface="Roboto"/>
              </a:rPr>
              <a:t>: </a:t>
            </a:r>
            <a:endParaRPr lang="sr-Latn-RS" dirty="0">
              <a:solidFill>
                <a:srgbClr val="333333"/>
              </a:solidFill>
              <a:latin typeface="Roboto"/>
            </a:endParaRPr>
          </a:p>
          <a:p>
            <a:pPr marL="285750" indent="-285750">
              <a:buFont typeface="Arial" panose="020B0604020202020204" pitchFamily="34" charset="0"/>
              <a:buChar char="•"/>
            </a:pPr>
            <a:r>
              <a:rPr lang="en-US" dirty="0">
                <a:solidFill>
                  <a:srgbClr val="333333"/>
                </a:solidFill>
                <a:latin typeface="Roboto"/>
              </a:rPr>
              <a:t>da </a:t>
            </a:r>
            <a:r>
              <a:rPr lang="en-US" dirty="0" err="1">
                <a:solidFill>
                  <a:srgbClr val="333333"/>
                </a:solidFill>
                <a:latin typeface="Roboto"/>
              </a:rPr>
              <a:t>postanu</a:t>
            </a:r>
            <a:r>
              <a:rPr lang="en-US" dirty="0">
                <a:solidFill>
                  <a:srgbClr val="333333"/>
                </a:solidFill>
                <a:latin typeface="Roboto"/>
              </a:rPr>
              <a:t> </a:t>
            </a:r>
            <a:r>
              <a:rPr lang="en-US" dirty="0" err="1">
                <a:solidFill>
                  <a:srgbClr val="333333"/>
                </a:solidFill>
                <a:latin typeface="Roboto"/>
              </a:rPr>
              <a:t>više</a:t>
            </a:r>
            <a:r>
              <a:rPr lang="en-US" dirty="0">
                <a:solidFill>
                  <a:srgbClr val="333333"/>
                </a:solidFill>
                <a:latin typeface="Roboto"/>
              </a:rPr>
              <a:t> </a:t>
            </a:r>
            <a:r>
              <a:rPr lang="en-US" dirty="0" err="1">
                <a:solidFill>
                  <a:srgbClr val="333333"/>
                </a:solidFill>
                <a:latin typeface="Roboto"/>
              </a:rPr>
              <a:t>Amerikanci</a:t>
            </a:r>
            <a:r>
              <a:rPr lang="en-US" dirty="0">
                <a:solidFill>
                  <a:srgbClr val="333333"/>
                </a:solidFill>
                <a:latin typeface="Roboto"/>
              </a:rPr>
              <a:t>, </a:t>
            </a:r>
            <a:endParaRPr lang="sr-Latn-RS" dirty="0">
              <a:solidFill>
                <a:srgbClr val="333333"/>
              </a:solidFill>
              <a:latin typeface="Roboto"/>
            </a:endParaRPr>
          </a:p>
          <a:p>
            <a:pPr marL="285750" indent="-285750">
              <a:buFont typeface="Arial" panose="020B0604020202020204" pitchFamily="34" charset="0"/>
              <a:buChar char="•"/>
            </a:pPr>
            <a:r>
              <a:rPr lang="en-US" dirty="0">
                <a:solidFill>
                  <a:srgbClr val="333333"/>
                </a:solidFill>
                <a:latin typeface="Roboto"/>
              </a:rPr>
              <a:t>da </a:t>
            </a:r>
            <a:r>
              <a:rPr lang="en-US" dirty="0" err="1">
                <a:solidFill>
                  <a:srgbClr val="333333"/>
                </a:solidFill>
                <a:latin typeface="Roboto"/>
              </a:rPr>
              <a:t>istaknu</a:t>
            </a:r>
            <a:r>
              <a:rPr lang="en-US" dirty="0">
                <a:solidFill>
                  <a:srgbClr val="333333"/>
                </a:solidFill>
                <a:latin typeface="Roboto"/>
              </a:rPr>
              <a:t> </a:t>
            </a:r>
            <a:r>
              <a:rPr lang="en-US" dirty="0" err="1">
                <a:solidFill>
                  <a:srgbClr val="333333"/>
                </a:solidFill>
                <a:latin typeface="Roboto"/>
              </a:rPr>
              <a:t>svoj</a:t>
            </a:r>
            <a:r>
              <a:rPr lang="en-US" dirty="0">
                <a:solidFill>
                  <a:srgbClr val="333333"/>
                </a:solidFill>
                <a:latin typeface="Roboto"/>
              </a:rPr>
              <a:t> </a:t>
            </a:r>
            <a:r>
              <a:rPr lang="en-US" dirty="0" err="1">
                <a:solidFill>
                  <a:srgbClr val="333333"/>
                </a:solidFill>
                <a:latin typeface="Roboto"/>
              </a:rPr>
              <a:t>manjinski</a:t>
            </a:r>
            <a:r>
              <a:rPr lang="en-US" dirty="0">
                <a:solidFill>
                  <a:srgbClr val="333333"/>
                </a:solidFill>
                <a:latin typeface="Roboto"/>
              </a:rPr>
              <a:t> </a:t>
            </a:r>
            <a:r>
              <a:rPr lang="en-US" dirty="0" err="1">
                <a:solidFill>
                  <a:srgbClr val="333333"/>
                </a:solidFill>
                <a:latin typeface="Roboto"/>
              </a:rPr>
              <a:t>autsajderski</a:t>
            </a:r>
            <a:r>
              <a:rPr lang="en-US" dirty="0">
                <a:solidFill>
                  <a:srgbClr val="333333"/>
                </a:solidFill>
                <a:latin typeface="Roboto"/>
              </a:rPr>
              <a:t> status </a:t>
            </a:r>
            <a:r>
              <a:rPr lang="en-US" dirty="0" err="1">
                <a:solidFill>
                  <a:srgbClr val="333333"/>
                </a:solidFill>
                <a:latin typeface="Roboto"/>
              </a:rPr>
              <a:t>i</a:t>
            </a:r>
            <a:r>
              <a:rPr lang="en-US" dirty="0">
                <a:solidFill>
                  <a:srgbClr val="333333"/>
                </a:solidFill>
                <a:latin typeface="Roboto"/>
              </a:rPr>
              <a:t> </a:t>
            </a:r>
            <a:endParaRPr lang="sr-Latn-RS" dirty="0">
              <a:solidFill>
                <a:srgbClr val="333333"/>
              </a:solidFill>
              <a:latin typeface="Roboto"/>
            </a:endParaRPr>
          </a:p>
          <a:p>
            <a:pPr marL="285750" indent="-285750">
              <a:buFont typeface="Arial" panose="020B0604020202020204" pitchFamily="34" charset="0"/>
              <a:buChar char="•"/>
            </a:pPr>
            <a:r>
              <a:rPr lang="en-US" dirty="0">
                <a:solidFill>
                  <a:srgbClr val="333333"/>
                </a:solidFill>
                <a:latin typeface="Roboto"/>
              </a:rPr>
              <a:t>da </a:t>
            </a:r>
            <a:r>
              <a:rPr lang="en-US" dirty="0" err="1">
                <a:solidFill>
                  <a:srgbClr val="333333"/>
                </a:solidFill>
                <a:latin typeface="Roboto"/>
              </a:rPr>
              <a:t>postanu</a:t>
            </a:r>
            <a:r>
              <a:rPr lang="en-US" dirty="0">
                <a:solidFill>
                  <a:srgbClr val="333333"/>
                </a:solidFill>
                <a:latin typeface="Roboto"/>
              </a:rPr>
              <a:t> </a:t>
            </a:r>
            <a:r>
              <a:rPr lang="en-US" dirty="0" err="1">
                <a:solidFill>
                  <a:srgbClr val="333333"/>
                </a:solidFill>
                <a:latin typeface="Roboto"/>
              </a:rPr>
              <a:t>više</a:t>
            </a:r>
            <a:r>
              <a:rPr lang="en-US" dirty="0">
                <a:solidFill>
                  <a:srgbClr val="333333"/>
                </a:solidFill>
                <a:latin typeface="Roboto"/>
              </a:rPr>
              <a:t> </a:t>
            </a:r>
            <a:r>
              <a:rPr lang="en-US" dirty="0" err="1">
                <a:solidFill>
                  <a:srgbClr val="333333"/>
                </a:solidFill>
                <a:latin typeface="Roboto"/>
              </a:rPr>
              <a:t>Jevreji</a:t>
            </a:r>
            <a:r>
              <a:rPr lang="en-US" dirty="0">
                <a:solidFill>
                  <a:srgbClr val="333333"/>
                </a:solidFill>
                <a:latin typeface="Roboto"/>
              </a:rPr>
              <a:t>.</a:t>
            </a:r>
            <a:endParaRPr lang="sr-Latn-RS" dirty="0">
              <a:solidFill>
                <a:srgbClr val="333333"/>
              </a:solidFill>
              <a:latin typeface="Roboto"/>
            </a:endParaRPr>
          </a:p>
          <a:p>
            <a:endParaRPr lang="en-US" dirty="0">
              <a:solidFill>
                <a:srgbClr val="333333"/>
              </a:solidFill>
              <a:latin typeface="Roboto"/>
            </a:endParaRPr>
          </a:p>
          <a:p>
            <a:r>
              <a:rPr lang="en-US" dirty="0" err="1">
                <a:solidFill>
                  <a:srgbClr val="333333"/>
                </a:solidFill>
                <a:latin typeface="Roboto"/>
              </a:rPr>
              <a:t>Jevrejski</a:t>
            </a:r>
            <a:r>
              <a:rPr lang="en-US" dirty="0">
                <a:solidFill>
                  <a:srgbClr val="333333"/>
                </a:solidFill>
                <a:latin typeface="Roboto"/>
              </a:rPr>
              <a:t> </a:t>
            </a:r>
            <a:r>
              <a:rPr lang="en-US" dirty="0" err="1">
                <a:solidFill>
                  <a:srgbClr val="333333"/>
                </a:solidFill>
                <a:latin typeface="Roboto"/>
              </a:rPr>
              <a:t>muzičari</a:t>
            </a:r>
            <a:r>
              <a:rPr lang="en-US" dirty="0">
                <a:solidFill>
                  <a:srgbClr val="333333"/>
                </a:solidFill>
                <a:latin typeface="Roboto"/>
              </a:rPr>
              <a:t> </a:t>
            </a:r>
            <a:r>
              <a:rPr lang="en-US" dirty="0" err="1">
                <a:solidFill>
                  <a:srgbClr val="333333"/>
                </a:solidFill>
                <a:latin typeface="Roboto"/>
              </a:rPr>
              <a:t>su</a:t>
            </a:r>
            <a:r>
              <a:rPr lang="en-US" dirty="0">
                <a:solidFill>
                  <a:srgbClr val="333333"/>
                </a:solidFill>
                <a:latin typeface="Roboto"/>
              </a:rPr>
              <a:t> od </a:t>
            </a:r>
            <a:r>
              <a:rPr lang="en-US" dirty="0" err="1">
                <a:solidFill>
                  <a:srgbClr val="333333"/>
                </a:solidFill>
                <a:latin typeface="Roboto"/>
              </a:rPr>
              <a:t>početka</a:t>
            </a:r>
            <a:r>
              <a:rPr lang="en-US" dirty="0">
                <a:solidFill>
                  <a:srgbClr val="333333"/>
                </a:solidFill>
                <a:latin typeface="Roboto"/>
              </a:rPr>
              <a:t> </a:t>
            </a:r>
            <a:r>
              <a:rPr lang="en-US" dirty="0" err="1">
                <a:solidFill>
                  <a:srgbClr val="333333"/>
                </a:solidFill>
                <a:latin typeface="Roboto"/>
              </a:rPr>
              <a:t>koristili</a:t>
            </a:r>
            <a:r>
              <a:rPr lang="en-US" dirty="0">
                <a:solidFill>
                  <a:srgbClr val="333333"/>
                </a:solidFill>
                <a:latin typeface="Roboto"/>
              </a:rPr>
              <a:t> </a:t>
            </a:r>
            <a:r>
              <a:rPr lang="en-US" dirty="0" err="1">
                <a:solidFill>
                  <a:srgbClr val="333333"/>
                </a:solidFill>
                <a:latin typeface="Roboto"/>
              </a:rPr>
              <a:t>džez</a:t>
            </a:r>
            <a:r>
              <a:rPr lang="en-US" dirty="0">
                <a:solidFill>
                  <a:srgbClr val="333333"/>
                </a:solidFill>
                <a:latin typeface="Roboto"/>
              </a:rPr>
              <a:t> u </a:t>
            </a:r>
            <a:r>
              <a:rPr lang="en-US" dirty="0" err="1">
                <a:solidFill>
                  <a:srgbClr val="333333"/>
                </a:solidFill>
                <a:latin typeface="Roboto"/>
              </a:rPr>
              <a:t>sve</a:t>
            </a:r>
            <a:r>
              <a:rPr lang="en-US" dirty="0">
                <a:solidFill>
                  <a:srgbClr val="333333"/>
                </a:solidFill>
                <a:latin typeface="Roboto"/>
              </a:rPr>
              <a:t> tri </a:t>
            </a:r>
            <a:r>
              <a:rPr lang="en-US" dirty="0" err="1">
                <a:solidFill>
                  <a:srgbClr val="333333"/>
                </a:solidFill>
                <a:latin typeface="Roboto"/>
              </a:rPr>
              <a:t>ove</a:t>
            </a:r>
            <a:r>
              <a:rPr lang="en-US" dirty="0">
                <a:solidFill>
                  <a:srgbClr val="333333"/>
                </a:solidFill>
                <a:latin typeface="Roboto"/>
              </a:rPr>
              <a:t> </a:t>
            </a:r>
            <a:r>
              <a:rPr lang="en-US" dirty="0" err="1">
                <a:solidFill>
                  <a:srgbClr val="333333"/>
                </a:solidFill>
                <a:latin typeface="Roboto"/>
              </a:rPr>
              <a:t>svrhe</a:t>
            </a:r>
            <a:r>
              <a:rPr lang="en-US" dirty="0">
                <a:solidFill>
                  <a:srgbClr val="333333"/>
                </a:solidFill>
                <a:latin typeface="Roboto"/>
              </a:rPr>
              <a:t>, </a:t>
            </a:r>
            <a:r>
              <a:rPr lang="en-US" dirty="0" err="1">
                <a:solidFill>
                  <a:srgbClr val="333333"/>
                </a:solidFill>
                <a:latin typeface="Roboto"/>
              </a:rPr>
              <a:t>ali</a:t>
            </a:r>
            <a:r>
              <a:rPr lang="en-US" dirty="0">
                <a:solidFill>
                  <a:srgbClr val="333333"/>
                </a:solidFill>
                <a:latin typeface="Roboto"/>
              </a:rPr>
              <a:t> se </a:t>
            </a:r>
            <a:r>
              <a:rPr lang="en-US" dirty="0" err="1">
                <a:solidFill>
                  <a:srgbClr val="333333"/>
                </a:solidFill>
                <a:latin typeface="Roboto"/>
              </a:rPr>
              <a:t>akcenat</a:t>
            </a:r>
            <a:r>
              <a:rPr lang="en-US" dirty="0">
                <a:solidFill>
                  <a:srgbClr val="333333"/>
                </a:solidFill>
                <a:latin typeface="Roboto"/>
              </a:rPr>
              <a:t> </a:t>
            </a:r>
            <a:r>
              <a:rPr lang="en-US" dirty="0" err="1">
                <a:solidFill>
                  <a:srgbClr val="333333"/>
                </a:solidFill>
                <a:latin typeface="Roboto"/>
              </a:rPr>
              <a:t>vremenom</a:t>
            </a:r>
            <a:r>
              <a:rPr lang="en-US" dirty="0">
                <a:solidFill>
                  <a:srgbClr val="333333"/>
                </a:solidFill>
                <a:latin typeface="Roboto"/>
              </a:rPr>
              <a:t> </a:t>
            </a:r>
            <a:r>
              <a:rPr lang="en-US" dirty="0" err="1">
                <a:solidFill>
                  <a:srgbClr val="333333"/>
                </a:solidFill>
                <a:latin typeface="Roboto"/>
              </a:rPr>
              <a:t>promenio</a:t>
            </a:r>
            <a:r>
              <a:rPr lang="en-US" dirty="0">
                <a:solidFill>
                  <a:srgbClr val="333333"/>
                </a:solidFill>
                <a:latin typeface="Roboto"/>
              </a:rPr>
              <a:t>.  </a:t>
            </a:r>
            <a:endParaRPr lang="sr-Latn-RS" dirty="0">
              <a:solidFill>
                <a:srgbClr val="333333"/>
              </a:solidFill>
              <a:latin typeface="Roboto"/>
            </a:endParaRPr>
          </a:p>
          <a:p>
            <a:r>
              <a:rPr lang="en-US" dirty="0" err="1">
                <a:solidFill>
                  <a:srgbClr val="333333"/>
                </a:solidFill>
                <a:latin typeface="Roboto"/>
              </a:rPr>
              <a:t>Dvadesetih</a:t>
            </a:r>
            <a:r>
              <a:rPr lang="en-US" dirty="0">
                <a:solidFill>
                  <a:srgbClr val="333333"/>
                </a:solidFill>
                <a:latin typeface="Roboto"/>
              </a:rPr>
              <a:t> </a:t>
            </a:r>
            <a:r>
              <a:rPr lang="en-US" dirty="0" err="1">
                <a:solidFill>
                  <a:srgbClr val="333333"/>
                </a:solidFill>
                <a:latin typeface="Roboto"/>
              </a:rPr>
              <a:t>i</a:t>
            </a:r>
            <a:r>
              <a:rPr lang="en-US" dirty="0">
                <a:solidFill>
                  <a:srgbClr val="333333"/>
                </a:solidFill>
                <a:latin typeface="Roboto"/>
              </a:rPr>
              <a:t> </a:t>
            </a:r>
            <a:r>
              <a:rPr lang="en-US" dirty="0" err="1">
                <a:solidFill>
                  <a:srgbClr val="333333"/>
                </a:solidFill>
                <a:latin typeface="Roboto"/>
              </a:rPr>
              <a:t>tridesetih</a:t>
            </a:r>
            <a:r>
              <a:rPr lang="en-US" dirty="0">
                <a:solidFill>
                  <a:srgbClr val="333333"/>
                </a:solidFill>
                <a:latin typeface="Roboto"/>
              </a:rPr>
              <a:t> godina </a:t>
            </a:r>
            <a:r>
              <a:rPr lang="en-US" dirty="0" err="1">
                <a:solidFill>
                  <a:srgbClr val="333333"/>
                </a:solidFill>
                <a:latin typeface="Roboto"/>
              </a:rPr>
              <a:t>prošlog</a:t>
            </a:r>
            <a:r>
              <a:rPr lang="en-US" dirty="0">
                <a:solidFill>
                  <a:srgbClr val="333333"/>
                </a:solidFill>
                <a:latin typeface="Roboto"/>
              </a:rPr>
              <a:t> </a:t>
            </a:r>
            <a:r>
              <a:rPr lang="en-US" dirty="0" err="1">
                <a:solidFill>
                  <a:srgbClr val="333333"/>
                </a:solidFill>
                <a:latin typeface="Roboto"/>
              </a:rPr>
              <a:t>veka</a:t>
            </a:r>
            <a:r>
              <a:rPr lang="en-US" dirty="0">
                <a:solidFill>
                  <a:srgbClr val="333333"/>
                </a:solidFill>
                <a:latin typeface="Roboto"/>
              </a:rPr>
              <a:t>, </a:t>
            </a:r>
            <a:r>
              <a:rPr lang="en-US" dirty="0" err="1">
                <a:solidFill>
                  <a:srgbClr val="333333"/>
                </a:solidFill>
                <a:latin typeface="Roboto"/>
              </a:rPr>
              <a:t>kada</a:t>
            </a:r>
            <a:r>
              <a:rPr lang="en-US" dirty="0">
                <a:solidFill>
                  <a:srgbClr val="333333"/>
                </a:solidFill>
                <a:latin typeface="Roboto"/>
              </a:rPr>
              <a:t> </a:t>
            </a:r>
            <a:r>
              <a:rPr lang="en-US" dirty="0" err="1">
                <a:solidFill>
                  <a:srgbClr val="333333"/>
                </a:solidFill>
                <a:latin typeface="Roboto"/>
              </a:rPr>
              <a:t>su</a:t>
            </a:r>
            <a:r>
              <a:rPr lang="en-US" dirty="0">
                <a:solidFill>
                  <a:srgbClr val="333333"/>
                </a:solidFill>
                <a:latin typeface="Roboto"/>
              </a:rPr>
              <a:t> </a:t>
            </a:r>
            <a:r>
              <a:rPr lang="en-US" dirty="0" err="1">
                <a:solidFill>
                  <a:srgbClr val="333333"/>
                </a:solidFill>
                <a:latin typeface="Roboto"/>
              </a:rPr>
              <a:t>Jevreji</a:t>
            </a:r>
            <a:r>
              <a:rPr lang="en-US" dirty="0">
                <a:solidFill>
                  <a:srgbClr val="333333"/>
                </a:solidFill>
                <a:latin typeface="Roboto"/>
              </a:rPr>
              <a:t> </a:t>
            </a:r>
            <a:r>
              <a:rPr lang="en-US" dirty="0" err="1">
                <a:solidFill>
                  <a:srgbClr val="333333"/>
                </a:solidFill>
                <a:latin typeface="Roboto"/>
              </a:rPr>
              <a:t>viđeni</a:t>
            </a:r>
            <a:r>
              <a:rPr lang="en-US" dirty="0">
                <a:solidFill>
                  <a:srgbClr val="333333"/>
                </a:solidFill>
                <a:latin typeface="Roboto"/>
              </a:rPr>
              <a:t> </a:t>
            </a:r>
            <a:r>
              <a:rPr lang="en-US" dirty="0" err="1">
                <a:solidFill>
                  <a:srgbClr val="333333"/>
                </a:solidFill>
                <a:latin typeface="Roboto"/>
              </a:rPr>
              <a:t>kao</a:t>
            </a:r>
            <a:r>
              <a:rPr lang="en-US" dirty="0">
                <a:solidFill>
                  <a:srgbClr val="333333"/>
                </a:solidFill>
                <a:latin typeface="Roboto"/>
              </a:rPr>
              <a:t> </a:t>
            </a:r>
            <a:r>
              <a:rPr lang="en-US" dirty="0" err="1">
                <a:solidFill>
                  <a:srgbClr val="333333"/>
                </a:solidFill>
                <a:latin typeface="Roboto"/>
              </a:rPr>
              <a:t>strani</a:t>
            </a:r>
            <a:r>
              <a:rPr lang="en-US" dirty="0">
                <a:solidFill>
                  <a:srgbClr val="333333"/>
                </a:solidFill>
                <a:latin typeface="Roboto"/>
              </a:rPr>
              <a:t>, </a:t>
            </a:r>
            <a:r>
              <a:rPr lang="en-US" dirty="0" err="1">
                <a:solidFill>
                  <a:srgbClr val="333333"/>
                </a:solidFill>
                <a:latin typeface="Roboto"/>
              </a:rPr>
              <a:t>Jevreji</a:t>
            </a:r>
            <a:r>
              <a:rPr lang="en-US" dirty="0">
                <a:solidFill>
                  <a:srgbClr val="333333"/>
                </a:solidFill>
                <a:latin typeface="Roboto"/>
              </a:rPr>
              <a:t> </a:t>
            </a:r>
            <a:r>
              <a:rPr lang="en-US" dirty="0" err="1">
                <a:solidFill>
                  <a:srgbClr val="333333"/>
                </a:solidFill>
                <a:latin typeface="Roboto"/>
              </a:rPr>
              <a:t>su</a:t>
            </a:r>
            <a:r>
              <a:rPr lang="en-US" dirty="0">
                <a:solidFill>
                  <a:srgbClr val="333333"/>
                </a:solidFill>
                <a:latin typeface="Roboto"/>
              </a:rPr>
              <a:t> </a:t>
            </a:r>
            <a:r>
              <a:rPr lang="en-US" dirty="0" err="1">
                <a:solidFill>
                  <a:srgbClr val="333333"/>
                </a:solidFill>
                <a:latin typeface="Roboto"/>
              </a:rPr>
              <a:t>koristili</a:t>
            </a:r>
            <a:r>
              <a:rPr lang="en-US" dirty="0">
                <a:solidFill>
                  <a:srgbClr val="333333"/>
                </a:solidFill>
                <a:latin typeface="Roboto"/>
              </a:rPr>
              <a:t> </a:t>
            </a:r>
            <a:r>
              <a:rPr lang="en-US" dirty="0" err="1">
                <a:solidFill>
                  <a:srgbClr val="333333"/>
                </a:solidFill>
                <a:latin typeface="Roboto"/>
              </a:rPr>
              <a:t>džez</a:t>
            </a:r>
            <a:r>
              <a:rPr lang="en-US" dirty="0">
                <a:solidFill>
                  <a:srgbClr val="333333"/>
                </a:solidFill>
                <a:latin typeface="Roboto"/>
              </a:rPr>
              <a:t> da </a:t>
            </a:r>
            <a:r>
              <a:rPr lang="en-US" dirty="0" err="1">
                <a:solidFill>
                  <a:srgbClr val="333333"/>
                </a:solidFill>
                <a:latin typeface="Roboto"/>
              </a:rPr>
              <a:t>naprave</a:t>
            </a:r>
            <a:r>
              <a:rPr lang="en-US" dirty="0">
                <a:solidFill>
                  <a:srgbClr val="333333"/>
                </a:solidFill>
                <a:latin typeface="Roboto"/>
              </a:rPr>
              <a:t> </a:t>
            </a:r>
            <a:r>
              <a:rPr lang="en-US" dirty="0" err="1">
                <a:solidFill>
                  <a:srgbClr val="333333"/>
                </a:solidFill>
                <a:latin typeface="Roboto"/>
              </a:rPr>
              <a:t>inkluzivniju</a:t>
            </a:r>
            <a:r>
              <a:rPr lang="en-US" dirty="0">
                <a:solidFill>
                  <a:srgbClr val="333333"/>
                </a:solidFill>
                <a:latin typeface="Roboto"/>
              </a:rPr>
              <a:t> </a:t>
            </a:r>
            <a:r>
              <a:rPr lang="en-US" dirty="0" err="1">
                <a:solidFill>
                  <a:srgbClr val="333333"/>
                </a:solidFill>
                <a:latin typeface="Roboto"/>
              </a:rPr>
              <a:t>Ameriku</a:t>
            </a:r>
            <a:r>
              <a:rPr lang="en-US" dirty="0">
                <a:solidFill>
                  <a:srgbClr val="333333"/>
                </a:solidFill>
                <a:latin typeface="Roboto"/>
              </a:rPr>
              <a:t>, za </a:t>
            </a:r>
            <a:r>
              <a:rPr lang="en-US" dirty="0" err="1">
                <a:solidFill>
                  <a:srgbClr val="333333"/>
                </a:solidFill>
                <a:latin typeface="Roboto"/>
              </a:rPr>
              <a:t>sebe</a:t>
            </a:r>
            <a:r>
              <a:rPr lang="en-US" dirty="0">
                <a:solidFill>
                  <a:srgbClr val="333333"/>
                </a:solidFill>
                <a:latin typeface="Roboto"/>
              </a:rPr>
              <a:t> </a:t>
            </a:r>
            <a:r>
              <a:rPr lang="en-US" dirty="0" err="1">
                <a:solidFill>
                  <a:srgbClr val="333333"/>
                </a:solidFill>
                <a:latin typeface="Roboto"/>
              </a:rPr>
              <a:t>i</a:t>
            </a:r>
            <a:r>
              <a:rPr lang="en-US" dirty="0">
                <a:solidFill>
                  <a:srgbClr val="333333"/>
                </a:solidFill>
                <a:latin typeface="Roboto"/>
              </a:rPr>
              <a:t> za </a:t>
            </a:r>
            <a:r>
              <a:rPr lang="en-US" dirty="0" err="1">
                <a:solidFill>
                  <a:srgbClr val="333333"/>
                </a:solidFill>
                <a:latin typeface="Roboto"/>
              </a:rPr>
              <a:t>crnce</a:t>
            </a:r>
            <a:r>
              <a:rPr lang="en-US" dirty="0">
                <a:solidFill>
                  <a:srgbClr val="333333"/>
                </a:solidFill>
                <a:latin typeface="Roboto"/>
              </a:rPr>
              <a:t>, </a:t>
            </a:r>
            <a:r>
              <a:rPr lang="en-US" dirty="0" err="1">
                <a:solidFill>
                  <a:srgbClr val="333333"/>
                </a:solidFill>
                <a:latin typeface="Roboto"/>
              </a:rPr>
              <a:t>usavršavanje</a:t>
            </a:r>
            <a:r>
              <a:rPr lang="en-US" dirty="0">
                <a:solidFill>
                  <a:srgbClr val="333333"/>
                </a:solidFill>
                <a:latin typeface="Roboto"/>
              </a:rPr>
              <a:t> </a:t>
            </a:r>
            <a:r>
              <a:rPr lang="en-US" dirty="0" err="1">
                <a:solidFill>
                  <a:srgbClr val="333333"/>
                </a:solidFill>
                <a:latin typeface="Roboto"/>
              </a:rPr>
              <a:t>svog</a:t>
            </a:r>
            <a:r>
              <a:rPr lang="en-US" dirty="0">
                <a:solidFill>
                  <a:srgbClr val="333333"/>
                </a:solidFill>
                <a:latin typeface="Roboto"/>
              </a:rPr>
              <a:t> </a:t>
            </a:r>
            <a:r>
              <a:rPr lang="en-US" dirty="0" err="1">
                <a:solidFill>
                  <a:srgbClr val="333333"/>
                </a:solidFill>
                <a:latin typeface="Roboto"/>
              </a:rPr>
              <a:t>američkog</a:t>
            </a:r>
            <a:r>
              <a:rPr lang="en-US" dirty="0">
                <a:solidFill>
                  <a:srgbClr val="333333"/>
                </a:solidFill>
                <a:latin typeface="Roboto"/>
              </a:rPr>
              <a:t> </a:t>
            </a:r>
            <a:r>
              <a:rPr lang="en-US" dirty="0" err="1">
                <a:solidFill>
                  <a:srgbClr val="333333"/>
                </a:solidFill>
                <a:latin typeface="Roboto"/>
              </a:rPr>
              <a:t>identiteta</a:t>
            </a:r>
            <a:r>
              <a:rPr lang="en-US" dirty="0">
                <a:solidFill>
                  <a:srgbClr val="333333"/>
                </a:solidFill>
                <a:latin typeface="Roboto"/>
              </a:rPr>
              <a:t>. </a:t>
            </a:r>
            <a:endParaRPr lang="sr-Latn-RS" dirty="0">
              <a:solidFill>
                <a:srgbClr val="333333"/>
              </a:solidFill>
              <a:latin typeface="Roboto"/>
            </a:endParaRPr>
          </a:p>
          <a:p>
            <a:r>
              <a:rPr lang="en-US" dirty="0" err="1">
                <a:solidFill>
                  <a:srgbClr val="333333"/>
                </a:solidFill>
                <a:latin typeface="Roboto"/>
              </a:rPr>
              <a:t>Počevši</a:t>
            </a:r>
            <a:r>
              <a:rPr lang="en-US" dirty="0">
                <a:solidFill>
                  <a:srgbClr val="333333"/>
                </a:solidFill>
                <a:latin typeface="Roboto"/>
              </a:rPr>
              <a:t> od </a:t>
            </a:r>
            <a:r>
              <a:rPr lang="en-US" dirty="0" err="1">
                <a:solidFill>
                  <a:srgbClr val="333333"/>
                </a:solidFill>
                <a:latin typeface="Roboto"/>
              </a:rPr>
              <a:t>četrdesetih</a:t>
            </a:r>
            <a:r>
              <a:rPr lang="en-US" dirty="0">
                <a:solidFill>
                  <a:srgbClr val="333333"/>
                </a:solidFill>
                <a:latin typeface="Roboto"/>
              </a:rPr>
              <a:t> godina </a:t>
            </a:r>
            <a:r>
              <a:rPr lang="en-US" dirty="0" err="1">
                <a:solidFill>
                  <a:srgbClr val="333333"/>
                </a:solidFill>
                <a:latin typeface="Roboto"/>
              </a:rPr>
              <a:t>prošlog</a:t>
            </a:r>
            <a:r>
              <a:rPr lang="en-US" dirty="0">
                <a:solidFill>
                  <a:srgbClr val="333333"/>
                </a:solidFill>
                <a:latin typeface="Roboto"/>
              </a:rPr>
              <a:t> </a:t>
            </a:r>
            <a:r>
              <a:rPr lang="en-US" dirty="0" err="1">
                <a:solidFill>
                  <a:srgbClr val="333333"/>
                </a:solidFill>
                <a:latin typeface="Roboto"/>
              </a:rPr>
              <a:t>veka</a:t>
            </a:r>
            <a:r>
              <a:rPr lang="en-US" dirty="0">
                <a:solidFill>
                  <a:srgbClr val="333333"/>
                </a:solidFill>
                <a:latin typeface="Roboto"/>
              </a:rPr>
              <a:t>, </a:t>
            </a:r>
            <a:r>
              <a:rPr lang="en-US" dirty="0" err="1">
                <a:solidFill>
                  <a:srgbClr val="333333"/>
                </a:solidFill>
                <a:latin typeface="Roboto"/>
              </a:rPr>
              <a:t>kako</a:t>
            </a:r>
            <a:r>
              <a:rPr lang="en-US" dirty="0">
                <a:solidFill>
                  <a:srgbClr val="333333"/>
                </a:solidFill>
                <a:latin typeface="Roboto"/>
              </a:rPr>
              <a:t> </a:t>
            </a:r>
            <a:r>
              <a:rPr lang="en-US" dirty="0" err="1">
                <a:solidFill>
                  <a:srgbClr val="333333"/>
                </a:solidFill>
                <a:latin typeface="Roboto"/>
              </a:rPr>
              <a:t>su</a:t>
            </a:r>
            <a:r>
              <a:rPr lang="en-US" dirty="0">
                <a:solidFill>
                  <a:srgbClr val="333333"/>
                </a:solidFill>
                <a:latin typeface="Roboto"/>
              </a:rPr>
              <a:t> </a:t>
            </a:r>
            <a:r>
              <a:rPr lang="en-US" dirty="0" err="1">
                <a:solidFill>
                  <a:srgbClr val="333333"/>
                </a:solidFill>
                <a:latin typeface="Roboto"/>
              </a:rPr>
              <a:t>Jevreji</a:t>
            </a:r>
            <a:r>
              <a:rPr lang="en-US" dirty="0">
                <a:solidFill>
                  <a:srgbClr val="333333"/>
                </a:solidFill>
                <a:latin typeface="Roboto"/>
              </a:rPr>
              <a:t> </a:t>
            </a:r>
            <a:r>
              <a:rPr lang="en-US" dirty="0" err="1">
                <a:solidFill>
                  <a:srgbClr val="333333"/>
                </a:solidFill>
                <a:latin typeface="Roboto"/>
              </a:rPr>
              <a:t>postajali</a:t>
            </a:r>
            <a:r>
              <a:rPr lang="en-US" dirty="0">
                <a:solidFill>
                  <a:srgbClr val="333333"/>
                </a:solidFill>
                <a:latin typeface="Roboto"/>
              </a:rPr>
              <a:t> </a:t>
            </a:r>
            <a:r>
              <a:rPr lang="en-US" dirty="0" err="1">
                <a:solidFill>
                  <a:srgbClr val="333333"/>
                </a:solidFill>
                <a:latin typeface="Roboto"/>
              </a:rPr>
              <a:t>sve</a:t>
            </a:r>
            <a:r>
              <a:rPr lang="en-US" dirty="0">
                <a:solidFill>
                  <a:srgbClr val="333333"/>
                </a:solidFill>
                <a:latin typeface="Roboto"/>
              </a:rPr>
              <a:t> </a:t>
            </a:r>
            <a:r>
              <a:rPr lang="en-US" dirty="0" err="1">
                <a:solidFill>
                  <a:srgbClr val="333333"/>
                </a:solidFill>
                <a:latin typeface="Roboto"/>
              </a:rPr>
              <a:t>prihvaćeniji</a:t>
            </a:r>
            <a:r>
              <a:rPr lang="en-US" dirty="0">
                <a:solidFill>
                  <a:srgbClr val="333333"/>
                </a:solidFill>
                <a:latin typeface="Roboto"/>
              </a:rPr>
              <a:t> u </a:t>
            </a:r>
            <a:r>
              <a:rPr lang="en-US" dirty="0" err="1">
                <a:solidFill>
                  <a:srgbClr val="333333"/>
                </a:solidFill>
                <a:latin typeface="Roboto"/>
              </a:rPr>
              <a:t>mejnstrimu</a:t>
            </a:r>
            <a:r>
              <a:rPr lang="en-US" dirty="0">
                <a:solidFill>
                  <a:srgbClr val="333333"/>
                </a:solidFill>
                <a:latin typeface="Roboto"/>
              </a:rPr>
              <a:t>, </a:t>
            </a:r>
            <a:r>
              <a:rPr lang="en-US" dirty="0" err="1">
                <a:solidFill>
                  <a:srgbClr val="333333"/>
                </a:solidFill>
                <a:latin typeface="Roboto"/>
              </a:rPr>
              <a:t>koristili</a:t>
            </a:r>
            <a:r>
              <a:rPr lang="en-US" dirty="0">
                <a:solidFill>
                  <a:srgbClr val="333333"/>
                </a:solidFill>
                <a:latin typeface="Roboto"/>
              </a:rPr>
              <a:t> </a:t>
            </a:r>
            <a:r>
              <a:rPr lang="en-US" dirty="0" err="1">
                <a:solidFill>
                  <a:srgbClr val="333333"/>
                </a:solidFill>
                <a:latin typeface="Roboto"/>
              </a:rPr>
              <a:t>su</a:t>
            </a:r>
            <a:r>
              <a:rPr lang="en-US" dirty="0">
                <a:solidFill>
                  <a:srgbClr val="333333"/>
                </a:solidFill>
                <a:latin typeface="Roboto"/>
              </a:rPr>
              <a:t> </a:t>
            </a:r>
            <a:r>
              <a:rPr lang="en-US" dirty="0" err="1">
                <a:solidFill>
                  <a:srgbClr val="333333"/>
                </a:solidFill>
                <a:latin typeface="Roboto"/>
              </a:rPr>
              <a:t>džez</a:t>
            </a:r>
            <a:r>
              <a:rPr lang="en-US" dirty="0">
                <a:solidFill>
                  <a:srgbClr val="333333"/>
                </a:solidFill>
                <a:latin typeface="Roboto"/>
              </a:rPr>
              <a:t> da se "</a:t>
            </a:r>
            <a:r>
              <a:rPr lang="en-US" dirty="0" err="1">
                <a:solidFill>
                  <a:srgbClr val="333333"/>
                </a:solidFill>
                <a:latin typeface="Roboto"/>
              </a:rPr>
              <a:t>ponovo</a:t>
            </a:r>
            <a:r>
              <a:rPr lang="en-US" dirty="0">
                <a:solidFill>
                  <a:srgbClr val="333333"/>
                </a:solidFill>
                <a:latin typeface="Roboto"/>
              </a:rPr>
              <a:t> </a:t>
            </a:r>
            <a:r>
              <a:rPr lang="en-US" dirty="0" err="1">
                <a:solidFill>
                  <a:srgbClr val="333333"/>
                </a:solidFill>
                <a:latin typeface="Roboto"/>
              </a:rPr>
              <a:t>manjinizuju</a:t>
            </a:r>
            <a:r>
              <a:rPr lang="en-US" dirty="0">
                <a:solidFill>
                  <a:srgbClr val="333333"/>
                </a:solidFill>
                <a:latin typeface="Roboto"/>
              </a:rPr>
              <a:t>" </a:t>
            </a:r>
            <a:r>
              <a:rPr lang="en-US" dirty="0" err="1">
                <a:solidFill>
                  <a:srgbClr val="333333"/>
                </a:solidFill>
                <a:latin typeface="Roboto"/>
              </a:rPr>
              <a:t>i</a:t>
            </a:r>
            <a:r>
              <a:rPr lang="en-US" dirty="0">
                <a:solidFill>
                  <a:srgbClr val="333333"/>
                </a:solidFill>
                <a:latin typeface="Roboto"/>
              </a:rPr>
              <a:t> </a:t>
            </a:r>
            <a:r>
              <a:rPr lang="en-US" dirty="0" err="1">
                <a:solidFill>
                  <a:srgbClr val="333333"/>
                </a:solidFill>
                <a:latin typeface="Roboto"/>
              </a:rPr>
              <a:t>izbegnu</a:t>
            </a:r>
            <a:r>
              <a:rPr lang="en-US" dirty="0">
                <a:solidFill>
                  <a:srgbClr val="333333"/>
                </a:solidFill>
                <a:latin typeface="Roboto"/>
              </a:rPr>
              <a:t> </a:t>
            </a:r>
            <a:r>
              <a:rPr lang="en-US" dirty="0" err="1">
                <a:solidFill>
                  <a:srgbClr val="333333"/>
                </a:solidFill>
                <a:latin typeface="Roboto"/>
              </a:rPr>
              <a:t>preterano</a:t>
            </a:r>
            <a:r>
              <a:rPr lang="en-US" dirty="0">
                <a:solidFill>
                  <a:srgbClr val="333333"/>
                </a:solidFill>
                <a:latin typeface="Roboto"/>
              </a:rPr>
              <a:t> </a:t>
            </a:r>
            <a:r>
              <a:rPr lang="en-US" dirty="0" err="1">
                <a:solidFill>
                  <a:srgbClr val="333333"/>
                </a:solidFill>
                <a:latin typeface="Roboto"/>
              </a:rPr>
              <a:t>asimilaciju</a:t>
            </a:r>
            <a:r>
              <a:rPr lang="en-US" dirty="0">
                <a:solidFill>
                  <a:srgbClr val="333333"/>
                </a:solidFill>
                <a:latin typeface="Roboto"/>
              </a:rPr>
              <a:t> </a:t>
            </a:r>
            <a:r>
              <a:rPr lang="en-US" dirty="0" err="1">
                <a:solidFill>
                  <a:srgbClr val="333333"/>
                </a:solidFill>
                <a:latin typeface="Roboto"/>
              </a:rPr>
              <a:t>kroz</a:t>
            </a:r>
            <a:r>
              <a:rPr lang="en-US" dirty="0">
                <a:solidFill>
                  <a:srgbClr val="333333"/>
                </a:solidFill>
                <a:latin typeface="Roboto"/>
              </a:rPr>
              <a:t> </a:t>
            </a:r>
            <a:r>
              <a:rPr lang="en-US" dirty="0" err="1">
                <a:solidFill>
                  <a:srgbClr val="333333"/>
                </a:solidFill>
                <a:latin typeface="Roboto"/>
              </a:rPr>
              <a:t>identifikaciju</a:t>
            </a:r>
            <a:r>
              <a:rPr lang="en-US" dirty="0">
                <a:solidFill>
                  <a:srgbClr val="333333"/>
                </a:solidFill>
                <a:latin typeface="Roboto"/>
              </a:rPr>
              <a:t> </a:t>
            </a:r>
            <a:r>
              <a:rPr lang="en-US" dirty="0" err="1">
                <a:solidFill>
                  <a:srgbClr val="333333"/>
                </a:solidFill>
                <a:latin typeface="Roboto"/>
              </a:rPr>
              <a:t>sa</a:t>
            </a:r>
            <a:r>
              <a:rPr lang="en-US" dirty="0">
                <a:solidFill>
                  <a:srgbClr val="333333"/>
                </a:solidFill>
                <a:latin typeface="Roboto"/>
              </a:rPr>
              <a:t> </a:t>
            </a:r>
            <a:r>
              <a:rPr lang="en-US" dirty="0" err="1">
                <a:solidFill>
                  <a:srgbClr val="333333"/>
                </a:solidFill>
                <a:latin typeface="Roboto"/>
              </a:rPr>
              <a:t>Afroamerikancima</a:t>
            </a:r>
            <a:r>
              <a:rPr lang="en-US" dirty="0">
                <a:solidFill>
                  <a:srgbClr val="333333"/>
                </a:solidFill>
                <a:latin typeface="Roboto"/>
              </a:rPr>
              <a:t>. </a:t>
            </a:r>
            <a:endParaRPr lang="sr-Latn-RS" dirty="0">
              <a:solidFill>
                <a:srgbClr val="333333"/>
              </a:solidFill>
              <a:latin typeface="Roboto"/>
            </a:endParaRPr>
          </a:p>
          <a:p>
            <a:r>
              <a:rPr lang="en-US" dirty="0" err="1">
                <a:solidFill>
                  <a:srgbClr val="333333"/>
                </a:solidFill>
                <a:latin typeface="Roboto"/>
              </a:rPr>
              <a:t>Konačno</a:t>
            </a:r>
            <a:r>
              <a:rPr lang="en-US" dirty="0">
                <a:solidFill>
                  <a:srgbClr val="333333"/>
                </a:solidFill>
                <a:latin typeface="Roboto"/>
              </a:rPr>
              <a:t>, </a:t>
            </a:r>
            <a:r>
              <a:rPr lang="en-US" dirty="0" err="1">
                <a:solidFill>
                  <a:srgbClr val="333333"/>
                </a:solidFill>
                <a:latin typeface="Roboto"/>
              </a:rPr>
              <a:t>počevši</a:t>
            </a:r>
            <a:r>
              <a:rPr lang="en-US" dirty="0">
                <a:solidFill>
                  <a:srgbClr val="333333"/>
                </a:solidFill>
                <a:latin typeface="Roboto"/>
              </a:rPr>
              <a:t> od </a:t>
            </a:r>
            <a:r>
              <a:rPr lang="en-US" dirty="0" err="1">
                <a:solidFill>
                  <a:srgbClr val="333333"/>
                </a:solidFill>
                <a:latin typeface="Roboto"/>
              </a:rPr>
              <a:t>šezdesetih</a:t>
            </a:r>
            <a:r>
              <a:rPr lang="en-US" dirty="0">
                <a:solidFill>
                  <a:srgbClr val="333333"/>
                </a:solidFill>
                <a:latin typeface="Roboto"/>
              </a:rPr>
              <a:t> godina </a:t>
            </a:r>
            <a:r>
              <a:rPr lang="en-US" dirty="0" err="1">
                <a:solidFill>
                  <a:srgbClr val="333333"/>
                </a:solidFill>
                <a:latin typeface="Roboto"/>
              </a:rPr>
              <a:t>prošlog</a:t>
            </a:r>
            <a:r>
              <a:rPr lang="en-US" dirty="0">
                <a:solidFill>
                  <a:srgbClr val="333333"/>
                </a:solidFill>
                <a:latin typeface="Roboto"/>
              </a:rPr>
              <a:t> </a:t>
            </a:r>
            <a:r>
              <a:rPr lang="en-US" dirty="0" err="1">
                <a:solidFill>
                  <a:srgbClr val="333333"/>
                </a:solidFill>
                <a:latin typeface="Roboto"/>
              </a:rPr>
              <a:t>veka</a:t>
            </a:r>
            <a:r>
              <a:rPr lang="en-US" dirty="0">
                <a:solidFill>
                  <a:srgbClr val="333333"/>
                </a:solidFill>
                <a:latin typeface="Roboto"/>
              </a:rPr>
              <a:t> </a:t>
            </a:r>
            <a:r>
              <a:rPr lang="en-US" dirty="0" err="1">
                <a:solidFill>
                  <a:srgbClr val="333333"/>
                </a:solidFill>
                <a:latin typeface="Roboto"/>
              </a:rPr>
              <a:t>kako</a:t>
            </a:r>
            <a:r>
              <a:rPr lang="en-US" dirty="0">
                <a:solidFill>
                  <a:srgbClr val="333333"/>
                </a:solidFill>
                <a:latin typeface="Roboto"/>
              </a:rPr>
              <a:t> </a:t>
            </a:r>
            <a:r>
              <a:rPr lang="sr-Latn-RS" dirty="0">
                <a:solidFill>
                  <a:srgbClr val="333333"/>
                </a:solidFill>
                <a:latin typeface="Roboto"/>
              </a:rPr>
              <a:t>su</a:t>
            </a:r>
            <a:r>
              <a:rPr lang="en-US" dirty="0">
                <a:solidFill>
                  <a:srgbClr val="333333"/>
                </a:solidFill>
                <a:latin typeface="Roboto"/>
              </a:rPr>
              <a:t> </a:t>
            </a:r>
            <a:r>
              <a:rPr lang="en-US" dirty="0" err="1">
                <a:solidFill>
                  <a:srgbClr val="333333"/>
                </a:solidFill>
                <a:latin typeface="Roboto"/>
              </a:rPr>
              <a:t>etničk</a:t>
            </a:r>
            <a:r>
              <a:rPr lang="sr-Latn-RS" dirty="0">
                <a:solidFill>
                  <a:srgbClr val="333333"/>
                </a:solidFill>
                <a:latin typeface="Roboto"/>
              </a:rPr>
              <a:t>i</a:t>
            </a:r>
            <a:r>
              <a:rPr lang="en-US" dirty="0">
                <a:solidFill>
                  <a:srgbClr val="333333"/>
                </a:solidFill>
                <a:latin typeface="Roboto"/>
              </a:rPr>
              <a:t> </a:t>
            </a:r>
            <a:r>
              <a:rPr lang="sr-Latn-RS" dirty="0">
                <a:solidFill>
                  <a:srgbClr val="333333"/>
                </a:solidFill>
                <a:latin typeface="Roboto"/>
              </a:rPr>
              <a:t>stavovi </a:t>
            </a:r>
            <a:r>
              <a:rPr lang="en-US" dirty="0">
                <a:solidFill>
                  <a:srgbClr val="333333"/>
                </a:solidFill>
                <a:latin typeface="Roboto"/>
              </a:rPr>
              <a:t>postal</a:t>
            </a:r>
            <a:r>
              <a:rPr lang="sr-Latn-RS" dirty="0">
                <a:solidFill>
                  <a:srgbClr val="333333"/>
                </a:solidFill>
                <a:latin typeface="Roboto"/>
              </a:rPr>
              <a:t>i</a:t>
            </a:r>
            <a:r>
              <a:rPr lang="en-US" dirty="0">
                <a:solidFill>
                  <a:srgbClr val="333333"/>
                </a:solidFill>
                <a:latin typeface="Roboto"/>
              </a:rPr>
              <a:t> </a:t>
            </a:r>
            <a:r>
              <a:rPr lang="en-US" dirty="0" err="1">
                <a:solidFill>
                  <a:srgbClr val="333333"/>
                </a:solidFill>
                <a:latin typeface="Roboto"/>
              </a:rPr>
              <a:t>preovlađujuć</a:t>
            </a:r>
            <a:r>
              <a:rPr lang="sr-Latn-RS" dirty="0">
                <a:solidFill>
                  <a:srgbClr val="333333"/>
                </a:solidFill>
                <a:latin typeface="Roboto"/>
              </a:rPr>
              <a:t>i</a:t>
            </a:r>
            <a:r>
              <a:rPr lang="en-US" dirty="0">
                <a:solidFill>
                  <a:srgbClr val="333333"/>
                </a:solidFill>
                <a:latin typeface="Roboto"/>
              </a:rPr>
              <a:t> u </a:t>
            </a:r>
            <a:r>
              <a:rPr lang="en-US" dirty="0" err="1">
                <a:solidFill>
                  <a:srgbClr val="333333"/>
                </a:solidFill>
                <a:latin typeface="Roboto"/>
              </a:rPr>
              <a:t>Americi</a:t>
            </a:r>
            <a:r>
              <a:rPr lang="en-US" dirty="0">
                <a:solidFill>
                  <a:srgbClr val="333333"/>
                </a:solidFill>
                <a:latin typeface="Roboto"/>
              </a:rPr>
              <a:t>, </a:t>
            </a:r>
            <a:r>
              <a:rPr lang="en-US" dirty="0" err="1">
                <a:solidFill>
                  <a:srgbClr val="333333"/>
                </a:solidFill>
                <a:latin typeface="Roboto"/>
              </a:rPr>
              <a:t>Jevreji</a:t>
            </a:r>
            <a:r>
              <a:rPr lang="en-US" dirty="0">
                <a:solidFill>
                  <a:srgbClr val="333333"/>
                </a:solidFill>
                <a:latin typeface="Roboto"/>
              </a:rPr>
              <a:t> </a:t>
            </a:r>
            <a:r>
              <a:rPr lang="en-US" dirty="0" err="1">
                <a:solidFill>
                  <a:srgbClr val="333333"/>
                </a:solidFill>
                <a:latin typeface="Roboto"/>
              </a:rPr>
              <a:t>su</a:t>
            </a:r>
            <a:r>
              <a:rPr lang="en-US" dirty="0">
                <a:solidFill>
                  <a:srgbClr val="333333"/>
                </a:solidFill>
                <a:latin typeface="Roboto"/>
              </a:rPr>
              <a:t> </a:t>
            </a:r>
            <a:r>
              <a:rPr lang="en-US" dirty="0" err="1">
                <a:solidFill>
                  <a:srgbClr val="333333"/>
                </a:solidFill>
                <a:latin typeface="Roboto"/>
              </a:rPr>
              <a:t>koristili</a:t>
            </a:r>
            <a:r>
              <a:rPr lang="en-US" dirty="0">
                <a:solidFill>
                  <a:srgbClr val="333333"/>
                </a:solidFill>
                <a:latin typeface="Roboto"/>
              </a:rPr>
              <a:t> </a:t>
            </a:r>
            <a:r>
              <a:rPr lang="en-US" dirty="0" err="1">
                <a:solidFill>
                  <a:srgbClr val="333333"/>
                </a:solidFill>
                <a:latin typeface="Roboto"/>
              </a:rPr>
              <a:t>džez</a:t>
            </a:r>
            <a:r>
              <a:rPr lang="en-US" dirty="0">
                <a:solidFill>
                  <a:srgbClr val="333333"/>
                </a:solidFill>
                <a:latin typeface="Roboto"/>
              </a:rPr>
              <a:t> da </a:t>
            </a:r>
            <a:r>
              <a:rPr lang="en-US" dirty="0" err="1">
                <a:solidFill>
                  <a:srgbClr val="333333"/>
                </a:solidFill>
                <a:latin typeface="Roboto"/>
              </a:rPr>
              <a:t>istraže</a:t>
            </a:r>
            <a:r>
              <a:rPr lang="en-US" dirty="0">
                <a:solidFill>
                  <a:srgbClr val="333333"/>
                </a:solidFill>
                <a:latin typeface="Roboto"/>
              </a:rPr>
              <a:t> </a:t>
            </a:r>
            <a:r>
              <a:rPr lang="en-US" dirty="0" err="1">
                <a:solidFill>
                  <a:srgbClr val="333333"/>
                </a:solidFill>
                <a:latin typeface="Roboto"/>
              </a:rPr>
              <a:t>i</a:t>
            </a:r>
            <a:r>
              <a:rPr lang="en-US" dirty="0">
                <a:solidFill>
                  <a:srgbClr val="333333"/>
                </a:solidFill>
                <a:latin typeface="Roboto"/>
              </a:rPr>
              <a:t> </a:t>
            </a:r>
            <a:r>
              <a:rPr lang="en-US" b="1" dirty="0" err="1">
                <a:solidFill>
                  <a:srgbClr val="333333"/>
                </a:solidFill>
                <a:latin typeface="Roboto"/>
              </a:rPr>
              <a:t>unaprede</a:t>
            </a:r>
            <a:r>
              <a:rPr lang="en-US" b="1" dirty="0">
                <a:solidFill>
                  <a:srgbClr val="333333"/>
                </a:solidFill>
                <a:latin typeface="Roboto"/>
              </a:rPr>
              <a:t> </a:t>
            </a:r>
            <a:r>
              <a:rPr lang="en-US" b="1" dirty="0" err="1">
                <a:solidFill>
                  <a:srgbClr val="333333"/>
                </a:solidFill>
                <a:latin typeface="Roboto"/>
              </a:rPr>
              <a:t>svoje</a:t>
            </a:r>
            <a:r>
              <a:rPr lang="en-US" b="1" dirty="0">
                <a:solidFill>
                  <a:srgbClr val="333333"/>
                </a:solidFill>
                <a:latin typeface="Roboto"/>
              </a:rPr>
              <a:t> </a:t>
            </a:r>
            <a:r>
              <a:rPr lang="en-US" b="1" dirty="0" err="1">
                <a:solidFill>
                  <a:srgbClr val="333333"/>
                </a:solidFill>
                <a:latin typeface="Roboto"/>
              </a:rPr>
              <a:t>identitete</a:t>
            </a:r>
            <a:r>
              <a:rPr lang="en-US" b="1" dirty="0">
                <a:solidFill>
                  <a:srgbClr val="333333"/>
                </a:solidFill>
                <a:latin typeface="Roboto"/>
              </a:rPr>
              <a:t> </a:t>
            </a:r>
            <a:r>
              <a:rPr lang="en-US" b="1" dirty="0" err="1">
                <a:solidFill>
                  <a:srgbClr val="333333"/>
                </a:solidFill>
                <a:latin typeface="Roboto"/>
              </a:rPr>
              <a:t>Jevreja</a:t>
            </a:r>
            <a:r>
              <a:rPr lang="en-US" b="1" dirty="0">
                <a:solidFill>
                  <a:srgbClr val="333333"/>
                </a:solidFill>
                <a:latin typeface="Roboto"/>
              </a:rPr>
              <a:t> u </a:t>
            </a:r>
            <a:r>
              <a:rPr lang="en-US" b="1" dirty="0" err="1">
                <a:solidFill>
                  <a:srgbClr val="333333"/>
                </a:solidFill>
                <a:latin typeface="Roboto"/>
              </a:rPr>
              <a:t>multikulturalnom</a:t>
            </a:r>
            <a:r>
              <a:rPr lang="en-US" b="1" dirty="0">
                <a:solidFill>
                  <a:srgbClr val="333333"/>
                </a:solidFill>
                <a:latin typeface="Roboto"/>
              </a:rPr>
              <a:t> </a:t>
            </a:r>
            <a:r>
              <a:rPr lang="en-US" b="1" dirty="0" err="1">
                <a:solidFill>
                  <a:srgbClr val="333333"/>
                </a:solidFill>
                <a:latin typeface="Roboto"/>
              </a:rPr>
              <a:t>društvu</a:t>
            </a:r>
            <a:r>
              <a:rPr lang="en-US" b="1" dirty="0">
                <a:solidFill>
                  <a:srgbClr val="333333"/>
                </a:solidFill>
                <a:latin typeface="Roboto"/>
              </a:rPr>
              <a:t>.</a:t>
            </a:r>
            <a:endParaRPr lang="en-US" b="1" dirty="0"/>
          </a:p>
        </p:txBody>
      </p:sp>
      <p:sp>
        <p:nvSpPr>
          <p:cNvPr id="3" name="Rectangle 2"/>
          <p:cNvSpPr/>
          <p:nvPr/>
        </p:nvSpPr>
        <p:spPr>
          <a:xfrm>
            <a:off x="870065" y="891970"/>
            <a:ext cx="6096000" cy="1200329"/>
          </a:xfrm>
          <a:prstGeom prst="rect">
            <a:avLst/>
          </a:prstGeom>
        </p:spPr>
        <p:txBody>
          <a:bodyPr>
            <a:spAutoFit/>
          </a:bodyPr>
          <a:lstStyle/>
          <a:p>
            <a:r>
              <a:rPr lang="en-US" b="1" dirty="0">
                <a:solidFill>
                  <a:srgbClr val="111111"/>
                </a:solidFill>
                <a:latin typeface="inherit"/>
                <a:hlinkClick r:id="rId2"/>
              </a:rPr>
              <a:t>Charles </a:t>
            </a:r>
            <a:r>
              <a:rPr lang="en-US" b="1" dirty="0" err="1">
                <a:solidFill>
                  <a:srgbClr val="111111"/>
                </a:solidFill>
                <a:latin typeface="inherit"/>
                <a:hlinkClick r:id="rId2"/>
              </a:rPr>
              <a:t>Hersch</a:t>
            </a:r>
            <a:endParaRPr lang="en-US" b="1" dirty="0">
              <a:solidFill>
                <a:srgbClr val="111111"/>
              </a:solidFill>
              <a:latin typeface="Roboto"/>
            </a:endParaRPr>
          </a:p>
          <a:p>
            <a:pPr>
              <a:buFont typeface="Arial" panose="020B0604020202020204" pitchFamily="34" charset="0"/>
              <a:buChar char="•"/>
            </a:pPr>
            <a:r>
              <a:rPr lang="en-US" dirty="0">
                <a:solidFill>
                  <a:srgbClr val="777777"/>
                </a:solidFill>
                <a:latin typeface="inherit"/>
                <a:hlinkClick r:id="rId3"/>
              </a:rPr>
              <a:t>Cleveland State University</a:t>
            </a:r>
            <a:endParaRPr lang="en-US" dirty="0">
              <a:solidFill>
                <a:srgbClr val="777777"/>
              </a:solidFill>
              <a:latin typeface="Roboto"/>
            </a:endParaRPr>
          </a:p>
          <a:p>
            <a:br>
              <a:rPr lang="en-US" dirty="0">
                <a:solidFill>
                  <a:srgbClr val="111111"/>
                </a:solidFill>
                <a:latin typeface="Roboto"/>
              </a:rPr>
            </a:br>
            <a:endParaRPr lang="en-US" dirty="0"/>
          </a:p>
        </p:txBody>
      </p:sp>
      <p:sp>
        <p:nvSpPr>
          <p:cNvPr id="6" name="TextBox 5">
            <a:extLst>
              <a:ext uri="{FF2B5EF4-FFF2-40B4-BE49-F238E27FC236}">
                <a16:creationId xmlns:a16="http://schemas.microsoft.com/office/drawing/2014/main" id="{E77234F9-0EE9-9929-95ED-0343A05D8514}"/>
              </a:ext>
            </a:extLst>
          </p:cNvPr>
          <p:cNvSpPr txBox="1"/>
          <p:nvPr/>
        </p:nvSpPr>
        <p:spPr>
          <a:xfrm>
            <a:off x="406400" y="5596698"/>
            <a:ext cx="6096000" cy="646331"/>
          </a:xfrm>
          <a:prstGeom prst="rect">
            <a:avLst/>
          </a:prstGeom>
          <a:noFill/>
        </p:spPr>
        <p:txBody>
          <a:bodyPr wrap="square">
            <a:spAutoFit/>
          </a:bodyPr>
          <a:lstStyle/>
          <a:p>
            <a:r>
              <a:rPr lang="sr-Latn-RS" dirty="0">
                <a:solidFill>
                  <a:srgbClr val="333333"/>
                </a:solidFill>
                <a:latin typeface="Roboto"/>
              </a:rPr>
              <a:t>Knjiga „</a:t>
            </a:r>
            <a:r>
              <a:rPr lang="en-US" dirty="0" err="1">
                <a:solidFill>
                  <a:srgbClr val="333333"/>
                </a:solidFill>
                <a:latin typeface="Roboto"/>
              </a:rPr>
              <a:t>Jevreji</a:t>
            </a:r>
            <a:r>
              <a:rPr lang="en-US" dirty="0">
                <a:solidFill>
                  <a:srgbClr val="333333"/>
                </a:solidFill>
                <a:latin typeface="Roboto"/>
              </a:rPr>
              <a:t> </a:t>
            </a:r>
            <a:r>
              <a:rPr lang="en-US" dirty="0" err="1">
                <a:solidFill>
                  <a:srgbClr val="333333"/>
                </a:solidFill>
                <a:latin typeface="Roboto"/>
              </a:rPr>
              <a:t>i</a:t>
            </a:r>
            <a:r>
              <a:rPr lang="en-US" dirty="0">
                <a:solidFill>
                  <a:srgbClr val="333333"/>
                </a:solidFill>
                <a:latin typeface="Roboto"/>
              </a:rPr>
              <a:t> </a:t>
            </a:r>
            <a:r>
              <a:rPr lang="en-US" dirty="0" err="1">
                <a:solidFill>
                  <a:srgbClr val="333333"/>
                </a:solidFill>
                <a:latin typeface="Roboto"/>
              </a:rPr>
              <a:t>džez</a:t>
            </a:r>
            <a:r>
              <a:rPr lang="en-US" dirty="0">
                <a:solidFill>
                  <a:srgbClr val="333333"/>
                </a:solidFill>
                <a:latin typeface="Roboto"/>
              </a:rPr>
              <a:t>: </a:t>
            </a:r>
            <a:endParaRPr lang="sr-Latn-RS" dirty="0">
              <a:solidFill>
                <a:srgbClr val="333333"/>
              </a:solidFill>
              <a:latin typeface="Roboto"/>
            </a:endParaRPr>
          </a:p>
          <a:p>
            <a:r>
              <a:rPr lang="en-US" dirty="0" err="1">
                <a:solidFill>
                  <a:srgbClr val="333333"/>
                </a:solidFill>
                <a:latin typeface="Roboto"/>
              </a:rPr>
              <a:t>Improvizacija</a:t>
            </a:r>
            <a:r>
              <a:rPr lang="en-US" dirty="0">
                <a:solidFill>
                  <a:srgbClr val="333333"/>
                </a:solidFill>
                <a:latin typeface="Roboto"/>
              </a:rPr>
              <a:t> </a:t>
            </a:r>
            <a:r>
              <a:rPr lang="en-US" dirty="0" err="1">
                <a:solidFill>
                  <a:srgbClr val="333333"/>
                </a:solidFill>
                <a:latin typeface="Roboto"/>
              </a:rPr>
              <a:t>etničke</a:t>
            </a:r>
            <a:r>
              <a:rPr lang="en-US" dirty="0">
                <a:solidFill>
                  <a:srgbClr val="333333"/>
                </a:solidFill>
                <a:latin typeface="Roboto"/>
              </a:rPr>
              <a:t> </a:t>
            </a:r>
            <a:r>
              <a:rPr lang="en-US" dirty="0" err="1">
                <a:solidFill>
                  <a:srgbClr val="333333"/>
                </a:solidFill>
                <a:latin typeface="Roboto"/>
              </a:rPr>
              <a:t>pripadnosti</a:t>
            </a:r>
            <a:r>
              <a:rPr lang="en-US" dirty="0">
                <a:solidFill>
                  <a:srgbClr val="333333"/>
                </a:solidFill>
                <a:latin typeface="Roboto"/>
              </a:rPr>
              <a:t> </a:t>
            </a:r>
            <a:r>
              <a:rPr lang="sr-Latn-RS" dirty="0">
                <a:solidFill>
                  <a:srgbClr val="333333"/>
                </a:solidFill>
                <a:latin typeface="Roboto"/>
              </a:rPr>
              <a:t>„</a:t>
            </a:r>
            <a:endParaRPr lang="en-US" dirty="0"/>
          </a:p>
        </p:txBody>
      </p:sp>
      <p:pic>
        <p:nvPicPr>
          <p:cNvPr id="4" name="Picture 2" descr="Professor Hersch">
            <a:extLst>
              <a:ext uri="{FF2B5EF4-FFF2-40B4-BE49-F238E27FC236}">
                <a16:creationId xmlns:a16="http://schemas.microsoft.com/office/drawing/2014/main" id="{4EA632C2-70BD-85B3-74B3-B1D33AC877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65" y="1987266"/>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558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D8841-C230-7687-EF80-EFA3A6F0EF3A}"/>
              </a:ext>
            </a:extLst>
          </p:cNvPr>
          <p:cNvSpPr>
            <a:spLocks noGrp="1"/>
          </p:cNvSpPr>
          <p:nvPr>
            <p:ph type="title"/>
          </p:nvPr>
        </p:nvSpPr>
        <p:spPr>
          <a:xfrm>
            <a:off x="5021821" y="4004732"/>
            <a:ext cx="6465287" cy="1324235"/>
          </a:xfrm>
        </p:spPr>
        <p:txBody>
          <a:bodyPr vert="horz" lIns="91440" tIns="45720" rIns="91440" bIns="45720" rtlCol="0" anchor="b">
            <a:normAutofit/>
          </a:bodyPr>
          <a:lstStyle/>
          <a:p>
            <a:r>
              <a:rPr lang="en-US"/>
              <a:t>Jedna pesma koja može da pokaže</a:t>
            </a:r>
            <a:endParaRPr lang="en-US" dirty="0"/>
          </a:p>
        </p:txBody>
      </p:sp>
      <p:sp>
        <p:nvSpPr>
          <p:cNvPr id="19" name="Rectangle 18">
            <a:extLst>
              <a:ext uri="{FF2B5EF4-FFF2-40B4-BE49-F238E27FC236}">
                <a16:creationId xmlns:a16="http://schemas.microsoft.com/office/drawing/2014/main" id="{2BE2D1B8-0887-4D2B-8C42-999040132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Online Media 6" title="&quot;My Yiddishe Mama&quot; by 11-year-old Piano Prodigy, Ethan Bortnick on the Chabad Telethon">
            <a:hlinkClick r:id="" action="ppaction://media"/>
            <a:extLst>
              <a:ext uri="{FF2B5EF4-FFF2-40B4-BE49-F238E27FC236}">
                <a16:creationId xmlns:a16="http://schemas.microsoft.com/office/drawing/2014/main" id="{DCED25B1-31F4-0898-55E3-4F9A75885CBE}"/>
              </a:ext>
            </a:extLst>
          </p:cNvPr>
          <p:cNvPicPr>
            <a:picLocks noRot="1" noChangeAspect="1"/>
          </p:cNvPicPr>
          <p:nvPr>
            <a:videoFile r:link="rId1"/>
          </p:nvPr>
        </p:nvPicPr>
        <p:blipFill>
          <a:blip r:embed="rId6"/>
          <a:stretch>
            <a:fillRect/>
          </a:stretch>
        </p:blipFill>
        <p:spPr>
          <a:xfrm>
            <a:off x="639366" y="964295"/>
            <a:ext cx="3483526" cy="1968192"/>
          </a:xfrm>
          <a:prstGeom prst="rect">
            <a:avLst/>
          </a:prstGeom>
        </p:spPr>
      </p:pic>
      <p:sp>
        <p:nvSpPr>
          <p:cNvPr id="21" name="Rectangle 20">
            <a:extLst>
              <a:ext uri="{FF2B5EF4-FFF2-40B4-BE49-F238E27FC236}">
                <a16:creationId xmlns:a16="http://schemas.microsoft.com/office/drawing/2014/main" id="{FA085277-BAF7-40CC-A608-B030CA969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4009F90-86BF-44AE-B0EB-D68140E0E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Online Media 5" title="Billie Holiday sings &quot;My Yiddishe Momme&quot; (1956)">
            <a:hlinkClick r:id="" action="ppaction://media"/>
            <a:extLst>
              <a:ext uri="{FF2B5EF4-FFF2-40B4-BE49-F238E27FC236}">
                <a16:creationId xmlns:a16="http://schemas.microsoft.com/office/drawing/2014/main" id="{EE2D8D35-0BEE-E192-4228-B9CEB1491838}"/>
              </a:ext>
            </a:extLst>
          </p:cNvPr>
          <p:cNvPicPr>
            <a:picLocks noRot="1" noChangeAspect="1"/>
          </p:cNvPicPr>
          <p:nvPr>
            <a:videoFile r:link="rId2"/>
          </p:nvPr>
        </p:nvPicPr>
        <p:blipFill>
          <a:blip r:embed="rId7"/>
          <a:stretch>
            <a:fillRect/>
          </a:stretch>
        </p:blipFill>
        <p:spPr>
          <a:xfrm>
            <a:off x="8830415" y="907640"/>
            <a:ext cx="2775335" cy="2081501"/>
          </a:xfrm>
          <a:prstGeom prst="rect">
            <a:avLst/>
          </a:prstGeom>
        </p:spPr>
      </p:pic>
      <p:pic>
        <p:nvPicPr>
          <p:cNvPr id="11" name="Online Media 10" title="Yiddish Mama - Ray Charles">
            <a:hlinkClick r:id="" action="ppaction://media"/>
            <a:extLst>
              <a:ext uri="{FF2B5EF4-FFF2-40B4-BE49-F238E27FC236}">
                <a16:creationId xmlns:a16="http://schemas.microsoft.com/office/drawing/2014/main" id="{553F5917-895D-83E6-C428-9CC58C4602C3}"/>
              </a:ext>
            </a:extLst>
          </p:cNvPr>
          <p:cNvPicPr>
            <a:picLocks noRot="1" noChangeAspect="1"/>
          </p:cNvPicPr>
          <p:nvPr>
            <a:videoFile r:link="rId3"/>
          </p:nvPr>
        </p:nvPicPr>
        <p:blipFill>
          <a:blip r:embed="rId8"/>
          <a:stretch>
            <a:fillRect/>
          </a:stretch>
        </p:blipFill>
        <p:spPr>
          <a:xfrm>
            <a:off x="639366" y="3828130"/>
            <a:ext cx="3483526" cy="1968192"/>
          </a:xfrm>
          <a:prstGeom prst="rect">
            <a:avLst/>
          </a:prstGeom>
        </p:spPr>
      </p:pic>
      <p:cxnSp>
        <p:nvCxnSpPr>
          <p:cNvPr id="25" name="Straight Connector 24">
            <a:extLst>
              <a:ext uri="{FF2B5EF4-FFF2-40B4-BE49-F238E27FC236}">
                <a16:creationId xmlns:a16="http://schemas.microsoft.com/office/drawing/2014/main" id="{14254369-4B26-4D6A-A4CD-BE3438297C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Online Media 14" title="My Yiddishe Mama  -  Tom Jones">
            <a:hlinkClick r:id="" action="ppaction://media"/>
            <a:extLst>
              <a:ext uri="{FF2B5EF4-FFF2-40B4-BE49-F238E27FC236}">
                <a16:creationId xmlns:a16="http://schemas.microsoft.com/office/drawing/2014/main" id="{36548D72-2B3B-35FD-6A12-802DE4F8A8DC}"/>
              </a:ext>
            </a:extLst>
          </p:cNvPr>
          <p:cNvPicPr>
            <a:picLocks noRot="1" noChangeAspect="1"/>
          </p:cNvPicPr>
          <p:nvPr>
            <a:videoFile r:link="rId4"/>
          </p:nvPr>
        </p:nvPicPr>
        <p:blipFill>
          <a:blip r:embed="rId9"/>
          <a:stretch>
            <a:fillRect/>
          </a:stretch>
        </p:blipFill>
        <p:spPr>
          <a:xfrm>
            <a:off x="5196703" y="964295"/>
            <a:ext cx="2748936" cy="2061702"/>
          </a:xfrm>
          <a:prstGeom prst="rect">
            <a:avLst/>
          </a:prstGeom>
        </p:spPr>
      </p:pic>
    </p:spTree>
    <p:extLst>
      <p:ext uri="{BB962C8B-B14F-4D97-AF65-F5344CB8AC3E}">
        <p14:creationId xmlns:p14="http://schemas.microsoft.com/office/powerpoint/2010/main" val="15604915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fill="hold" display="0">
                  <p:stCondLst>
                    <p:cond delay="indefinite"/>
                  </p:stCondLst>
                </p:cTn>
                <p:tgtEl>
                  <p:spTgt spid="11"/>
                </p:tgtEl>
              </p:cMediaNode>
            </p:video>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1"/>
                                        </p:tgtEl>
                                      </p:cBhvr>
                                    </p:cmd>
                                  </p:childTnLst>
                                </p:cTn>
                              </p:par>
                            </p:childTnLst>
                          </p:cTn>
                        </p:par>
                      </p:childTnLst>
                    </p:cTn>
                  </p:par>
                </p:childTnLst>
              </p:cTn>
              <p:nextCondLst>
                <p:cond evt="onClick" delay="0">
                  <p:tgtEl>
                    <p:spTgt spid="11"/>
                  </p:tgtEl>
                </p:cond>
              </p:nextCondLst>
            </p:seq>
            <p:video>
              <p:cMediaNode vol="80000">
                <p:cTn id="37" fill="hold" display="0">
                  <p:stCondLst>
                    <p:cond delay="indefinite"/>
                  </p:stCondLst>
                </p:cTn>
                <p:tgtEl>
                  <p:spTgt spid="15"/>
                </p:tgtEl>
              </p:cMediaNode>
            </p:video>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92844D-AEFF-ABB3-0FD5-908F3E6BCA20}"/>
              </a:ext>
            </a:extLst>
          </p:cNvPr>
          <p:cNvSpPr>
            <a:spLocks noGrp="1"/>
          </p:cNvSpPr>
          <p:nvPr>
            <p:ph type="title"/>
          </p:nvPr>
        </p:nvSpPr>
        <p:spPr>
          <a:xfrm>
            <a:off x="466722" y="586855"/>
            <a:ext cx="3201366" cy="3387497"/>
          </a:xfrm>
        </p:spPr>
        <p:txBody>
          <a:bodyPr anchor="b">
            <a:normAutofit/>
          </a:bodyPr>
          <a:lstStyle/>
          <a:p>
            <a:pPr algn="r"/>
            <a:r>
              <a:rPr lang="sr-Latn-RS" sz="4000">
                <a:solidFill>
                  <a:srgbClr val="FFFFFF"/>
                </a:solidFill>
              </a:rPr>
              <a:t>Ove prve veze možda najbolje objašnjava sam Luj Armstrong</a:t>
            </a:r>
            <a:endParaRPr lang="en-US" sz="4000">
              <a:solidFill>
                <a:srgbClr val="FFFFFF"/>
              </a:solidFill>
            </a:endParaRPr>
          </a:p>
        </p:txBody>
      </p:sp>
      <p:sp>
        <p:nvSpPr>
          <p:cNvPr id="3" name="Content Placeholder 2">
            <a:extLst>
              <a:ext uri="{FF2B5EF4-FFF2-40B4-BE49-F238E27FC236}">
                <a16:creationId xmlns:a16="http://schemas.microsoft.com/office/drawing/2014/main" id="{A91D2262-8971-910F-18F4-537319F9EEC2}"/>
              </a:ext>
            </a:extLst>
          </p:cNvPr>
          <p:cNvSpPr>
            <a:spLocks noGrp="1"/>
          </p:cNvSpPr>
          <p:nvPr>
            <p:ph idx="1"/>
          </p:nvPr>
        </p:nvSpPr>
        <p:spPr>
          <a:xfrm>
            <a:off x="4810259" y="649480"/>
            <a:ext cx="6555347" cy="5546047"/>
          </a:xfrm>
        </p:spPr>
        <p:txBody>
          <a:bodyPr anchor="ctr">
            <a:normAutofit/>
          </a:bodyPr>
          <a:lstStyle/>
          <a:p>
            <a:r>
              <a:rPr lang="en-US" sz="1600" dirty="0" err="1"/>
              <a:t>Kako</a:t>
            </a:r>
            <a:r>
              <a:rPr lang="en-US" sz="1600" dirty="0"/>
              <a:t> ga je Armstrong </a:t>
            </a:r>
            <a:r>
              <a:rPr lang="en-US" sz="1600" dirty="0" err="1"/>
              <a:t>opisao</a:t>
            </a:r>
            <a:r>
              <a:rPr lang="en-US" sz="1600" dirty="0"/>
              <a:t> </a:t>
            </a:r>
            <a:r>
              <a:rPr lang="en-US" sz="1600" dirty="0" err="1"/>
              <a:t>godinama</a:t>
            </a:r>
            <a:r>
              <a:rPr lang="en-US" sz="1600" dirty="0"/>
              <a:t> </a:t>
            </a:r>
            <a:r>
              <a:rPr lang="en-US" sz="1600" dirty="0" err="1"/>
              <a:t>kasnije</a:t>
            </a:r>
            <a:r>
              <a:rPr lang="en-US" sz="1600" dirty="0"/>
              <a:t>, u </a:t>
            </a:r>
            <a:r>
              <a:rPr lang="en-US" sz="1600" dirty="0" err="1"/>
              <a:t>kratkim</a:t>
            </a:r>
            <a:r>
              <a:rPr lang="en-US" sz="1600" dirty="0"/>
              <a:t> </a:t>
            </a:r>
            <a:r>
              <a:rPr lang="en-US" sz="1600" dirty="0" err="1"/>
              <a:t>memoarima</a:t>
            </a:r>
            <a:r>
              <a:rPr lang="en-US" sz="1600" dirty="0"/>
              <a:t> "</a:t>
            </a:r>
            <a:r>
              <a:rPr lang="en-US" sz="1600" dirty="0" err="1"/>
              <a:t>Luj</a:t>
            </a:r>
            <a:r>
              <a:rPr lang="en-US" sz="1600" dirty="0"/>
              <a:t> Armstrong + </a:t>
            </a:r>
            <a:r>
              <a:rPr lang="en-US" sz="1600" dirty="0" err="1"/>
              <a:t>jevrejska</a:t>
            </a:r>
            <a:r>
              <a:rPr lang="en-US" sz="1600" dirty="0"/>
              <a:t> </a:t>
            </a:r>
            <a:r>
              <a:rPr lang="en-US" sz="1600" dirty="0" err="1"/>
              <a:t>porodica</a:t>
            </a:r>
            <a:r>
              <a:rPr lang="en-US" sz="1600" dirty="0"/>
              <a:t> u </a:t>
            </a:r>
            <a:r>
              <a:rPr lang="en-US" sz="1600" dirty="0" err="1"/>
              <a:t>Nju</a:t>
            </a:r>
            <a:r>
              <a:rPr lang="en-US" sz="1600" dirty="0"/>
              <a:t> </a:t>
            </a:r>
            <a:r>
              <a:rPr lang="en-US" sz="1600" dirty="0" err="1"/>
              <a:t>Orleansu</a:t>
            </a:r>
            <a:r>
              <a:rPr lang="en-US" sz="1600" dirty="0"/>
              <a:t>, La, Godina 1907", </a:t>
            </a:r>
            <a:r>
              <a:rPr lang="en-US" sz="1600" dirty="0" err="1"/>
              <a:t>Jevreji</a:t>
            </a:r>
            <a:r>
              <a:rPr lang="en-US" sz="1600" dirty="0"/>
              <a:t> </a:t>
            </a:r>
            <a:r>
              <a:rPr lang="en-US" sz="1600" dirty="0" err="1"/>
              <a:t>su</a:t>
            </a:r>
            <a:r>
              <a:rPr lang="en-US" sz="1600" dirty="0"/>
              <a:t> </a:t>
            </a:r>
            <a:r>
              <a:rPr lang="en-US" sz="1600" dirty="0" err="1"/>
              <a:t>patili</a:t>
            </a:r>
            <a:r>
              <a:rPr lang="en-US" sz="1600" dirty="0"/>
              <a:t> </a:t>
            </a:r>
            <a:r>
              <a:rPr lang="en-US" sz="1600" dirty="0" err="1"/>
              <a:t>tokom</a:t>
            </a:r>
            <a:r>
              <a:rPr lang="en-US" sz="1600" dirty="0"/>
              <a:t> </a:t>
            </a:r>
            <a:r>
              <a:rPr lang="en-US" sz="1600" dirty="0" err="1"/>
              <a:t>istorije</a:t>
            </a:r>
            <a:r>
              <a:rPr lang="en-US" sz="1600" dirty="0"/>
              <a:t> </a:t>
            </a:r>
            <a:r>
              <a:rPr lang="en-US" sz="1600" dirty="0" err="1"/>
              <a:t>čak</a:t>
            </a:r>
            <a:r>
              <a:rPr lang="en-US" sz="1600" dirty="0"/>
              <a:t> </a:t>
            </a:r>
            <a:r>
              <a:rPr lang="en-US" sz="1600" dirty="0" err="1"/>
              <a:t>i</a:t>
            </a:r>
            <a:r>
              <a:rPr lang="en-US" sz="1600" dirty="0"/>
              <a:t> </a:t>
            </a:r>
            <a:r>
              <a:rPr lang="en-US" sz="1600" dirty="0" err="1"/>
              <a:t>više</a:t>
            </a:r>
            <a:r>
              <a:rPr lang="en-US" sz="1600" dirty="0"/>
              <a:t> od </a:t>
            </a:r>
            <a:r>
              <a:rPr lang="en-US" sz="1600" dirty="0" err="1"/>
              <a:t>Crnih</a:t>
            </a:r>
            <a:r>
              <a:rPr lang="en-US" sz="1600" dirty="0"/>
              <a:t>. </a:t>
            </a:r>
            <a:r>
              <a:rPr lang="en-US" sz="1600" dirty="0" err="1"/>
              <a:t>Kako</a:t>
            </a:r>
            <a:r>
              <a:rPr lang="en-US" sz="1600" dirty="0"/>
              <a:t> </a:t>
            </a:r>
            <a:r>
              <a:rPr lang="en-US" sz="1600" dirty="0" err="1"/>
              <a:t>kaže</a:t>
            </a:r>
            <a:r>
              <a:rPr lang="en-US" sz="1600" dirty="0"/>
              <a:t>, </a:t>
            </a:r>
            <a:r>
              <a:rPr lang="en-US" sz="1600" dirty="0" err="1"/>
              <a:t>Jevreji</a:t>
            </a:r>
            <a:r>
              <a:rPr lang="en-US" sz="1600" dirty="0"/>
              <a:t> </a:t>
            </a:r>
            <a:r>
              <a:rPr lang="en-US" sz="1600" dirty="0" err="1"/>
              <a:t>su</a:t>
            </a:r>
            <a:r>
              <a:rPr lang="en-US" sz="1600" dirty="0"/>
              <a:t> "</a:t>
            </a:r>
            <a:r>
              <a:rPr lang="en-US" sz="1600" dirty="0" err="1"/>
              <a:t>imali</a:t>
            </a:r>
            <a:r>
              <a:rPr lang="en-US" sz="1600" dirty="0"/>
              <a:t> </a:t>
            </a:r>
            <a:r>
              <a:rPr lang="en-US" sz="1600" dirty="0" err="1"/>
              <a:t>sopstvene</a:t>
            </a:r>
            <a:r>
              <a:rPr lang="en-US" sz="1600" dirty="0"/>
              <a:t> </a:t>
            </a:r>
            <a:r>
              <a:rPr lang="en-US" sz="1600" dirty="0" err="1"/>
              <a:t>probleme</a:t>
            </a:r>
            <a:r>
              <a:rPr lang="en-US" sz="1600" dirty="0"/>
              <a:t> – </a:t>
            </a:r>
            <a:r>
              <a:rPr lang="en-US" sz="1600" dirty="0" err="1"/>
              <a:t>zajedno</a:t>
            </a:r>
            <a:r>
              <a:rPr lang="en-US" sz="1600" dirty="0"/>
              <a:t> </a:t>
            </a:r>
            <a:r>
              <a:rPr lang="en-US" sz="1600" dirty="0" err="1"/>
              <a:t>sa</a:t>
            </a:r>
            <a:r>
              <a:rPr lang="en-US" sz="1600" dirty="0"/>
              <a:t> </a:t>
            </a:r>
            <a:r>
              <a:rPr lang="en-US" sz="1600" dirty="0" err="1"/>
              <a:t>teškim</a:t>
            </a:r>
            <a:r>
              <a:rPr lang="en-US" sz="1600" dirty="0"/>
              <a:t> </a:t>
            </a:r>
            <a:r>
              <a:rPr lang="en-US" sz="1600" dirty="0" err="1"/>
              <a:t>vremenima</a:t>
            </a:r>
            <a:r>
              <a:rPr lang="en-US" sz="1600" dirty="0"/>
              <a:t> </a:t>
            </a:r>
            <a:r>
              <a:rPr lang="en-US" sz="1600" dirty="0" err="1"/>
              <a:t>iz</a:t>
            </a:r>
            <a:r>
              <a:rPr lang="en-US" sz="1600" dirty="0"/>
              <a:t> </a:t>
            </a:r>
            <a:r>
              <a:rPr lang="en-US" sz="1600" dirty="0" err="1"/>
              <a:t>nacionalnosti</a:t>
            </a:r>
            <a:r>
              <a:rPr lang="en-US" sz="1600" dirty="0"/>
              <a:t> </a:t>
            </a:r>
            <a:r>
              <a:rPr lang="en-US" sz="1600" dirty="0" err="1"/>
              <a:t>drugih</a:t>
            </a:r>
            <a:r>
              <a:rPr lang="en-US" sz="1600" dirty="0"/>
              <a:t> </a:t>
            </a:r>
            <a:r>
              <a:rPr lang="en-US" sz="1600" dirty="0" err="1"/>
              <a:t>belih</a:t>
            </a:r>
            <a:r>
              <a:rPr lang="en-US" sz="1600" dirty="0"/>
              <a:t> </a:t>
            </a:r>
            <a:r>
              <a:rPr lang="en-US" sz="1600" dirty="0" err="1"/>
              <a:t>ljudi</a:t>
            </a:r>
            <a:r>
              <a:rPr lang="en-US" sz="1600" dirty="0"/>
              <a:t> koji </a:t>
            </a:r>
            <a:r>
              <a:rPr lang="en-US" sz="1600" dirty="0" err="1"/>
              <a:t>su</a:t>
            </a:r>
            <a:r>
              <a:rPr lang="en-US" sz="1600" dirty="0"/>
              <a:t> </a:t>
            </a:r>
            <a:r>
              <a:rPr lang="en-US" sz="1600" dirty="0" err="1"/>
              <a:t>osećali</a:t>
            </a:r>
            <a:r>
              <a:rPr lang="en-US" sz="1600" dirty="0"/>
              <a:t> da </a:t>
            </a:r>
            <a:r>
              <a:rPr lang="en-US" sz="1600" dirty="0" err="1"/>
              <a:t>su</a:t>
            </a:r>
            <a:r>
              <a:rPr lang="en-US" sz="1600" dirty="0"/>
              <a:t> </a:t>
            </a:r>
            <a:r>
              <a:rPr lang="en-US" sz="1600" dirty="0" err="1"/>
              <a:t>bolji</a:t>
            </a:r>
            <a:r>
              <a:rPr lang="en-US" sz="1600" dirty="0"/>
              <a:t> od </a:t>
            </a:r>
            <a:r>
              <a:rPr lang="en-US" sz="1600" dirty="0" err="1"/>
              <a:t>jevrejske</a:t>
            </a:r>
            <a:r>
              <a:rPr lang="en-US" sz="1600" dirty="0"/>
              <a:t> rase... Imao </a:t>
            </a:r>
            <a:r>
              <a:rPr lang="en-US" sz="1600" dirty="0" err="1"/>
              <a:t>sam</a:t>
            </a:r>
            <a:r>
              <a:rPr lang="en-US" sz="1600" dirty="0"/>
              <a:t> </a:t>
            </a:r>
            <a:r>
              <a:rPr lang="en-US" sz="1600" dirty="0" err="1"/>
              <a:t>samo</a:t>
            </a:r>
            <a:r>
              <a:rPr lang="en-US" sz="1600" dirty="0"/>
              <a:t> 7 godina, </a:t>
            </a:r>
            <a:r>
              <a:rPr lang="en-US" sz="1600" dirty="0" err="1"/>
              <a:t>ali</a:t>
            </a:r>
            <a:r>
              <a:rPr lang="en-US" sz="1600" dirty="0"/>
              <a:t> </a:t>
            </a:r>
            <a:r>
              <a:rPr lang="en-US" sz="1600" dirty="0" err="1"/>
              <a:t>sam</a:t>
            </a:r>
            <a:r>
              <a:rPr lang="en-US" sz="1600" dirty="0"/>
              <a:t> </a:t>
            </a:r>
            <a:r>
              <a:rPr lang="en-US" sz="1600" dirty="0" err="1"/>
              <a:t>lako</a:t>
            </a:r>
            <a:r>
              <a:rPr lang="en-US" sz="1600" dirty="0"/>
              <a:t> </a:t>
            </a:r>
            <a:r>
              <a:rPr lang="en-US" sz="1600" dirty="0" err="1"/>
              <a:t>mogao</a:t>
            </a:r>
            <a:r>
              <a:rPr lang="en-US" sz="1600" dirty="0"/>
              <a:t> da </a:t>
            </a:r>
            <a:r>
              <a:rPr lang="en-US" sz="1600" dirty="0" err="1"/>
              <a:t>vidim</a:t>
            </a:r>
            <a:r>
              <a:rPr lang="en-US" sz="1600" dirty="0"/>
              <a:t> </a:t>
            </a:r>
            <a:r>
              <a:rPr lang="en-US" sz="1600" dirty="0" err="1"/>
              <a:t>bezbožni</a:t>
            </a:r>
            <a:r>
              <a:rPr lang="en-US" sz="1600" dirty="0"/>
              <a:t> </a:t>
            </a:r>
            <a:r>
              <a:rPr lang="en-US" sz="1600" dirty="0" err="1"/>
              <a:t>tretman</a:t>
            </a:r>
            <a:r>
              <a:rPr lang="en-US" sz="1600" dirty="0"/>
              <a:t> koji </a:t>
            </a:r>
            <a:r>
              <a:rPr lang="en-US" sz="1600" dirty="0" err="1"/>
              <a:t>su</a:t>
            </a:r>
            <a:r>
              <a:rPr lang="en-US" sz="1600" dirty="0"/>
              <a:t> </a:t>
            </a:r>
            <a:r>
              <a:rPr lang="en-US" sz="1600" dirty="0" err="1"/>
              <a:t>Belci</a:t>
            </a:r>
            <a:r>
              <a:rPr lang="en-US" sz="1600" dirty="0"/>
              <a:t> </a:t>
            </a:r>
            <a:r>
              <a:rPr lang="sr-Latn-RS" sz="1600" dirty="0"/>
              <a:t>činili </a:t>
            </a:r>
            <a:r>
              <a:rPr lang="en-US" sz="1600" dirty="0" err="1"/>
              <a:t>siromašnoj</a:t>
            </a:r>
            <a:r>
              <a:rPr lang="en-US" sz="1600" dirty="0"/>
              <a:t> </a:t>
            </a:r>
            <a:r>
              <a:rPr lang="en-US" sz="1600" dirty="0" err="1"/>
              <a:t>jevrejskoj</a:t>
            </a:r>
            <a:r>
              <a:rPr lang="en-US" sz="1600" dirty="0"/>
              <a:t> </a:t>
            </a:r>
            <a:r>
              <a:rPr lang="en-US" sz="1600" dirty="0" err="1"/>
              <a:t>porodici</a:t>
            </a:r>
            <a:r>
              <a:rPr lang="en-US" sz="1600" dirty="0"/>
              <a:t> za </a:t>
            </a:r>
            <a:r>
              <a:rPr lang="en-US" sz="1600" dirty="0" err="1"/>
              <a:t>koju</a:t>
            </a:r>
            <a:r>
              <a:rPr lang="en-US" sz="1600" dirty="0"/>
              <a:t> </a:t>
            </a:r>
            <a:r>
              <a:rPr lang="en-US" sz="1600" dirty="0" err="1"/>
              <a:t>sam</a:t>
            </a:r>
            <a:r>
              <a:rPr lang="en-US" sz="1600" dirty="0"/>
              <a:t> radio."
Bez </a:t>
            </a:r>
            <a:r>
              <a:rPr lang="en-US" sz="1600" dirty="0" err="1"/>
              <a:t>obzira</a:t>
            </a:r>
            <a:r>
              <a:rPr lang="en-US" sz="1600" dirty="0"/>
              <a:t> </a:t>
            </a:r>
            <a:r>
              <a:rPr lang="en-US" sz="1600" dirty="0" err="1"/>
              <a:t>na</a:t>
            </a:r>
            <a:r>
              <a:rPr lang="en-US" sz="1600" dirty="0"/>
              <a:t> </a:t>
            </a:r>
            <a:r>
              <a:rPr lang="en-US" sz="1600" dirty="0" err="1"/>
              <a:t>lokalni</a:t>
            </a:r>
            <a:r>
              <a:rPr lang="en-US" sz="1600" dirty="0"/>
              <a:t> </a:t>
            </a:r>
            <a:r>
              <a:rPr lang="en-US" sz="1600" dirty="0" err="1"/>
              <a:t>antisemitizam</a:t>
            </a:r>
            <a:r>
              <a:rPr lang="en-US" sz="1600" dirty="0"/>
              <a:t>, </a:t>
            </a:r>
            <a:r>
              <a:rPr lang="en-US" sz="1600" dirty="0" err="1"/>
              <a:t>jevrejske</a:t>
            </a:r>
            <a:r>
              <a:rPr lang="en-US" sz="1600" dirty="0"/>
              <a:t> </a:t>
            </a:r>
            <a:r>
              <a:rPr lang="en-US" sz="1600" dirty="0" err="1"/>
              <a:t>porodice</a:t>
            </a:r>
            <a:r>
              <a:rPr lang="en-US" sz="1600" dirty="0"/>
              <a:t> </a:t>
            </a:r>
            <a:r>
              <a:rPr lang="en-US" sz="1600" dirty="0" err="1"/>
              <a:t>su</a:t>
            </a:r>
            <a:r>
              <a:rPr lang="en-US" sz="1600" dirty="0"/>
              <a:t> </a:t>
            </a:r>
            <a:r>
              <a:rPr lang="en-US" sz="1600" dirty="0" err="1"/>
              <a:t>sebe</a:t>
            </a:r>
            <a:r>
              <a:rPr lang="en-US" sz="1600" dirty="0"/>
              <a:t> </a:t>
            </a:r>
            <a:r>
              <a:rPr lang="en-US" sz="1600" dirty="0" err="1"/>
              <a:t>smatrale</a:t>
            </a:r>
            <a:r>
              <a:rPr lang="en-US" sz="1600" dirty="0"/>
              <a:t> </a:t>
            </a:r>
            <a:r>
              <a:rPr lang="en-US" sz="1600" dirty="0" err="1"/>
              <a:t>srećnim</a:t>
            </a:r>
            <a:r>
              <a:rPr lang="en-US" sz="1600" dirty="0"/>
              <a:t>. U </a:t>
            </a:r>
            <a:r>
              <a:rPr lang="en-US" sz="1600" dirty="0" err="1"/>
              <a:t>poređenju</a:t>
            </a:r>
            <a:r>
              <a:rPr lang="en-US" sz="1600" dirty="0"/>
              <a:t> </a:t>
            </a:r>
            <a:r>
              <a:rPr lang="en-US" sz="1600" dirty="0" err="1"/>
              <a:t>sa</a:t>
            </a:r>
            <a:r>
              <a:rPr lang="en-US" sz="1600" dirty="0"/>
              <a:t> </a:t>
            </a:r>
            <a:r>
              <a:rPr lang="en-US" sz="1600" dirty="0" err="1"/>
              <a:t>pogromima</a:t>
            </a:r>
            <a:r>
              <a:rPr lang="en-US" sz="1600" dirty="0"/>
              <a:t> </a:t>
            </a:r>
            <a:r>
              <a:rPr lang="en-US" sz="1600" dirty="0" err="1"/>
              <a:t>sa</a:t>
            </a:r>
            <a:r>
              <a:rPr lang="en-US" sz="1600" dirty="0"/>
              <a:t> </a:t>
            </a:r>
            <a:r>
              <a:rPr lang="en-US" sz="1600" dirty="0" err="1"/>
              <a:t>kojima</a:t>
            </a:r>
            <a:r>
              <a:rPr lang="en-US" sz="1600" dirty="0"/>
              <a:t> </a:t>
            </a:r>
            <a:r>
              <a:rPr lang="en-US" sz="1600" dirty="0" err="1"/>
              <a:t>su</a:t>
            </a:r>
            <a:r>
              <a:rPr lang="en-US" sz="1600" dirty="0"/>
              <a:t> se </a:t>
            </a:r>
            <a:r>
              <a:rPr lang="en-US" sz="1600" dirty="0" err="1"/>
              <a:t>susreli</a:t>
            </a:r>
            <a:r>
              <a:rPr lang="en-US" sz="1600" dirty="0"/>
              <a:t> pod </a:t>
            </a:r>
            <a:r>
              <a:rPr lang="en-US" sz="1600" dirty="0" err="1"/>
              <a:t>vladavinom</a:t>
            </a:r>
            <a:r>
              <a:rPr lang="en-US" sz="1600" dirty="0"/>
              <a:t> </a:t>
            </a:r>
            <a:r>
              <a:rPr lang="en-US" sz="1600" dirty="0" err="1"/>
              <a:t>ruskog</a:t>
            </a:r>
            <a:r>
              <a:rPr lang="en-US" sz="1600" dirty="0"/>
              <a:t> </a:t>
            </a:r>
            <a:r>
              <a:rPr lang="en-US" sz="1600" dirty="0" err="1"/>
              <a:t>cara</a:t>
            </a:r>
            <a:r>
              <a:rPr lang="en-US" sz="1600" dirty="0"/>
              <a:t>, </a:t>
            </a:r>
            <a:r>
              <a:rPr lang="en-US" sz="1600" dirty="0" err="1"/>
              <a:t>život</a:t>
            </a:r>
            <a:r>
              <a:rPr lang="en-US" sz="1600" dirty="0"/>
              <a:t> je </a:t>
            </a:r>
            <a:r>
              <a:rPr lang="en-US" sz="1600" dirty="0" err="1"/>
              <a:t>sada</a:t>
            </a:r>
            <a:r>
              <a:rPr lang="en-US" sz="1600" dirty="0"/>
              <a:t> bio pun </a:t>
            </a:r>
            <a:r>
              <a:rPr lang="en-US" sz="1600" dirty="0" err="1"/>
              <a:t>nade</a:t>
            </a:r>
            <a:r>
              <a:rPr lang="en-US" sz="1600" dirty="0"/>
              <a:t>. Bili </a:t>
            </a:r>
            <a:r>
              <a:rPr lang="en-US" sz="1600" dirty="0" err="1"/>
              <a:t>su</a:t>
            </a:r>
            <a:r>
              <a:rPr lang="en-US" sz="1600" dirty="0"/>
              <a:t> </a:t>
            </a:r>
            <a:r>
              <a:rPr lang="en-US" sz="1600" dirty="0" err="1"/>
              <a:t>slobodni</a:t>
            </a:r>
            <a:r>
              <a:rPr lang="en-US" sz="1600" dirty="0"/>
              <a:t> da </a:t>
            </a:r>
            <a:r>
              <a:rPr lang="en-US" sz="1600" dirty="0" err="1"/>
              <a:t>žive</a:t>
            </a:r>
            <a:r>
              <a:rPr lang="en-US" sz="1600" dirty="0"/>
              <a:t> </a:t>
            </a:r>
            <a:r>
              <a:rPr lang="en-US" sz="1600" dirty="0" err="1"/>
              <a:t>gde</a:t>
            </a:r>
            <a:r>
              <a:rPr lang="en-US" sz="1600" dirty="0"/>
              <a:t> god </a:t>
            </a:r>
            <a:r>
              <a:rPr lang="en-US" sz="1600" dirty="0" err="1"/>
              <a:t>su</a:t>
            </a:r>
            <a:r>
              <a:rPr lang="en-US" sz="1600" dirty="0"/>
              <a:t> </a:t>
            </a:r>
            <a:r>
              <a:rPr lang="en-US" sz="1600" dirty="0" err="1"/>
              <a:t>izabrali</a:t>
            </a:r>
            <a:r>
              <a:rPr lang="en-US" sz="1600" dirty="0"/>
              <a:t> (</a:t>
            </a:r>
            <a:r>
              <a:rPr lang="en-US" sz="1600" dirty="0" err="1"/>
              <a:t>i</a:t>
            </a:r>
            <a:r>
              <a:rPr lang="en-US" sz="1600" dirty="0"/>
              <a:t> </a:t>
            </a:r>
            <a:r>
              <a:rPr lang="en-US" sz="1600" dirty="0" err="1"/>
              <a:t>mogli</a:t>
            </a:r>
            <a:r>
              <a:rPr lang="en-US" sz="1600" dirty="0"/>
              <a:t> </a:t>
            </a:r>
            <a:r>
              <a:rPr lang="en-US" sz="1600" dirty="0" err="1"/>
              <a:t>sebi</a:t>
            </a:r>
            <a:r>
              <a:rPr lang="en-US" sz="1600" dirty="0"/>
              <a:t> da </a:t>
            </a:r>
            <a:r>
              <a:rPr lang="en-US" sz="1600" dirty="0" err="1"/>
              <a:t>priušte</a:t>
            </a:r>
            <a:r>
              <a:rPr lang="en-US" sz="1600" dirty="0"/>
              <a:t>) </a:t>
            </a:r>
            <a:r>
              <a:rPr lang="en-US" sz="1600" dirty="0" err="1"/>
              <a:t>i</a:t>
            </a:r>
            <a:r>
              <a:rPr lang="en-US" sz="1600" dirty="0"/>
              <a:t> da </a:t>
            </a:r>
            <a:r>
              <a:rPr lang="en-US" sz="1600" dirty="0" err="1"/>
              <a:t>žive</a:t>
            </a:r>
            <a:r>
              <a:rPr lang="en-US" sz="1600" dirty="0"/>
              <a:t> </a:t>
            </a:r>
            <a:r>
              <a:rPr lang="en-US" sz="1600" dirty="0" err="1"/>
              <a:t>kako</a:t>
            </a:r>
            <a:r>
              <a:rPr lang="en-US" sz="1600" dirty="0"/>
              <a:t> god </a:t>
            </a:r>
            <a:r>
              <a:rPr lang="en-US" sz="1600" dirty="0" err="1"/>
              <a:t>žele</a:t>
            </a:r>
            <a:r>
              <a:rPr lang="en-US" sz="1600" dirty="0"/>
              <a:t>.
</a:t>
            </a:r>
            <a:r>
              <a:rPr lang="en-US" sz="1600" dirty="0" err="1"/>
              <a:t>Karnofskijevi</a:t>
            </a:r>
            <a:r>
              <a:rPr lang="en-US" sz="1600" dirty="0"/>
              <a:t>, </a:t>
            </a:r>
            <a:r>
              <a:rPr lang="en-US" sz="1600" dirty="0" err="1"/>
              <a:t>jedna</a:t>
            </a:r>
            <a:r>
              <a:rPr lang="en-US" sz="1600" dirty="0"/>
              <a:t> od </a:t>
            </a:r>
            <a:r>
              <a:rPr lang="en-US" sz="1600" dirty="0" err="1"/>
              <a:t>ovih</a:t>
            </a:r>
            <a:r>
              <a:rPr lang="en-US" sz="1600" dirty="0"/>
              <a:t> </a:t>
            </a:r>
            <a:r>
              <a:rPr lang="en-US" sz="1600" dirty="0" err="1"/>
              <a:t>jevrejskih</a:t>
            </a:r>
            <a:r>
              <a:rPr lang="en-US" sz="1600" dirty="0"/>
              <a:t> </a:t>
            </a:r>
            <a:r>
              <a:rPr lang="en-US" sz="1600" dirty="0" err="1"/>
              <a:t>porodica</a:t>
            </a:r>
            <a:r>
              <a:rPr lang="en-US" sz="1600" dirty="0"/>
              <a:t>, </a:t>
            </a:r>
            <a:r>
              <a:rPr lang="en-US" sz="1600" dirty="0" err="1"/>
              <a:t>bili</a:t>
            </a:r>
            <a:r>
              <a:rPr lang="en-US" sz="1600" dirty="0"/>
              <a:t> </a:t>
            </a:r>
            <a:r>
              <a:rPr lang="en-US" sz="1600" dirty="0" err="1"/>
              <a:t>su</a:t>
            </a:r>
            <a:r>
              <a:rPr lang="en-US" sz="1600" dirty="0"/>
              <a:t> </a:t>
            </a:r>
            <a:r>
              <a:rPr lang="en-US" sz="1600" dirty="0" err="1"/>
              <a:t>rešeni</a:t>
            </a:r>
            <a:r>
              <a:rPr lang="en-US" sz="1600" dirty="0"/>
              <a:t> da </a:t>
            </a:r>
            <a:r>
              <a:rPr lang="en-US" sz="1600" dirty="0" err="1"/>
              <a:t>unaprede</a:t>
            </a:r>
            <a:r>
              <a:rPr lang="en-US" sz="1600" dirty="0"/>
              <a:t> </a:t>
            </a:r>
            <a:r>
              <a:rPr lang="en-US" sz="1600" dirty="0" err="1"/>
              <a:t>svoj</a:t>
            </a:r>
            <a:r>
              <a:rPr lang="en-US" sz="1600" dirty="0"/>
              <a:t> </a:t>
            </a:r>
            <a:r>
              <a:rPr lang="sr-Latn-RS" sz="1600" dirty="0"/>
              <a:t>dom i posao u</a:t>
            </a:r>
            <a:r>
              <a:rPr lang="en-US" sz="1600" dirty="0"/>
              <a:t> </a:t>
            </a:r>
            <a:r>
              <a:rPr lang="en-US" sz="1600" dirty="0" err="1"/>
              <a:t>svojoj</a:t>
            </a:r>
            <a:r>
              <a:rPr lang="en-US" sz="1600" dirty="0"/>
              <a:t> </a:t>
            </a:r>
            <a:r>
              <a:rPr lang="en-US" sz="1600" dirty="0" err="1"/>
              <a:t>novoj</a:t>
            </a:r>
            <a:r>
              <a:rPr lang="en-US" sz="1600" dirty="0"/>
              <a:t> </a:t>
            </a:r>
            <a:r>
              <a:rPr lang="en-US" sz="1600" dirty="0" err="1"/>
              <a:t>domovini</a:t>
            </a:r>
            <a:r>
              <a:rPr lang="en-US" sz="1600" dirty="0"/>
              <a:t>. </a:t>
            </a:r>
            <a:r>
              <a:rPr lang="en-US" sz="1600" dirty="0" err="1"/>
              <a:t>Svakog</a:t>
            </a:r>
            <a:r>
              <a:rPr lang="en-US" sz="1600" dirty="0"/>
              <a:t> </a:t>
            </a:r>
            <a:r>
              <a:rPr lang="en-US" sz="1600" dirty="0" err="1"/>
              <a:t>jutra</a:t>
            </a:r>
            <a:r>
              <a:rPr lang="en-US" sz="1600" dirty="0"/>
              <a:t>, u 5 </a:t>
            </a:r>
            <a:r>
              <a:rPr lang="en-US" sz="1600" dirty="0" err="1"/>
              <a:t>ujutru</a:t>
            </a:r>
            <a:r>
              <a:rPr lang="en-US" sz="1600" dirty="0"/>
              <a:t>, </a:t>
            </a:r>
            <a:r>
              <a:rPr lang="en-US" sz="1600" dirty="0" err="1"/>
              <a:t>jedan</a:t>
            </a:r>
            <a:r>
              <a:rPr lang="en-US" sz="1600" dirty="0"/>
              <a:t> od </a:t>
            </a:r>
            <a:r>
              <a:rPr lang="en-US" sz="1600" dirty="0" err="1"/>
              <a:t>starijih</a:t>
            </a:r>
            <a:r>
              <a:rPr lang="en-US" sz="1600" dirty="0"/>
              <a:t> </a:t>
            </a:r>
            <a:r>
              <a:rPr lang="en-US" sz="1600" dirty="0" err="1"/>
              <a:t>dečaka</a:t>
            </a:r>
            <a:r>
              <a:rPr lang="en-US" sz="1600" dirty="0"/>
              <a:t>, </a:t>
            </a:r>
            <a:r>
              <a:rPr lang="en-US" sz="1600" dirty="0" err="1"/>
              <a:t>ili</a:t>
            </a:r>
            <a:r>
              <a:rPr lang="en-US" sz="1600" dirty="0"/>
              <a:t> Aleks </a:t>
            </a:r>
            <a:r>
              <a:rPr lang="en-US" sz="1600" dirty="0" err="1"/>
              <a:t>ili</a:t>
            </a:r>
            <a:r>
              <a:rPr lang="en-US" sz="1600" dirty="0"/>
              <a:t> </a:t>
            </a:r>
            <a:r>
              <a:rPr lang="en-US" sz="1600" dirty="0" err="1"/>
              <a:t>Moris</a:t>
            </a:r>
            <a:r>
              <a:rPr lang="en-US" sz="1600" dirty="0"/>
              <a:t>, </a:t>
            </a:r>
            <a:r>
              <a:rPr lang="en-US" sz="1600" dirty="0" err="1"/>
              <a:t>krenuo</a:t>
            </a:r>
            <a:r>
              <a:rPr lang="en-US" sz="1600" dirty="0"/>
              <a:t> je u </a:t>
            </a:r>
            <a:r>
              <a:rPr lang="en-US" sz="1600" dirty="0" err="1"/>
              <a:t>svoje</a:t>
            </a:r>
            <a:r>
              <a:rPr lang="en-US" sz="1600" dirty="0"/>
              <a:t> </a:t>
            </a:r>
            <a:r>
              <a:rPr lang="en-US" sz="1600" dirty="0" err="1"/>
              <a:t>svakodnevne</a:t>
            </a:r>
            <a:r>
              <a:rPr lang="en-US" sz="1600" dirty="0"/>
              <a:t> </a:t>
            </a:r>
            <a:r>
              <a:rPr lang="en-US" sz="1600" dirty="0" err="1"/>
              <a:t>obilaske</a:t>
            </a:r>
            <a:r>
              <a:rPr lang="en-US" sz="1600" dirty="0"/>
              <a:t> </a:t>
            </a:r>
            <a:r>
              <a:rPr lang="en-US" sz="1600" dirty="0" err="1"/>
              <a:t>kao</a:t>
            </a:r>
            <a:r>
              <a:rPr lang="en-US" sz="1600" dirty="0"/>
              <a:t> </a:t>
            </a:r>
            <a:r>
              <a:rPr lang="en-US" sz="1600" dirty="0" err="1"/>
              <a:t>kolekcionar</a:t>
            </a:r>
            <a:r>
              <a:rPr lang="en-US" sz="1600" dirty="0"/>
              <a:t> </a:t>
            </a:r>
            <a:r>
              <a:rPr lang="en-US" sz="1600" dirty="0" err="1"/>
              <a:t>otpada</a:t>
            </a:r>
            <a:r>
              <a:rPr lang="en-US" sz="1600" dirty="0"/>
              <a:t>. </a:t>
            </a:r>
            <a:r>
              <a:rPr lang="en-US" sz="1600" dirty="0" err="1"/>
              <a:t>Skupljao</a:t>
            </a:r>
            <a:r>
              <a:rPr lang="en-US" sz="1600" dirty="0"/>
              <a:t> je </a:t>
            </a:r>
            <a:r>
              <a:rPr lang="en-US" sz="1600" dirty="0" err="1"/>
              <a:t>flaše</a:t>
            </a:r>
            <a:r>
              <a:rPr lang="en-US" sz="1600" dirty="0"/>
              <a:t>, </a:t>
            </a:r>
            <a:r>
              <a:rPr lang="en-US" sz="1600" dirty="0" err="1"/>
              <a:t>kosti</a:t>
            </a:r>
            <a:r>
              <a:rPr lang="en-US" sz="1600" dirty="0"/>
              <a:t> </a:t>
            </a:r>
            <a:r>
              <a:rPr lang="en-US" sz="1600" dirty="0" err="1"/>
              <a:t>i</a:t>
            </a:r>
            <a:r>
              <a:rPr lang="en-US" sz="1600" dirty="0"/>
              <a:t> </a:t>
            </a:r>
            <a:r>
              <a:rPr lang="en-US" sz="1600" dirty="0" err="1"/>
              <a:t>krpe</a:t>
            </a:r>
            <a:r>
              <a:rPr lang="en-US" sz="1600" dirty="0"/>
              <a:t> </a:t>
            </a:r>
            <a:r>
              <a:rPr lang="en-US" sz="1600" dirty="0" err="1"/>
              <a:t>koje</a:t>
            </a:r>
            <a:r>
              <a:rPr lang="en-US" sz="1600" dirty="0"/>
              <a:t> </a:t>
            </a:r>
            <a:r>
              <a:rPr lang="en-US" sz="1600" dirty="0" err="1"/>
              <a:t>su</a:t>
            </a:r>
            <a:r>
              <a:rPr lang="en-US" sz="1600" dirty="0"/>
              <a:t> mu </a:t>
            </a:r>
            <a:r>
              <a:rPr lang="en-US" sz="1600" dirty="0" err="1"/>
              <a:t>ljudi</a:t>
            </a:r>
            <a:r>
              <a:rPr lang="en-US" sz="1600" dirty="0"/>
              <a:t> </a:t>
            </a:r>
            <a:r>
              <a:rPr lang="en-US" sz="1600" dirty="0" err="1"/>
              <a:t>prodavali</a:t>
            </a:r>
            <a:r>
              <a:rPr lang="en-US" sz="1600" dirty="0"/>
              <a:t> za </a:t>
            </a:r>
            <a:r>
              <a:rPr lang="en-US" sz="1600" dirty="0" err="1"/>
              <a:t>novčiće</a:t>
            </a:r>
            <a:r>
              <a:rPr lang="en-US" sz="1600" dirty="0"/>
              <a:t>, a </a:t>
            </a:r>
            <a:r>
              <a:rPr lang="en-US" sz="1600" dirty="0" err="1"/>
              <a:t>onda</a:t>
            </a:r>
            <a:r>
              <a:rPr lang="en-US" sz="1600" dirty="0"/>
              <a:t> </a:t>
            </a:r>
            <a:r>
              <a:rPr lang="en-US" sz="1600" dirty="0" err="1"/>
              <a:t>ih</a:t>
            </a:r>
            <a:r>
              <a:rPr lang="en-US" sz="1600" dirty="0"/>
              <a:t> </a:t>
            </a:r>
            <a:r>
              <a:rPr lang="en-US" sz="1600" dirty="0" err="1"/>
              <a:t>prodavao</a:t>
            </a:r>
            <a:r>
              <a:rPr lang="en-US" sz="1600" dirty="0"/>
              <a:t> </a:t>
            </a:r>
            <a:r>
              <a:rPr lang="en-US" sz="1600" dirty="0" err="1"/>
              <a:t>ili</a:t>
            </a:r>
            <a:r>
              <a:rPr lang="en-US" sz="1600" dirty="0"/>
              <a:t> </a:t>
            </a:r>
            <a:r>
              <a:rPr lang="en-US" sz="1600" dirty="0" err="1"/>
              <a:t>trampio</a:t>
            </a:r>
            <a:r>
              <a:rPr lang="en-US" sz="1600" dirty="0"/>
              <a:t> za </a:t>
            </a:r>
            <a:r>
              <a:rPr lang="en-US" sz="1600" dirty="0" err="1"/>
              <a:t>profitabilniju</a:t>
            </a:r>
            <a:r>
              <a:rPr lang="en-US" sz="1600" dirty="0"/>
              <a:t> </a:t>
            </a:r>
            <a:r>
              <a:rPr lang="en-US" sz="1600" dirty="0" err="1"/>
              <a:t>robu</a:t>
            </a:r>
            <a:r>
              <a:rPr lang="en-US" sz="1600" dirty="0"/>
              <a:t>.
</a:t>
            </a:r>
            <a:r>
              <a:rPr lang="en-US" sz="1600" dirty="0" err="1"/>
              <a:t>Armstrongovim</a:t>
            </a:r>
            <a:r>
              <a:rPr lang="en-US" sz="1600" dirty="0"/>
              <a:t> </a:t>
            </a:r>
            <a:r>
              <a:rPr lang="en-US" sz="1600" dirty="0" err="1"/>
              <a:t>rečima</a:t>
            </a:r>
            <a:r>
              <a:rPr lang="en-US" sz="1600" dirty="0"/>
              <a:t>: "</a:t>
            </a:r>
            <a:r>
              <a:rPr lang="en-US" sz="1600" dirty="0" err="1"/>
              <a:t>Moris</a:t>
            </a:r>
            <a:r>
              <a:rPr lang="en-US" sz="1600" dirty="0"/>
              <a:t> mi je </a:t>
            </a:r>
            <a:r>
              <a:rPr lang="en-US" sz="1600" dirty="0" err="1"/>
              <a:t>kupio</a:t>
            </a:r>
            <a:r>
              <a:rPr lang="en-US" sz="1600" dirty="0"/>
              <a:t> </a:t>
            </a:r>
            <a:r>
              <a:rPr lang="en-US" sz="1600" dirty="0" err="1"/>
              <a:t>Limeni</a:t>
            </a:r>
            <a:r>
              <a:rPr lang="en-US" sz="1600" dirty="0"/>
              <a:t> rog. Da </a:t>
            </a:r>
            <a:r>
              <a:rPr lang="en-US" sz="1600" dirty="0" err="1"/>
              <a:t>duvaju</a:t>
            </a:r>
            <a:r>
              <a:rPr lang="en-US" sz="1600" dirty="0"/>
              <a:t> </a:t>
            </a:r>
            <a:r>
              <a:rPr lang="en-US" sz="1600" dirty="0" err="1"/>
              <a:t>i</a:t>
            </a:r>
            <a:r>
              <a:rPr lang="en-US" sz="1600" dirty="0"/>
              <a:t> </a:t>
            </a:r>
            <a:r>
              <a:rPr lang="en-US" sz="1600" dirty="0" err="1"/>
              <a:t>duvaju</a:t>
            </a:r>
            <a:r>
              <a:rPr lang="en-US" sz="1600" dirty="0"/>
              <a:t>, </a:t>
            </a:r>
            <a:r>
              <a:rPr lang="en-US" sz="1600" dirty="0" err="1"/>
              <a:t>vrsta</a:t>
            </a:r>
            <a:r>
              <a:rPr lang="en-US" sz="1600" dirty="0"/>
              <a:t> </a:t>
            </a:r>
            <a:r>
              <a:rPr lang="en-US" sz="1600" dirty="0" err="1"/>
              <a:t>Limenog</a:t>
            </a:r>
            <a:r>
              <a:rPr lang="en-US" sz="1600" dirty="0"/>
              <a:t> </a:t>
            </a:r>
            <a:r>
              <a:rPr lang="en-US" sz="1600" dirty="0" err="1"/>
              <a:t>roga</a:t>
            </a:r>
            <a:r>
              <a:rPr lang="en-US" sz="1600" dirty="0"/>
              <a:t> </a:t>
            </a:r>
            <a:r>
              <a:rPr lang="en-US" sz="1600" dirty="0" err="1"/>
              <a:t>koju</a:t>
            </a:r>
            <a:r>
              <a:rPr lang="en-US" sz="1600" dirty="0"/>
              <a:t> </a:t>
            </a:r>
            <a:r>
              <a:rPr lang="en-US" sz="1600" dirty="0" err="1"/>
              <a:t>koriste</a:t>
            </a:r>
            <a:r>
              <a:rPr lang="en-US" sz="1600" dirty="0"/>
              <a:t> </a:t>
            </a:r>
            <a:r>
              <a:rPr lang="en-US" sz="1600" dirty="0" err="1"/>
              <a:t>na</a:t>
            </a:r>
            <a:r>
              <a:rPr lang="en-US" sz="1600" dirty="0"/>
              <a:t> </a:t>
            </a:r>
            <a:r>
              <a:rPr lang="en-US" sz="1600" dirty="0" err="1"/>
              <a:t>zabavama</a:t>
            </a:r>
            <a:r>
              <a:rPr lang="en-US" sz="1600" dirty="0"/>
              <a:t> da </a:t>
            </a:r>
            <a:r>
              <a:rPr lang="en-US" sz="1600" dirty="0" err="1"/>
              <a:t>prave</a:t>
            </a:r>
            <a:r>
              <a:rPr lang="en-US" sz="1600" dirty="0"/>
              <a:t> </a:t>
            </a:r>
            <a:r>
              <a:rPr lang="en-US" sz="1600" dirty="0" err="1"/>
              <a:t>buku</a:t>
            </a:r>
            <a:r>
              <a:rPr lang="en-US" sz="1600" dirty="0"/>
              <a:t>, </a:t>
            </a:r>
            <a:r>
              <a:rPr lang="en-US" sz="1600" dirty="0" err="1"/>
              <a:t>dok</a:t>
            </a:r>
            <a:r>
              <a:rPr lang="en-US" sz="1600" dirty="0"/>
              <a:t> slave. Deci se </a:t>
            </a:r>
            <a:r>
              <a:rPr lang="en-US" sz="1600" dirty="0" err="1"/>
              <a:t>svidelo</a:t>
            </a:r>
            <a:r>
              <a:rPr lang="en-US" sz="1600" dirty="0"/>
              <a:t>."</a:t>
            </a:r>
          </a:p>
        </p:txBody>
      </p:sp>
    </p:spTree>
    <p:extLst>
      <p:ext uri="{BB962C8B-B14F-4D97-AF65-F5344CB8AC3E}">
        <p14:creationId xmlns:p14="http://schemas.microsoft.com/office/powerpoint/2010/main" val="488086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85C987D2-7173-4E3E-8050-66B337EE3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15B4156-BFDA-296E-04CB-9B8FE4DE7208}"/>
              </a:ext>
            </a:extLst>
          </p:cNvPr>
          <p:cNvPicPr>
            <a:picLocks noChangeAspect="1"/>
          </p:cNvPicPr>
          <p:nvPr/>
        </p:nvPicPr>
        <p:blipFill>
          <a:blip r:embed="rId3"/>
          <a:stretch>
            <a:fillRect/>
          </a:stretch>
        </p:blipFill>
        <p:spPr>
          <a:xfrm>
            <a:off x="795447" y="1204105"/>
            <a:ext cx="4408655" cy="628233"/>
          </a:xfrm>
          <a:prstGeom prst="rect">
            <a:avLst/>
          </a:prstGeom>
        </p:spPr>
      </p:pic>
      <p:sp>
        <p:nvSpPr>
          <p:cNvPr id="47" name="Freeform 44">
            <a:extLst>
              <a:ext uri="{FF2B5EF4-FFF2-40B4-BE49-F238E27FC236}">
                <a16:creationId xmlns:a16="http://schemas.microsoft.com/office/drawing/2014/main" id="{C2BE09AA-2EBF-4AE1-A44F-00DE1F460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Rectangle 48">
            <a:extLst>
              <a:ext uri="{FF2B5EF4-FFF2-40B4-BE49-F238E27FC236}">
                <a16:creationId xmlns:a16="http://schemas.microsoft.com/office/drawing/2014/main" id="{12CBB1B2-298B-4D88-B306-3976FCDF1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99196" y="635715"/>
            <a:ext cx="5852722"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F3F35C8-BF9C-7E91-7DDD-A76E9C411AE9}"/>
              </a:ext>
            </a:extLst>
          </p:cNvPr>
          <p:cNvSpPr>
            <a:spLocks noGrp="1"/>
          </p:cNvSpPr>
          <p:nvPr>
            <p:ph type="title"/>
          </p:nvPr>
        </p:nvSpPr>
        <p:spPr>
          <a:xfrm>
            <a:off x="6096000" y="804328"/>
            <a:ext cx="5300553" cy="1205821"/>
          </a:xfrm>
        </p:spPr>
        <p:txBody>
          <a:bodyPr>
            <a:normAutofit/>
          </a:bodyPr>
          <a:lstStyle/>
          <a:p>
            <a:r>
              <a:rPr lang="sr-Latn-RS" sz="3600">
                <a:solidFill>
                  <a:srgbClr val="FEFFFF"/>
                </a:solidFill>
              </a:rPr>
              <a:t>Novinar koji prati Jazz </a:t>
            </a:r>
            <a:br>
              <a:rPr lang="sr-Latn-RS" sz="3600">
                <a:solidFill>
                  <a:srgbClr val="FEFFFF"/>
                </a:solidFill>
              </a:rPr>
            </a:br>
            <a:r>
              <a:rPr lang="sr-Latn-RS" sz="3600">
                <a:solidFill>
                  <a:srgbClr val="FEFFFF"/>
                </a:solidFill>
              </a:rPr>
              <a:t>(</a:t>
            </a:r>
            <a:r>
              <a:rPr lang="en-US" sz="3600">
                <a:solidFill>
                  <a:srgbClr val="FEFFFF"/>
                </a:solidFill>
              </a:rPr>
              <a:t>1925 – 2017</a:t>
            </a:r>
            <a:r>
              <a:rPr lang="sr-Latn-RS" sz="3600">
                <a:solidFill>
                  <a:srgbClr val="FEFFFF"/>
                </a:solidFill>
              </a:rPr>
              <a:t>)</a:t>
            </a:r>
            <a:endParaRPr lang="en-US" sz="3600">
              <a:solidFill>
                <a:srgbClr val="FEFFFF"/>
              </a:solidFill>
            </a:endParaRPr>
          </a:p>
        </p:txBody>
      </p:sp>
      <p:pic>
        <p:nvPicPr>
          <p:cNvPr id="6" name="Picture 5">
            <a:extLst>
              <a:ext uri="{FF2B5EF4-FFF2-40B4-BE49-F238E27FC236}">
                <a16:creationId xmlns:a16="http://schemas.microsoft.com/office/drawing/2014/main" id="{DF360A28-C34D-4CD2-0F41-77801802D57D}"/>
              </a:ext>
            </a:extLst>
          </p:cNvPr>
          <p:cNvPicPr>
            <a:picLocks noChangeAspect="1"/>
          </p:cNvPicPr>
          <p:nvPr/>
        </p:nvPicPr>
        <p:blipFill rotWithShape="1">
          <a:blip r:embed="rId4"/>
          <a:srcRect l="9744" r="179" b="1"/>
          <a:stretch/>
        </p:blipFill>
        <p:spPr>
          <a:xfrm>
            <a:off x="2169046" y="2529756"/>
            <a:ext cx="1651703" cy="1833639"/>
          </a:xfrm>
          <a:prstGeom prst="rect">
            <a:avLst/>
          </a:prstGeom>
        </p:spPr>
      </p:pic>
      <p:pic>
        <p:nvPicPr>
          <p:cNvPr id="9" name="Online Media 8" title="The Pleasures of Being Out Of Step Official Trailer (2014) - Nat Hentoff, Bob Dylan Documentary HD">
            <a:hlinkClick r:id="" action="ppaction://media"/>
            <a:extLst>
              <a:ext uri="{FF2B5EF4-FFF2-40B4-BE49-F238E27FC236}">
                <a16:creationId xmlns:a16="http://schemas.microsoft.com/office/drawing/2014/main" id="{5E3DE9C0-418C-5DB7-8045-5A50B5777814}"/>
              </a:ext>
            </a:extLst>
          </p:cNvPr>
          <p:cNvPicPr>
            <a:picLocks noRot="1" noChangeAspect="1"/>
          </p:cNvPicPr>
          <p:nvPr>
            <a:videoFile r:link="rId1"/>
          </p:nvPr>
        </p:nvPicPr>
        <p:blipFill>
          <a:blip r:embed="rId5"/>
          <a:stretch>
            <a:fillRect/>
          </a:stretch>
        </p:blipFill>
        <p:spPr>
          <a:xfrm>
            <a:off x="1425103" y="4490560"/>
            <a:ext cx="3147265" cy="1778205"/>
          </a:xfrm>
          <a:prstGeom prst="rect">
            <a:avLst/>
          </a:prstGeom>
        </p:spPr>
      </p:pic>
      <p:sp>
        <p:nvSpPr>
          <p:cNvPr id="3" name="Content Placeholder 2">
            <a:extLst>
              <a:ext uri="{FF2B5EF4-FFF2-40B4-BE49-F238E27FC236}">
                <a16:creationId xmlns:a16="http://schemas.microsoft.com/office/drawing/2014/main" id="{E1A2B063-BF49-BD99-6F32-464E00573D9A}"/>
              </a:ext>
            </a:extLst>
          </p:cNvPr>
          <p:cNvSpPr>
            <a:spLocks noGrp="1"/>
          </p:cNvSpPr>
          <p:nvPr>
            <p:ph idx="1"/>
          </p:nvPr>
        </p:nvSpPr>
        <p:spPr>
          <a:xfrm>
            <a:off x="6096000" y="2490436"/>
            <a:ext cx="4980619" cy="3567173"/>
          </a:xfrm>
        </p:spPr>
        <p:txBody>
          <a:bodyPr>
            <a:normAutofit/>
          </a:bodyPr>
          <a:lstStyle/>
          <a:p>
            <a:r>
              <a:rPr lang="en-US" sz="1300" b="0" i="1" dirty="0">
                <a:effectLst/>
                <a:latin typeface="Open Sans" panose="020B0606030504020204" pitchFamily="34" charset="0"/>
              </a:rPr>
              <a:t>Nat Hentoff </a:t>
            </a:r>
            <a:r>
              <a:rPr lang="pl-PL" sz="1300" i="1" dirty="0">
                <a:latin typeface="Open Sans" panose="020B0606030504020204" pitchFamily="34" charset="0"/>
              </a:rPr>
              <a:t>je jedan od glavnih autoriteta za džez kulturu i istoriju. 
</a:t>
            </a:r>
            <a:r>
              <a:rPr lang="en-US" sz="1300" b="0" i="0" dirty="0">
                <a:effectLst/>
                <a:latin typeface="Arial" panose="020B0604020202020204" pitchFamily="34" charset="0"/>
              </a:rPr>
              <a:t> </a:t>
            </a:r>
            <a:r>
              <a:rPr lang="sr-Latn-RS" sz="1300" b="0" i="0">
                <a:effectLst/>
                <a:latin typeface="Arial" panose="020B0604020202020204" pitchFamily="34" charset="0"/>
              </a:rPr>
              <a:t>Hentoff</a:t>
            </a:r>
            <a:r>
              <a:rPr lang="en-US" sz="1300" b="0" i="0" dirty="0">
                <a:effectLst/>
                <a:latin typeface="Arial" panose="020B0604020202020204" pitchFamily="34" charset="0"/>
              </a:rPr>
              <a:t> </a:t>
            </a:r>
            <a:r>
              <a:rPr lang="pl-PL" sz="1300" dirty="0">
                <a:latin typeface="Arial" panose="020B0604020202020204" pitchFamily="34" charset="0"/>
              </a:rPr>
              <a:t>je bio kolumnista za</a:t>
            </a:r>
            <a:r>
              <a:rPr lang="en-US" sz="1300" b="0" i="0" dirty="0">
                <a:effectLst/>
                <a:latin typeface="Arial" panose="020B0604020202020204" pitchFamily="34" charset="0"/>
              </a:rPr>
              <a:t>: </a:t>
            </a:r>
            <a:r>
              <a:rPr lang="en-US" sz="1300" b="0" i="1" u="none" strike="noStrike" dirty="0">
                <a:effectLst/>
                <a:latin typeface="Arial" panose="020B0604020202020204" pitchFamily="34" charset="0"/>
                <a:hlinkClick r:id="rId6" tooltip="Down Beat"/>
              </a:rPr>
              <a:t>Down Beat</a:t>
            </a:r>
            <a:r>
              <a:rPr lang="en-US" sz="1300" b="0" i="0" dirty="0">
                <a:effectLst/>
                <a:latin typeface="Arial" panose="020B0604020202020204" pitchFamily="34" charset="0"/>
              </a:rPr>
              <a:t>, </a:t>
            </a:r>
            <a:r>
              <a:rPr lang="en-US" sz="1300" b="0" i="1" u="none" strike="noStrike">
                <a:effectLst/>
                <a:latin typeface="Arial" panose="020B0604020202020204" pitchFamily="34" charset="0"/>
                <a:hlinkClick r:id="rId7" tooltip="JazzTimes"/>
              </a:rPr>
              <a:t>JazzTimes</a:t>
            </a:r>
            <a:r>
              <a:rPr lang="en-US" sz="1300" b="0" i="0" dirty="0">
                <a:effectLst/>
                <a:latin typeface="Arial" panose="020B0604020202020204" pitchFamily="34" charset="0"/>
              </a:rPr>
              <a:t>, </a:t>
            </a:r>
            <a:r>
              <a:rPr lang="en-US" sz="1300" b="0" i="1" u="none" strike="noStrike" dirty="0">
                <a:effectLst/>
                <a:latin typeface="Arial" panose="020B0604020202020204" pitchFamily="34" charset="0"/>
                <a:hlinkClick r:id="rId8" tooltip="Legal Times"/>
              </a:rPr>
              <a:t>Legal Times</a:t>
            </a:r>
            <a:r>
              <a:rPr lang="en-US" sz="1300" b="0" i="0" dirty="0">
                <a:effectLst/>
                <a:latin typeface="Arial" panose="020B0604020202020204" pitchFamily="34" charset="0"/>
              </a:rPr>
              <a:t>, </a:t>
            </a:r>
            <a:r>
              <a:rPr lang="en-US" sz="1300" b="0" i="1" u="none" strike="noStrike" dirty="0">
                <a:effectLst/>
                <a:latin typeface="Arial" panose="020B0604020202020204" pitchFamily="34" charset="0"/>
                <a:hlinkClick r:id="rId9" tooltip="The Washington Post"/>
              </a:rPr>
              <a:t>The Washington Post</a:t>
            </a:r>
            <a:r>
              <a:rPr lang="en-US" sz="1300" b="0" i="0" dirty="0">
                <a:effectLst/>
                <a:latin typeface="Arial" panose="020B0604020202020204" pitchFamily="34" charset="0"/>
              </a:rPr>
              <a:t>, </a:t>
            </a:r>
            <a:r>
              <a:rPr lang="en-US" sz="1300" b="0" i="1" u="none" strike="noStrike" dirty="0">
                <a:effectLst/>
                <a:latin typeface="Arial" panose="020B0604020202020204" pitchFamily="34" charset="0"/>
                <a:hlinkClick r:id="rId10" tooltip="The Washington Times"/>
              </a:rPr>
              <a:t>The Washington Times</a:t>
            </a:r>
            <a:r>
              <a:rPr lang="en-US" sz="1300" b="0" i="0" dirty="0">
                <a:effectLst/>
                <a:latin typeface="Arial" panose="020B0604020202020204" pitchFamily="34" charset="0"/>
              </a:rPr>
              <a:t>, </a:t>
            </a:r>
            <a:r>
              <a:rPr lang="en-US" sz="1300" b="0" i="1" u="none" strike="noStrike" dirty="0">
                <a:effectLst/>
                <a:latin typeface="Arial" panose="020B0604020202020204" pitchFamily="34" charset="0"/>
                <a:hlinkClick r:id="rId11" tooltip="The Progressive"/>
              </a:rPr>
              <a:t>The Progressive</a:t>
            </a:r>
            <a:r>
              <a:rPr lang="en-US" sz="1300" b="0" i="0" dirty="0">
                <a:effectLst/>
                <a:latin typeface="Arial" panose="020B0604020202020204" pitchFamily="34" charset="0"/>
              </a:rPr>
              <a:t>, </a:t>
            </a:r>
            <a:r>
              <a:rPr lang="en-US" sz="1300" b="0" i="1" u="none" strike="noStrike" dirty="0">
                <a:effectLst/>
                <a:latin typeface="Arial" panose="020B0604020202020204" pitchFamily="34" charset="0"/>
                <a:hlinkClick r:id="rId12" tooltip="Editor &amp; Publisher"/>
              </a:rPr>
              <a:t>Editor &amp; Publisher</a:t>
            </a:r>
            <a:r>
              <a:rPr lang="en-US" sz="1300" b="0" i="0" dirty="0">
                <a:effectLst/>
                <a:latin typeface="Arial" panose="020B0604020202020204" pitchFamily="34" charset="0"/>
              </a:rPr>
              <a:t> and </a:t>
            </a:r>
            <a:r>
              <a:rPr lang="en-US" sz="1300" b="0" i="1" u="none" strike="noStrike" dirty="0">
                <a:effectLst/>
                <a:latin typeface="Arial" panose="020B0604020202020204" pitchFamily="34" charset="0"/>
                <a:hlinkClick r:id="rId13" tooltip="Council for Secular Humanism"/>
              </a:rPr>
              <a:t>Free Inquiry</a:t>
            </a:r>
            <a:r>
              <a:rPr lang="en-US" sz="1300" b="0" i="0" dirty="0">
                <a:effectLst/>
                <a:latin typeface="Arial" panose="020B0604020202020204" pitchFamily="34" charset="0"/>
              </a:rPr>
              <a:t>. </a:t>
            </a:r>
            <a:endParaRPr lang="sr-Latn-RS" sz="1300" b="0" i="0" dirty="0">
              <a:effectLst/>
              <a:latin typeface="Arial" panose="020B0604020202020204" pitchFamily="34" charset="0"/>
            </a:endParaRPr>
          </a:p>
          <a:p>
            <a:r>
              <a:rPr lang="en-US" sz="1300" dirty="0">
                <a:latin typeface="Arial" panose="020B0604020202020204" pitchFamily="34" charset="0"/>
              </a:rPr>
              <a:t>Bio je </a:t>
            </a:r>
            <a:r>
              <a:rPr lang="sr-Latn-RS" sz="1300" dirty="0">
                <a:latin typeface="Arial" panose="020B0604020202020204" pitchFamily="34" charset="0"/>
              </a:rPr>
              <a:t>pisac za </a:t>
            </a:r>
            <a:r>
              <a:rPr lang="en-US" sz="1300" b="0" i="1" u="none" strike="noStrike" dirty="0">
                <a:effectLst/>
                <a:latin typeface="Arial" panose="020B0604020202020204" pitchFamily="34" charset="0"/>
                <a:hlinkClick r:id="rId14" tooltip="The New Yorker"/>
              </a:rPr>
              <a:t>The New Yorker</a:t>
            </a:r>
            <a:r>
              <a:rPr lang="en-US" sz="1300" b="0" i="0" dirty="0">
                <a:effectLst/>
                <a:latin typeface="Arial" panose="020B0604020202020204" pitchFamily="34" charset="0"/>
              </a:rPr>
              <a:t>, </a:t>
            </a:r>
            <a:r>
              <a:rPr lang="en-US" sz="1300" b="0" i="1" u="none" strike="noStrike" dirty="0">
                <a:effectLst/>
                <a:latin typeface="Arial" panose="020B0604020202020204" pitchFamily="34" charset="0"/>
                <a:hlinkClick r:id="rId15" tooltip="The New York Times"/>
              </a:rPr>
              <a:t>The New York Times</a:t>
            </a:r>
            <a:r>
              <a:rPr lang="en-US" sz="1300" b="0" i="0" dirty="0">
                <a:effectLst/>
                <a:latin typeface="Arial" panose="020B0604020202020204" pitchFamily="34" charset="0"/>
              </a:rPr>
              <a:t>, </a:t>
            </a:r>
            <a:r>
              <a:rPr lang="en-US" sz="1300" b="0" i="1" u="none" strike="noStrike" dirty="0">
                <a:effectLst/>
                <a:latin typeface="Arial" panose="020B0604020202020204" pitchFamily="34" charset="0"/>
                <a:hlinkClick r:id="rId16" tooltip="Jewish World Review"/>
              </a:rPr>
              <a:t>Jewish World Review</a:t>
            </a:r>
            <a:r>
              <a:rPr lang="en-US" sz="1300" b="0" i="0" dirty="0">
                <a:effectLst/>
                <a:latin typeface="Arial" panose="020B0604020202020204" pitchFamily="34" charset="0"/>
              </a:rPr>
              <a:t>, </a:t>
            </a:r>
            <a:r>
              <a:rPr lang="en-US" sz="1300" b="0" i="1" u="none" strike="noStrike" dirty="0">
                <a:effectLst/>
                <a:latin typeface="Arial" panose="020B0604020202020204" pitchFamily="34" charset="0"/>
                <a:hlinkClick r:id="rId17" tooltip="The Atlantic"/>
              </a:rPr>
              <a:t>The Atlantic</a:t>
            </a:r>
            <a:r>
              <a:rPr lang="en-US" sz="1300" b="0" i="0" dirty="0">
                <a:effectLst/>
                <a:latin typeface="Arial" panose="020B0604020202020204" pitchFamily="34" charset="0"/>
              </a:rPr>
              <a:t>, </a:t>
            </a:r>
            <a:r>
              <a:rPr lang="en-US" sz="1300" b="0" i="1" u="none" strike="noStrike" dirty="0">
                <a:effectLst/>
                <a:latin typeface="Arial" panose="020B0604020202020204" pitchFamily="34" charset="0"/>
                <a:hlinkClick r:id="rId18" tooltip="The New Republic"/>
              </a:rPr>
              <a:t>The New Republic</a:t>
            </a:r>
            <a:r>
              <a:rPr lang="en-US" sz="1300" b="0" i="0" dirty="0">
                <a:effectLst/>
                <a:latin typeface="Arial" panose="020B0604020202020204" pitchFamily="34" charset="0"/>
              </a:rPr>
              <a:t>, </a:t>
            </a:r>
            <a:r>
              <a:rPr lang="en-US" sz="1300" b="0" i="1" u="none" strike="noStrike" dirty="0">
                <a:effectLst/>
                <a:latin typeface="Arial" panose="020B0604020202020204" pitchFamily="34" charset="0"/>
                <a:hlinkClick r:id="rId19" tooltip="Commonweal (magazine)"/>
              </a:rPr>
              <a:t>Commonweal</a:t>
            </a:r>
            <a:r>
              <a:rPr lang="en-US" sz="1300" b="0" i="0" dirty="0">
                <a:effectLst/>
                <a:latin typeface="Arial" panose="020B0604020202020204" pitchFamily="34" charset="0"/>
              </a:rPr>
              <a:t>, </a:t>
            </a:r>
            <a:r>
              <a:rPr lang="sr-Latn-RS" sz="1300" b="0" i="0" dirty="0">
                <a:effectLst/>
                <a:latin typeface="Arial" panose="020B0604020202020204" pitchFamily="34" charset="0"/>
              </a:rPr>
              <a:t>i </a:t>
            </a:r>
            <a:r>
              <a:rPr lang="en-US" sz="1300" b="0" i="1" u="none" strike="noStrike">
                <a:effectLst/>
                <a:latin typeface="Arial" panose="020B0604020202020204" pitchFamily="34" charset="0"/>
                <a:hlinkClick r:id="rId20" tooltip="Encyclopedia of Performing Arts"/>
              </a:rPr>
              <a:t>Enciclopedia</a:t>
            </a:r>
            <a:r>
              <a:rPr lang="en-US" sz="1300" b="0" i="1" u="none" strike="noStrike" dirty="0">
                <a:effectLst/>
                <a:latin typeface="Arial" panose="020B0604020202020204" pitchFamily="34" charset="0"/>
                <a:hlinkClick r:id="rId20" tooltip="Encyclopedia of Performing Arts"/>
              </a:rPr>
              <a:t> </a:t>
            </a:r>
            <a:r>
              <a:rPr lang="en-US" sz="1300" b="0" i="1" u="none" strike="noStrike">
                <a:effectLst/>
                <a:latin typeface="Arial" panose="020B0604020202020204" pitchFamily="34" charset="0"/>
                <a:hlinkClick r:id="rId20" tooltip="Encyclopedia of Performing Arts"/>
              </a:rPr>
              <a:t>dello</a:t>
            </a:r>
            <a:r>
              <a:rPr lang="en-US" sz="1300" b="0" i="1" u="none" strike="noStrike" dirty="0">
                <a:effectLst/>
                <a:latin typeface="Arial" panose="020B0604020202020204" pitchFamily="34" charset="0"/>
                <a:hlinkClick r:id="rId20" tooltip="Encyclopedia of Performing Arts"/>
              </a:rPr>
              <a:t> </a:t>
            </a:r>
            <a:r>
              <a:rPr lang="en-US" sz="1300" b="0" i="1" u="none" strike="noStrike">
                <a:effectLst/>
                <a:latin typeface="Arial" panose="020B0604020202020204" pitchFamily="34" charset="0"/>
                <a:hlinkClick r:id="rId20" tooltip="Encyclopedia of Performing Arts"/>
              </a:rPr>
              <a:t>Spettacolo</a:t>
            </a:r>
            <a:r>
              <a:rPr lang="en-US" sz="1300" b="0" i="0" dirty="0">
                <a:effectLst/>
                <a:latin typeface="Arial" panose="020B0604020202020204" pitchFamily="34" charset="0"/>
              </a:rPr>
              <a:t>.</a:t>
            </a:r>
            <a:endParaRPr lang="sr-Latn-RS" sz="1300" b="0" i="0" dirty="0">
              <a:effectLst/>
              <a:latin typeface="Arial" panose="020B0604020202020204" pitchFamily="34" charset="0"/>
            </a:endParaRPr>
          </a:p>
          <a:p>
            <a:endParaRPr lang="sr-Latn-RS" sz="1300" dirty="0">
              <a:latin typeface="Arial" panose="020B0604020202020204" pitchFamily="34" charset="0"/>
            </a:endParaRPr>
          </a:p>
          <a:p>
            <a:r>
              <a:rPr lang="sr-Latn-RS" sz="1300" b="0" i="0" dirty="0">
                <a:effectLst/>
                <a:latin typeface="Arial" panose="020B0604020202020204" pitchFamily="34" charset="0"/>
              </a:rPr>
              <a:t>Dobio je mnogo nagrada: </a:t>
            </a:r>
            <a:r>
              <a:rPr lang="en-US" sz="1300" b="0" i="0" u="none" strike="noStrike" dirty="0">
                <a:effectLst/>
                <a:latin typeface="Arial" panose="020B0604020202020204" pitchFamily="34" charset="0"/>
                <a:hlinkClick r:id="rId21" tooltip="Guggenheim Fellowship"/>
              </a:rPr>
              <a:t>Guggenheim Fellow</a:t>
            </a:r>
            <a:r>
              <a:rPr lang="sr-Latn-RS" sz="1300" b="0" i="0" u="none" strike="noStrike" dirty="0">
                <a:effectLst/>
                <a:latin typeface="Arial" panose="020B0604020202020204" pitchFamily="34" charset="0"/>
              </a:rPr>
              <a:t>, </a:t>
            </a:r>
            <a:r>
              <a:rPr lang="en-US" sz="1300" b="0" i="0" u="none" strike="noStrike" dirty="0">
                <a:effectLst/>
                <a:latin typeface="Arial" panose="020B0604020202020204" pitchFamily="34" charset="0"/>
                <a:hlinkClick r:id="rId22" tooltip="American Bar Association"/>
              </a:rPr>
              <a:t>American Bar Association</a:t>
            </a:r>
            <a:r>
              <a:rPr lang="en-US" sz="1300" b="0" i="0" dirty="0">
                <a:effectLst/>
                <a:latin typeface="Arial" panose="020B0604020202020204" pitchFamily="34" charset="0"/>
              </a:rPr>
              <a:t>'s </a:t>
            </a:r>
            <a:r>
              <a:rPr lang="en-US" sz="1300" b="0" i="0" u="none" strike="noStrike" dirty="0">
                <a:effectLst/>
                <a:latin typeface="Arial" panose="020B0604020202020204" pitchFamily="34" charset="0"/>
                <a:hlinkClick r:id="rId23" tooltip="Silver Gavel Award"/>
              </a:rPr>
              <a:t>Silver Gavel Award</a:t>
            </a:r>
            <a:r>
              <a:rPr lang="sr-Latn-RS" sz="1300" b="0" i="0" u="none" strike="noStrike" dirty="0">
                <a:effectLst/>
                <a:latin typeface="Arial" panose="020B0604020202020204" pitchFamily="34" charset="0"/>
              </a:rPr>
              <a:t>, </a:t>
            </a:r>
            <a:r>
              <a:rPr lang="en-US" sz="1300" b="0" i="0" u="none" strike="noStrike" dirty="0">
                <a:effectLst/>
                <a:latin typeface="Arial" panose="020B0604020202020204" pitchFamily="34" charset="0"/>
                <a:hlinkClick r:id="rId24" tooltip="American Library Association"/>
              </a:rPr>
              <a:t>American Library Association</a:t>
            </a:r>
            <a:r>
              <a:rPr lang="en-US" sz="1300" b="0" i="0" dirty="0">
                <a:effectLst/>
                <a:latin typeface="Arial" panose="020B0604020202020204" pitchFamily="34" charset="0"/>
              </a:rPr>
              <a:t>’s</a:t>
            </a:r>
            <a:r>
              <a:rPr lang="sr-Latn-RS" sz="1300" b="0" i="0" dirty="0">
                <a:effectLst/>
                <a:latin typeface="Arial" panose="020B0604020202020204" pitchFamily="34" charset="0"/>
              </a:rPr>
              <a:t>, </a:t>
            </a:r>
            <a:r>
              <a:rPr lang="en-US" sz="1300" b="0" i="0" u="none" strike="noStrike" dirty="0">
                <a:effectLst/>
                <a:latin typeface="Arial" panose="020B0604020202020204" pitchFamily="34" charset="0"/>
                <a:hlinkClick r:id="rId25" tooltip="Honorary degree"/>
              </a:rPr>
              <a:t>honorary</a:t>
            </a:r>
            <a:r>
              <a:rPr lang="en-US" sz="1300" b="0" i="0" dirty="0">
                <a:effectLst/>
                <a:latin typeface="Arial" panose="020B0604020202020204" pitchFamily="34" charset="0"/>
              </a:rPr>
              <a:t> </a:t>
            </a:r>
            <a:r>
              <a:rPr lang="en-US" sz="1300" b="0" i="0" u="none" strike="noStrike" dirty="0">
                <a:effectLst/>
                <a:latin typeface="Arial" panose="020B0604020202020204" pitchFamily="34" charset="0"/>
                <a:hlinkClick r:id="rId26" tooltip="Doctorate of Laws"/>
              </a:rPr>
              <a:t>Doctorate of Laws</a:t>
            </a:r>
            <a:r>
              <a:rPr lang="sr-Latn-RS" sz="1300" b="0" i="0" u="none" strike="noStrike" dirty="0">
                <a:effectLst/>
                <a:latin typeface="Arial" panose="020B0604020202020204" pitchFamily="34" charset="0"/>
              </a:rPr>
              <a:t>, </a:t>
            </a:r>
            <a:r>
              <a:rPr lang="en-US" sz="1300" b="0" i="0" u="none" strike="noStrike" dirty="0">
                <a:effectLst/>
                <a:latin typeface="Arial" panose="020B0604020202020204" pitchFamily="34" charset="0"/>
                <a:hlinkClick r:id="rId27" tooltip="National Press Foundation"/>
              </a:rPr>
              <a:t>National Press Foundation</a:t>
            </a:r>
            <a:r>
              <a:rPr lang="sr-Latn-RS" sz="1300" u="none" strike="noStrike" dirty="0">
                <a:latin typeface="Arial" panose="020B0604020202020204" pitchFamily="34" charset="0"/>
              </a:rPr>
              <a:t>, </a:t>
            </a:r>
            <a:r>
              <a:rPr lang="en-US" sz="1300" b="0" i="0" u="none" strike="noStrike" dirty="0">
                <a:effectLst/>
                <a:latin typeface="Arial" panose="020B0604020202020204" pitchFamily="34" charset="0"/>
                <a:hlinkClick r:id="rId28" tooltip="NEA Jazz Masters"/>
              </a:rPr>
              <a:t>NEA Jazz Masters</a:t>
            </a:r>
            <a:r>
              <a:rPr lang="sr-Latn-RS" sz="1300" b="0" i="0" u="none" strike="noStrike" dirty="0">
                <a:effectLst/>
                <a:latin typeface="Arial" panose="020B0604020202020204" pitchFamily="34" charset="0"/>
              </a:rPr>
              <a:t>, </a:t>
            </a:r>
            <a:r>
              <a:rPr lang="en-US" sz="1300" b="0" i="0" dirty="0">
                <a:effectLst/>
                <a:latin typeface="Arial" panose="020B0604020202020204" pitchFamily="34" charset="0"/>
              </a:rPr>
              <a:t>In 2005, </a:t>
            </a:r>
            <a:r>
              <a:rPr lang="pl-PL" sz="1300" dirty="0">
                <a:latin typeface="Arial" panose="020B0604020202020204" pitchFamily="34" charset="0"/>
              </a:rPr>
              <a:t>bio je jedan od prvih </a:t>
            </a:r>
            <a:r>
              <a:rPr lang="en-US" sz="1300">
                <a:latin typeface="Arial" panose="020B0604020202020204" pitchFamily="34" charset="0"/>
              </a:rPr>
              <a:t>dobitnika</a:t>
            </a:r>
            <a:r>
              <a:rPr lang="en-US" sz="1300" dirty="0">
                <a:latin typeface="Arial" panose="020B0604020202020204" pitchFamily="34" charset="0"/>
              </a:rPr>
              <a:t> </a:t>
            </a:r>
            <a:r>
              <a:rPr lang="en-US" sz="1300" b="0" i="0" dirty="0">
                <a:effectLst/>
                <a:latin typeface="Arial" panose="020B0604020202020204" pitchFamily="34" charset="0"/>
              </a:rPr>
              <a:t>Human Life Foundation's "Great Defender of Life" award.</a:t>
            </a:r>
            <a:endParaRPr lang="en-US" sz="1300" dirty="0"/>
          </a:p>
        </p:txBody>
      </p:sp>
    </p:spTree>
    <p:extLst>
      <p:ext uri="{BB962C8B-B14F-4D97-AF65-F5344CB8AC3E}">
        <p14:creationId xmlns:p14="http://schemas.microsoft.com/office/powerpoint/2010/main" val="33591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5659-6522-C735-B111-A7F7FFDAF772}"/>
              </a:ext>
            </a:extLst>
          </p:cNvPr>
          <p:cNvSpPr>
            <a:spLocks noGrp="1"/>
          </p:cNvSpPr>
          <p:nvPr>
            <p:ph type="title"/>
          </p:nvPr>
        </p:nvSpPr>
        <p:spPr/>
        <p:txBody>
          <a:bodyPr>
            <a:normAutofit/>
          </a:bodyPr>
          <a:lstStyle/>
          <a:p>
            <a:r>
              <a:rPr lang="en-US" dirty="0">
                <a:solidFill>
                  <a:srgbClr val="333333"/>
                </a:solidFill>
                <a:latin typeface="Open Sans" panose="020B0606030504020204" pitchFamily="34" charset="0"/>
              </a:rPr>
              <a:t>History: Black-Jewish Jazz Family in Action</a:t>
            </a:r>
            <a:endParaRPr lang="en-US" dirty="0"/>
          </a:p>
        </p:txBody>
      </p:sp>
      <p:sp>
        <p:nvSpPr>
          <p:cNvPr id="3" name="Content Placeholder 2">
            <a:extLst>
              <a:ext uri="{FF2B5EF4-FFF2-40B4-BE49-F238E27FC236}">
                <a16:creationId xmlns:a16="http://schemas.microsoft.com/office/drawing/2014/main" id="{B89CCD8F-A980-AE55-521A-3FBF59C40598}"/>
              </a:ext>
            </a:extLst>
          </p:cNvPr>
          <p:cNvSpPr>
            <a:spLocks noGrp="1"/>
          </p:cNvSpPr>
          <p:nvPr>
            <p:ph idx="1"/>
          </p:nvPr>
        </p:nvSpPr>
        <p:spPr/>
        <p:txBody>
          <a:bodyPr/>
          <a:lstStyle/>
          <a:p>
            <a:pPr algn="l"/>
            <a:r>
              <a:rPr lang="en-US" b="0" i="0" dirty="0">
                <a:solidFill>
                  <a:srgbClr val="333333"/>
                </a:solidFill>
                <a:effectLst/>
                <a:latin typeface="Open Sans" panose="020B0606030504020204" pitchFamily="34" charset="0"/>
              </a:rPr>
              <a:t>Jazzed Magazine • Guest Editorial</a:t>
            </a:r>
            <a:r>
              <a:rPr lang="sr-Latn-RS" b="0" i="0" dirty="0">
                <a:solidFill>
                  <a:srgbClr val="333333"/>
                </a:solidFill>
                <a:effectLst/>
                <a:latin typeface="Open Sans" panose="020B0606030504020204" pitchFamily="34" charset="0"/>
              </a:rPr>
              <a:t> </a:t>
            </a:r>
            <a:r>
              <a:rPr lang="en-US" b="0" i="0" dirty="0">
                <a:solidFill>
                  <a:srgbClr val="333333"/>
                </a:solidFill>
                <a:effectLst/>
                <a:latin typeface="Open Sans" panose="020B0606030504020204" pitchFamily="34" charset="0"/>
              </a:rPr>
              <a:t>March 2013</a:t>
            </a:r>
            <a:endParaRPr lang="en-US" dirty="0"/>
          </a:p>
        </p:txBody>
      </p:sp>
      <p:sp>
        <p:nvSpPr>
          <p:cNvPr id="6" name="TextBox 5">
            <a:extLst>
              <a:ext uri="{FF2B5EF4-FFF2-40B4-BE49-F238E27FC236}">
                <a16:creationId xmlns:a16="http://schemas.microsoft.com/office/drawing/2014/main" id="{A57271B6-CDB4-B0F0-689E-F2E1DE171F9F}"/>
              </a:ext>
            </a:extLst>
          </p:cNvPr>
          <p:cNvSpPr txBox="1"/>
          <p:nvPr/>
        </p:nvSpPr>
        <p:spPr>
          <a:xfrm>
            <a:off x="3610391" y="3436613"/>
            <a:ext cx="8647495" cy="2031325"/>
          </a:xfrm>
          <a:prstGeom prst="rect">
            <a:avLst/>
          </a:prstGeom>
          <a:noFill/>
        </p:spPr>
        <p:txBody>
          <a:bodyPr wrap="none" rtlCol="0">
            <a:spAutoFit/>
          </a:bodyPr>
          <a:lstStyle/>
          <a:p>
            <a:r>
              <a:rPr lang="en-US" b="0" i="1" dirty="0">
                <a:solidFill>
                  <a:srgbClr val="333333"/>
                </a:solidFill>
                <a:effectLst/>
                <a:latin typeface="Open Sans" panose="020B0606030504020204" pitchFamily="34" charset="0"/>
              </a:rPr>
              <a:t>Black Sabbath: The Secret Musical History of Black-Jewish Relations</a:t>
            </a:r>
            <a:r>
              <a:rPr lang="en-US" b="0" i="0" dirty="0">
                <a:solidFill>
                  <a:srgbClr val="333333"/>
                </a:solidFill>
                <a:effectLst/>
                <a:latin typeface="Open Sans" panose="020B0606030504020204" pitchFamily="34" charset="0"/>
              </a:rPr>
              <a:t>.   </a:t>
            </a:r>
            <a:endParaRPr lang="sr-Latn-RS" b="0" i="0" dirty="0">
              <a:solidFill>
                <a:srgbClr val="333333"/>
              </a:solidFill>
              <a:effectLst/>
              <a:latin typeface="Open Sans" panose="020B0606030504020204" pitchFamily="34" charset="0"/>
            </a:endParaRPr>
          </a:p>
          <a:p>
            <a:r>
              <a:rPr lang="pl-PL" dirty="0">
                <a:solidFill>
                  <a:srgbClr val="333333"/>
                </a:solidFill>
                <a:latin typeface="Open Sans" panose="020B0606030504020204" pitchFamily="34" charset="0"/>
              </a:rPr>
              <a:t>Na prvoj strani knjižice koja prati </a:t>
            </a:r>
            <a:r>
              <a:rPr lang="en-US" b="0" i="1" dirty="0">
                <a:solidFill>
                  <a:srgbClr val="333333"/>
                </a:solidFill>
                <a:effectLst/>
                <a:latin typeface="Open Sans" panose="020B0606030504020204" pitchFamily="34" charset="0"/>
              </a:rPr>
              <a:t>Black Sabbath</a:t>
            </a:r>
            <a:r>
              <a:rPr lang="en-US" dirty="0">
                <a:solidFill>
                  <a:srgbClr val="333333"/>
                </a:solidFill>
                <a:latin typeface="Open Sans" panose="020B0606030504020204" pitchFamily="34" charset="0"/>
              </a:rPr>
              <a:t>, </a:t>
            </a:r>
            <a:r>
              <a:rPr lang="en-US" dirty="0" err="1">
                <a:solidFill>
                  <a:srgbClr val="333333"/>
                </a:solidFill>
                <a:latin typeface="Open Sans" panose="020B0606030504020204" pitchFamily="34" charset="0"/>
              </a:rPr>
              <a:t>postoji</a:t>
            </a:r>
            <a:r>
              <a:rPr lang="en-US" dirty="0">
                <a:solidFill>
                  <a:srgbClr val="333333"/>
                </a:solidFill>
                <a:latin typeface="Open Sans" panose="020B0606030504020204" pitchFamily="34" charset="0"/>
              </a:rPr>
              <a:t> 
</a:t>
            </a:r>
            <a:r>
              <a:rPr lang="en-US" dirty="0" err="1">
                <a:solidFill>
                  <a:srgbClr val="333333"/>
                </a:solidFill>
                <a:latin typeface="Open Sans" panose="020B0606030504020204" pitchFamily="34" charset="0"/>
              </a:rPr>
              <a:t>citat</a:t>
            </a:r>
            <a:r>
              <a:rPr lang="en-US"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Reja</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Čarlsa</a:t>
            </a:r>
            <a:r>
              <a:rPr lang="en-US" b="1" dirty="0">
                <a:solidFill>
                  <a:srgbClr val="333333"/>
                </a:solidFill>
                <a:latin typeface="Open Sans" panose="020B0606030504020204" pitchFamily="34" charset="0"/>
              </a:rPr>
              <a:t> </a:t>
            </a:r>
            <a:r>
              <a:rPr lang="en-US" dirty="0" err="1">
                <a:solidFill>
                  <a:srgbClr val="333333"/>
                </a:solidFill>
                <a:latin typeface="Open Sans" panose="020B0606030504020204" pitchFamily="34" charset="0"/>
              </a:rPr>
              <a:t>koga</a:t>
            </a:r>
            <a:r>
              <a:rPr lang="en-US" dirty="0">
                <a:solidFill>
                  <a:srgbClr val="333333"/>
                </a:solidFill>
                <a:latin typeface="Open Sans" panose="020B0606030504020204" pitchFamily="34" charset="0"/>
              </a:rPr>
              <a:t> </a:t>
            </a:r>
            <a:r>
              <a:rPr lang="en-US" dirty="0" err="1">
                <a:solidFill>
                  <a:srgbClr val="333333"/>
                </a:solidFill>
                <a:latin typeface="Open Sans" panose="020B0606030504020204" pitchFamily="34" charset="0"/>
              </a:rPr>
              <a:t>sam</a:t>
            </a:r>
            <a:r>
              <a:rPr lang="en-US" dirty="0">
                <a:solidFill>
                  <a:srgbClr val="333333"/>
                </a:solidFill>
                <a:latin typeface="Open Sans" panose="020B0606030504020204" pitchFamily="34" charset="0"/>
              </a:rPr>
              <a:t> </a:t>
            </a:r>
            <a:r>
              <a:rPr lang="en-US" dirty="0" err="1">
                <a:solidFill>
                  <a:srgbClr val="333333"/>
                </a:solidFill>
                <a:latin typeface="Open Sans" panose="020B0606030504020204" pitchFamily="34" charset="0"/>
              </a:rPr>
              <a:t>intervjuisao</a:t>
            </a:r>
            <a:r>
              <a:rPr lang="en-US" dirty="0">
                <a:solidFill>
                  <a:srgbClr val="333333"/>
                </a:solidFill>
                <a:latin typeface="Open Sans" panose="020B0606030504020204" pitchFamily="34" charset="0"/>
              </a:rPr>
              <a:t> </a:t>
            </a:r>
            <a:r>
              <a:rPr lang="en-US" dirty="0" err="1">
                <a:solidFill>
                  <a:srgbClr val="333333"/>
                </a:solidFill>
                <a:latin typeface="Open Sans" panose="020B0606030504020204" pitchFamily="34" charset="0"/>
              </a:rPr>
              <a:t>više</a:t>
            </a:r>
            <a:r>
              <a:rPr lang="en-US" dirty="0">
                <a:solidFill>
                  <a:srgbClr val="333333"/>
                </a:solidFill>
                <a:latin typeface="Open Sans" panose="020B0606030504020204" pitchFamily="34" charset="0"/>
              </a:rPr>
              <a:t> puta, </a:t>
            </a:r>
            <a:r>
              <a:rPr lang="en-US" dirty="0" err="1">
                <a:solidFill>
                  <a:srgbClr val="333333"/>
                </a:solidFill>
                <a:latin typeface="Open Sans" panose="020B0606030504020204" pitchFamily="34" charset="0"/>
              </a:rPr>
              <a:t>ali</a:t>
            </a:r>
            <a:r>
              <a:rPr lang="en-US" dirty="0">
                <a:solidFill>
                  <a:srgbClr val="333333"/>
                </a:solidFill>
                <a:latin typeface="Open Sans" panose="020B0606030504020204" pitchFamily="34" charset="0"/>
              </a:rPr>
              <a:t> mi </a:t>
            </a:r>
            <a:r>
              <a:rPr lang="en-US" dirty="0" err="1">
                <a:solidFill>
                  <a:srgbClr val="333333"/>
                </a:solidFill>
                <a:latin typeface="Open Sans" panose="020B0606030504020204" pitchFamily="34" charset="0"/>
              </a:rPr>
              <a:t>nikada</a:t>
            </a:r>
            <a:r>
              <a:rPr lang="en-US" dirty="0">
                <a:solidFill>
                  <a:srgbClr val="333333"/>
                </a:solidFill>
                <a:latin typeface="Open Sans" panose="020B0606030504020204" pitchFamily="34" charset="0"/>
              </a:rPr>
              <a:t> </a:t>
            </a:r>
            <a:r>
              <a:rPr lang="en-US" dirty="0" err="1">
                <a:solidFill>
                  <a:srgbClr val="333333"/>
                </a:solidFill>
                <a:latin typeface="Open Sans" panose="020B0606030504020204" pitchFamily="34" charset="0"/>
              </a:rPr>
              <a:t>ranije</a:t>
            </a:r>
            <a:r>
              <a:rPr lang="en-US" dirty="0">
                <a:solidFill>
                  <a:srgbClr val="333333"/>
                </a:solidFill>
                <a:latin typeface="Open Sans" panose="020B0606030504020204" pitchFamily="34" charset="0"/>
              </a:rPr>
              <a:t> </a:t>
            </a:r>
            <a:r>
              <a:rPr lang="en-US" dirty="0" err="1">
                <a:solidFill>
                  <a:srgbClr val="333333"/>
                </a:solidFill>
                <a:latin typeface="Open Sans" panose="020B0606030504020204" pitchFamily="34" charset="0"/>
              </a:rPr>
              <a:t>nije</a:t>
            </a:r>
            <a:r>
              <a:rPr lang="en-US" dirty="0">
                <a:solidFill>
                  <a:srgbClr val="333333"/>
                </a:solidFill>
                <a:latin typeface="Open Sans" panose="020B0606030504020204" pitchFamily="34" charset="0"/>
              </a:rPr>
              <a:t> </a:t>
            </a:r>
            <a:r>
              <a:rPr lang="en-US" dirty="0" err="1">
                <a:solidFill>
                  <a:srgbClr val="333333"/>
                </a:solidFill>
                <a:latin typeface="Open Sans" panose="020B0606030504020204" pitchFamily="34" charset="0"/>
              </a:rPr>
              <a:t>rekao</a:t>
            </a:r>
            <a:r>
              <a:rPr lang="en-US" dirty="0">
                <a:solidFill>
                  <a:srgbClr val="333333"/>
                </a:solidFill>
                <a:latin typeface="Open Sans" panose="020B0606030504020204" pitchFamily="34" charset="0"/>
              </a:rPr>
              <a:t> </a:t>
            </a:r>
            <a:endParaRPr lang="sr-Latn-RS" dirty="0">
              <a:solidFill>
                <a:srgbClr val="333333"/>
              </a:solidFill>
              <a:latin typeface="Open Sans" panose="020B0606030504020204" pitchFamily="34" charset="0"/>
            </a:endParaRPr>
          </a:p>
          <a:p>
            <a:r>
              <a:rPr lang="en-US" dirty="0" err="1">
                <a:solidFill>
                  <a:srgbClr val="333333"/>
                </a:solidFill>
                <a:latin typeface="Open Sans" panose="020B0606030504020204" pitchFamily="34" charset="0"/>
              </a:rPr>
              <a:t>ovo</a:t>
            </a:r>
            <a:r>
              <a:rPr lang="en-US" dirty="0">
                <a:solidFill>
                  <a:srgbClr val="333333"/>
                </a:solidFill>
                <a:latin typeface="Open Sans" panose="020B0606030504020204" pitchFamily="34" charset="0"/>
              </a:rPr>
              <a:t>.
</a:t>
            </a:r>
            <a:r>
              <a:rPr lang="en-US" b="1" dirty="0">
                <a:solidFill>
                  <a:srgbClr val="333333"/>
                </a:solidFill>
                <a:latin typeface="Open Sans" panose="020B0606030504020204" pitchFamily="34" charset="0"/>
              </a:rPr>
              <a:t>“</a:t>
            </a:r>
            <a:r>
              <a:rPr lang="en-US" b="1" dirty="0" err="1">
                <a:solidFill>
                  <a:srgbClr val="333333"/>
                </a:solidFill>
                <a:latin typeface="Open Sans" panose="020B0606030504020204" pitchFamily="34" charset="0"/>
              </a:rPr>
              <a:t>Ako</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neko</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osim</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Crn</a:t>
            </a:r>
            <a:r>
              <a:rPr lang="sr-Latn-RS" b="1" dirty="0" err="1">
                <a:solidFill>
                  <a:srgbClr val="333333"/>
                </a:solidFill>
                <a:latin typeface="Open Sans" panose="020B0606030504020204" pitchFamily="34" charset="0"/>
              </a:rPr>
              <a:t>ca</a:t>
            </a:r>
            <a:r>
              <a:rPr lang="sr-Latn-R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ikada</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otpeva</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pravi</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bluz</a:t>
            </a:r>
            <a:r>
              <a:rPr lang="en-US" b="1" dirty="0">
                <a:solidFill>
                  <a:srgbClr val="333333"/>
                </a:solidFill>
                <a:latin typeface="Open Sans" panose="020B0606030504020204" pitchFamily="34" charset="0"/>
              </a:rPr>
              <a:t>, to </a:t>
            </a:r>
            <a:r>
              <a:rPr lang="en-US" b="1" dirty="0" err="1">
                <a:solidFill>
                  <a:srgbClr val="333333"/>
                </a:solidFill>
                <a:latin typeface="Open Sans" panose="020B0606030504020204" pitchFamily="34" charset="0"/>
              </a:rPr>
              <a:t>će</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biti</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Jevrej</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Oboje</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znamo</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kako</a:t>
            </a:r>
            <a:r>
              <a:rPr lang="en-US" b="1" dirty="0">
                <a:solidFill>
                  <a:srgbClr val="333333"/>
                </a:solidFill>
                <a:latin typeface="Open Sans" panose="020B0606030504020204" pitchFamily="34" charset="0"/>
              </a:rPr>
              <a:t> je to </a:t>
            </a:r>
            <a:r>
              <a:rPr lang="en-US" b="1" dirty="0" err="1">
                <a:solidFill>
                  <a:srgbClr val="333333"/>
                </a:solidFill>
                <a:latin typeface="Open Sans" panose="020B0606030504020204" pitchFamily="34" charset="0"/>
              </a:rPr>
              <a:t>biti</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tuđa</a:t>
            </a:r>
            <a:r>
              <a:rPr lang="en-US" b="1" dirty="0">
                <a:solidFill>
                  <a:srgbClr val="333333"/>
                </a:solidFill>
                <a:latin typeface="Open Sans" panose="020B0606030504020204" pitchFamily="34" charset="0"/>
              </a:rPr>
              <a:t> </a:t>
            </a:r>
            <a:r>
              <a:rPr lang="en-US" b="1" dirty="0" err="1">
                <a:solidFill>
                  <a:srgbClr val="333333"/>
                </a:solidFill>
                <a:latin typeface="Open Sans" panose="020B0606030504020204" pitchFamily="34" charset="0"/>
              </a:rPr>
              <a:t>stolica</a:t>
            </a:r>
            <a:r>
              <a:rPr lang="en-US" b="1" dirty="0">
                <a:solidFill>
                  <a:srgbClr val="333333"/>
                </a:solidFill>
                <a:latin typeface="Open Sans" panose="020B0606030504020204" pitchFamily="34" charset="0"/>
              </a:rPr>
              <a:t>.</a:t>
            </a:r>
            <a:r>
              <a:rPr lang="en-US" dirty="0">
                <a:solidFill>
                  <a:srgbClr val="333333"/>
                </a:solidFill>
                <a:latin typeface="Open Sans" panose="020B0606030504020204" pitchFamily="34" charset="0"/>
              </a:rPr>
              <a:t>”  </a:t>
            </a:r>
            <a:r>
              <a:rPr lang="nl-NL" dirty="0">
                <a:solidFill>
                  <a:srgbClr val="333333"/>
                </a:solidFill>
                <a:latin typeface="Open Sans" panose="020B0606030504020204" pitchFamily="34" charset="0"/>
              </a:rPr>
              <a:t>1976 
</a:t>
            </a:r>
            <a:endParaRPr lang="en-US" dirty="0"/>
          </a:p>
        </p:txBody>
      </p:sp>
      <p:pic>
        <p:nvPicPr>
          <p:cNvPr id="7" name="Picture 6">
            <a:extLst>
              <a:ext uri="{FF2B5EF4-FFF2-40B4-BE49-F238E27FC236}">
                <a16:creationId xmlns:a16="http://schemas.microsoft.com/office/drawing/2014/main" id="{A36189A7-24C5-86D3-BCF7-7C2C9B493E36}"/>
              </a:ext>
            </a:extLst>
          </p:cNvPr>
          <p:cNvPicPr>
            <a:picLocks noChangeAspect="1"/>
          </p:cNvPicPr>
          <p:nvPr/>
        </p:nvPicPr>
        <p:blipFill>
          <a:blip r:embed="rId3"/>
          <a:stretch>
            <a:fillRect/>
          </a:stretch>
        </p:blipFill>
        <p:spPr>
          <a:xfrm>
            <a:off x="256917" y="2372240"/>
            <a:ext cx="3238500" cy="4362450"/>
          </a:xfrm>
          <a:prstGeom prst="rect">
            <a:avLst/>
          </a:prstGeom>
        </p:spPr>
      </p:pic>
      <p:pic>
        <p:nvPicPr>
          <p:cNvPr id="4" name="Online Media 3" title="Eartha Kitt-Sholem">
            <a:hlinkClick r:id="" action="ppaction://media"/>
            <a:extLst>
              <a:ext uri="{FF2B5EF4-FFF2-40B4-BE49-F238E27FC236}">
                <a16:creationId xmlns:a16="http://schemas.microsoft.com/office/drawing/2014/main" id="{8F55AF64-11C4-E852-D7D8-CE3B4166006C}"/>
              </a:ext>
            </a:extLst>
          </p:cNvPr>
          <p:cNvPicPr>
            <a:picLocks noRot="1" noChangeAspect="1"/>
          </p:cNvPicPr>
          <p:nvPr>
            <a:videoFile r:link="rId1"/>
          </p:nvPr>
        </p:nvPicPr>
        <p:blipFill>
          <a:blip r:embed="rId4"/>
          <a:stretch>
            <a:fillRect/>
          </a:stretch>
        </p:blipFill>
        <p:spPr>
          <a:xfrm>
            <a:off x="9113520" y="1267898"/>
            <a:ext cx="2540000" cy="1905000"/>
          </a:xfrm>
          <a:prstGeom prst="rect">
            <a:avLst/>
          </a:prstGeom>
        </p:spPr>
      </p:pic>
    </p:spTree>
    <p:extLst>
      <p:ext uri="{BB962C8B-B14F-4D97-AF65-F5344CB8AC3E}">
        <p14:creationId xmlns:p14="http://schemas.microsoft.com/office/powerpoint/2010/main" val="364238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D545-55DC-D5DA-C780-1CB1C5FDC061}"/>
              </a:ext>
            </a:extLst>
          </p:cNvPr>
          <p:cNvSpPr>
            <a:spLocks noGrp="1"/>
          </p:cNvSpPr>
          <p:nvPr>
            <p:ph type="title"/>
          </p:nvPr>
        </p:nvSpPr>
        <p:spPr/>
        <p:txBody>
          <a:bodyPr>
            <a:normAutofit fontScale="90000"/>
          </a:bodyPr>
          <a:lstStyle/>
          <a:p>
            <a:r>
              <a:rPr lang="en-US" altLang="en-US" dirty="0" err="1">
                <a:latin typeface="Arial Unicode MS" panose="020B0604020202020204" pitchFamily="34" charset="-128"/>
                <a:cs typeface="Calibri" panose="020F0502020204030204" pitchFamily="34" charset="0"/>
              </a:rPr>
              <a:t>Jevrejski</a:t>
            </a:r>
            <a:r>
              <a:rPr lang="en-US" altLang="en-US" dirty="0">
                <a:latin typeface="Arial Unicode MS" panose="020B0604020202020204" pitchFamily="34" charset="-128"/>
                <a:cs typeface="Calibri" panose="020F0502020204030204" pitchFamily="34" charset="0"/>
              </a:rPr>
              <a:t> </a:t>
            </a:r>
            <a:r>
              <a:rPr lang="en-US" altLang="en-US" dirty="0" err="1">
                <a:latin typeface="Arial Unicode MS" panose="020B0604020202020204" pitchFamily="34" charset="-128"/>
                <a:cs typeface="Calibri" panose="020F0502020204030204" pitchFamily="34" charset="0"/>
              </a:rPr>
              <a:t>uticaj</a:t>
            </a:r>
            <a:r>
              <a:rPr lang="en-US" altLang="en-US" dirty="0">
                <a:latin typeface="Arial Unicode MS" panose="020B0604020202020204" pitchFamily="34" charset="-128"/>
                <a:cs typeface="Calibri" panose="020F0502020204030204" pitchFamily="34" charset="0"/>
              </a:rPr>
              <a:t> u </a:t>
            </a:r>
            <a:r>
              <a:rPr lang="en-US" altLang="en-US" dirty="0" err="1">
                <a:latin typeface="Arial Unicode MS" panose="020B0604020202020204" pitchFamily="34" charset="-128"/>
                <a:cs typeface="Calibri" panose="020F0502020204030204" pitchFamily="34" charset="0"/>
              </a:rPr>
              <a:t>džez</a:t>
            </a:r>
            <a:r>
              <a:rPr lang="en-US" altLang="en-US" dirty="0">
                <a:latin typeface="Arial Unicode MS" panose="020B0604020202020204" pitchFamily="34" charset="-128"/>
                <a:cs typeface="Calibri" panose="020F0502020204030204" pitchFamily="34" charset="0"/>
              </a:rPr>
              <a:t> </a:t>
            </a:r>
            <a:r>
              <a:rPr lang="sr-Latn-RS" altLang="en-US" dirty="0">
                <a:latin typeface="Arial Unicode MS" panose="020B0604020202020204" pitchFamily="34" charset="-128"/>
                <a:cs typeface="Calibri" panose="020F0502020204030204" pitchFamily="34" charset="0"/>
              </a:rPr>
              <a:t>komponovanju</a:t>
            </a:r>
            <a:r>
              <a:rPr lang="en-US" altLang="en-US" dirty="0">
                <a:latin typeface="Arial Unicode MS" panose="020B0604020202020204" pitchFamily="34" charset="-128"/>
                <a:cs typeface="Calibri" panose="020F0502020204030204" pitchFamily="34" charset="0"/>
              </a:rPr>
              <a:t>
</a:t>
            </a:r>
            <a:r>
              <a:rPr lang="sr-Latn-RS" altLang="en-US" dirty="0">
                <a:latin typeface="Arial Unicode MS" panose="020B0604020202020204" pitchFamily="34" charset="-128"/>
                <a:cs typeface="Calibri" panose="020F0502020204030204" pitchFamily="34" charset="0"/>
              </a:rPr>
              <a:t>Samo kao primer – jer je većina muzičara bila ili jesu kompozitori</a:t>
            </a:r>
            <a:endParaRPr lang="en-US" dirty="0"/>
          </a:p>
        </p:txBody>
      </p:sp>
      <p:sp>
        <p:nvSpPr>
          <p:cNvPr id="4" name="Rectangle 1">
            <a:extLst>
              <a:ext uri="{FF2B5EF4-FFF2-40B4-BE49-F238E27FC236}">
                <a16:creationId xmlns:a16="http://schemas.microsoft.com/office/drawing/2014/main" id="{485C57DA-E528-07A3-2AC0-B6642557331C}"/>
              </a:ext>
            </a:extLst>
          </p:cNvPr>
          <p:cNvSpPr>
            <a:spLocks noGrp="1" noChangeArrowheads="1"/>
          </p:cNvSpPr>
          <p:nvPr>
            <p:ph sz="half" idx="1"/>
          </p:nvPr>
        </p:nvSpPr>
        <p:spPr bwMode="auto">
          <a:xfrm>
            <a:off x="838200" y="1814608"/>
            <a:ext cx="4660900"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3200" b="0" i="0" u="none" strike="noStrike" cap="none" normalizeH="0" baseline="0" dirty="0">
                <a:ln>
                  <a:noFill/>
                </a:ln>
                <a:solidFill>
                  <a:schemeClr val="tx1"/>
                </a:solidFill>
                <a:effectLst/>
                <a:latin typeface="Arial Unicode MS" panose="020B0604020202020204" pitchFamily="34" charset="-128"/>
                <a:cs typeface="Calibri" panose="020F0502020204030204" pitchFamily="34" charset="0"/>
              </a:rPr>
            </a:br>
            <a:r>
              <a:rPr kumimoji="0" lang="en-US" altLang="en-US" sz="3200" b="0" i="0" u="none" strike="noStrike" cap="none" normalizeH="0" baseline="0" dirty="0">
                <a:ln>
                  <a:noFill/>
                </a:ln>
                <a:solidFill>
                  <a:schemeClr val="tx1"/>
                </a:solidFill>
                <a:effectLst/>
                <a:latin typeface="Arial Unicode MS" panose="020B0604020202020204" pitchFamily="34" charset="-128"/>
                <a:cs typeface="Calibri" panose="020F0502020204030204" pitchFamily="34" charset="0"/>
              </a:rPr>
              <a:t>• George Gershwin </a:t>
            </a:r>
            <a:br>
              <a:rPr kumimoji="0" lang="en-US" altLang="en-US" sz="3200" b="0" i="0" u="none" strike="noStrike" cap="none" normalizeH="0" baseline="0" dirty="0">
                <a:ln>
                  <a:noFill/>
                </a:ln>
                <a:solidFill>
                  <a:schemeClr val="tx1"/>
                </a:solidFill>
                <a:effectLst/>
                <a:latin typeface="Arial Unicode MS" panose="020B0604020202020204" pitchFamily="34" charset="-128"/>
                <a:cs typeface="Calibri" panose="020F0502020204030204" pitchFamily="34" charset="0"/>
              </a:rPr>
            </a:br>
            <a:r>
              <a:rPr kumimoji="0" lang="en-US" altLang="en-US" sz="3200" b="0" i="0" u="none" strike="noStrike" cap="none" normalizeH="0" baseline="0" dirty="0">
                <a:ln>
                  <a:noFill/>
                </a:ln>
                <a:solidFill>
                  <a:schemeClr val="tx1"/>
                </a:solidFill>
                <a:effectLst/>
                <a:latin typeface="Arial Unicode MS" panose="020B0604020202020204" pitchFamily="34" charset="-128"/>
                <a:cs typeface="Calibri" panose="020F0502020204030204" pitchFamily="34" charset="0"/>
              </a:rPr>
              <a:t>— It </a:t>
            </a:r>
            <a:r>
              <a:rPr kumimoji="0" lang="en-US" altLang="en-US" sz="3200" b="0" i="0" u="none" strike="noStrike" cap="none" normalizeH="0" baseline="0" dirty="0" err="1">
                <a:ln>
                  <a:noFill/>
                </a:ln>
                <a:solidFill>
                  <a:schemeClr val="tx1"/>
                </a:solidFill>
                <a:effectLst/>
                <a:latin typeface="Arial Unicode MS" panose="020B0604020202020204" pitchFamily="34" charset="-128"/>
                <a:cs typeface="Calibri" panose="020F0502020204030204" pitchFamily="34" charset="0"/>
              </a:rPr>
              <a:t>Ainlt</a:t>
            </a:r>
            <a:r>
              <a:rPr kumimoji="0" lang="en-US" altLang="en-US" sz="3200" b="0" i="0" u="none" strike="noStrike" cap="none" normalizeH="0" baseline="0" dirty="0">
                <a:ln>
                  <a:noFill/>
                </a:ln>
                <a:solidFill>
                  <a:schemeClr val="tx1"/>
                </a:solidFill>
                <a:effectLst/>
                <a:latin typeface="Arial Unicode MS" panose="020B0604020202020204" pitchFamily="34" charset="-128"/>
                <a:cs typeface="Calibri" panose="020F0502020204030204" pitchFamily="34" charset="0"/>
              </a:rPr>
              <a:t> Necessarily So </a:t>
            </a:r>
            <a:br>
              <a:rPr kumimoji="0" lang="en-US" altLang="en-US" sz="3200" b="0" i="0" u="none" strike="noStrike" cap="none" normalizeH="0" baseline="0" dirty="0">
                <a:ln>
                  <a:noFill/>
                </a:ln>
                <a:solidFill>
                  <a:schemeClr val="tx1"/>
                </a:solidFill>
                <a:effectLst/>
                <a:latin typeface="Arial Unicode MS" panose="020B0604020202020204" pitchFamily="34" charset="-128"/>
                <a:cs typeface="Calibri" panose="020F0502020204030204" pitchFamily="34" charset="0"/>
              </a:rPr>
            </a:br>
            <a:r>
              <a:rPr kumimoji="0" lang="en-US" altLang="en-US" sz="3200" b="0" i="0" u="none" strike="noStrike" cap="none" normalizeH="0" baseline="0" dirty="0">
                <a:ln>
                  <a:noFill/>
                </a:ln>
                <a:solidFill>
                  <a:schemeClr val="tx1"/>
                </a:solidFill>
                <a:effectLst/>
                <a:latin typeface="Arial Unicode MS" panose="020B0604020202020204" pitchFamily="34" charset="-128"/>
                <a:cs typeface="Calibri" panose="020F0502020204030204" pitchFamily="34" charset="0"/>
              </a:rPr>
              <a:t>— Summertime </a:t>
            </a:r>
            <a:br>
              <a:rPr kumimoji="0" lang="en-US" altLang="en-US" sz="3200" b="0" i="0" u="none" strike="noStrike" cap="none" normalizeH="0" baseline="0" dirty="0">
                <a:ln>
                  <a:noFill/>
                </a:ln>
                <a:solidFill>
                  <a:schemeClr val="tx1"/>
                </a:solidFill>
                <a:effectLst/>
                <a:latin typeface="Arial Unicode MS" panose="020B0604020202020204" pitchFamily="34" charset="-128"/>
                <a:cs typeface="Calibri" panose="020F0502020204030204" pitchFamily="34" charset="0"/>
              </a:rPr>
            </a:br>
            <a:endParaRPr kumimoji="0" lang="en-US" altLang="en-US" sz="6000" b="0" i="0" u="none" strike="noStrike" cap="none" normalizeH="0" baseline="0" dirty="0">
              <a:ln>
                <a:noFill/>
              </a:ln>
              <a:solidFill>
                <a:schemeClr val="tx1"/>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4A32D0F6-9842-033C-A8AC-AC66D519BCAD}"/>
              </a:ext>
            </a:extLst>
          </p:cNvPr>
          <p:cNvSpPr>
            <a:spLocks noGrp="1"/>
          </p:cNvSpPr>
          <p:nvPr>
            <p:ph sz="half" idx="2"/>
          </p:nvPr>
        </p:nvSpPr>
        <p:spPr>
          <a:xfrm>
            <a:off x="986481" y="4557294"/>
            <a:ext cx="5181600" cy="1138142"/>
          </a:xfrm>
        </p:spPr>
        <p:txBody>
          <a:bodyPr/>
          <a:lstStyle/>
          <a:p>
            <a:r>
              <a:rPr lang="en-US" altLang="en-US" dirty="0">
                <a:latin typeface="Arial Unicode MS" panose="020B0604020202020204" pitchFamily="34" charset="-128"/>
                <a:cs typeface="Calibri" panose="020F0502020204030204" pitchFamily="34" charset="0"/>
              </a:rPr>
              <a:t>Irving Berlin </a:t>
            </a:r>
            <a:br>
              <a:rPr lang="en-US" altLang="en-US" dirty="0">
                <a:latin typeface="Arial Unicode MS" panose="020B0604020202020204" pitchFamily="34" charset="-128"/>
                <a:cs typeface="Calibri" panose="020F0502020204030204" pitchFamily="34" charset="0"/>
              </a:rPr>
            </a:br>
            <a:r>
              <a:rPr lang="en-US" altLang="en-US" dirty="0">
                <a:latin typeface="Arial Unicode MS" panose="020B0604020202020204" pitchFamily="34" charset="-128"/>
                <a:cs typeface="Calibri" panose="020F0502020204030204" pitchFamily="34" charset="0"/>
              </a:rPr>
              <a:t>— What'll I Do </a:t>
            </a:r>
            <a:endParaRPr lang="en-US" dirty="0"/>
          </a:p>
        </p:txBody>
      </p:sp>
      <p:pic>
        <p:nvPicPr>
          <p:cNvPr id="4098" name="Picture 2">
            <a:extLst>
              <a:ext uri="{FF2B5EF4-FFF2-40B4-BE49-F238E27FC236}">
                <a16:creationId xmlns:a16="http://schemas.microsoft.com/office/drawing/2014/main" id="{10955285-99C3-14C1-C07F-4BD3C76A2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7503" y="1690688"/>
            <a:ext cx="1822108" cy="228591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Irving Berlin">
            <a:extLst>
              <a:ext uri="{FF2B5EF4-FFF2-40B4-BE49-F238E27FC236}">
                <a16:creationId xmlns:a16="http://schemas.microsoft.com/office/drawing/2014/main" id="{25CD8D66-4FC9-7F5C-9110-ED7CF98AF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670" y="4030350"/>
            <a:ext cx="1857974" cy="248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634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7696"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14B441-3E4D-FDC4-D6AE-4C83EC19B58C}"/>
              </a:ext>
            </a:extLst>
          </p:cNvPr>
          <p:cNvSpPr>
            <a:spLocks noGrp="1"/>
          </p:cNvSpPr>
          <p:nvPr>
            <p:ph type="ctrTitle"/>
          </p:nvPr>
        </p:nvSpPr>
        <p:spPr>
          <a:xfrm>
            <a:off x="1100669" y="1111086"/>
            <a:ext cx="7690104" cy="2623885"/>
          </a:xfrm>
        </p:spPr>
        <p:txBody>
          <a:bodyPr anchor="ctr">
            <a:normAutofit/>
          </a:bodyPr>
          <a:lstStyle/>
          <a:p>
            <a:pPr algn="l"/>
            <a:r>
              <a:rPr lang="sr-Latn-RS" sz="6600" dirty="0">
                <a:solidFill>
                  <a:srgbClr val="FFFFFF"/>
                </a:solidFill>
              </a:rPr>
              <a:t>Poznati </a:t>
            </a:r>
            <a:r>
              <a:rPr lang="sr-Latn-RS" sz="6600" dirty="0" err="1">
                <a:solidFill>
                  <a:srgbClr val="FFFFFF"/>
                </a:solidFill>
              </a:rPr>
              <a:t>Jazz</a:t>
            </a:r>
            <a:r>
              <a:rPr lang="sr-Latn-RS" sz="6600" dirty="0">
                <a:solidFill>
                  <a:srgbClr val="FFFFFF"/>
                </a:solidFill>
              </a:rPr>
              <a:t> muzičari Jevreji</a:t>
            </a:r>
            <a:endParaRPr lang="en-US" sz="6600" dirty="0">
              <a:solidFill>
                <a:srgbClr val="FFFFFF"/>
              </a:solidFill>
            </a:endParaRPr>
          </a:p>
        </p:txBody>
      </p:sp>
      <p:sp>
        <p:nvSpPr>
          <p:cNvPr id="15" name="Rectangle 14">
            <a:extLst>
              <a:ext uri="{FF2B5EF4-FFF2-40B4-BE49-F238E27FC236}">
                <a16:creationId xmlns:a16="http://schemas.microsoft.com/office/drawing/2014/main" id="{927CAFC9-A675-4314-84EF-236FFA58A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2490532"/>
            <a:ext cx="2110597"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1127760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ubtitle 3">
            <a:extLst>
              <a:ext uri="{FF2B5EF4-FFF2-40B4-BE49-F238E27FC236}">
                <a16:creationId xmlns:a16="http://schemas.microsoft.com/office/drawing/2014/main" id="{F4A30A33-C89B-4F56-4BBD-63055CB33D59}"/>
              </a:ext>
            </a:extLst>
          </p:cNvPr>
          <p:cNvSpPr>
            <a:spLocks noGrp="1"/>
          </p:cNvSpPr>
          <p:nvPr>
            <p:ph type="subTitle" idx="1"/>
          </p:nvPr>
        </p:nvSpPr>
        <p:spPr>
          <a:xfrm>
            <a:off x="1079499" y="4843002"/>
            <a:ext cx="10012680" cy="1234345"/>
          </a:xfrm>
        </p:spPr>
        <p:txBody>
          <a:bodyPr anchor="ctr">
            <a:normAutofit/>
          </a:bodyPr>
          <a:lstStyle/>
          <a:p>
            <a:pPr algn="l"/>
            <a:endParaRPr lang="en-US" sz="2600">
              <a:solidFill>
                <a:srgbClr val="1B1B1B"/>
              </a:solidFill>
            </a:endParaRPr>
          </a:p>
        </p:txBody>
      </p:sp>
      <p:sp>
        <p:nvSpPr>
          <p:cNvPr id="19" name="Rectangle 18">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raphic 7" descr="Saxophone">
            <a:extLst>
              <a:ext uri="{FF2B5EF4-FFF2-40B4-BE49-F238E27FC236}">
                <a16:creationId xmlns:a16="http://schemas.microsoft.com/office/drawing/2014/main" id="{6862144D-1EEB-13A3-9409-61E4994DAA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57725" y="2612676"/>
            <a:ext cx="1632648" cy="1632648"/>
          </a:xfrm>
          <a:prstGeom prst="rect">
            <a:avLst/>
          </a:prstGeom>
        </p:spPr>
      </p:pic>
    </p:spTree>
    <p:extLst>
      <p:ext uri="{BB962C8B-B14F-4D97-AF65-F5344CB8AC3E}">
        <p14:creationId xmlns:p14="http://schemas.microsoft.com/office/powerpoint/2010/main" val="345643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3800" kern="1200">
                <a:solidFill>
                  <a:schemeClr val="bg1"/>
                </a:solidFill>
                <a:latin typeface="+mj-lt"/>
                <a:ea typeface="+mj-ea"/>
                <a:cs typeface="+mj-cs"/>
              </a:rPr>
              <a:t>Uvek su bili prisutni u bilo kom obliku i delovanju</a:t>
            </a:r>
          </a:p>
        </p:txBody>
      </p:sp>
      <p:pic>
        <p:nvPicPr>
          <p:cNvPr id="5" name="Picture 4">
            <a:extLst>
              <a:ext uri="{FF2B5EF4-FFF2-40B4-BE49-F238E27FC236}">
                <a16:creationId xmlns:a16="http://schemas.microsoft.com/office/drawing/2014/main" id="{6BDB60CF-10D6-6CD8-4B3E-B41AFE668CFF}"/>
              </a:ext>
            </a:extLst>
          </p:cNvPr>
          <p:cNvPicPr>
            <a:picLocks noChangeAspect="1"/>
          </p:cNvPicPr>
          <p:nvPr/>
        </p:nvPicPr>
        <p:blipFill>
          <a:blip r:embed="rId2"/>
          <a:stretch>
            <a:fillRect/>
          </a:stretch>
        </p:blipFill>
        <p:spPr>
          <a:xfrm>
            <a:off x="2426223" y="2139351"/>
            <a:ext cx="7339552" cy="4165196"/>
          </a:xfrm>
          <a:prstGeom prst="rect">
            <a:avLst/>
          </a:prstGeom>
        </p:spPr>
      </p:pic>
    </p:spTree>
    <p:extLst>
      <p:ext uri="{BB962C8B-B14F-4D97-AF65-F5344CB8AC3E}">
        <p14:creationId xmlns:p14="http://schemas.microsoft.com/office/powerpoint/2010/main" val="2175846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557213"/>
            <a:ext cx="5294489" cy="5567362"/>
          </a:xfrm>
        </p:spPr>
        <p:txBody>
          <a:bodyPr>
            <a:normAutofit/>
          </a:bodyPr>
          <a:lstStyle/>
          <a:p>
            <a:r>
              <a:rPr lang="en-US" sz="5200" dirty="0"/>
              <a:t>Uh </a:t>
            </a:r>
            <a:r>
              <a:rPr lang="en-US" sz="5200" dirty="0" err="1"/>
              <a:t>kakav</a:t>
            </a:r>
            <a:r>
              <a:rPr lang="sr-Latn-RS" sz="5200" dirty="0"/>
              <a:t> izazov!</a:t>
            </a:r>
            <a:endParaRPr lang="en-US" sz="5200" dirty="0"/>
          </a:p>
        </p:txBody>
      </p:sp>
      <p:graphicFrame>
        <p:nvGraphicFramePr>
          <p:cNvPr id="5" name="Content Placeholder 2">
            <a:extLst>
              <a:ext uri="{FF2B5EF4-FFF2-40B4-BE49-F238E27FC236}">
                <a16:creationId xmlns:a16="http://schemas.microsoft.com/office/drawing/2014/main" id="{54B03C77-211F-158E-4BA7-1536596A267B}"/>
              </a:ext>
            </a:extLst>
          </p:cNvPr>
          <p:cNvGraphicFramePr>
            <a:graphicFrameLocks noGrp="1"/>
          </p:cNvGraphicFramePr>
          <p:nvPr>
            <p:ph idx="4294967295"/>
            <p:extLst>
              <p:ext uri="{D42A27DB-BD31-4B8C-83A1-F6EECF244321}">
                <p14:modId xmlns:p14="http://schemas.microsoft.com/office/powerpoint/2010/main" val="1129751028"/>
              </p:ext>
            </p:extLst>
          </p:nvPr>
        </p:nvGraphicFramePr>
        <p:xfrm>
          <a:off x="5927725" y="620713"/>
          <a:ext cx="6264275" cy="5503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4162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6"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a:normAutofit/>
          </a:bodyPr>
          <a:lstStyle/>
          <a:p>
            <a:r>
              <a:rPr lang="sr-Latn-RS" sz="4000">
                <a:solidFill>
                  <a:srgbClr val="FFFFFF"/>
                </a:solidFill>
              </a:rPr>
              <a:t>Među prvim diksi orkestrima </a:t>
            </a:r>
            <a:endParaRPr lang="en-US" sz="4000">
              <a:solidFill>
                <a:srgbClr val="FFFFFF"/>
              </a:solidFill>
            </a:endParaRPr>
          </a:p>
        </p:txBody>
      </p:sp>
      <p:sp>
        <p:nvSpPr>
          <p:cNvPr id="10" name="Content Placeholder 9">
            <a:extLst>
              <a:ext uri="{FF2B5EF4-FFF2-40B4-BE49-F238E27FC236}">
                <a16:creationId xmlns:a16="http://schemas.microsoft.com/office/drawing/2014/main" id="{58916D9D-F10D-8673-4F3E-2CF540CDE7CD}"/>
              </a:ext>
            </a:extLst>
          </p:cNvPr>
          <p:cNvSpPr>
            <a:spLocks noGrp="1"/>
          </p:cNvSpPr>
          <p:nvPr>
            <p:ph idx="1"/>
          </p:nvPr>
        </p:nvSpPr>
        <p:spPr>
          <a:xfrm>
            <a:off x="1424904" y="2494450"/>
            <a:ext cx="4053545" cy="3563159"/>
          </a:xfrm>
        </p:spPr>
        <p:txBody>
          <a:bodyPr>
            <a:normAutofit/>
          </a:bodyPr>
          <a:lstStyle/>
          <a:p>
            <a:endParaRPr lang="en-US" sz="2400"/>
          </a:p>
        </p:txBody>
      </p:sp>
      <p:pic>
        <p:nvPicPr>
          <p:cNvPr id="12" name="Picture 11">
            <a:extLst>
              <a:ext uri="{FF2B5EF4-FFF2-40B4-BE49-F238E27FC236}">
                <a16:creationId xmlns:a16="http://schemas.microsoft.com/office/drawing/2014/main" id="{EAD358B0-2CD2-F9AB-7B10-8F7E33263FE6}"/>
              </a:ext>
            </a:extLst>
          </p:cNvPr>
          <p:cNvPicPr>
            <a:picLocks noChangeAspect="1"/>
          </p:cNvPicPr>
          <p:nvPr/>
        </p:nvPicPr>
        <p:blipFill>
          <a:blip r:embed="rId2"/>
          <a:stretch>
            <a:fillRect/>
          </a:stretch>
        </p:blipFill>
        <p:spPr>
          <a:xfrm>
            <a:off x="1984415" y="2114489"/>
            <a:ext cx="8782681" cy="4843963"/>
          </a:xfrm>
          <a:prstGeom prst="rect">
            <a:avLst/>
          </a:prstGeom>
        </p:spPr>
      </p:pic>
    </p:spTree>
    <p:extLst>
      <p:ext uri="{BB962C8B-B14F-4D97-AF65-F5344CB8AC3E}">
        <p14:creationId xmlns:p14="http://schemas.microsoft.com/office/powerpoint/2010/main" val="1381500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394AA-228B-8E95-75E1-047BF9339E8E}"/>
              </a:ext>
            </a:extLst>
          </p:cNvPr>
          <p:cNvSpPr>
            <a:spLocks noGrp="1"/>
          </p:cNvSpPr>
          <p:nvPr>
            <p:ph type="title"/>
          </p:nvPr>
        </p:nvSpPr>
        <p:spPr/>
        <p:txBody>
          <a:bodyPr/>
          <a:lstStyle/>
          <a:p>
            <a:r>
              <a:rPr lang="en-US" dirty="0" err="1"/>
              <a:t>Ukrajinski</a:t>
            </a:r>
            <a:r>
              <a:rPr lang="en-US" dirty="0"/>
              <a:t> </a:t>
            </a:r>
            <a:r>
              <a:rPr lang="en-US" dirty="0" err="1"/>
              <a:t>Jevrejin</a:t>
            </a:r>
            <a:r>
              <a:rPr lang="en-US" dirty="0"/>
              <a:t> </a:t>
            </a:r>
            <a:r>
              <a:rPr lang="en-US" dirty="0" err="1"/>
              <a:t>veoma</a:t>
            </a:r>
            <a:r>
              <a:rPr lang="en-US" dirty="0"/>
              <a:t> </a:t>
            </a:r>
            <a:r>
              <a:rPr lang="en-US" dirty="0" err="1"/>
              <a:t>popularan</a:t>
            </a:r>
            <a:endParaRPr lang="en-US" dirty="0"/>
          </a:p>
        </p:txBody>
      </p:sp>
      <p:sp>
        <p:nvSpPr>
          <p:cNvPr id="3" name="Content Placeholder 2">
            <a:extLst>
              <a:ext uri="{FF2B5EF4-FFF2-40B4-BE49-F238E27FC236}">
                <a16:creationId xmlns:a16="http://schemas.microsoft.com/office/drawing/2014/main" id="{2CC987FC-39F9-8D4F-9545-86058959940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C9C9927-18B5-5FA3-8EE5-7C03B06D61C1}"/>
              </a:ext>
            </a:extLst>
          </p:cNvPr>
          <p:cNvPicPr>
            <a:picLocks noChangeAspect="1"/>
          </p:cNvPicPr>
          <p:nvPr/>
        </p:nvPicPr>
        <p:blipFill>
          <a:blip r:embed="rId2"/>
          <a:stretch>
            <a:fillRect/>
          </a:stretch>
        </p:blipFill>
        <p:spPr>
          <a:xfrm>
            <a:off x="1059735" y="1949075"/>
            <a:ext cx="9097574" cy="5109597"/>
          </a:xfrm>
          <a:prstGeom prst="rect">
            <a:avLst/>
          </a:prstGeom>
        </p:spPr>
      </p:pic>
    </p:spTree>
    <p:extLst>
      <p:ext uri="{BB962C8B-B14F-4D97-AF65-F5344CB8AC3E}">
        <p14:creationId xmlns:p14="http://schemas.microsoft.com/office/powerpoint/2010/main" val="2434899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5400" kern="1200">
                <a:solidFill>
                  <a:schemeClr val="bg1"/>
                </a:solidFill>
                <a:latin typeface="+mj-lt"/>
                <a:ea typeface="+mj-ea"/>
                <a:cs typeface="+mj-cs"/>
              </a:rPr>
              <a:t>I jedna pesma je napisana ....</a:t>
            </a:r>
          </a:p>
        </p:txBody>
      </p:sp>
      <p:pic>
        <p:nvPicPr>
          <p:cNvPr id="7" name="Picture 6">
            <a:extLst>
              <a:ext uri="{FF2B5EF4-FFF2-40B4-BE49-F238E27FC236}">
                <a16:creationId xmlns:a16="http://schemas.microsoft.com/office/drawing/2014/main" id="{33F87DFE-2823-C8FA-A660-E3F30D8BF5EF}"/>
              </a:ext>
            </a:extLst>
          </p:cNvPr>
          <p:cNvPicPr>
            <a:picLocks noChangeAspect="1"/>
          </p:cNvPicPr>
          <p:nvPr/>
        </p:nvPicPr>
        <p:blipFill>
          <a:blip r:embed="rId2"/>
          <a:stretch>
            <a:fillRect/>
          </a:stretch>
        </p:blipFill>
        <p:spPr>
          <a:xfrm>
            <a:off x="1605281" y="1269453"/>
            <a:ext cx="9245600" cy="5547360"/>
          </a:xfrm>
          <a:prstGeom prst="rect">
            <a:avLst/>
          </a:prstGeom>
        </p:spPr>
      </p:pic>
    </p:spTree>
    <p:extLst>
      <p:ext uri="{BB962C8B-B14F-4D97-AF65-F5344CB8AC3E}">
        <p14:creationId xmlns:p14="http://schemas.microsoft.com/office/powerpoint/2010/main" val="2101013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200" kern="1200">
                <a:solidFill>
                  <a:schemeClr val="bg1"/>
                </a:solidFill>
                <a:latin typeface="+mj-lt"/>
                <a:ea typeface="+mj-ea"/>
                <a:cs typeface="+mj-cs"/>
              </a:rPr>
              <a:t>Borba za primenu i promenu kulture i stavova...</a:t>
            </a:r>
          </a:p>
        </p:txBody>
      </p:sp>
      <p:pic>
        <p:nvPicPr>
          <p:cNvPr id="6" name="Content Placeholder 5">
            <a:extLst>
              <a:ext uri="{FF2B5EF4-FFF2-40B4-BE49-F238E27FC236}">
                <a16:creationId xmlns:a16="http://schemas.microsoft.com/office/drawing/2014/main" id="{EEF6E738-6169-9CD0-3591-FE3F279D6853}"/>
              </a:ext>
            </a:extLst>
          </p:cNvPr>
          <p:cNvPicPr>
            <a:picLocks noGrp="1" noChangeAspect="1"/>
          </p:cNvPicPr>
          <p:nvPr>
            <p:ph idx="1"/>
          </p:nvPr>
        </p:nvPicPr>
        <p:blipFill>
          <a:blip r:embed="rId2"/>
          <a:stretch>
            <a:fillRect/>
          </a:stretch>
        </p:blipFill>
        <p:spPr>
          <a:xfrm>
            <a:off x="1757253" y="2139351"/>
            <a:ext cx="8677493" cy="4165196"/>
          </a:xfrm>
          <a:prstGeom prst="rect">
            <a:avLst/>
          </a:prstGeom>
        </p:spPr>
      </p:pic>
    </p:spTree>
    <p:extLst>
      <p:ext uri="{BB962C8B-B14F-4D97-AF65-F5344CB8AC3E}">
        <p14:creationId xmlns:p14="http://schemas.microsoft.com/office/powerpoint/2010/main" val="500791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39">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BE031B6-17AC-494A-8737-863F2E4454DE}"/>
              </a:ext>
            </a:extLst>
          </p:cNvPr>
          <p:cNvSpPr>
            <a:spLocks noGrp="1"/>
          </p:cNvSpPr>
          <p:nvPr>
            <p:ph type="title"/>
          </p:nvPr>
        </p:nvSpPr>
        <p:spPr>
          <a:xfrm>
            <a:off x="964760" y="804328"/>
            <a:ext cx="6091312" cy="1205821"/>
          </a:xfrm>
        </p:spPr>
        <p:txBody>
          <a:bodyPr vert="horz" lIns="91440" tIns="45720" rIns="91440" bIns="45720" rtlCol="0">
            <a:normAutofit/>
          </a:bodyPr>
          <a:lstStyle/>
          <a:p>
            <a:r>
              <a:rPr lang="en-US" sz="3400" b="1">
                <a:solidFill>
                  <a:srgbClr val="FEFFFF"/>
                </a:solidFill>
              </a:rPr>
              <a:t>Jevreji koji su promenili zvuk džeza
</a:t>
            </a:r>
            <a:endParaRPr lang="en-US" sz="3400" kern="1200">
              <a:solidFill>
                <a:srgbClr val="FEFFFF"/>
              </a:solidFill>
              <a:latin typeface="+mj-lt"/>
              <a:ea typeface="+mj-ea"/>
              <a:cs typeface="+mj-cs"/>
            </a:endParaRPr>
          </a:p>
        </p:txBody>
      </p:sp>
      <p:sp>
        <p:nvSpPr>
          <p:cNvPr id="3" name="Content Placeholder 2">
            <a:extLst>
              <a:ext uri="{FF2B5EF4-FFF2-40B4-BE49-F238E27FC236}">
                <a16:creationId xmlns:a16="http://schemas.microsoft.com/office/drawing/2014/main" id="{9A5D4758-050B-49DA-BDAA-946746A4568D}"/>
              </a:ext>
            </a:extLst>
          </p:cNvPr>
          <p:cNvSpPr>
            <a:spLocks noGrp="1"/>
          </p:cNvSpPr>
          <p:nvPr>
            <p:ph idx="1"/>
          </p:nvPr>
        </p:nvSpPr>
        <p:spPr>
          <a:xfrm>
            <a:off x="1282189" y="2494450"/>
            <a:ext cx="5773883" cy="3563159"/>
          </a:xfrm>
        </p:spPr>
        <p:txBody>
          <a:bodyPr vert="horz" lIns="91440" tIns="45720" rIns="91440" bIns="45720" rtlCol="0">
            <a:normAutofit/>
          </a:bodyPr>
          <a:lstStyle/>
          <a:p>
            <a:r>
              <a:rPr lang="en-US" sz="2000" b="1" i="0" dirty="0">
                <a:effectLst/>
              </a:rPr>
              <a:t>1. Willie “The Lion” Smith (1893-1973)</a:t>
            </a:r>
          </a:p>
          <a:p>
            <a:r>
              <a:rPr lang="en-US" sz="2000" dirty="0"/>
              <a:t>Rani </a:t>
            </a:r>
            <a:r>
              <a:rPr lang="en-US" sz="2000" dirty="0" err="1"/>
              <a:t>džez</a:t>
            </a:r>
            <a:r>
              <a:rPr lang="en-US" sz="2000" dirty="0"/>
              <a:t> </a:t>
            </a:r>
            <a:r>
              <a:rPr lang="en-US" sz="2000" dirty="0" err="1"/>
              <a:t>velikan</a:t>
            </a:r>
            <a:r>
              <a:rPr lang="en-US" sz="2000" dirty="0"/>
              <a:t>, </a:t>
            </a:r>
            <a:r>
              <a:rPr lang="en-US" sz="2000" dirty="0" err="1"/>
              <a:t>pijanista</a:t>
            </a:r>
            <a:r>
              <a:rPr lang="en-US" sz="2000" dirty="0"/>
              <a:t> Smit bio je sin </a:t>
            </a:r>
            <a:r>
              <a:rPr lang="en-US" sz="2000" dirty="0" err="1"/>
              <a:t>jevrejskog</a:t>
            </a:r>
            <a:r>
              <a:rPr lang="en-US" sz="2000" dirty="0"/>
              <a:t> oca, </a:t>
            </a:r>
            <a:r>
              <a:rPr lang="en-US" sz="2000" dirty="0" err="1"/>
              <a:t>Frenka</a:t>
            </a:r>
            <a:r>
              <a:rPr lang="en-US" sz="2000" dirty="0"/>
              <a:t> </a:t>
            </a:r>
            <a:r>
              <a:rPr lang="en-US" sz="2000" dirty="0" err="1"/>
              <a:t>Bertolofa</a:t>
            </a:r>
            <a:r>
              <a:rPr lang="en-US" sz="2000" dirty="0"/>
              <a:t>. </a:t>
            </a:r>
            <a:r>
              <a:rPr lang="en-US" sz="2000" dirty="0" err="1"/>
              <a:t>Navodno</a:t>
            </a:r>
            <a:r>
              <a:rPr lang="en-US" sz="2000" dirty="0"/>
              <a:t> je </a:t>
            </a:r>
            <a:r>
              <a:rPr lang="en-US" sz="2000" dirty="0" err="1"/>
              <a:t>naučio</a:t>
            </a:r>
            <a:r>
              <a:rPr lang="en-US" sz="2000" dirty="0"/>
              <a:t> </a:t>
            </a:r>
            <a:r>
              <a:rPr lang="en-US" sz="2000" dirty="0" err="1"/>
              <a:t>hebrejski</a:t>
            </a:r>
            <a:r>
              <a:rPr lang="en-US" sz="2000" dirty="0"/>
              <a:t> od </a:t>
            </a:r>
            <a:r>
              <a:rPr lang="en-US" sz="2000" dirty="0" err="1"/>
              <a:t>rabina</a:t>
            </a:r>
            <a:r>
              <a:rPr lang="en-US" sz="2000" dirty="0"/>
              <a:t> za </a:t>
            </a:r>
            <a:r>
              <a:rPr lang="en-US" sz="2000" dirty="0" err="1"/>
              <a:t>koga</a:t>
            </a:r>
            <a:r>
              <a:rPr lang="en-US" sz="2000" dirty="0"/>
              <a:t> mu je </a:t>
            </a:r>
            <a:r>
              <a:rPr lang="en-US" sz="2000" dirty="0" err="1"/>
              <a:t>majka</a:t>
            </a:r>
            <a:r>
              <a:rPr lang="en-US" sz="2000" dirty="0"/>
              <a:t> </a:t>
            </a:r>
            <a:r>
              <a:rPr lang="en-US" sz="2000" dirty="0" err="1"/>
              <a:t>radila</a:t>
            </a:r>
            <a:r>
              <a:rPr lang="en-US" sz="2000" dirty="0"/>
              <a:t>, a </a:t>
            </a:r>
            <a:r>
              <a:rPr lang="en-US" sz="2000" dirty="0" err="1"/>
              <a:t>prema</a:t>
            </a:r>
            <a:r>
              <a:rPr lang="en-US" sz="2000" dirty="0"/>
              <a:t> </a:t>
            </a:r>
            <a:r>
              <a:rPr lang="en-US" sz="2000" dirty="0" err="1"/>
              <a:t>svemu</a:t>
            </a:r>
            <a:r>
              <a:rPr lang="en-US" sz="2000" dirty="0"/>
              <a:t> </a:t>
            </a:r>
            <a:r>
              <a:rPr lang="en-US" sz="2000" dirty="0" err="1"/>
              <a:t>sudeći</a:t>
            </a:r>
            <a:r>
              <a:rPr lang="en-US" sz="2000" dirty="0"/>
              <a:t> </a:t>
            </a:r>
            <a:r>
              <a:rPr lang="sr-Latn-RS" sz="2000" dirty="0"/>
              <a:t>imao </a:t>
            </a:r>
            <a:r>
              <a:rPr lang="en-US" sz="2000" dirty="0"/>
              <a:t>je bar </a:t>
            </a:r>
            <a:r>
              <a:rPr lang="en-US" sz="2000" dirty="0" err="1"/>
              <a:t>micva</a:t>
            </a:r>
            <a:r>
              <a:rPr lang="en-US" sz="2000" dirty="0"/>
              <a:t> </a:t>
            </a:r>
            <a:r>
              <a:rPr lang="en-US" sz="2000" dirty="0" err="1"/>
              <a:t>sa</a:t>
            </a:r>
            <a:r>
              <a:rPr lang="en-US" sz="2000" dirty="0"/>
              <a:t> 13 godina. U </a:t>
            </a:r>
            <a:r>
              <a:rPr lang="en-US" sz="2000" dirty="0" err="1"/>
              <a:t>stvari</a:t>
            </a:r>
            <a:r>
              <a:rPr lang="en-US" sz="2000" dirty="0"/>
              <a:t>, </a:t>
            </a:r>
            <a:r>
              <a:rPr lang="sr-Latn-RS" sz="2000" dirty="0"/>
              <a:t>govorio je</a:t>
            </a:r>
            <a:r>
              <a:rPr lang="en-US" sz="2000" dirty="0"/>
              <a:t> "</a:t>
            </a:r>
            <a:r>
              <a:rPr lang="en-US" sz="2000" dirty="0" err="1"/>
              <a:t>Ljudi</a:t>
            </a:r>
            <a:r>
              <a:rPr lang="en-US" sz="2000" dirty="0"/>
              <a:t> ne </a:t>
            </a:r>
            <a:r>
              <a:rPr lang="en-US" sz="2000" dirty="0" err="1"/>
              <a:t>mogu</a:t>
            </a:r>
            <a:r>
              <a:rPr lang="en-US" sz="2000" dirty="0"/>
              <a:t> da </a:t>
            </a:r>
            <a:r>
              <a:rPr lang="en-US" sz="2000" dirty="0" err="1"/>
              <a:t>shvate</a:t>
            </a:r>
            <a:r>
              <a:rPr lang="en-US" sz="2000" dirty="0"/>
              <a:t> da imam </a:t>
            </a:r>
            <a:r>
              <a:rPr lang="en-US" sz="2000" dirty="0" err="1"/>
              <a:t>jevrejsku</a:t>
            </a:r>
            <a:r>
              <a:rPr lang="en-US" sz="2000" dirty="0"/>
              <a:t> </a:t>
            </a:r>
            <a:r>
              <a:rPr lang="en-US" sz="2000" dirty="0" err="1"/>
              <a:t>dušu</a:t>
            </a:r>
            <a:r>
              <a:rPr lang="en-US" sz="2000" dirty="0"/>
              <a:t> </a:t>
            </a:r>
            <a:r>
              <a:rPr lang="en-US" sz="2000" dirty="0" err="1"/>
              <a:t>i</a:t>
            </a:r>
            <a:r>
              <a:rPr lang="en-US" sz="2000" dirty="0"/>
              <a:t> da </a:t>
            </a:r>
            <a:r>
              <a:rPr lang="en-US" sz="2000" dirty="0" err="1"/>
              <a:t>pripadam</a:t>
            </a:r>
            <a:r>
              <a:rPr lang="en-US" sz="2000" dirty="0"/>
              <a:t> </a:t>
            </a:r>
            <a:r>
              <a:rPr lang="en-US" sz="2000" dirty="0" err="1"/>
              <a:t>toj</a:t>
            </a:r>
            <a:r>
              <a:rPr lang="en-US" sz="2000" dirty="0"/>
              <a:t> </a:t>
            </a:r>
            <a:r>
              <a:rPr lang="en-US" sz="2000" dirty="0" err="1"/>
              <a:t>veri</a:t>
            </a:r>
            <a:r>
              <a:rPr lang="en-US" sz="2000" dirty="0"/>
              <a:t>." </a:t>
            </a:r>
            <a:r>
              <a:rPr lang="en-US" sz="2000" dirty="0" err="1"/>
              <a:t>Prema</a:t>
            </a:r>
            <a:r>
              <a:rPr lang="en-US" sz="2000" dirty="0"/>
              <a:t> </a:t>
            </a:r>
            <a:r>
              <a:rPr lang="en-US" sz="2000" dirty="0" err="1"/>
              <a:t>njegovoj</a:t>
            </a:r>
            <a:r>
              <a:rPr lang="en-US" sz="2000" dirty="0"/>
              <a:t> </a:t>
            </a:r>
            <a:r>
              <a:rPr lang="en-US" sz="2000" dirty="0" err="1"/>
              <a:t>autobiografiji</a:t>
            </a:r>
            <a:r>
              <a:rPr lang="en-US" sz="2000" dirty="0"/>
              <a:t>, </a:t>
            </a:r>
            <a:r>
              <a:rPr lang="en-US" sz="2000" dirty="0" err="1"/>
              <a:t>kasnije</a:t>
            </a:r>
            <a:r>
              <a:rPr lang="en-US" sz="2000" dirty="0"/>
              <a:t> </a:t>
            </a:r>
            <a:r>
              <a:rPr lang="sr-Latn-RS" sz="2000" dirty="0"/>
              <a:t>je dugo bio </a:t>
            </a:r>
            <a:r>
              <a:rPr lang="en-US" sz="2000" dirty="0"/>
              <a:t> </a:t>
            </a:r>
            <a:r>
              <a:rPr lang="en-US" sz="2000" dirty="0" err="1"/>
              <a:t>kantor</a:t>
            </a:r>
            <a:r>
              <a:rPr lang="en-US" sz="2000" dirty="0"/>
              <a:t> za </a:t>
            </a:r>
            <a:r>
              <a:rPr lang="en-US" sz="2000" dirty="0" err="1"/>
              <a:t>jevrejsku</a:t>
            </a:r>
            <a:r>
              <a:rPr lang="en-US" sz="2000" dirty="0"/>
              <a:t> </a:t>
            </a:r>
            <a:r>
              <a:rPr lang="en-US" sz="2000" dirty="0" err="1"/>
              <a:t>zajednicu</a:t>
            </a:r>
            <a:r>
              <a:rPr lang="en-US" sz="2000" dirty="0"/>
              <a:t> u </a:t>
            </a:r>
            <a:r>
              <a:rPr lang="en-US" sz="2000" dirty="0" err="1"/>
              <a:t>Harlemu</a:t>
            </a:r>
            <a:r>
              <a:rPr lang="en-US" sz="2000" dirty="0"/>
              <a:t>.</a:t>
            </a:r>
          </a:p>
        </p:txBody>
      </p:sp>
      <p:sp>
        <p:nvSpPr>
          <p:cNvPr id="5" name="TextBox 4">
            <a:extLst>
              <a:ext uri="{FF2B5EF4-FFF2-40B4-BE49-F238E27FC236}">
                <a16:creationId xmlns:a16="http://schemas.microsoft.com/office/drawing/2014/main" id="{68586439-30BD-4137-AC9E-8F1920962D63}"/>
              </a:ext>
            </a:extLst>
          </p:cNvPr>
          <p:cNvSpPr txBox="1"/>
          <p:nvPr/>
        </p:nvSpPr>
        <p:spPr>
          <a:xfrm>
            <a:off x="1184323" y="4651351"/>
            <a:ext cx="6492827" cy="278041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hlinkClick r:id="rId3"/>
              </a:rPr>
              <a:t>https://youtube.com/clip/Ugkx3gb9pq7JhiaQvRsuFRO1wZH9O9om-A4t</a:t>
            </a:r>
            <a:r>
              <a:rPr lang="en-US" sz="2000" dirty="0"/>
              <a:t> </a:t>
            </a:r>
          </a:p>
        </p:txBody>
      </p:sp>
      <p:pic>
        <p:nvPicPr>
          <p:cNvPr id="4" name="Online Media 3" title="Keep Your Temper by Willie Smith the Lion (1925, Jazz piano)">
            <a:hlinkClick r:id="" action="ppaction://media"/>
            <a:extLst>
              <a:ext uri="{FF2B5EF4-FFF2-40B4-BE49-F238E27FC236}">
                <a16:creationId xmlns:a16="http://schemas.microsoft.com/office/drawing/2014/main" id="{70BDD039-7119-D631-F3A5-AE7D06B68707}"/>
              </a:ext>
            </a:extLst>
          </p:cNvPr>
          <p:cNvPicPr>
            <a:picLocks noRot="1" noChangeAspect="1"/>
          </p:cNvPicPr>
          <p:nvPr>
            <a:videoFile r:link="rId1"/>
          </p:nvPr>
        </p:nvPicPr>
        <p:blipFill>
          <a:blip r:embed="rId4"/>
          <a:stretch>
            <a:fillRect/>
          </a:stretch>
        </p:blipFill>
        <p:spPr>
          <a:xfrm>
            <a:off x="8127777" y="487990"/>
            <a:ext cx="3083823" cy="1742360"/>
          </a:xfrm>
          <a:prstGeom prst="rect">
            <a:avLst/>
          </a:prstGeom>
        </p:spPr>
      </p:pic>
      <p:pic>
        <p:nvPicPr>
          <p:cNvPr id="3074" name="Picture 2" descr="Willie &quot;The Lion&quot; Smith - Wikipedia">
            <a:extLst>
              <a:ext uri="{FF2B5EF4-FFF2-40B4-BE49-F238E27FC236}">
                <a16:creationId xmlns:a16="http://schemas.microsoft.com/office/drawing/2014/main" id="{FD1169F6-A627-B5BD-EDBC-EFB93888AC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4915" y="3117851"/>
            <a:ext cx="3080825" cy="320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6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BE031B6-17AC-494A-8737-863F2E4454DE}"/>
              </a:ext>
            </a:extLst>
          </p:cNvPr>
          <p:cNvSpPr>
            <a:spLocks noGrp="1"/>
          </p:cNvSpPr>
          <p:nvPr>
            <p:ph type="title"/>
          </p:nvPr>
        </p:nvSpPr>
        <p:spPr>
          <a:xfrm>
            <a:off x="958506" y="800392"/>
            <a:ext cx="10264697" cy="1212102"/>
          </a:xfrm>
        </p:spPr>
        <p:txBody>
          <a:bodyPr vert="horz" lIns="91440" tIns="45720" rIns="91440" bIns="45720" rtlCol="0">
            <a:normAutofit/>
          </a:bodyPr>
          <a:lstStyle/>
          <a:p>
            <a:r>
              <a:rPr lang="en-US" sz="4000" b="1" dirty="0" err="1">
                <a:solidFill>
                  <a:srgbClr val="FFFFFF"/>
                </a:solidFill>
              </a:rPr>
              <a:t>Jevreji</a:t>
            </a:r>
            <a:r>
              <a:rPr lang="en-US" sz="4000" b="1" dirty="0">
                <a:solidFill>
                  <a:srgbClr val="FFFFFF"/>
                </a:solidFill>
              </a:rPr>
              <a:t> koji </a:t>
            </a:r>
            <a:r>
              <a:rPr lang="en-US" sz="4000" b="1" dirty="0" err="1">
                <a:solidFill>
                  <a:srgbClr val="FFFFFF"/>
                </a:solidFill>
              </a:rPr>
              <a:t>su</a:t>
            </a:r>
            <a:r>
              <a:rPr lang="en-US" sz="4000" b="1" dirty="0">
                <a:solidFill>
                  <a:srgbClr val="FFFFFF"/>
                </a:solidFill>
              </a:rPr>
              <a:t> </a:t>
            </a:r>
            <a:r>
              <a:rPr lang="en-US" sz="4000" b="1" dirty="0" err="1">
                <a:solidFill>
                  <a:srgbClr val="FFFFFF"/>
                </a:solidFill>
              </a:rPr>
              <a:t>promenili</a:t>
            </a:r>
            <a:r>
              <a:rPr lang="en-US" sz="4000" b="1" dirty="0">
                <a:solidFill>
                  <a:srgbClr val="FFFFFF"/>
                </a:solidFill>
              </a:rPr>
              <a:t> </a:t>
            </a:r>
            <a:r>
              <a:rPr lang="en-US" sz="4000" b="1" dirty="0" err="1">
                <a:solidFill>
                  <a:srgbClr val="FFFFFF"/>
                </a:solidFill>
              </a:rPr>
              <a:t>zvuk</a:t>
            </a:r>
            <a:r>
              <a:rPr lang="en-US" sz="4000" b="1" dirty="0">
                <a:solidFill>
                  <a:srgbClr val="FFFFFF"/>
                </a:solidFill>
              </a:rPr>
              <a:t> </a:t>
            </a:r>
            <a:r>
              <a:rPr lang="en-US" sz="4000" b="1" dirty="0" err="1">
                <a:solidFill>
                  <a:srgbClr val="FFFFFF"/>
                </a:solidFill>
              </a:rPr>
              <a:t>Džez</a:t>
            </a:r>
            <a:r>
              <a:rPr lang="sr-Latn-RS" sz="4000" b="1" dirty="0">
                <a:solidFill>
                  <a:srgbClr val="FFFFFF"/>
                </a:solidFill>
              </a:rPr>
              <a:t>a</a:t>
            </a:r>
            <a:endParaRPr lang="en-US" sz="4000"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3426A86A-4A18-4DC0-D53D-34460B8E0C82}"/>
              </a:ext>
            </a:extLst>
          </p:cNvPr>
          <p:cNvSpPr>
            <a:spLocks noGrp="1"/>
          </p:cNvSpPr>
          <p:nvPr>
            <p:ph idx="1"/>
          </p:nvPr>
        </p:nvSpPr>
        <p:spPr>
          <a:xfrm>
            <a:off x="1367624" y="2490436"/>
            <a:ext cx="9708995" cy="3567173"/>
          </a:xfrm>
        </p:spPr>
        <p:txBody>
          <a:bodyPr anchor="ctr">
            <a:normAutofit/>
          </a:bodyPr>
          <a:lstStyle/>
          <a:p>
            <a:r>
              <a:rPr lang="en-US" sz="2400" b="1" i="0" dirty="0">
                <a:effectLst/>
                <a:latin typeface="Arial" panose="020B0604020202020204" pitchFamily="34" charset="0"/>
              </a:rPr>
              <a:t>George Gershwin</a:t>
            </a:r>
            <a:r>
              <a:rPr lang="en-US" sz="2400" b="0" i="0" dirty="0">
                <a:effectLst/>
                <a:latin typeface="Arial" panose="020B0604020202020204" pitchFamily="34" charset="0"/>
              </a:rPr>
              <a:t> </a:t>
            </a:r>
            <a:r>
              <a:rPr lang="sr-Latn-RS" sz="2400" b="0" i="0" dirty="0">
                <a:effectLst/>
                <a:latin typeface="Arial" panose="020B0604020202020204" pitchFamily="34" charset="0"/>
              </a:rPr>
              <a:t>, </a:t>
            </a:r>
            <a:r>
              <a:rPr lang="en-US" sz="2400" b="0" i="0" dirty="0">
                <a:effectLst/>
                <a:latin typeface="Arial" panose="020B0604020202020204" pitchFamily="34" charset="0"/>
              </a:rPr>
              <a:t> </a:t>
            </a:r>
            <a:r>
              <a:rPr lang="en-US" sz="2400" b="1" i="0" dirty="0">
                <a:effectLst/>
                <a:latin typeface="Arial" panose="020B0604020202020204" pitchFamily="34" charset="0"/>
              </a:rPr>
              <a:t>Jacob </a:t>
            </a:r>
            <a:r>
              <a:rPr lang="en-US" sz="2400" b="1" i="0" dirty="0" err="1">
                <a:effectLst/>
                <a:latin typeface="Arial" panose="020B0604020202020204" pitchFamily="34" charset="0"/>
              </a:rPr>
              <a:t>Gershwine</a:t>
            </a:r>
            <a:r>
              <a:rPr lang="en-US" sz="2400" b="0" i="0" dirty="0">
                <a:effectLst/>
                <a:latin typeface="Arial" panose="020B0604020202020204" pitchFamily="34" charset="0"/>
              </a:rPr>
              <a:t>; 1898 –1937) </a:t>
            </a:r>
            <a:r>
              <a:rPr lang="en-US" sz="2400" dirty="0">
                <a:latin typeface="Arial" panose="020B0604020202020204" pitchFamily="34" charset="0"/>
              </a:rPr>
              <a:t>bio je </a:t>
            </a:r>
            <a:r>
              <a:rPr lang="en-US" sz="2400" dirty="0" err="1">
                <a:latin typeface="Arial" panose="020B0604020202020204" pitchFamily="34" charset="0"/>
              </a:rPr>
              <a:t>američki</a:t>
            </a:r>
            <a:r>
              <a:rPr lang="en-US" sz="2400" dirty="0">
                <a:latin typeface="Arial" panose="020B0604020202020204" pitchFamily="34" charset="0"/>
              </a:rPr>
              <a:t> </a:t>
            </a:r>
            <a:r>
              <a:rPr lang="en-US" sz="2400" dirty="0" err="1">
                <a:latin typeface="Arial" panose="020B0604020202020204" pitchFamily="34" charset="0"/>
              </a:rPr>
              <a:t>pijanista</a:t>
            </a:r>
            <a:r>
              <a:rPr lang="en-US" sz="2400" dirty="0">
                <a:latin typeface="Arial" panose="020B0604020202020204" pitchFamily="34" charset="0"/>
              </a:rPr>
              <a:t> </a:t>
            </a:r>
            <a:r>
              <a:rPr lang="en-US" sz="2400" dirty="0" err="1">
                <a:latin typeface="Arial" panose="020B0604020202020204" pitchFamily="34" charset="0"/>
              </a:rPr>
              <a:t>i</a:t>
            </a:r>
            <a:r>
              <a:rPr lang="en-US" sz="2400" dirty="0">
                <a:latin typeface="Arial" panose="020B0604020202020204" pitchFamily="34" charset="0"/>
              </a:rPr>
              <a:t> </a:t>
            </a:r>
            <a:r>
              <a:rPr lang="en-US" sz="2400" dirty="0" err="1">
                <a:latin typeface="Arial" panose="020B0604020202020204" pitchFamily="34" charset="0"/>
              </a:rPr>
              <a:t>kompozitor</a:t>
            </a:r>
            <a:r>
              <a:rPr lang="en-US" sz="2400" dirty="0">
                <a:latin typeface="Arial" panose="020B0604020202020204" pitchFamily="34" charset="0"/>
              </a:rPr>
              <a:t>, </a:t>
            </a:r>
            <a:r>
              <a:rPr lang="en-US" sz="2400" dirty="0" err="1">
                <a:latin typeface="Arial" panose="020B0604020202020204" pitchFamily="34" charset="0"/>
              </a:rPr>
              <a:t>čije</a:t>
            </a:r>
            <a:r>
              <a:rPr lang="en-US" sz="2400" dirty="0">
                <a:latin typeface="Arial" panose="020B0604020202020204" pitchFamily="34" charset="0"/>
              </a:rPr>
              <a:t> </a:t>
            </a:r>
            <a:r>
              <a:rPr lang="en-US" sz="2400" dirty="0" err="1">
                <a:latin typeface="Arial" panose="020B0604020202020204" pitchFamily="34" charset="0"/>
              </a:rPr>
              <a:t>su</a:t>
            </a:r>
            <a:r>
              <a:rPr lang="en-US" sz="2400" dirty="0">
                <a:latin typeface="Arial" panose="020B0604020202020204" pitchFamily="34" charset="0"/>
              </a:rPr>
              <a:t> </a:t>
            </a:r>
            <a:r>
              <a:rPr lang="en-US" sz="2400" dirty="0" err="1">
                <a:latin typeface="Arial" panose="020B0604020202020204" pitchFamily="34" charset="0"/>
              </a:rPr>
              <a:t>kompozicije</a:t>
            </a:r>
            <a:r>
              <a:rPr lang="en-US" sz="2400" dirty="0">
                <a:latin typeface="Arial" panose="020B0604020202020204" pitchFamily="34" charset="0"/>
              </a:rPr>
              <a:t> </a:t>
            </a:r>
            <a:r>
              <a:rPr lang="en-US" sz="2400" dirty="0" err="1">
                <a:latin typeface="Arial" panose="020B0604020202020204" pitchFamily="34" charset="0"/>
              </a:rPr>
              <a:t>obuhvatale</a:t>
            </a:r>
            <a:r>
              <a:rPr lang="en-US" sz="2400" dirty="0">
                <a:latin typeface="Arial" panose="020B0604020202020204" pitchFamily="34" charset="0"/>
              </a:rPr>
              <a:t> </a:t>
            </a:r>
            <a:r>
              <a:rPr lang="en-US" sz="2400" dirty="0" err="1">
                <a:latin typeface="Arial" panose="020B0604020202020204" pitchFamily="34" charset="0"/>
              </a:rPr>
              <a:t>i</a:t>
            </a:r>
            <a:r>
              <a:rPr lang="en-US" sz="2400" dirty="0">
                <a:latin typeface="Arial" panose="020B0604020202020204" pitchFamily="34" charset="0"/>
              </a:rPr>
              <a:t> </a:t>
            </a:r>
            <a:r>
              <a:rPr lang="en-US" sz="2400" dirty="0" err="1">
                <a:latin typeface="Arial" panose="020B0604020202020204" pitchFamily="34" charset="0"/>
              </a:rPr>
              <a:t>popularne</a:t>
            </a:r>
            <a:r>
              <a:rPr lang="en-US" sz="2400" dirty="0">
                <a:latin typeface="Arial" panose="020B0604020202020204" pitchFamily="34" charset="0"/>
              </a:rPr>
              <a:t> </a:t>
            </a:r>
            <a:r>
              <a:rPr lang="en-US" sz="2400" dirty="0" err="1">
                <a:latin typeface="Arial" panose="020B0604020202020204" pitchFamily="34" charset="0"/>
              </a:rPr>
              <a:t>i</a:t>
            </a:r>
            <a:r>
              <a:rPr lang="en-US" sz="2400" dirty="0">
                <a:latin typeface="Arial" panose="020B0604020202020204" pitchFamily="34" charset="0"/>
              </a:rPr>
              <a:t> </a:t>
            </a:r>
            <a:r>
              <a:rPr lang="en-US" sz="2400" dirty="0" err="1">
                <a:latin typeface="Arial" panose="020B0604020202020204" pitchFamily="34" charset="0"/>
              </a:rPr>
              <a:t>klasične</a:t>
            </a:r>
            <a:r>
              <a:rPr lang="en-US" sz="2400" dirty="0">
                <a:latin typeface="Arial" panose="020B0604020202020204" pitchFamily="34" charset="0"/>
              </a:rPr>
              <a:t> </a:t>
            </a:r>
            <a:r>
              <a:rPr lang="en-US" sz="2400" dirty="0" err="1">
                <a:latin typeface="Arial" panose="020B0604020202020204" pitchFamily="34" charset="0"/>
              </a:rPr>
              <a:t>žanrove</a:t>
            </a:r>
            <a:r>
              <a:rPr lang="en-US" sz="2400" dirty="0">
                <a:latin typeface="Arial" panose="020B0604020202020204" pitchFamily="34" charset="0"/>
              </a:rPr>
              <a:t>. </a:t>
            </a:r>
            <a:r>
              <a:rPr lang="en-US" sz="2400" dirty="0" err="1">
                <a:latin typeface="Arial" panose="020B0604020202020204" pitchFamily="34" charset="0"/>
              </a:rPr>
              <a:t>Među</a:t>
            </a:r>
            <a:r>
              <a:rPr lang="en-US" sz="2400" dirty="0">
                <a:latin typeface="Arial" panose="020B0604020202020204" pitchFamily="34" charset="0"/>
              </a:rPr>
              <a:t> </a:t>
            </a:r>
            <a:r>
              <a:rPr lang="en-US" sz="2400" dirty="0" err="1">
                <a:latin typeface="Arial" panose="020B0604020202020204" pitchFamily="34" charset="0"/>
              </a:rPr>
              <a:t>njegovim</a:t>
            </a:r>
            <a:r>
              <a:rPr lang="en-US" sz="2400" dirty="0">
                <a:latin typeface="Arial" panose="020B0604020202020204" pitchFamily="34" charset="0"/>
              </a:rPr>
              <a:t> </a:t>
            </a:r>
            <a:r>
              <a:rPr lang="en-US" sz="2400" dirty="0" err="1">
                <a:latin typeface="Arial" panose="020B0604020202020204" pitchFamily="34" charset="0"/>
              </a:rPr>
              <a:t>najpoznatijim</a:t>
            </a:r>
            <a:r>
              <a:rPr lang="en-US" sz="2400" dirty="0">
                <a:latin typeface="Arial" panose="020B0604020202020204" pitchFamily="34" charset="0"/>
              </a:rPr>
              <a:t> </a:t>
            </a:r>
            <a:r>
              <a:rPr lang="en-US" sz="2400" dirty="0" err="1">
                <a:latin typeface="Arial" panose="020B0604020202020204" pitchFamily="34" charset="0"/>
              </a:rPr>
              <a:t>delima</a:t>
            </a:r>
            <a:r>
              <a:rPr lang="en-US" sz="2400" dirty="0">
                <a:latin typeface="Arial" panose="020B0604020202020204" pitchFamily="34" charset="0"/>
              </a:rPr>
              <a:t> </a:t>
            </a:r>
            <a:r>
              <a:rPr lang="en-US" sz="2400" dirty="0" err="1">
                <a:latin typeface="Arial" panose="020B0604020202020204" pitchFamily="34" charset="0"/>
              </a:rPr>
              <a:t>su</a:t>
            </a:r>
            <a:r>
              <a:rPr lang="en-US" sz="2400" dirty="0">
                <a:latin typeface="Arial" panose="020B0604020202020204" pitchFamily="34" charset="0"/>
              </a:rPr>
              <a:t> </a:t>
            </a:r>
            <a:r>
              <a:rPr lang="en-US" sz="2400" dirty="0" err="1">
                <a:latin typeface="Arial" panose="020B0604020202020204" pitchFamily="34" charset="0"/>
              </a:rPr>
              <a:t>orkestarske</a:t>
            </a:r>
            <a:r>
              <a:rPr lang="en-US" sz="2400" dirty="0">
                <a:latin typeface="Arial" panose="020B0604020202020204" pitchFamily="34" charset="0"/>
              </a:rPr>
              <a:t> </a:t>
            </a:r>
            <a:r>
              <a:rPr lang="en-US" sz="2400" dirty="0" err="1">
                <a:latin typeface="Arial" panose="020B0604020202020204" pitchFamily="34" charset="0"/>
              </a:rPr>
              <a:t>kompozicije</a:t>
            </a:r>
            <a:r>
              <a:rPr lang="en-US" sz="2400" dirty="0">
                <a:latin typeface="Arial" panose="020B0604020202020204" pitchFamily="34" charset="0"/>
              </a:rPr>
              <a:t> </a:t>
            </a:r>
            <a:r>
              <a:rPr lang="en-US" sz="2400" b="0" i="1" u="none" strike="noStrike" dirty="0">
                <a:effectLst/>
                <a:latin typeface="Arial" panose="020B0604020202020204" pitchFamily="34" charset="0"/>
                <a:hlinkClick r:id="rId2" tooltip="Rhapsody in Blue"/>
              </a:rPr>
              <a:t>Rhapsody in Blue</a:t>
            </a:r>
            <a:r>
              <a:rPr lang="en-US" sz="2400" b="0" i="0" dirty="0">
                <a:effectLst/>
                <a:latin typeface="Arial" panose="020B0604020202020204" pitchFamily="34" charset="0"/>
              </a:rPr>
              <a:t> (1924)  </a:t>
            </a:r>
            <a:r>
              <a:rPr lang="en-US" sz="2400" b="0" i="1" u="none" strike="noStrike" dirty="0">
                <a:effectLst/>
                <a:latin typeface="Arial" panose="020B0604020202020204" pitchFamily="34" charset="0"/>
                <a:hlinkClick r:id="rId3" tooltip="An American in Paris"/>
              </a:rPr>
              <a:t>An American in Paris</a:t>
            </a:r>
            <a:r>
              <a:rPr lang="en-US" sz="2400" b="0" i="0" dirty="0">
                <a:effectLst/>
                <a:latin typeface="Arial" panose="020B0604020202020204" pitchFamily="34" charset="0"/>
              </a:rPr>
              <a:t> (1928), "</a:t>
            </a:r>
            <a:r>
              <a:rPr lang="en-US" sz="2400" b="0" i="0" u="none" strike="noStrike" dirty="0" err="1">
                <a:effectLst/>
                <a:latin typeface="Arial" panose="020B0604020202020204" pitchFamily="34" charset="0"/>
                <a:hlinkClick r:id="rId4" tooltip="Swanee (song)"/>
              </a:rPr>
              <a:t>Swanee</a:t>
            </a:r>
            <a:r>
              <a:rPr lang="en-US" sz="2400" b="0" i="0" dirty="0">
                <a:effectLst/>
                <a:latin typeface="Arial" panose="020B0604020202020204" pitchFamily="34" charset="0"/>
              </a:rPr>
              <a:t>" (1919) and "</a:t>
            </a:r>
            <a:r>
              <a:rPr lang="en-US" sz="2400" b="0" i="0" u="none" strike="noStrike" dirty="0">
                <a:effectLst/>
                <a:latin typeface="Arial" panose="020B0604020202020204" pitchFamily="34" charset="0"/>
                <a:hlinkClick r:id="rId5" tooltip="Fascinating Rhythm"/>
              </a:rPr>
              <a:t>Fascinating Rhythm</a:t>
            </a:r>
            <a:r>
              <a:rPr lang="en-US" sz="2400" b="0" i="0" dirty="0">
                <a:effectLst/>
                <a:latin typeface="Arial" panose="020B0604020202020204" pitchFamily="34" charset="0"/>
              </a:rPr>
              <a:t>" (1924), </a:t>
            </a:r>
            <a:r>
              <a:rPr lang="en-US" sz="2400" dirty="0" err="1">
                <a:latin typeface="Arial" panose="020B0604020202020204" pitchFamily="34" charset="0"/>
              </a:rPr>
              <a:t>džez</a:t>
            </a:r>
            <a:r>
              <a:rPr lang="en-US" sz="2400" dirty="0">
                <a:latin typeface="Arial" panose="020B0604020202020204" pitchFamily="34" charset="0"/>
              </a:rPr>
              <a:t> </a:t>
            </a:r>
            <a:r>
              <a:rPr lang="en-US" sz="2400" dirty="0" err="1">
                <a:latin typeface="Arial" panose="020B0604020202020204" pitchFamily="34" charset="0"/>
              </a:rPr>
              <a:t>standardi</a:t>
            </a:r>
            <a:r>
              <a:rPr lang="en-US" sz="2400" dirty="0">
                <a:latin typeface="Arial" panose="020B0604020202020204" pitchFamily="34" charset="0"/>
              </a:rPr>
              <a:t> "</a:t>
            </a:r>
            <a:r>
              <a:rPr lang="en-US" sz="2400" b="0" i="0" u="none" strike="noStrike" dirty="0">
                <a:effectLst/>
                <a:latin typeface="Arial" panose="020B0604020202020204" pitchFamily="34" charset="0"/>
                <a:hlinkClick r:id="rId6" tooltip="Embraceable You"/>
              </a:rPr>
              <a:t>Embraceable You</a:t>
            </a:r>
            <a:r>
              <a:rPr lang="en-US" sz="2400" b="0" i="0" dirty="0">
                <a:effectLst/>
                <a:latin typeface="Arial" panose="020B0604020202020204" pitchFamily="34" charset="0"/>
              </a:rPr>
              <a:t>" (1928) "</a:t>
            </a:r>
            <a:r>
              <a:rPr lang="en-US" sz="2400" b="0" i="0" u="none" strike="noStrike" dirty="0">
                <a:effectLst/>
                <a:latin typeface="Arial" panose="020B0604020202020204" pitchFamily="34" charset="0"/>
                <a:hlinkClick r:id="rId7" tooltip="I Got Rhythm"/>
              </a:rPr>
              <a:t>I Got Rhythm</a:t>
            </a:r>
            <a:r>
              <a:rPr lang="en-US" sz="2400" b="0" i="0" dirty="0">
                <a:effectLst/>
                <a:latin typeface="Arial" panose="020B0604020202020204" pitchFamily="34" charset="0"/>
              </a:rPr>
              <a:t>" (1930), </a:t>
            </a:r>
            <a:r>
              <a:rPr lang="en-US" sz="2400" dirty="0" err="1">
                <a:latin typeface="Arial" panose="020B0604020202020204" pitchFamily="34" charset="0"/>
              </a:rPr>
              <a:t>i</a:t>
            </a:r>
            <a:r>
              <a:rPr lang="en-US" sz="2400" dirty="0">
                <a:latin typeface="Arial" panose="020B0604020202020204" pitchFamily="34" charset="0"/>
              </a:rPr>
              <a:t> </a:t>
            </a:r>
            <a:r>
              <a:rPr lang="en-US" sz="2400" dirty="0" err="1">
                <a:latin typeface="Arial" panose="020B0604020202020204" pitchFamily="34" charset="0"/>
              </a:rPr>
              <a:t>operu</a:t>
            </a:r>
            <a:r>
              <a:rPr lang="en-US" sz="2400" dirty="0">
                <a:latin typeface="Arial" panose="020B0604020202020204" pitchFamily="34" charset="0"/>
              </a:rPr>
              <a:t> </a:t>
            </a:r>
            <a:r>
              <a:rPr lang="en-US" sz="2400" b="0" i="1" u="none" strike="noStrike" dirty="0">
                <a:effectLst/>
                <a:latin typeface="Arial" panose="020B0604020202020204" pitchFamily="34" charset="0"/>
                <a:hlinkClick r:id="rId8" tooltip="Porgy and Bess"/>
              </a:rPr>
              <a:t>Porgy and Bess</a:t>
            </a:r>
            <a:r>
              <a:rPr lang="en-US" sz="2400" b="0" i="0" dirty="0">
                <a:effectLst/>
                <a:latin typeface="Arial" panose="020B0604020202020204" pitchFamily="34" charset="0"/>
              </a:rPr>
              <a:t> (1935), "</a:t>
            </a:r>
            <a:r>
              <a:rPr lang="en-US" sz="2400" b="0" i="0" u="none" strike="noStrike" dirty="0">
                <a:effectLst/>
                <a:latin typeface="Arial" panose="020B0604020202020204" pitchFamily="34" charset="0"/>
                <a:hlinkClick r:id="rId9" tooltip="Summertime (George Gershwin song)"/>
              </a:rPr>
              <a:t>Summertime</a:t>
            </a:r>
            <a:r>
              <a:rPr lang="en-US" sz="2400" b="0" i="0" dirty="0">
                <a:effectLst/>
                <a:latin typeface="Arial" panose="020B0604020202020204" pitchFamily="34" charset="0"/>
              </a:rPr>
              <a:t>".</a:t>
            </a:r>
            <a:endParaRPr lang="en-US" sz="2400" dirty="0"/>
          </a:p>
        </p:txBody>
      </p:sp>
      <p:sp>
        <p:nvSpPr>
          <p:cNvPr id="5" name="TextBox 4">
            <a:extLst>
              <a:ext uri="{FF2B5EF4-FFF2-40B4-BE49-F238E27FC236}">
                <a16:creationId xmlns:a16="http://schemas.microsoft.com/office/drawing/2014/main" id="{68586439-30BD-4137-AC9E-8F1920962D63}"/>
              </a:ext>
            </a:extLst>
          </p:cNvPr>
          <p:cNvSpPr txBox="1"/>
          <p:nvPr/>
        </p:nvSpPr>
        <p:spPr>
          <a:xfrm>
            <a:off x="1184323" y="4651351"/>
            <a:ext cx="6492827" cy="278041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97816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4FF81-D0FA-CBEE-F06B-04ABBFCCF244}"/>
              </a:ext>
            </a:extLst>
          </p:cNvPr>
          <p:cNvSpPr>
            <a:spLocks noGrp="1"/>
          </p:cNvSpPr>
          <p:nvPr>
            <p:ph type="title"/>
          </p:nvPr>
        </p:nvSpPr>
        <p:spPr/>
        <p:txBody>
          <a:bodyPr/>
          <a:lstStyle/>
          <a:p>
            <a:r>
              <a:rPr lang="en-US" dirty="0">
                <a:solidFill>
                  <a:srgbClr val="202122"/>
                </a:solidFill>
                <a:latin typeface="Arial" panose="020B0604020202020204" pitchFamily="34" charset="0"/>
              </a:rPr>
              <a:t>Al Jolson </a:t>
            </a:r>
            <a:endParaRPr lang="en-US" dirty="0"/>
          </a:p>
        </p:txBody>
      </p:sp>
      <p:sp>
        <p:nvSpPr>
          <p:cNvPr id="8" name="TextBox 7">
            <a:extLst>
              <a:ext uri="{FF2B5EF4-FFF2-40B4-BE49-F238E27FC236}">
                <a16:creationId xmlns:a16="http://schemas.microsoft.com/office/drawing/2014/main" id="{4392AF97-9CD5-BA83-6936-47CF2D6E3046}"/>
              </a:ext>
            </a:extLst>
          </p:cNvPr>
          <p:cNvSpPr txBox="1"/>
          <p:nvPr/>
        </p:nvSpPr>
        <p:spPr>
          <a:xfrm>
            <a:off x="838200" y="1690688"/>
            <a:ext cx="10515600" cy="1015663"/>
          </a:xfrm>
          <a:prstGeom prst="rect">
            <a:avLst/>
          </a:prstGeom>
          <a:noFill/>
        </p:spPr>
        <p:txBody>
          <a:bodyPr wrap="square">
            <a:spAutoFit/>
          </a:bodyPr>
          <a:lstStyle/>
          <a:p>
            <a:r>
              <a:rPr lang="en-US" sz="2000" dirty="0">
                <a:solidFill>
                  <a:srgbClr val="4A4A4A"/>
                </a:solidFill>
                <a:latin typeface="Open Sans" panose="020B0606030504020204" pitchFamily="34" charset="0"/>
              </a:rPr>
              <a:t>Al Jolson je </a:t>
            </a:r>
            <a:r>
              <a:rPr lang="en-US" sz="2000" dirty="0" err="1">
                <a:solidFill>
                  <a:srgbClr val="4A4A4A"/>
                </a:solidFill>
                <a:latin typeface="Open Sans" panose="020B0606030504020204" pitchFamily="34" charset="0"/>
              </a:rPr>
              <a:t>popularizovao</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džez</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i</a:t>
            </a:r>
            <a:r>
              <a:rPr lang="en-US" sz="2000" dirty="0">
                <a:solidFill>
                  <a:srgbClr val="4A4A4A"/>
                </a:solidFill>
                <a:latin typeface="Open Sans" panose="020B0606030504020204" pitchFamily="34" charset="0"/>
              </a:rPr>
              <a:t> bio </a:t>
            </a:r>
            <a:r>
              <a:rPr lang="en-US" sz="2000" dirty="0" err="1">
                <a:solidFill>
                  <a:srgbClr val="4A4A4A"/>
                </a:solidFill>
                <a:latin typeface="Open Sans" panose="020B0606030504020204" pitchFamily="34" charset="0"/>
              </a:rPr>
              <a:t>popularan</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pevač</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i</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zabavljač</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ali</a:t>
            </a:r>
            <a:r>
              <a:rPr lang="en-US" sz="2000" dirty="0">
                <a:solidFill>
                  <a:srgbClr val="4A4A4A"/>
                </a:solidFill>
                <a:latin typeface="Open Sans" panose="020B0606030504020204" pitchFamily="34" charset="0"/>
              </a:rPr>
              <a:t> </a:t>
            </a:r>
            <a:r>
              <a:rPr lang="sr-Latn-RS" sz="2000" dirty="0">
                <a:solidFill>
                  <a:srgbClr val="4A4A4A"/>
                </a:solidFill>
                <a:latin typeface="Open Sans" panose="020B0606030504020204" pitchFamily="34" charset="0"/>
              </a:rPr>
              <a:t>se </a:t>
            </a:r>
            <a:r>
              <a:rPr lang="en-US" sz="2000" dirty="0" err="1">
                <a:solidFill>
                  <a:srgbClr val="4A4A4A"/>
                </a:solidFill>
                <a:latin typeface="Open Sans" panose="020B0606030504020204" pitchFamily="34" charset="0"/>
              </a:rPr>
              <a:t>naj</a:t>
            </a:r>
            <a:r>
              <a:rPr lang="sr-Latn-RS" sz="2000" dirty="0">
                <a:solidFill>
                  <a:srgbClr val="4A4A4A"/>
                </a:solidFill>
                <a:latin typeface="Open Sans" panose="020B0606030504020204" pitchFamily="34" charset="0"/>
              </a:rPr>
              <a:t>više </a:t>
            </a:r>
            <a:r>
              <a:rPr lang="en-US" sz="2000" dirty="0" err="1">
                <a:solidFill>
                  <a:srgbClr val="4A4A4A"/>
                </a:solidFill>
                <a:latin typeface="Open Sans" panose="020B0606030504020204" pitchFamily="34" charset="0"/>
              </a:rPr>
              <a:t>pamti</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kao</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zvezda</a:t>
            </a:r>
            <a:r>
              <a:rPr lang="sr-Latn-RS" sz="2000" dirty="0">
                <a:solidFill>
                  <a:srgbClr val="4A4A4A"/>
                </a:solidFill>
                <a:latin typeface="Open Sans" panose="020B0606030504020204" pitchFamily="34" charset="0"/>
              </a:rPr>
              <a:t> „</a:t>
            </a:r>
            <a:r>
              <a:rPr lang="en-US" sz="2000" dirty="0">
                <a:solidFill>
                  <a:srgbClr val="4A4A4A"/>
                </a:solidFill>
                <a:latin typeface="Open Sans" panose="020B0606030504020204" pitchFamily="34" charset="0"/>
              </a:rPr>
              <a:t> </a:t>
            </a:r>
            <a:r>
              <a:rPr lang="sr-Latn-RS" sz="2000" dirty="0" err="1">
                <a:solidFill>
                  <a:srgbClr val="4A4A4A"/>
                </a:solidFill>
                <a:latin typeface="Open Sans" panose="020B0606030504020204" pitchFamily="34" charset="0"/>
              </a:rPr>
              <a:t>Jazz</a:t>
            </a:r>
            <a:r>
              <a:rPr lang="sr-Latn-RS" sz="2000" dirty="0">
                <a:solidFill>
                  <a:srgbClr val="4A4A4A"/>
                </a:solidFill>
                <a:latin typeface="Open Sans" panose="020B0606030504020204" pitchFamily="34" charset="0"/>
              </a:rPr>
              <a:t> </a:t>
            </a:r>
            <a:r>
              <a:rPr lang="sr-Latn-RS" sz="2000" dirty="0" err="1">
                <a:solidFill>
                  <a:srgbClr val="4A4A4A"/>
                </a:solidFill>
                <a:latin typeface="Open Sans" panose="020B0606030504020204" pitchFamily="34" charset="0"/>
              </a:rPr>
              <a:t>singer</a:t>
            </a:r>
            <a:r>
              <a:rPr lang="sr-Latn-RS" sz="2000" dirty="0">
                <a:solidFill>
                  <a:srgbClr val="4A4A4A"/>
                </a:solidFill>
                <a:latin typeface="Open Sans" panose="020B0606030504020204" pitchFamily="34" charset="0"/>
              </a:rPr>
              <a:t>“ </a:t>
            </a:r>
            <a:r>
              <a:rPr lang="en-US" sz="2000" dirty="0">
                <a:solidFill>
                  <a:srgbClr val="4A4A4A"/>
                </a:solidFill>
                <a:latin typeface="Open Sans" panose="020B0606030504020204" pitchFamily="34" charset="0"/>
              </a:rPr>
              <a:t>(1927), </a:t>
            </a:r>
            <a:r>
              <a:rPr lang="en-US" sz="2000" dirty="0" err="1">
                <a:solidFill>
                  <a:srgbClr val="4A4A4A"/>
                </a:solidFill>
                <a:latin typeface="Open Sans" panose="020B0606030504020204" pitchFamily="34" charset="0"/>
              </a:rPr>
              <a:t>prvog</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filma</a:t>
            </a:r>
            <a:r>
              <a:rPr lang="sr-Latn-RS" sz="2000" dirty="0">
                <a:solidFill>
                  <a:srgbClr val="4A4A4A"/>
                </a:solidFill>
                <a:latin typeface="Open Sans" panose="020B0606030504020204" pitchFamily="34" charset="0"/>
              </a:rPr>
              <a:t> sa zvukom, </a:t>
            </a:r>
            <a:r>
              <a:rPr lang="en-US" sz="2000" dirty="0">
                <a:solidFill>
                  <a:srgbClr val="4A4A4A"/>
                </a:solidFill>
                <a:latin typeface="Open Sans" panose="020B0606030504020204" pitchFamily="34" charset="0"/>
              </a:rPr>
              <a:t>koji </a:t>
            </a:r>
            <a:r>
              <a:rPr lang="en-US" sz="2000" dirty="0" err="1">
                <a:solidFill>
                  <a:srgbClr val="4A4A4A"/>
                </a:solidFill>
                <a:latin typeface="Open Sans" panose="020B0606030504020204" pitchFamily="34" charset="0"/>
              </a:rPr>
              <a:t>govori</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izmišljenu</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priču</a:t>
            </a:r>
            <a:r>
              <a:rPr lang="en-US" sz="2000" dirty="0">
                <a:solidFill>
                  <a:srgbClr val="4A4A4A"/>
                </a:solidFill>
                <a:latin typeface="Open Sans" panose="020B0606030504020204" pitchFamily="34" charset="0"/>
              </a:rPr>
              <a:t> o </a:t>
            </a:r>
            <a:r>
              <a:rPr lang="en-US" sz="2000" dirty="0" err="1">
                <a:solidFill>
                  <a:srgbClr val="4A4A4A"/>
                </a:solidFill>
                <a:latin typeface="Open Sans" panose="020B0606030504020204" pitchFamily="34" charset="0"/>
              </a:rPr>
              <a:t>sinu</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kantora</a:t>
            </a:r>
            <a:r>
              <a:rPr lang="en-US" sz="2000" dirty="0">
                <a:solidFill>
                  <a:srgbClr val="4A4A4A"/>
                </a:solidFill>
                <a:latin typeface="Open Sans" panose="020B0606030504020204" pitchFamily="34" charset="0"/>
              </a:rPr>
              <a:t> koji </a:t>
            </a:r>
            <a:r>
              <a:rPr lang="en-US" sz="2000" dirty="0" err="1">
                <a:solidFill>
                  <a:srgbClr val="4A4A4A"/>
                </a:solidFill>
                <a:latin typeface="Open Sans" panose="020B0606030504020204" pitchFamily="34" charset="0"/>
              </a:rPr>
              <a:t>postaje</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džez</a:t>
            </a:r>
            <a:r>
              <a:rPr lang="en-US" sz="2000" dirty="0">
                <a:solidFill>
                  <a:srgbClr val="4A4A4A"/>
                </a:solidFill>
                <a:latin typeface="Open Sans" panose="020B0606030504020204" pitchFamily="34" charset="0"/>
              </a:rPr>
              <a:t> </a:t>
            </a:r>
            <a:r>
              <a:rPr lang="en-US" sz="2000" dirty="0" err="1">
                <a:solidFill>
                  <a:srgbClr val="4A4A4A"/>
                </a:solidFill>
                <a:latin typeface="Open Sans" panose="020B0606030504020204" pitchFamily="34" charset="0"/>
              </a:rPr>
              <a:t>pevač</a:t>
            </a:r>
            <a:r>
              <a:rPr lang="en-US" sz="2000" dirty="0">
                <a:solidFill>
                  <a:srgbClr val="4A4A4A"/>
                </a:solidFill>
                <a:latin typeface="Open Sans" panose="020B0606030504020204" pitchFamily="34" charset="0"/>
              </a:rPr>
              <a:t>. </a:t>
            </a:r>
            <a:endParaRPr lang="en-US" sz="2000" dirty="0"/>
          </a:p>
        </p:txBody>
      </p:sp>
      <p:sp>
        <p:nvSpPr>
          <p:cNvPr id="12" name="TextBox 11">
            <a:extLst>
              <a:ext uri="{FF2B5EF4-FFF2-40B4-BE49-F238E27FC236}">
                <a16:creationId xmlns:a16="http://schemas.microsoft.com/office/drawing/2014/main" id="{CA71DE2E-D2E4-A957-4196-113F84C1D9E5}"/>
              </a:ext>
            </a:extLst>
          </p:cNvPr>
          <p:cNvSpPr txBox="1"/>
          <p:nvPr/>
        </p:nvSpPr>
        <p:spPr>
          <a:xfrm>
            <a:off x="5256028" y="546100"/>
            <a:ext cx="6097772" cy="646331"/>
          </a:xfrm>
          <a:prstGeom prst="rect">
            <a:avLst/>
          </a:prstGeom>
          <a:noFill/>
        </p:spPr>
        <p:txBody>
          <a:bodyPr wrap="square">
            <a:spAutoFit/>
          </a:bodyPr>
          <a:lstStyle/>
          <a:p>
            <a:r>
              <a:rPr lang="en-US" b="0" i="0" dirty="0">
                <a:solidFill>
                  <a:srgbClr val="202122"/>
                </a:solidFill>
                <a:effectLst/>
                <a:latin typeface="Arial" panose="020B0604020202020204" pitchFamily="34" charset="0"/>
              </a:rPr>
              <a:t>1886 – 1950</a:t>
            </a:r>
            <a:r>
              <a:rPr lang="sr-Latn-RS" b="0" i="0" dirty="0">
                <a:solidFill>
                  <a:srgbClr val="202122"/>
                </a:solidFill>
                <a:effectLst/>
                <a:latin typeface="Arial" panose="020B0604020202020204" pitchFamily="34" charset="0"/>
              </a:rPr>
              <a:t>, </a:t>
            </a:r>
            <a:r>
              <a:rPr lang="en-US" dirty="0" err="1">
                <a:solidFill>
                  <a:srgbClr val="202122"/>
                </a:solidFill>
                <a:latin typeface="Arial" panose="020B0604020202020204" pitchFamily="34" charset="0"/>
              </a:rPr>
              <a:t>rodi</a:t>
            </a:r>
            <a:r>
              <a:rPr lang="sr-Latn-RS" dirty="0">
                <a:solidFill>
                  <a:srgbClr val="202122"/>
                </a:solidFill>
                <a:latin typeface="Arial" panose="020B0604020202020204" pitchFamily="34" charset="0"/>
              </a:rPr>
              <a:t>o</a:t>
            </a:r>
            <a:r>
              <a:rPr lang="en-US" dirty="0">
                <a:solidFill>
                  <a:srgbClr val="202122"/>
                </a:solidFill>
                <a:latin typeface="Arial" panose="020B0604020202020204" pitchFamily="34" charset="0"/>
              </a:rPr>
              <a:t> se </a:t>
            </a:r>
            <a:r>
              <a:rPr lang="sr-Latn-RS" dirty="0">
                <a:solidFill>
                  <a:srgbClr val="202122"/>
                </a:solidFill>
                <a:latin typeface="Arial" panose="020B0604020202020204" pitchFamily="34" charset="0"/>
              </a:rPr>
              <a:t>kao </a:t>
            </a:r>
            <a:r>
              <a:rPr lang="en-US" dirty="0">
                <a:solidFill>
                  <a:srgbClr val="202122"/>
                </a:solidFill>
                <a:latin typeface="Arial" panose="020B0604020202020204" pitchFamily="34" charset="0"/>
              </a:rPr>
              <a:t>Asa </a:t>
            </a:r>
            <a:r>
              <a:rPr lang="en-US" dirty="0" err="1">
                <a:solidFill>
                  <a:srgbClr val="202122"/>
                </a:solidFill>
                <a:latin typeface="Arial" panose="020B0604020202020204" pitchFamily="34" charset="0"/>
              </a:rPr>
              <a:t>Yoelson</a:t>
            </a:r>
            <a:r>
              <a:rPr lang="en-US" dirty="0">
                <a:solidFill>
                  <a:srgbClr val="202122"/>
                </a:solidFill>
                <a:latin typeface="Arial" panose="020B0604020202020204" pitchFamily="34" charset="0"/>
              </a:rPr>
              <a:t> </a:t>
            </a:r>
            <a:r>
              <a:rPr lang="sr-Latn-RS" dirty="0">
                <a:solidFill>
                  <a:srgbClr val="202122"/>
                </a:solidFill>
                <a:latin typeface="Arial" panose="020B0604020202020204" pitchFamily="34" charset="0"/>
              </a:rPr>
              <a:t>u Litvaniji </a:t>
            </a:r>
            <a:endParaRPr lang="en-US" dirty="0"/>
          </a:p>
          <a:p>
            <a:endParaRPr lang="en-US" dirty="0"/>
          </a:p>
        </p:txBody>
      </p:sp>
      <p:pic>
        <p:nvPicPr>
          <p:cNvPr id="3" name="Online Media 2" title="Mammy - Al Jolson (Jazz Singer performance)">
            <a:hlinkClick r:id="" action="ppaction://media"/>
            <a:extLst>
              <a:ext uri="{FF2B5EF4-FFF2-40B4-BE49-F238E27FC236}">
                <a16:creationId xmlns:a16="http://schemas.microsoft.com/office/drawing/2014/main" id="{524105D6-8480-4C65-5E71-0EB6A48B5232}"/>
              </a:ext>
            </a:extLst>
          </p:cNvPr>
          <p:cNvPicPr>
            <a:picLocks noRot="1" noChangeAspect="1"/>
          </p:cNvPicPr>
          <p:nvPr>
            <a:videoFile r:link="rId1"/>
          </p:nvPr>
        </p:nvPicPr>
        <p:blipFill>
          <a:blip r:embed="rId3"/>
          <a:stretch>
            <a:fillRect/>
          </a:stretch>
        </p:blipFill>
        <p:spPr>
          <a:xfrm>
            <a:off x="6312730" y="3077375"/>
            <a:ext cx="3984368" cy="2988276"/>
          </a:xfrm>
          <a:prstGeom prst="rect">
            <a:avLst/>
          </a:prstGeom>
        </p:spPr>
      </p:pic>
      <p:pic>
        <p:nvPicPr>
          <p:cNvPr id="4" name="Picture 2" descr="You ain't heard nothin' yet: the moment Al Jolson sounded the birth of the  talkies | Film industry | The Guardian">
            <a:extLst>
              <a:ext uri="{FF2B5EF4-FFF2-40B4-BE49-F238E27FC236}">
                <a16:creationId xmlns:a16="http://schemas.microsoft.com/office/drawing/2014/main" id="{4617E898-3362-78DC-E089-5D7124849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63330"/>
            <a:ext cx="4346748" cy="26080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6F8F857-8A3E-0DDD-76DD-A02D723A02D7}"/>
              </a:ext>
            </a:extLst>
          </p:cNvPr>
          <p:cNvSpPr txBox="1"/>
          <p:nvPr/>
        </p:nvSpPr>
        <p:spPr>
          <a:xfrm>
            <a:off x="551182" y="172071"/>
            <a:ext cx="6097656" cy="369332"/>
          </a:xfrm>
          <a:prstGeom prst="rect">
            <a:avLst/>
          </a:prstGeom>
          <a:solidFill>
            <a:srgbClr val="0070C0"/>
          </a:solidFill>
        </p:spPr>
        <p:txBody>
          <a:bodyPr wrap="square">
            <a:spAutoFit/>
          </a:bodyPr>
          <a:lstStyle/>
          <a:p>
            <a:r>
              <a:rPr lang="en-US" sz="1800" b="1" dirty="0" err="1">
                <a:solidFill>
                  <a:schemeClr val="bg1"/>
                </a:solidFill>
              </a:rPr>
              <a:t>Jevreji</a:t>
            </a:r>
            <a:r>
              <a:rPr lang="en-US" sz="1800" b="1" dirty="0">
                <a:solidFill>
                  <a:schemeClr val="bg1"/>
                </a:solidFill>
              </a:rPr>
              <a:t> koji </a:t>
            </a:r>
            <a:r>
              <a:rPr lang="en-US" sz="1800" b="1" dirty="0" err="1">
                <a:solidFill>
                  <a:schemeClr val="bg1"/>
                </a:solidFill>
              </a:rPr>
              <a:t>su</a:t>
            </a:r>
            <a:r>
              <a:rPr lang="en-US" sz="1800" b="1" dirty="0">
                <a:solidFill>
                  <a:schemeClr val="bg1"/>
                </a:solidFill>
              </a:rPr>
              <a:t> </a:t>
            </a:r>
            <a:r>
              <a:rPr lang="en-US" sz="1800" b="1" dirty="0" err="1">
                <a:solidFill>
                  <a:schemeClr val="bg1"/>
                </a:solidFill>
              </a:rPr>
              <a:t>promenili</a:t>
            </a:r>
            <a:r>
              <a:rPr lang="en-US" sz="1800" b="1" dirty="0">
                <a:solidFill>
                  <a:schemeClr val="bg1"/>
                </a:solidFill>
              </a:rPr>
              <a:t> </a:t>
            </a:r>
            <a:r>
              <a:rPr lang="en-US" sz="1800" b="1" dirty="0" err="1">
                <a:solidFill>
                  <a:schemeClr val="bg1"/>
                </a:solidFill>
              </a:rPr>
              <a:t>zvuk</a:t>
            </a:r>
            <a:r>
              <a:rPr lang="en-US" sz="1800" b="1" dirty="0">
                <a:solidFill>
                  <a:schemeClr val="bg1"/>
                </a:solidFill>
              </a:rPr>
              <a:t> </a:t>
            </a:r>
            <a:r>
              <a:rPr lang="en-US" sz="1800" b="1" dirty="0" err="1">
                <a:solidFill>
                  <a:schemeClr val="bg1"/>
                </a:solidFill>
              </a:rPr>
              <a:t>džeza</a:t>
            </a:r>
            <a:endParaRPr lang="en-US" dirty="0">
              <a:solidFill>
                <a:schemeClr val="bg1"/>
              </a:solidFill>
            </a:endParaRPr>
          </a:p>
        </p:txBody>
      </p:sp>
    </p:spTree>
    <p:extLst>
      <p:ext uri="{BB962C8B-B14F-4D97-AF65-F5344CB8AC3E}">
        <p14:creationId xmlns:p14="http://schemas.microsoft.com/office/powerpoint/2010/main" val="296167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13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A6FD72-1244-4777-990E-7E9F3418B5B0}"/>
              </a:ext>
            </a:extLst>
          </p:cNvPr>
          <p:cNvSpPr>
            <a:spLocks noGrp="1"/>
          </p:cNvSpPr>
          <p:nvPr>
            <p:ph type="title"/>
          </p:nvPr>
        </p:nvSpPr>
        <p:spPr>
          <a:xfrm>
            <a:off x="524256" y="491260"/>
            <a:ext cx="6594189" cy="1625210"/>
          </a:xfrm>
        </p:spPr>
        <p:txBody>
          <a:bodyPr>
            <a:normAutofit fontScale="90000"/>
          </a:bodyPr>
          <a:lstStyle/>
          <a:p>
            <a:r>
              <a:rPr lang="en-US" b="1" dirty="0" err="1">
                <a:solidFill>
                  <a:srgbClr val="FFFFFF"/>
                </a:solidFill>
              </a:rPr>
              <a:t>Jevreji</a:t>
            </a:r>
            <a:r>
              <a:rPr lang="en-US" b="1" dirty="0">
                <a:solidFill>
                  <a:srgbClr val="FFFFFF"/>
                </a:solidFill>
              </a:rPr>
              <a:t> koji </a:t>
            </a:r>
            <a:r>
              <a:rPr lang="en-US" b="1" dirty="0" err="1">
                <a:solidFill>
                  <a:srgbClr val="FFFFFF"/>
                </a:solidFill>
              </a:rPr>
              <a:t>su</a:t>
            </a:r>
            <a:r>
              <a:rPr lang="en-US" b="1" dirty="0">
                <a:solidFill>
                  <a:srgbClr val="FFFFFF"/>
                </a:solidFill>
              </a:rPr>
              <a:t> </a:t>
            </a:r>
            <a:r>
              <a:rPr lang="en-US" b="1" dirty="0" err="1">
                <a:solidFill>
                  <a:srgbClr val="FFFFFF"/>
                </a:solidFill>
              </a:rPr>
              <a:t>promenili</a:t>
            </a:r>
            <a:r>
              <a:rPr lang="en-US" b="1" dirty="0">
                <a:solidFill>
                  <a:srgbClr val="FFFFFF"/>
                </a:solidFill>
              </a:rPr>
              <a:t> </a:t>
            </a:r>
            <a:r>
              <a:rPr lang="en-US" b="1" dirty="0" err="1">
                <a:solidFill>
                  <a:srgbClr val="FFFFFF"/>
                </a:solidFill>
              </a:rPr>
              <a:t>zvuk</a:t>
            </a:r>
            <a:r>
              <a:rPr lang="en-US" b="1" dirty="0">
                <a:solidFill>
                  <a:srgbClr val="FFFFFF"/>
                </a:solidFill>
              </a:rPr>
              <a:t> </a:t>
            </a:r>
            <a:r>
              <a:rPr lang="en-US" b="1" dirty="0" err="1">
                <a:solidFill>
                  <a:srgbClr val="FFFFFF"/>
                </a:solidFill>
              </a:rPr>
              <a:t>džeza</a:t>
            </a:r>
            <a:r>
              <a:rPr lang="en-US" b="1" dirty="0">
                <a:solidFill>
                  <a:srgbClr val="FFFFFF"/>
                </a:solidFill>
              </a:rPr>
              <a:t>
</a:t>
            </a:r>
            <a:endParaRPr lang="en-US" dirty="0">
              <a:solidFill>
                <a:srgbClr val="FFFFFF"/>
              </a:solidFill>
            </a:endParaRP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5C5B50E-E3F4-4A48-A10F-9CB4FCFFA565}"/>
              </a:ext>
            </a:extLst>
          </p:cNvPr>
          <p:cNvSpPr>
            <a:spLocks noGrp="1"/>
          </p:cNvSpPr>
          <p:nvPr>
            <p:ph idx="1"/>
          </p:nvPr>
        </p:nvSpPr>
        <p:spPr>
          <a:xfrm>
            <a:off x="7957973" y="763523"/>
            <a:ext cx="3511296" cy="5330952"/>
          </a:xfrm>
        </p:spPr>
        <p:txBody>
          <a:bodyPr anchor="ctr">
            <a:normAutofit/>
          </a:bodyPr>
          <a:lstStyle/>
          <a:p>
            <a:r>
              <a:rPr lang="en-US" sz="1700" b="1" i="0" dirty="0">
                <a:solidFill>
                  <a:srgbClr val="FFFFFF"/>
                </a:solidFill>
                <a:effectLst/>
                <a:latin typeface="Merriweather" panose="00000500000000000000" pitchFamily="2" charset="0"/>
              </a:rPr>
              <a:t>Benny Goodman (1909-1986)</a:t>
            </a:r>
          </a:p>
          <a:p>
            <a:r>
              <a:rPr lang="en-US" sz="1700" dirty="0" err="1">
                <a:solidFill>
                  <a:srgbClr val="FFFFFF"/>
                </a:solidFill>
                <a:latin typeface="Merriweather" panose="00000500000000000000" pitchFamily="2" charset="0"/>
              </a:rPr>
              <a:t>Kralj</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Svinga</a:t>
            </a:r>
            <a:r>
              <a:rPr lang="en-US" sz="1700" dirty="0">
                <a:solidFill>
                  <a:srgbClr val="FFFFFF"/>
                </a:solidFill>
                <a:latin typeface="Merriweather" panose="00000500000000000000" pitchFamily="2" charset="0"/>
              </a:rPr>
              <a:t> bio je </a:t>
            </a:r>
            <a:r>
              <a:rPr lang="en-US" sz="1700" dirty="0" err="1">
                <a:solidFill>
                  <a:srgbClr val="FFFFFF"/>
                </a:solidFill>
                <a:latin typeface="Merriweather" panose="00000500000000000000" pitchFamily="2" charset="0"/>
              </a:rPr>
              <a:t>jedno</a:t>
            </a:r>
            <a:r>
              <a:rPr lang="en-US" sz="1700" dirty="0">
                <a:solidFill>
                  <a:srgbClr val="FFFFFF"/>
                </a:solidFill>
                <a:latin typeface="Merriweather" panose="00000500000000000000" pitchFamily="2" charset="0"/>
              </a:rPr>
              <a:t> od 12 </a:t>
            </a:r>
            <a:r>
              <a:rPr lang="en-US" sz="1700" dirty="0" err="1">
                <a:solidFill>
                  <a:srgbClr val="FFFFFF"/>
                </a:solidFill>
                <a:latin typeface="Merriweather" panose="00000500000000000000" pitchFamily="2" charset="0"/>
              </a:rPr>
              <a:t>dece</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imigranata</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iz</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Poljske</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i</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Litvanije</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Njegovi</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prvi</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časovi</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klarineta</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bili</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su</a:t>
            </a:r>
            <a:r>
              <a:rPr lang="en-US" sz="1700" dirty="0">
                <a:solidFill>
                  <a:srgbClr val="FFFFFF"/>
                </a:solidFill>
                <a:latin typeface="Merriweather" panose="00000500000000000000" pitchFamily="2" charset="0"/>
              </a:rPr>
              <a:t> u </a:t>
            </a:r>
            <a:r>
              <a:rPr lang="en-US" sz="1700" dirty="0" err="1">
                <a:solidFill>
                  <a:srgbClr val="FFFFFF"/>
                </a:solidFill>
                <a:latin typeface="Merriweather" panose="00000500000000000000" pitchFamily="2" charset="0"/>
              </a:rPr>
              <a:t>lokalnoj</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čikaškoj</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sinagogi</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Iskreno</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zato</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što</a:t>
            </a:r>
            <a:r>
              <a:rPr lang="en-US" sz="1700" dirty="0">
                <a:solidFill>
                  <a:srgbClr val="FFFFFF"/>
                </a:solidFill>
                <a:latin typeface="Merriweather" panose="00000500000000000000" pitchFamily="2" charset="0"/>
              </a:rPr>
              <a:t> je bio </a:t>
            </a:r>
            <a:r>
              <a:rPr lang="en-US" sz="1700" dirty="0" err="1">
                <a:solidFill>
                  <a:srgbClr val="FFFFFF"/>
                </a:solidFill>
                <a:latin typeface="Merriweather" panose="00000500000000000000" pitchFamily="2" charset="0"/>
              </a:rPr>
              <a:t>belac</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pomogao</a:t>
            </a:r>
            <a:r>
              <a:rPr lang="en-US" sz="1700" dirty="0">
                <a:solidFill>
                  <a:srgbClr val="FFFFFF"/>
                </a:solidFill>
                <a:latin typeface="Merriweather" panose="00000500000000000000" pitchFamily="2" charset="0"/>
              </a:rPr>
              <a:t> je da </a:t>
            </a:r>
            <a:r>
              <a:rPr lang="en-US" sz="1700" dirty="0" err="1">
                <a:solidFill>
                  <a:srgbClr val="FFFFFF"/>
                </a:solidFill>
                <a:latin typeface="Merriweather" panose="00000500000000000000" pitchFamily="2" charset="0"/>
              </a:rPr>
              <a:t>džez</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bude</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prihvatljiv</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posebno</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svojim</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čuvenim</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koncertom</a:t>
            </a:r>
            <a:r>
              <a:rPr lang="en-US" sz="1700" dirty="0">
                <a:solidFill>
                  <a:srgbClr val="FFFFFF"/>
                </a:solidFill>
                <a:latin typeface="Merriweather" panose="00000500000000000000" pitchFamily="2" charset="0"/>
              </a:rPr>
              <a:t> u </a:t>
            </a:r>
            <a:r>
              <a:rPr lang="en-US" sz="1700" dirty="0" err="1">
                <a:solidFill>
                  <a:srgbClr val="FFFFFF"/>
                </a:solidFill>
                <a:latin typeface="Merriweather" panose="00000500000000000000" pitchFamily="2" charset="0"/>
              </a:rPr>
              <a:t>Karnegi</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Holu</a:t>
            </a:r>
            <a:r>
              <a:rPr lang="en-US" sz="1700" dirty="0">
                <a:solidFill>
                  <a:srgbClr val="FFFFFF"/>
                </a:solidFill>
                <a:latin typeface="Merriweather" panose="00000500000000000000" pitchFamily="2" charset="0"/>
              </a:rPr>
              <a:t> 1938. </a:t>
            </a:r>
          </a:p>
          <a:p>
            <a:r>
              <a:rPr lang="en-US" sz="1700" dirty="0" err="1">
                <a:solidFill>
                  <a:srgbClr val="FFFFFF"/>
                </a:solidFill>
                <a:latin typeface="Merriweather" panose="00000500000000000000" pitchFamily="2" charset="0"/>
              </a:rPr>
              <a:t>Takođe</a:t>
            </a:r>
            <a:r>
              <a:rPr lang="en-US" sz="1700" dirty="0">
                <a:solidFill>
                  <a:srgbClr val="FFFFFF"/>
                </a:solidFill>
                <a:latin typeface="Merriweather" panose="00000500000000000000" pitchFamily="2" charset="0"/>
              </a:rPr>
              <a:t> je </a:t>
            </a:r>
            <a:r>
              <a:rPr lang="en-US" sz="1700" dirty="0" err="1">
                <a:solidFill>
                  <a:srgbClr val="FFFFFF"/>
                </a:solidFill>
                <a:latin typeface="Merriweather" panose="00000500000000000000" pitchFamily="2" charset="0"/>
              </a:rPr>
              <a:t>imao</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prvi</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integrisani</a:t>
            </a:r>
            <a:r>
              <a:rPr lang="en-US" sz="1700" dirty="0">
                <a:solidFill>
                  <a:srgbClr val="FFFFFF"/>
                </a:solidFill>
                <a:latin typeface="Merriweather" panose="00000500000000000000" pitchFamily="2" charset="0"/>
              </a:rPr>
              <a:t> bend, koji je </a:t>
            </a:r>
            <a:r>
              <a:rPr lang="en-US" sz="1700" dirty="0" err="1">
                <a:solidFill>
                  <a:srgbClr val="FFFFFF"/>
                </a:solidFill>
                <a:latin typeface="Merriweather" panose="00000500000000000000" pitchFamily="2" charset="0"/>
              </a:rPr>
              <a:t>pomogao</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crnim</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umetnicima</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kao</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što</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su</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Lajonel</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Hempton</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i</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Tedi</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Vilson</a:t>
            </a:r>
            <a:r>
              <a:rPr lang="en-US" sz="1700" dirty="0">
                <a:solidFill>
                  <a:srgbClr val="FFFFFF"/>
                </a:solidFill>
                <a:latin typeface="Merriweather" panose="00000500000000000000" pitchFamily="2" charset="0"/>
              </a:rPr>
              <a:t> da </a:t>
            </a:r>
            <a:r>
              <a:rPr lang="en-US" sz="1700" dirty="0" err="1">
                <a:solidFill>
                  <a:srgbClr val="FFFFFF"/>
                </a:solidFill>
                <a:latin typeface="Merriweather" panose="00000500000000000000" pitchFamily="2" charset="0"/>
              </a:rPr>
              <a:t>dobiju</a:t>
            </a:r>
            <a:r>
              <a:rPr lang="en-US" sz="1700" dirty="0">
                <a:solidFill>
                  <a:srgbClr val="FFFFFF"/>
                </a:solidFill>
                <a:latin typeface="Merriweather" panose="00000500000000000000" pitchFamily="2" charset="0"/>
              </a:rPr>
              <a:t> </a:t>
            </a:r>
            <a:r>
              <a:rPr lang="en-US" sz="1700" dirty="0" err="1">
                <a:solidFill>
                  <a:srgbClr val="FFFFFF"/>
                </a:solidFill>
                <a:latin typeface="Merriweather" panose="00000500000000000000" pitchFamily="2" charset="0"/>
              </a:rPr>
              <a:t>svoje</a:t>
            </a:r>
            <a:r>
              <a:rPr lang="en-US" sz="1700" dirty="0">
                <a:solidFill>
                  <a:srgbClr val="FFFFFF"/>
                </a:solidFill>
                <a:latin typeface="Merriweather" panose="00000500000000000000" pitchFamily="2" charset="0"/>
              </a:rPr>
              <a:t> </a:t>
            </a:r>
            <a:r>
              <a:rPr lang="sr-Latn-RS" sz="1700" dirty="0">
                <a:solidFill>
                  <a:srgbClr val="FFFFFF"/>
                </a:solidFill>
                <a:latin typeface="Merriweather" panose="00000500000000000000" pitchFamily="2" charset="0"/>
              </a:rPr>
              <a:t>šanse.</a:t>
            </a:r>
            <a:endParaRPr lang="en-US" sz="1700" dirty="0">
              <a:solidFill>
                <a:srgbClr val="FFFFFF"/>
              </a:solidFill>
            </a:endParaRPr>
          </a:p>
        </p:txBody>
      </p:sp>
      <p:pic>
        <p:nvPicPr>
          <p:cNvPr id="4" name="Picture 3">
            <a:extLst>
              <a:ext uri="{FF2B5EF4-FFF2-40B4-BE49-F238E27FC236}">
                <a16:creationId xmlns:a16="http://schemas.microsoft.com/office/drawing/2014/main" id="{9C58C9E1-A479-4E91-DD59-9F7A7E42CB9F}"/>
              </a:ext>
            </a:extLst>
          </p:cNvPr>
          <p:cNvPicPr>
            <a:picLocks noChangeAspect="1"/>
          </p:cNvPicPr>
          <p:nvPr/>
        </p:nvPicPr>
        <p:blipFill>
          <a:blip r:embed="rId3"/>
          <a:stretch>
            <a:fillRect/>
          </a:stretch>
        </p:blipFill>
        <p:spPr>
          <a:xfrm>
            <a:off x="221897" y="2849034"/>
            <a:ext cx="3487571" cy="2767188"/>
          </a:xfrm>
          <a:prstGeom prst="rect">
            <a:avLst/>
          </a:prstGeom>
        </p:spPr>
      </p:pic>
      <p:pic>
        <p:nvPicPr>
          <p:cNvPr id="6" name="Online Media 5" title="Don't be that way-Stompin' at the Savoy - Benny Goodman 1980">
            <a:hlinkClick r:id="" action="ppaction://media"/>
            <a:extLst>
              <a:ext uri="{FF2B5EF4-FFF2-40B4-BE49-F238E27FC236}">
                <a16:creationId xmlns:a16="http://schemas.microsoft.com/office/drawing/2014/main" id="{E601C995-9670-81A8-03BD-585C4D42EA5C}"/>
              </a:ext>
            </a:extLst>
          </p:cNvPr>
          <p:cNvPicPr>
            <a:picLocks noRot="1" noChangeAspect="1"/>
          </p:cNvPicPr>
          <p:nvPr>
            <a:videoFile r:link="rId1"/>
          </p:nvPr>
        </p:nvPicPr>
        <p:blipFill>
          <a:blip r:embed="rId4"/>
          <a:stretch>
            <a:fillRect/>
          </a:stretch>
        </p:blipFill>
        <p:spPr>
          <a:xfrm>
            <a:off x="3821350" y="2805289"/>
            <a:ext cx="3689584" cy="2767188"/>
          </a:xfrm>
          <a:prstGeom prst="rect">
            <a:avLst/>
          </a:prstGeom>
        </p:spPr>
      </p:pic>
    </p:spTree>
    <p:extLst>
      <p:ext uri="{BB962C8B-B14F-4D97-AF65-F5344CB8AC3E}">
        <p14:creationId xmlns:p14="http://schemas.microsoft.com/office/powerpoint/2010/main" val="201465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Rectangle 151">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3215798-4127-4603-BEFA-72EDC4252C0C}"/>
              </a:ext>
            </a:extLst>
          </p:cNvPr>
          <p:cNvSpPr>
            <a:spLocks noGrp="1"/>
          </p:cNvSpPr>
          <p:nvPr>
            <p:ph type="title"/>
          </p:nvPr>
        </p:nvSpPr>
        <p:spPr>
          <a:xfrm>
            <a:off x="964760" y="804328"/>
            <a:ext cx="6091312" cy="1205821"/>
          </a:xfrm>
        </p:spPr>
        <p:txBody>
          <a:bodyPr>
            <a:normAutofit/>
          </a:bodyPr>
          <a:lstStyle/>
          <a:p>
            <a:r>
              <a:rPr lang="en-US" sz="4000" b="1" dirty="0" err="1">
                <a:solidFill>
                  <a:srgbClr val="FEFFFF"/>
                </a:solidFill>
              </a:rPr>
              <a:t>Jevreji</a:t>
            </a:r>
            <a:r>
              <a:rPr lang="en-US" sz="4000" b="1" dirty="0">
                <a:solidFill>
                  <a:srgbClr val="FEFFFF"/>
                </a:solidFill>
              </a:rPr>
              <a:t> koji </a:t>
            </a:r>
            <a:r>
              <a:rPr lang="en-US" sz="4000" b="1" dirty="0" err="1">
                <a:solidFill>
                  <a:srgbClr val="FEFFFF"/>
                </a:solidFill>
              </a:rPr>
              <a:t>su</a:t>
            </a:r>
            <a:r>
              <a:rPr lang="en-US" sz="4000" b="1" dirty="0">
                <a:solidFill>
                  <a:srgbClr val="FEFFFF"/>
                </a:solidFill>
              </a:rPr>
              <a:t> </a:t>
            </a:r>
            <a:r>
              <a:rPr lang="en-US" sz="4000" b="1" dirty="0" err="1">
                <a:solidFill>
                  <a:srgbClr val="FEFFFF"/>
                </a:solidFill>
              </a:rPr>
              <a:t>promenili</a:t>
            </a:r>
            <a:r>
              <a:rPr lang="en-US" sz="4000" b="1" dirty="0">
                <a:solidFill>
                  <a:srgbClr val="FEFFFF"/>
                </a:solidFill>
              </a:rPr>
              <a:t> </a:t>
            </a:r>
            <a:r>
              <a:rPr lang="en-US" sz="4000" b="1" dirty="0" err="1">
                <a:solidFill>
                  <a:srgbClr val="FEFFFF"/>
                </a:solidFill>
              </a:rPr>
              <a:t>zvuk</a:t>
            </a:r>
            <a:r>
              <a:rPr lang="en-US" sz="4000" b="1" dirty="0">
                <a:solidFill>
                  <a:srgbClr val="FEFFFF"/>
                </a:solidFill>
              </a:rPr>
              <a:t> </a:t>
            </a:r>
            <a:r>
              <a:rPr lang="en-US" sz="4000" b="1" dirty="0" err="1">
                <a:solidFill>
                  <a:srgbClr val="FEFFFF"/>
                </a:solidFill>
              </a:rPr>
              <a:t>džeza</a:t>
            </a:r>
            <a:endParaRPr lang="en-US" sz="4000" dirty="0">
              <a:solidFill>
                <a:srgbClr val="FEFFFF"/>
              </a:solidFill>
            </a:endParaRPr>
          </a:p>
        </p:txBody>
      </p:sp>
      <p:sp>
        <p:nvSpPr>
          <p:cNvPr id="3" name="Content Placeholder 2">
            <a:extLst>
              <a:ext uri="{FF2B5EF4-FFF2-40B4-BE49-F238E27FC236}">
                <a16:creationId xmlns:a16="http://schemas.microsoft.com/office/drawing/2014/main" id="{BACC1EBE-BE41-4AF5-B5E0-9367F8018EF4}"/>
              </a:ext>
            </a:extLst>
          </p:cNvPr>
          <p:cNvSpPr>
            <a:spLocks noGrp="1"/>
          </p:cNvSpPr>
          <p:nvPr>
            <p:ph idx="1"/>
          </p:nvPr>
        </p:nvSpPr>
        <p:spPr>
          <a:xfrm>
            <a:off x="1282189" y="2494450"/>
            <a:ext cx="5773883" cy="3563159"/>
          </a:xfrm>
        </p:spPr>
        <p:txBody>
          <a:bodyPr>
            <a:normAutofit/>
          </a:bodyPr>
          <a:lstStyle/>
          <a:p>
            <a:r>
              <a:rPr lang="en-US" sz="2200" b="1" i="0" dirty="0">
                <a:effectLst/>
                <a:latin typeface="Merriweather" panose="00000500000000000000" pitchFamily="2" charset="0"/>
              </a:rPr>
              <a:t>Buddy Rich (1917-1987)</a:t>
            </a:r>
          </a:p>
          <a:p>
            <a:r>
              <a:rPr lang="en-US" sz="2200" dirty="0" err="1">
                <a:latin typeface="Merriweather" panose="00000500000000000000" pitchFamily="2" charset="0"/>
              </a:rPr>
              <a:t>Jedan</a:t>
            </a:r>
            <a:r>
              <a:rPr lang="en-US" sz="2200" dirty="0">
                <a:latin typeface="Merriweather" panose="00000500000000000000" pitchFamily="2" charset="0"/>
              </a:rPr>
              <a:t> od </a:t>
            </a:r>
            <a:r>
              <a:rPr lang="en-US" sz="2200" dirty="0" err="1">
                <a:latin typeface="Merriweather" panose="00000500000000000000" pitchFamily="2" charset="0"/>
              </a:rPr>
              <a:t>najvećih</a:t>
            </a:r>
            <a:r>
              <a:rPr lang="en-US" sz="2200" dirty="0">
                <a:latin typeface="Merriweather" panose="00000500000000000000" pitchFamily="2" charset="0"/>
              </a:rPr>
              <a:t> </a:t>
            </a:r>
            <a:r>
              <a:rPr lang="en-US" sz="2200" dirty="0" err="1">
                <a:latin typeface="Merriweather" panose="00000500000000000000" pitchFamily="2" charset="0"/>
              </a:rPr>
              <a:t>džez</a:t>
            </a:r>
            <a:r>
              <a:rPr lang="en-US" sz="2200" dirty="0">
                <a:latin typeface="Merriweather" panose="00000500000000000000" pitchFamily="2" charset="0"/>
              </a:rPr>
              <a:t> </a:t>
            </a:r>
            <a:r>
              <a:rPr lang="en-US" sz="2200" dirty="0" err="1">
                <a:latin typeface="Merriweather" panose="00000500000000000000" pitchFamily="2" charset="0"/>
              </a:rPr>
              <a:t>bubnjara</a:t>
            </a:r>
            <a:r>
              <a:rPr lang="en-US" sz="2200" dirty="0">
                <a:latin typeface="Merriweather" panose="00000500000000000000" pitchFamily="2" charset="0"/>
              </a:rPr>
              <a:t> </a:t>
            </a:r>
            <a:r>
              <a:rPr lang="en-US" sz="2200" dirty="0" err="1">
                <a:latin typeface="Merriweather" panose="00000500000000000000" pitchFamily="2" charset="0"/>
              </a:rPr>
              <a:t>svih</a:t>
            </a:r>
            <a:r>
              <a:rPr lang="en-US" sz="2200" dirty="0">
                <a:latin typeface="Merriweather" panose="00000500000000000000" pitchFamily="2" charset="0"/>
              </a:rPr>
              <a:t> </a:t>
            </a:r>
            <a:r>
              <a:rPr lang="en-US" sz="2200" dirty="0" err="1">
                <a:latin typeface="Merriweather" panose="00000500000000000000" pitchFamily="2" charset="0"/>
              </a:rPr>
              <a:t>vremena</a:t>
            </a:r>
            <a:r>
              <a:rPr lang="sr-Latn-RS" sz="2200" dirty="0">
                <a:latin typeface="Merriweather" panose="00000500000000000000" pitchFamily="2" charset="0"/>
              </a:rPr>
              <a:t>. </a:t>
            </a:r>
            <a:endParaRPr lang="en-US" sz="2200" b="0" i="0" dirty="0">
              <a:effectLst/>
              <a:latin typeface="Merriweather" panose="00000500000000000000" pitchFamily="2" charset="0"/>
            </a:endParaRPr>
          </a:p>
          <a:p>
            <a:r>
              <a:rPr lang="sr-Latn-RS" sz="2200" dirty="0">
                <a:latin typeface="Merriweather" panose="00000500000000000000" pitchFamily="2" charset="0"/>
              </a:rPr>
              <a:t>„</a:t>
            </a:r>
            <a:r>
              <a:rPr lang="en-US" sz="2200" dirty="0" err="1">
                <a:latin typeface="Merriweather" panose="00000500000000000000" pitchFamily="2" charset="0"/>
              </a:rPr>
              <a:t>Nikad</a:t>
            </a:r>
            <a:r>
              <a:rPr lang="en-US" sz="2200" dirty="0">
                <a:latin typeface="Merriweather" panose="00000500000000000000" pitchFamily="2" charset="0"/>
              </a:rPr>
              <a:t> </a:t>
            </a:r>
            <a:r>
              <a:rPr lang="en-US" sz="2200" dirty="0" err="1">
                <a:latin typeface="Merriweather" panose="00000500000000000000" pitchFamily="2" charset="0"/>
              </a:rPr>
              <a:t>nisam</a:t>
            </a:r>
            <a:r>
              <a:rPr lang="en-US" sz="2200" dirty="0">
                <a:latin typeface="Merriweather" panose="00000500000000000000" pitchFamily="2" charset="0"/>
              </a:rPr>
              <a:t> </a:t>
            </a:r>
            <a:r>
              <a:rPr lang="en-US" sz="2200" dirty="0" err="1">
                <a:latin typeface="Merriweather" panose="00000500000000000000" pitchFamily="2" charset="0"/>
              </a:rPr>
              <a:t>išao</a:t>
            </a:r>
            <a:r>
              <a:rPr lang="en-US" sz="2200" dirty="0">
                <a:latin typeface="Merriweather" panose="00000500000000000000" pitchFamily="2" charset="0"/>
              </a:rPr>
              <a:t> </a:t>
            </a:r>
            <a:r>
              <a:rPr lang="en-US" sz="2200" dirty="0" err="1">
                <a:latin typeface="Merriweather" panose="00000500000000000000" pitchFamily="2" charset="0"/>
              </a:rPr>
              <a:t>na</a:t>
            </a:r>
            <a:r>
              <a:rPr lang="en-US" sz="2200" dirty="0">
                <a:latin typeface="Merriweather" panose="00000500000000000000" pitchFamily="2" charset="0"/>
              </a:rPr>
              <a:t> </a:t>
            </a:r>
            <a:r>
              <a:rPr lang="en-US" sz="2200" dirty="0" err="1">
                <a:latin typeface="Merriweather" panose="00000500000000000000" pitchFamily="2" charset="0"/>
              </a:rPr>
              <a:t>časove</a:t>
            </a:r>
            <a:r>
              <a:rPr lang="en-US" sz="2200" dirty="0">
                <a:latin typeface="Merriweather" panose="00000500000000000000" pitchFamily="2" charset="0"/>
              </a:rPr>
              <a:t> </a:t>
            </a:r>
            <a:r>
              <a:rPr lang="en-US" sz="2200" dirty="0" err="1">
                <a:latin typeface="Merriweather" panose="00000500000000000000" pitchFamily="2" charset="0"/>
              </a:rPr>
              <a:t>bubnjeva</a:t>
            </a:r>
            <a:r>
              <a:rPr lang="en-US" sz="2200" dirty="0">
                <a:latin typeface="Merriweather" panose="00000500000000000000" pitchFamily="2" charset="0"/>
              </a:rPr>
              <a:t>. U </a:t>
            </a:r>
            <a:r>
              <a:rPr lang="en-US" sz="2200" dirty="0" err="1">
                <a:latin typeface="Merriweather" panose="00000500000000000000" pitchFamily="2" charset="0"/>
              </a:rPr>
              <a:t>stvari</a:t>
            </a:r>
            <a:r>
              <a:rPr lang="en-US" sz="2200" dirty="0">
                <a:latin typeface="Merriweather" panose="00000500000000000000" pitchFamily="2" charset="0"/>
              </a:rPr>
              <a:t>, </a:t>
            </a:r>
            <a:r>
              <a:rPr lang="en-US" sz="2200" dirty="0" err="1">
                <a:latin typeface="Merriweather" panose="00000500000000000000" pitchFamily="2" charset="0"/>
              </a:rPr>
              <a:t>rekao</a:t>
            </a:r>
            <a:r>
              <a:rPr lang="en-US" sz="2200" dirty="0">
                <a:latin typeface="Merriweather" panose="00000500000000000000" pitchFamily="2" charset="0"/>
              </a:rPr>
              <a:t> je da </a:t>
            </a:r>
            <a:r>
              <a:rPr lang="en-US" sz="2200" dirty="0" err="1">
                <a:latin typeface="Merriweather" panose="00000500000000000000" pitchFamily="2" charset="0"/>
              </a:rPr>
              <a:t>će</a:t>
            </a:r>
            <a:r>
              <a:rPr lang="en-US" sz="2200" dirty="0">
                <a:latin typeface="Merriweather" panose="00000500000000000000" pitchFamily="2" charset="0"/>
              </a:rPr>
              <a:t> </a:t>
            </a:r>
            <a:r>
              <a:rPr lang="en-US" sz="2200" dirty="0" err="1">
                <a:latin typeface="Merriweather" panose="00000500000000000000" pitchFamily="2" charset="0"/>
              </a:rPr>
              <a:t>instrukcije</a:t>
            </a:r>
            <a:r>
              <a:rPr lang="en-US" sz="2200" dirty="0">
                <a:latin typeface="Merriweather" panose="00000500000000000000" pitchFamily="2" charset="0"/>
              </a:rPr>
              <a:t> </a:t>
            </a:r>
            <a:r>
              <a:rPr lang="en-US" sz="2200" dirty="0" err="1">
                <a:latin typeface="Merriweather" panose="00000500000000000000" pitchFamily="2" charset="0"/>
              </a:rPr>
              <a:t>samo</a:t>
            </a:r>
            <a:r>
              <a:rPr lang="en-US" sz="2200" dirty="0">
                <a:latin typeface="Merriweather" panose="00000500000000000000" pitchFamily="2" charset="0"/>
              </a:rPr>
              <a:t> </a:t>
            </a:r>
            <a:r>
              <a:rPr lang="en-US" sz="2200" dirty="0" err="1">
                <a:latin typeface="Merriweather" panose="00000500000000000000" pitchFamily="2" charset="0"/>
              </a:rPr>
              <a:t>naškoditi</a:t>
            </a:r>
            <a:r>
              <a:rPr lang="en-US" sz="2200" dirty="0">
                <a:latin typeface="Merriweather" panose="00000500000000000000" pitchFamily="2" charset="0"/>
              </a:rPr>
              <a:t> </a:t>
            </a:r>
            <a:r>
              <a:rPr lang="en-US" sz="2200" dirty="0" err="1">
                <a:latin typeface="Merriweather" panose="00000500000000000000" pitchFamily="2" charset="0"/>
              </a:rPr>
              <a:t>njegovom</a:t>
            </a:r>
            <a:r>
              <a:rPr lang="en-US" sz="2200" dirty="0">
                <a:latin typeface="Merriweather" panose="00000500000000000000" pitchFamily="2" charset="0"/>
              </a:rPr>
              <a:t> </a:t>
            </a:r>
            <a:r>
              <a:rPr lang="en-US" sz="2200" dirty="0" err="1">
                <a:latin typeface="Merriweather" panose="00000500000000000000" pitchFamily="2" charset="0"/>
              </a:rPr>
              <a:t>stilu</a:t>
            </a:r>
            <a:r>
              <a:rPr lang="en-US" sz="2200" dirty="0">
                <a:latin typeface="Merriweather" panose="00000500000000000000" pitchFamily="2" charset="0"/>
              </a:rPr>
              <a:t>.</a:t>
            </a:r>
            <a:r>
              <a:rPr lang="sr-Latn-RS" sz="2200" dirty="0">
                <a:latin typeface="Merriweather" panose="00000500000000000000" pitchFamily="2" charset="0"/>
              </a:rPr>
              <a:t>“</a:t>
            </a:r>
            <a:r>
              <a:rPr lang="en-US" sz="2200" dirty="0">
                <a:latin typeface="Merriweather" panose="00000500000000000000" pitchFamily="2" charset="0"/>
              </a:rPr>
              <a:t> </a:t>
            </a:r>
            <a:endParaRPr lang="sr-Latn-RS" sz="2200" dirty="0">
              <a:latin typeface="Merriweather" panose="00000500000000000000" pitchFamily="2" charset="0"/>
            </a:endParaRPr>
          </a:p>
          <a:p>
            <a:r>
              <a:rPr lang="en-US" sz="2200" dirty="0" err="1">
                <a:latin typeface="Merriweather" panose="00000500000000000000" pitchFamily="2" charset="0"/>
              </a:rPr>
              <a:t>Poznat</a:t>
            </a:r>
            <a:r>
              <a:rPr lang="en-US" sz="2200" dirty="0">
                <a:latin typeface="Merriweather" panose="00000500000000000000" pitchFamily="2" charset="0"/>
              </a:rPr>
              <a:t> </a:t>
            </a:r>
            <a:r>
              <a:rPr lang="en-US" sz="2200" dirty="0" err="1">
                <a:latin typeface="Merriweather" panose="00000500000000000000" pitchFamily="2" charset="0"/>
              </a:rPr>
              <a:t>skoro</a:t>
            </a:r>
            <a:r>
              <a:rPr lang="en-US" sz="2200" dirty="0">
                <a:latin typeface="Merriweather" panose="00000500000000000000" pitchFamily="2" charset="0"/>
              </a:rPr>
              <a:t> </a:t>
            </a:r>
            <a:r>
              <a:rPr lang="en-US" sz="2200" dirty="0" err="1">
                <a:latin typeface="Merriweather" panose="00000500000000000000" pitchFamily="2" charset="0"/>
              </a:rPr>
              <a:t>koliko</a:t>
            </a:r>
            <a:r>
              <a:rPr lang="en-US" sz="2200" dirty="0">
                <a:latin typeface="Merriweather" panose="00000500000000000000" pitchFamily="2" charset="0"/>
              </a:rPr>
              <a:t> </a:t>
            </a:r>
            <a:r>
              <a:rPr lang="en-US" sz="2200" dirty="0" err="1">
                <a:latin typeface="Merriweather" panose="00000500000000000000" pitchFamily="2" charset="0"/>
              </a:rPr>
              <a:t>i</a:t>
            </a:r>
            <a:r>
              <a:rPr lang="en-US" sz="2200" dirty="0">
                <a:latin typeface="Merriweather" panose="00000500000000000000" pitchFamily="2" charset="0"/>
              </a:rPr>
              <a:t> po </a:t>
            </a:r>
            <a:r>
              <a:rPr lang="en-US" sz="2200" dirty="0" err="1">
                <a:latin typeface="Merriweather" panose="00000500000000000000" pitchFamily="2" charset="0"/>
              </a:rPr>
              <a:t>svojoj</a:t>
            </a:r>
            <a:r>
              <a:rPr lang="en-US" sz="2200" dirty="0">
                <a:latin typeface="Merriweather" panose="00000500000000000000" pitchFamily="2" charset="0"/>
              </a:rPr>
              <a:t> </a:t>
            </a:r>
            <a:r>
              <a:rPr lang="en-US" sz="2200" dirty="0" err="1">
                <a:latin typeface="Merriweather" panose="00000500000000000000" pitchFamily="2" charset="0"/>
              </a:rPr>
              <a:t>naravi</a:t>
            </a:r>
            <a:r>
              <a:rPr lang="en-US" sz="2200" dirty="0">
                <a:latin typeface="Merriweather" panose="00000500000000000000" pitchFamily="2" charset="0"/>
              </a:rPr>
              <a:t> </a:t>
            </a:r>
            <a:r>
              <a:rPr lang="en-US" sz="2200" dirty="0" err="1">
                <a:latin typeface="Merriweather" panose="00000500000000000000" pitchFamily="2" charset="0"/>
              </a:rPr>
              <a:t>kao</a:t>
            </a:r>
            <a:r>
              <a:rPr lang="en-US" sz="2200" dirty="0">
                <a:latin typeface="Merriweather" panose="00000500000000000000" pitchFamily="2" charset="0"/>
              </a:rPr>
              <a:t> </a:t>
            </a:r>
            <a:r>
              <a:rPr lang="en-US" sz="2200" dirty="0" err="1">
                <a:latin typeface="Merriweather" panose="00000500000000000000" pitchFamily="2" charset="0"/>
              </a:rPr>
              <a:t>i</a:t>
            </a:r>
            <a:r>
              <a:rPr lang="en-US" sz="2200" dirty="0">
                <a:latin typeface="Merriweather" panose="00000500000000000000" pitchFamily="2" charset="0"/>
              </a:rPr>
              <a:t> po </a:t>
            </a:r>
            <a:r>
              <a:rPr lang="en-US" sz="2200" dirty="0" err="1">
                <a:latin typeface="Merriweather" panose="00000500000000000000" pitchFamily="2" charset="0"/>
              </a:rPr>
              <a:t>igranju</a:t>
            </a:r>
            <a:r>
              <a:rPr lang="en-US" sz="2200" dirty="0">
                <a:latin typeface="Merriweather" panose="00000500000000000000" pitchFamily="2" charset="0"/>
              </a:rPr>
              <a:t>. </a:t>
            </a:r>
            <a:endParaRPr lang="en-US" sz="2200" dirty="0"/>
          </a:p>
        </p:txBody>
      </p:sp>
      <p:pic>
        <p:nvPicPr>
          <p:cNvPr id="4" name="Online Media 3" title="Buddy Rich: Bugle Call Rag - 1982">
            <a:hlinkClick r:id="" action="ppaction://media"/>
            <a:extLst>
              <a:ext uri="{FF2B5EF4-FFF2-40B4-BE49-F238E27FC236}">
                <a16:creationId xmlns:a16="http://schemas.microsoft.com/office/drawing/2014/main" id="{4B2D0793-9C3F-B00B-5989-A949D368AA93}"/>
              </a:ext>
            </a:extLst>
          </p:cNvPr>
          <p:cNvPicPr>
            <a:picLocks noRot="1" noChangeAspect="1"/>
          </p:cNvPicPr>
          <p:nvPr>
            <a:videoFile r:link="rId1"/>
          </p:nvPr>
        </p:nvPicPr>
        <p:blipFill>
          <a:blip r:embed="rId3"/>
          <a:stretch>
            <a:fillRect/>
          </a:stretch>
        </p:blipFill>
        <p:spPr>
          <a:xfrm>
            <a:off x="8024706" y="1042656"/>
            <a:ext cx="3343407" cy="1889024"/>
          </a:xfrm>
          <a:prstGeom prst="rect">
            <a:avLst/>
          </a:prstGeom>
        </p:spPr>
      </p:pic>
      <p:pic>
        <p:nvPicPr>
          <p:cNvPr id="11" name="Picture 6" descr="625 Buddy Rich Photos and Premium High Res Pictures - Getty Images">
            <a:extLst>
              <a:ext uri="{FF2B5EF4-FFF2-40B4-BE49-F238E27FC236}">
                <a16:creationId xmlns:a16="http://schemas.microsoft.com/office/drawing/2014/main" id="{747E05B0-512D-D000-56CB-AD89477CEE8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24706" y="3681682"/>
            <a:ext cx="3340358" cy="2416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2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8A6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E278FC-4D4A-43DE-8076-779967A2C9C1}"/>
              </a:ext>
            </a:extLst>
          </p:cNvPr>
          <p:cNvSpPr>
            <a:spLocks noGrp="1"/>
          </p:cNvSpPr>
          <p:nvPr>
            <p:ph type="title"/>
          </p:nvPr>
        </p:nvSpPr>
        <p:spPr>
          <a:xfrm>
            <a:off x="524256" y="491260"/>
            <a:ext cx="6594189" cy="1625210"/>
          </a:xfrm>
        </p:spPr>
        <p:txBody>
          <a:bodyPr>
            <a:normAutofit/>
          </a:bodyPr>
          <a:lstStyle/>
          <a:p>
            <a:r>
              <a:rPr lang="en-US" b="1" dirty="0" err="1">
                <a:solidFill>
                  <a:srgbClr val="FFFFFF"/>
                </a:solidFill>
              </a:rPr>
              <a:t>Jevreji</a:t>
            </a:r>
            <a:r>
              <a:rPr lang="en-US" b="1" dirty="0">
                <a:solidFill>
                  <a:srgbClr val="FFFFFF"/>
                </a:solidFill>
              </a:rPr>
              <a:t> koji </a:t>
            </a:r>
            <a:r>
              <a:rPr lang="en-US" b="1" dirty="0" err="1">
                <a:solidFill>
                  <a:srgbClr val="FFFFFF"/>
                </a:solidFill>
              </a:rPr>
              <a:t>su</a:t>
            </a:r>
            <a:r>
              <a:rPr lang="en-US" b="1" dirty="0">
                <a:solidFill>
                  <a:srgbClr val="FFFFFF"/>
                </a:solidFill>
              </a:rPr>
              <a:t> </a:t>
            </a:r>
            <a:r>
              <a:rPr lang="en-US" b="1" dirty="0" err="1">
                <a:solidFill>
                  <a:srgbClr val="FFFFFF"/>
                </a:solidFill>
              </a:rPr>
              <a:t>promenili</a:t>
            </a:r>
            <a:r>
              <a:rPr lang="en-US" b="1" dirty="0">
                <a:solidFill>
                  <a:srgbClr val="FFFFFF"/>
                </a:solidFill>
              </a:rPr>
              <a:t> </a:t>
            </a:r>
            <a:r>
              <a:rPr lang="en-US" b="1" dirty="0" err="1">
                <a:solidFill>
                  <a:srgbClr val="FFFFFF"/>
                </a:solidFill>
              </a:rPr>
              <a:t>zvuk</a:t>
            </a:r>
            <a:r>
              <a:rPr lang="en-US" b="1" dirty="0">
                <a:solidFill>
                  <a:srgbClr val="FFFFFF"/>
                </a:solidFill>
              </a:rPr>
              <a:t> </a:t>
            </a:r>
            <a:r>
              <a:rPr lang="en-US" b="1" dirty="0" err="1">
                <a:solidFill>
                  <a:srgbClr val="FFFFFF"/>
                </a:solidFill>
              </a:rPr>
              <a:t>džeza</a:t>
            </a:r>
            <a:endParaRPr lang="en-US" dirty="0">
              <a:solidFill>
                <a:srgbClr val="FFFFFF"/>
              </a:solidFill>
            </a:endParaRPr>
          </a:p>
        </p:txBody>
      </p:sp>
      <p:sp>
        <p:nvSpPr>
          <p:cNvPr id="139" name="Rectangle 1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A58808A-E173-487D-BF00-88E7CBF33CE3}"/>
              </a:ext>
            </a:extLst>
          </p:cNvPr>
          <p:cNvSpPr>
            <a:spLocks noGrp="1"/>
          </p:cNvSpPr>
          <p:nvPr>
            <p:ph idx="1"/>
          </p:nvPr>
        </p:nvSpPr>
        <p:spPr>
          <a:xfrm>
            <a:off x="7871086" y="1052768"/>
            <a:ext cx="3511296" cy="5330952"/>
          </a:xfrm>
        </p:spPr>
        <p:txBody>
          <a:bodyPr anchor="ctr">
            <a:normAutofit lnSpcReduction="10000"/>
          </a:bodyPr>
          <a:lstStyle/>
          <a:p>
            <a:r>
              <a:rPr lang="en-US" sz="1800" b="1" i="0" dirty="0">
                <a:solidFill>
                  <a:srgbClr val="FFFFFF"/>
                </a:solidFill>
                <a:effectLst/>
                <a:latin typeface="Merriweather" panose="00000500000000000000" pitchFamily="2" charset="0"/>
              </a:rPr>
              <a:t>Artie Shaw (1920-2004)</a:t>
            </a:r>
          </a:p>
          <a:p>
            <a:r>
              <a:rPr lang="en-US" sz="1800" b="0" i="0" dirty="0">
                <a:solidFill>
                  <a:srgbClr val="FFFFFF"/>
                </a:solidFill>
                <a:effectLst/>
                <a:latin typeface="Merriweather" panose="00000500000000000000" pitchFamily="2" charset="0"/>
              </a:rPr>
              <a:t>Arthur Jacob </a:t>
            </a:r>
            <a:r>
              <a:rPr lang="en-US" sz="1800" b="0" i="0" dirty="0" err="1">
                <a:solidFill>
                  <a:srgbClr val="FFFFFF"/>
                </a:solidFill>
                <a:effectLst/>
                <a:latin typeface="Merriweather" panose="00000500000000000000" pitchFamily="2" charset="0"/>
              </a:rPr>
              <a:t>Arshawsky</a:t>
            </a:r>
            <a:r>
              <a:rPr lang="en-US" sz="1800" b="0" i="0" dirty="0">
                <a:solidFill>
                  <a:srgbClr val="FFFFFF"/>
                </a:solidFill>
                <a:effectLst/>
                <a:latin typeface="Merriweather" panose="00000500000000000000" pitchFamily="2" charset="0"/>
              </a:rPr>
              <a:t>, </a:t>
            </a:r>
            <a:r>
              <a:rPr lang="en-US" sz="1800" dirty="0" err="1">
                <a:solidFill>
                  <a:srgbClr val="FFFFFF"/>
                </a:solidFill>
                <a:latin typeface="Merriweather" panose="00000500000000000000" pitchFamily="2" charset="0"/>
              </a:rPr>
              <a:t>Zajedno</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sa</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Benijem</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Gudmanom</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smatra</a:t>
            </a:r>
            <a:r>
              <a:rPr lang="en-US" sz="1800" dirty="0">
                <a:solidFill>
                  <a:srgbClr val="FFFFFF"/>
                </a:solidFill>
                <a:latin typeface="Merriweather" panose="00000500000000000000" pitchFamily="2" charset="0"/>
              </a:rPr>
              <a:t> se </a:t>
            </a:r>
            <a:r>
              <a:rPr lang="en-US" sz="1800" dirty="0" err="1">
                <a:solidFill>
                  <a:srgbClr val="FFFFFF"/>
                </a:solidFill>
                <a:latin typeface="Merriweather" panose="00000500000000000000" pitchFamily="2" charset="0"/>
              </a:rPr>
              <a:t>jednim</a:t>
            </a:r>
            <a:r>
              <a:rPr lang="en-US" sz="1800" dirty="0">
                <a:solidFill>
                  <a:srgbClr val="FFFFFF"/>
                </a:solidFill>
                <a:latin typeface="Merriweather" panose="00000500000000000000" pitchFamily="2" charset="0"/>
              </a:rPr>
              <a:t> od </a:t>
            </a:r>
            <a:r>
              <a:rPr lang="en-US" sz="1800" dirty="0" err="1">
                <a:solidFill>
                  <a:srgbClr val="FFFFFF"/>
                </a:solidFill>
                <a:latin typeface="Merriweather" panose="00000500000000000000" pitchFamily="2" charset="0"/>
              </a:rPr>
              <a:t>velikih</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džez</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klarineta</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Takođe</a:t>
            </a:r>
            <a:r>
              <a:rPr lang="en-US" sz="1800" dirty="0">
                <a:solidFill>
                  <a:srgbClr val="FFFFFF"/>
                </a:solidFill>
                <a:latin typeface="Merriweather" panose="00000500000000000000" pitchFamily="2" charset="0"/>
              </a:rPr>
              <a:t> je bio </a:t>
            </a:r>
            <a:r>
              <a:rPr lang="en-US" sz="1800" dirty="0" err="1">
                <a:solidFill>
                  <a:srgbClr val="FFFFFF"/>
                </a:solidFill>
                <a:latin typeface="Merriweather" panose="00000500000000000000" pitchFamily="2" charset="0"/>
              </a:rPr>
              <a:t>kompozitor</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i</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vođa</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popularnog</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svingera</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i</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uživao</a:t>
            </a:r>
            <a:r>
              <a:rPr lang="en-US" sz="1800" dirty="0">
                <a:solidFill>
                  <a:srgbClr val="FFFFFF"/>
                </a:solidFill>
                <a:latin typeface="Merriweather" panose="00000500000000000000" pitchFamily="2" charset="0"/>
              </a:rPr>
              <a:t> je </a:t>
            </a:r>
            <a:r>
              <a:rPr lang="en-US" sz="1800" dirty="0" err="1">
                <a:solidFill>
                  <a:srgbClr val="FFFFFF"/>
                </a:solidFill>
                <a:latin typeface="Merriweather" panose="00000500000000000000" pitchFamily="2" charset="0"/>
              </a:rPr>
              <a:t>veliki</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uspeh</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nakon</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što</a:t>
            </a:r>
            <a:r>
              <a:rPr lang="en-US" sz="1800" dirty="0">
                <a:solidFill>
                  <a:srgbClr val="FFFFFF"/>
                </a:solidFill>
                <a:latin typeface="Merriweather" panose="00000500000000000000" pitchFamily="2" charset="0"/>
              </a:rPr>
              <a:t> je </a:t>
            </a:r>
            <a:r>
              <a:rPr lang="en-US" sz="1800" dirty="0" err="1">
                <a:solidFill>
                  <a:srgbClr val="FFFFFF"/>
                </a:solidFill>
                <a:latin typeface="Merriweather" panose="00000500000000000000" pitchFamily="2" charset="0"/>
              </a:rPr>
              <a:t>snimio</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pesmu</a:t>
            </a:r>
            <a:r>
              <a:rPr lang="en-US" sz="1800" dirty="0">
                <a:solidFill>
                  <a:srgbClr val="FFFFFF"/>
                </a:solidFill>
                <a:latin typeface="Merriweather" panose="00000500000000000000" pitchFamily="2" charset="0"/>
              </a:rPr>
              <a:t> Cole </a:t>
            </a:r>
            <a:r>
              <a:rPr lang="en-US" sz="1800" dirty="0" err="1">
                <a:solidFill>
                  <a:srgbClr val="FFFFFF"/>
                </a:solidFill>
                <a:latin typeface="Merriweather" panose="00000500000000000000" pitchFamily="2" charset="0"/>
              </a:rPr>
              <a:t>Portera</a:t>
            </a:r>
            <a:r>
              <a:rPr lang="en-US" sz="1800" dirty="0">
                <a:solidFill>
                  <a:srgbClr val="FFFFFF"/>
                </a:solidFill>
                <a:latin typeface="Merriweather" panose="00000500000000000000" pitchFamily="2" charset="0"/>
              </a:rPr>
              <a:t> “</a:t>
            </a:r>
            <a:r>
              <a:rPr lang="en-US" sz="1800" b="0" i="0" dirty="0">
                <a:solidFill>
                  <a:srgbClr val="FFFFFF"/>
                </a:solidFill>
                <a:effectLst/>
                <a:latin typeface="Merriweather" panose="00000500000000000000" pitchFamily="2" charset="0"/>
              </a:rPr>
              <a:t>Begin the Beguine.” </a:t>
            </a:r>
          </a:p>
          <a:p>
            <a:r>
              <a:rPr lang="en-US" sz="1800" dirty="0" err="1">
                <a:solidFill>
                  <a:srgbClr val="FFFFFF"/>
                </a:solidFill>
                <a:latin typeface="Merriweather" panose="00000500000000000000" pitchFamily="2" charset="0"/>
              </a:rPr>
              <a:t>Poznat</a:t>
            </a:r>
            <a:r>
              <a:rPr lang="en-US" sz="1800" dirty="0">
                <a:solidFill>
                  <a:srgbClr val="FFFFFF"/>
                </a:solidFill>
                <a:latin typeface="Merriweather" panose="00000500000000000000" pitchFamily="2" charset="0"/>
              </a:rPr>
              <a:t> je </a:t>
            </a:r>
            <a:r>
              <a:rPr lang="en-US" sz="1800" dirty="0" err="1">
                <a:solidFill>
                  <a:srgbClr val="FFFFFF"/>
                </a:solidFill>
                <a:latin typeface="Merriweather" panose="00000500000000000000" pitchFamily="2" charset="0"/>
              </a:rPr>
              <a:t>i</a:t>
            </a:r>
            <a:r>
              <a:rPr lang="en-US" sz="1800" dirty="0">
                <a:solidFill>
                  <a:srgbClr val="FFFFFF"/>
                </a:solidFill>
                <a:latin typeface="Merriweather" panose="00000500000000000000" pitchFamily="2" charset="0"/>
              </a:rPr>
              <a:t> po tome </a:t>
            </a:r>
            <a:r>
              <a:rPr lang="en-US" sz="1800" dirty="0" err="1">
                <a:solidFill>
                  <a:srgbClr val="FFFFFF"/>
                </a:solidFill>
                <a:latin typeface="Merriweather" panose="00000500000000000000" pitchFamily="2" charset="0"/>
              </a:rPr>
              <a:t>što</a:t>
            </a:r>
            <a:r>
              <a:rPr lang="en-US" sz="1800" dirty="0">
                <a:solidFill>
                  <a:srgbClr val="FFFFFF"/>
                </a:solidFill>
                <a:latin typeface="Merriweather" panose="00000500000000000000" pitchFamily="2" charset="0"/>
              </a:rPr>
              <a:t> je </a:t>
            </a:r>
            <a:r>
              <a:rPr lang="en-US" sz="1800" dirty="0" err="1">
                <a:solidFill>
                  <a:srgbClr val="FFFFFF"/>
                </a:solidFill>
                <a:latin typeface="Merriweather" panose="00000500000000000000" pitchFamily="2" charset="0"/>
              </a:rPr>
              <a:t>angažovao</a:t>
            </a:r>
            <a:r>
              <a:rPr lang="en-US" sz="1800" dirty="0">
                <a:solidFill>
                  <a:srgbClr val="FFFFFF"/>
                </a:solidFill>
                <a:latin typeface="Merriweather" panose="00000500000000000000" pitchFamily="2" charset="0"/>
              </a:rPr>
              <a:t> Bili </a:t>
            </a:r>
            <a:r>
              <a:rPr lang="en-US" sz="1800" dirty="0" err="1">
                <a:solidFill>
                  <a:srgbClr val="FFFFFF"/>
                </a:solidFill>
                <a:latin typeface="Merriweather" panose="00000500000000000000" pitchFamily="2" charset="0"/>
              </a:rPr>
              <a:t>Holidej</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kao</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svog</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vokala</a:t>
            </a:r>
            <a:r>
              <a:rPr lang="en-US" sz="1800" dirty="0">
                <a:solidFill>
                  <a:srgbClr val="FFFFFF"/>
                </a:solidFill>
                <a:latin typeface="Merriweather" panose="00000500000000000000" pitchFamily="2" charset="0"/>
              </a:rPr>
              <a:t> za </a:t>
            </a:r>
            <a:r>
              <a:rPr lang="en-US" sz="1800" dirty="0" err="1">
                <a:solidFill>
                  <a:srgbClr val="FFFFFF"/>
                </a:solidFill>
                <a:latin typeface="Merriweather" panose="00000500000000000000" pitchFamily="2" charset="0"/>
              </a:rPr>
              <a:t>turneju</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na</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Jugu</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Nažalost</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Holidej</a:t>
            </a:r>
            <a:r>
              <a:rPr lang="en-US" sz="1800" dirty="0">
                <a:solidFill>
                  <a:srgbClr val="FFFFFF"/>
                </a:solidFill>
                <a:latin typeface="Merriweather" panose="00000500000000000000" pitchFamily="2" charset="0"/>
              </a:rPr>
              <a:t> je </a:t>
            </a:r>
            <a:r>
              <a:rPr lang="en-US" sz="1800" dirty="0" err="1">
                <a:solidFill>
                  <a:srgbClr val="FFFFFF"/>
                </a:solidFill>
                <a:latin typeface="Merriweather" panose="00000500000000000000" pitchFamily="2" charset="0"/>
              </a:rPr>
              <a:t>morala</a:t>
            </a:r>
            <a:r>
              <a:rPr lang="en-US" sz="1800" dirty="0">
                <a:solidFill>
                  <a:srgbClr val="FFFFFF"/>
                </a:solidFill>
                <a:latin typeface="Merriweather" panose="00000500000000000000" pitchFamily="2" charset="0"/>
              </a:rPr>
              <a:t> da ode </a:t>
            </a:r>
            <a:r>
              <a:rPr lang="en-US" sz="1800" dirty="0" err="1">
                <a:solidFill>
                  <a:srgbClr val="FFFFFF"/>
                </a:solidFill>
                <a:latin typeface="Merriweather" panose="00000500000000000000" pitchFamily="2" charset="0"/>
              </a:rPr>
              <a:t>zbog</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neprijateljstva</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sa</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kojim</a:t>
            </a:r>
            <a:r>
              <a:rPr lang="en-US" sz="1800" dirty="0">
                <a:solidFill>
                  <a:srgbClr val="FFFFFF"/>
                </a:solidFill>
                <a:latin typeface="Merriweather" panose="00000500000000000000" pitchFamily="2" charset="0"/>
              </a:rPr>
              <a:t> se </a:t>
            </a:r>
            <a:r>
              <a:rPr lang="en-US" sz="1800" dirty="0" err="1">
                <a:solidFill>
                  <a:srgbClr val="FFFFFF"/>
                </a:solidFill>
                <a:latin typeface="Merriweather" panose="00000500000000000000" pitchFamily="2" charset="0"/>
              </a:rPr>
              <a:t>suočila</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sa</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publikom</a:t>
            </a:r>
            <a:r>
              <a:rPr lang="en-US" sz="1800" dirty="0">
                <a:solidFill>
                  <a:srgbClr val="FFFFFF"/>
                </a:solidFill>
                <a:latin typeface="Merriweather" panose="00000500000000000000" pitchFamily="2" charset="0"/>
              </a:rPr>
              <a:t>. </a:t>
            </a:r>
          </a:p>
          <a:p>
            <a:r>
              <a:rPr lang="en-US" sz="1800" dirty="0" err="1">
                <a:solidFill>
                  <a:srgbClr val="FFFFFF"/>
                </a:solidFill>
                <a:latin typeface="Merriweather" panose="00000500000000000000" pitchFamily="2" charset="0"/>
              </a:rPr>
              <a:t>Šo</a:t>
            </a:r>
            <a:r>
              <a:rPr lang="en-US" sz="1800" dirty="0">
                <a:solidFill>
                  <a:srgbClr val="FFFFFF"/>
                </a:solidFill>
                <a:latin typeface="Merriweather" panose="00000500000000000000" pitchFamily="2" charset="0"/>
              </a:rPr>
              <a:t> je </a:t>
            </a:r>
            <a:r>
              <a:rPr lang="en-US" sz="1800" dirty="0" err="1">
                <a:solidFill>
                  <a:srgbClr val="FFFFFF"/>
                </a:solidFill>
                <a:latin typeface="Merriweather" panose="00000500000000000000" pitchFamily="2" charset="0"/>
              </a:rPr>
              <a:t>prošao</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kroz</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osam</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brakova</a:t>
            </a:r>
            <a:r>
              <a:rPr lang="en-US" sz="1800" dirty="0">
                <a:solidFill>
                  <a:srgbClr val="FFFFFF"/>
                </a:solidFill>
                <a:latin typeface="Merriweather" panose="00000500000000000000" pitchFamily="2" charset="0"/>
              </a:rPr>
              <a:t>, </a:t>
            </a:r>
            <a:r>
              <a:rPr lang="sr-Latn-RS" sz="1800" dirty="0">
                <a:solidFill>
                  <a:srgbClr val="FFFFFF"/>
                </a:solidFill>
                <a:latin typeface="Merriweather" panose="00000500000000000000" pitchFamily="2" charset="0"/>
              </a:rPr>
              <a:t>uključujući i </a:t>
            </a:r>
            <a:r>
              <a:rPr lang="en-US" sz="1800" dirty="0" err="1">
                <a:solidFill>
                  <a:srgbClr val="FFFFFF"/>
                </a:solidFill>
                <a:latin typeface="Merriweather" panose="00000500000000000000" pitchFamily="2" charset="0"/>
              </a:rPr>
              <a:t>Lanu</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Tarner</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i</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Avu</a:t>
            </a:r>
            <a:r>
              <a:rPr lang="en-US" sz="1800" dirty="0">
                <a:solidFill>
                  <a:srgbClr val="FFFFFF"/>
                </a:solidFill>
                <a:latin typeface="Merriweather" panose="00000500000000000000" pitchFamily="2" charset="0"/>
              </a:rPr>
              <a:t> Gardner</a:t>
            </a:r>
            <a:r>
              <a:rPr lang="sr-Latn-RS" sz="1800" dirty="0">
                <a:solidFill>
                  <a:srgbClr val="FFFFFF"/>
                </a:solidFill>
                <a:latin typeface="Merriweather" panose="00000500000000000000" pitchFamily="2" charset="0"/>
              </a:rPr>
              <a:t>. </a:t>
            </a:r>
            <a:endParaRPr lang="en-US" sz="1800" dirty="0">
              <a:solidFill>
                <a:srgbClr val="FFFFFF"/>
              </a:solidFill>
            </a:endParaRPr>
          </a:p>
        </p:txBody>
      </p:sp>
      <p:sp>
        <p:nvSpPr>
          <p:cNvPr id="11" name="TextBox 10">
            <a:extLst>
              <a:ext uri="{FF2B5EF4-FFF2-40B4-BE49-F238E27FC236}">
                <a16:creationId xmlns:a16="http://schemas.microsoft.com/office/drawing/2014/main" id="{EC165480-138C-43C8-B2B9-C7FF4A131A36}"/>
              </a:ext>
            </a:extLst>
          </p:cNvPr>
          <p:cNvSpPr txBox="1"/>
          <p:nvPr/>
        </p:nvSpPr>
        <p:spPr>
          <a:xfrm>
            <a:off x="6344867" y="530890"/>
            <a:ext cx="5124402" cy="369332"/>
          </a:xfrm>
          <a:prstGeom prst="rect">
            <a:avLst/>
          </a:prstGeom>
          <a:solidFill>
            <a:schemeClr val="accent2"/>
          </a:solidFill>
        </p:spPr>
        <p:txBody>
          <a:bodyPr wrap="square">
            <a:spAutoFit/>
          </a:bodyPr>
          <a:lstStyle/>
          <a:p>
            <a:r>
              <a:rPr lang="en-US" dirty="0">
                <a:hlinkClick r:id="rId3"/>
              </a:rPr>
              <a:t>https://www.youtube.com/watch?v=j_GQuXd9zfc</a:t>
            </a:r>
            <a:r>
              <a:rPr lang="sr-Latn-RS" dirty="0"/>
              <a:t> </a:t>
            </a:r>
            <a:endParaRPr lang="en-US" dirty="0"/>
          </a:p>
        </p:txBody>
      </p:sp>
      <p:pic>
        <p:nvPicPr>
          <p:cNvPr id="4" name="Online Media 3" title="Artie Shaw   Begin the Beguine">
            <a:hlinkClick r:id="" action="ppaction://media"/>
            <a:extLst>
              <a:ext uri="{FF2B5EF4-FFF2-40B4-BE49-F238E27FC236}">
                <a16:creationId xmlns:a16="http://schemas.microsoft.com/office/drawing/2014/main" id="{E059075E-FE35-6FC4-1DE7-12D45873616A}"/>
              </a:ext>
            </a:extLst>
          </p:cNvPr>
          <p:cNvPicPr>
            <a:picLocks noRot="1" noChangeAspect="1"/>
          </p:cNvPicPr>
          <p:nvPr>
            <a:videoFile r:link="rId1"/>
          </p:nvPr>
        </p:nvPicPr>
        <p:blipFill>
          <a:blip r:embed="rId4"/>
          <a:stretch>
            <a:fillRect/>
          </a:stretch>
        </p:blipFill>
        <p:spPr>
          <a:xfrm>
            <a:off x="722731" y="2977578"/>
            <a:ext cx="6081603" cy="3436105"/>
          </a:xfrm>
          <a:prstGeom prst="rect">
            <a:avLst/>
          </a:prstGeom>
        </p:spPr>
      </p:pic>
    </p:spTree>
    <p:extLst>
      <p:ext uri="{BB962C8B-B14F-4D97-AF65-F5344CB8AC3E}">
        <p14:creationId xmlns:p14="http://schemas.microsoft.com/office/powerpoint/2010/main" val="348780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F0E7-24DD-C9B3-42F6-7A55E5BED2AB}"/>
              </a:ext>
            </a:extLst>
          </p:cNvPr>
          <p:cNvSpPr>
            <a:spLocks noGrp="1"/>
          </p:cNvSpPr>
          <p:nvPr>
            <p:ph type="title"/>
          </p:nvPr>
        </p:nvSpPr>
        <p:spPr>
          <a:xfrm>
            <a:off x="6289158" y="803325"/>
            <a:ext cx="5259707" cy="1325563"/>
          </a:xfrm>
        </p:spPr>
        <p:txBody>
          <a:bodyPr>
            <a:normAutofit/>
          </a:bodyPr>
          <a:lstStyle/>
          <a:p>
            <a:r>
              <a:rPr lang="sr-Latn-RS" dirty="0"/>
              <a:t>Da li ih ima mnogo?</a:t>
            </a:r>
            <a:endParaRPr lang="en-US" dirty="0"/>
          </a:p>
        </p:txBody>
      </p:sp>
      <p:sp>
        <p:nvSpPr>
          <p:cNvPr id="71" name="Freeform: Shape 7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4A4A3883-ACC8-CDA2-C044-A69837B0CD78}"/>
              </a:ext>
            </a:extLst>
          </p:cNvPr>
          <p:cNvSpPr>
            <a:spLocks noGrp="1"/>
          </p:cNvSpPr>
          <p:nvPr>
            <p:ph idx="1"/>
          </p:nvPr>
        </p:nvSpPr>
        <p:spPr>
          <a:xfrm>
            <a:off x="6289158" y="2279018"/>
            <a:ext cx="5259714" cy="3375920"/>
          </a:xfrm>
        </p:spPr>
        <p:txBody>
          <a:bodyPr anchor="t">
            <a:normAutofit/>
          </a:bodyPr>
          <a:lstStyle/>
          <a:p>
            <a:r>
              <a:rPr lang="en-US" sz="1800" dirty="0">
                <a:hlinkClick r:id="rId2"/>
              </a:rPr>
              <a:t>https://www.serbailmu.live/host-http-en.wikipedia.org/wiki/Category:Jewish_jazz_musicians</a:t>
            </a:r>
            <a:r>
              <a:rPr lang="sr-Latn-RS" sz="1800" dirty="0"/>
              <a:t> </a:t>
            </a:r>
            <a:endParaRPr lang="en-US" sz="1800" dirty="0"/>
          </a:p>
        </p:txBody>
      </p:sp>
      <p:sp>
        <p:nvSpPr>
          <p:cNvPr id="4" name="Rectangle 3">
            <a:extLst>
              <a:ext uri="{FF2B5EF4-FFF2-40B4-BE49-F238E27FC236}">
                <a16:creationId xmlns:a16="http://schemas.microsoft.com/office/drawing/2014/main" id="{0C6C3537-2992-1442-4FD2-59651D306742}"/>
              </a:ext>
            </a:extLst>
          </p:cNvPr>
          <p:cNvSpPr/>
          <p:nvPr/>
        </p:nvSpPr>
        <p:spPr>
          <a:xfrm>
            <a:off x="4618466" y="3966978"/>
            <a:ext cx="5743432" cy="923330"/>
          </a:xfrm>
          <a:prstGeom prst="rect">
            <a:avLst/>
          </a:prstGeom>
          <a:noFill/>
        </p:spPr>
        <p:txBody>
          <a:bodyPr wrap="none" lIns="91440" tIns="45720" rIns="91440" bIns="45720">
            <a:spAutoFit/>
          </a:bodyPr>
          <a:lstStyle/>
          <a:p>
            <a:pPr algn="ctr"/>
            <a:r>
              <a:rPr lang="sr-Latn-R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119 na spisku WIKI </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8" name="Picture 7">
            <a:extLst>
              <a:ext uri="{FF2B5EF4-FFF2-40B4-BE49-F238E27FC236}">
                <a16:creationId xmlns:a16="http://schemas.microsoft.com/office/drawing/2014/main" id="{AED323BF-30C2-468E-1160-99FAD762CFE1}"/>
              </a:ext>
            </a:extLst>
          </p:cNvPr>
          <p:cNvPicPr>
            <a:picLocks noChangeAspect="1"/>
          </p:cNvPicPr>
          <p:nvPr/>
        </p:nvPicPr>
        <p:blipFill>
          <a:blip r:embed="rId3"/>
          <a:stretch>
            <a:fillRect/>
          </a:stretch>
        </p:blipFill>
        <p:spPr>
          <a:xfrm>
            <a:off x="98854" y="106722"/>
            <a:ext cx="1429392" cy="1393205"/>
          </a:xfrm>
          <a:prstGeom prst="rect">
            <a:avLst/>
          </a:prstGeom>
        </p:spPr>
      </p:pic>
      <p:pic>
        <p:nvPicPr>
          <p:cNvPr id="10" name="Picture 9">
            <a:extLst>
              <a:ext uri="{FF2B5EF4-FFF2-40B4-BE49-F238E27FC236}">
                <a16:creationId xmlns:a16="http://schemas.microsoft.com/office/drawing/2014/main" id="{635A768D-85EB-AF65-0B4B-D08FCE21335C}"/>
              </a:ext>
            </a:extLst>
          </p:cNvPr>
          <p:cNvPicPr>
            <a:picLocks noChangeAspect="1"/>
          </p:cNvPicPr>
          <p:nvPr/>
        </p:nvPicPr>
        <p:blipFill>
          <a:blip r:embed="rId4"/>
          <a:stretch>
            <a:fillRect/>
          </a:stretch>
        </p:blipFill>
        <p:spPr>
          <a:xfrm>
            <a:off x="98854" y="1538549"/>
            <a:ext cx="5259714" cy="2177824"/>
          </a:xfrm>
          <a:prstGeom prst="rect">
            <a:avLst/>
          </a:prstGeom>
        </p:spPr>
      </p:pic>
    </p:spTree>
    <p:extLst>
      <p:ext uri="{BB962C8B-B14F-4D97-AF65-F5344CB8AC3E}">
        <p14:creationId xmlns:p14="http://schemas.microsoft.com/office/powerpoint/2010/main" val="33082228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35E31D-D5DF-4128-BE9E-72E8221A5733}"/>
              </a:ext>
            </a:extLst>
          </p:cNvPr>
          <p:cNvSpPr>
            <a:spLocks noGrp="1"/>
          </p:cNvSpPr>
          <p:nvPr>
            <p:ph type="title"/>
          </p:nvPr>
        </p:nvSpPr>
        <p:spPr>
          <a:xfrm>
            <a:off x="524256" y="4767072"/>
            <a:ext cx="6594189" cy="1625210"/>
          </a:xfrm>
        </p:spPr>
        <p:txBody>
          <a:bodyPr>
            <a:normAutofit fontScale="90000"/>
          </a:bodyPr>
          <a:lstStyle/>
          <a:p>
            <a:pPr algn="r"/>
            <a:r>
              <a:rPr lang="en-US" b="1" dirty="0" err="1">
                <a:solidFill>
                  <a:srgbClr val="FFFFFF"/>
                </a:solidFill>
              </a:rPr>
              <a:t>Jevreji</a:t>
            </a:r>
            <a:r>
              <a:rPr lang="en-US" b="1" dirty="0">
                <a:solidFill>
                  <a:srgbClr val="FFFFFF"/>
                </a:solidFill>
              </a:rPr>
              <a:t> koji </a:t>
            </a:r>
            <a:r>
              <a:rPr lang="en-US" b="1" dirty="0" err="1">
                <a:solidFill>
                  <a:srgbClr val="FFFFFF"/>
                </a:solidFill>
              </a:rPr>
              <a:t>su</a:t>
            </a:r>
            <a:r>
              <a:rPr lang="en-US" b="1" dirty="0">
                <a:solidFill>
                  <a:srgbClr val="FFFFFF"/>
                </a:solidFill>
              </a:rPr>
              <a:t> </a:t>
            </a:r>
            <a:r>
              <a:rPr lang="en-US" b="1" dirty="0" err="1">
                <a:solidFill>
                  <a:srgbClr val="FFFFFF"/>
                </a:solidFill>
              </a:rPr>
              <a:t>promenili</a:t>
            </a:r>
            <a:r>
              <a:rPr lang="en-US" b="1" dirty="0">
                <a:solidFill>
                  <a:srgbClr val="FFFFFF"/>
                </a:solidFill>
              </a:rPr>
              <a:t> </a:t>
            </a:r>
            <a:r>
              <a:rPr lang="en-US" b="1" dirty="0" err="1">
                <a:solidFill>
                  <a:srgbClr val="FFFFFF"/>
                </a:solidFill>
              </a:rPr>
              <a:t>zvuk</a:t>
            </a:r>
            <a:r>
              <a:rPr lang="en-US" b="1" dirty="0">
                <a:solidFill>
                  <a:srgbClr val="FFFFFF"/>
                </a:solidFill>
              </a:rPr>
              <a:t> </a:t>
            </a:r>
            <a:r>
              <a:rPr lang="en-US" b="1" dirty="0" err="1">
                <a:solidFill>
                  <a:srgbClr val="FFFFFF"/>
                </a:solidFill>
              </a:rPr>
              <a:t>džeza</a:t>
            </a:r>
            <a:r>
              <a:rPr lang="en-US" b="1" dirty="0">
                <a:solidFill>
                  <a:srgbClr val="FFFFFF"/>
                </a:solidFill>
              </a:rPr>
              <a:t>
</a:t>
            </a:r>
            <a:endParaRPr lang="en-US" dirty="0">
              <a:solidFill>
                <a:srgbClr val="FFFFFF"/>
              </a:solidFill>
            </a:endParaRP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F2BA49-4C2B-4CBB-9882-1B88852BCFFE}"/>
              </a:ext>
            </a:extLst>
          </p:cNvPr>
          <p:cNvSpPr>
            <a:spLocks noGrp="1"/>
          </p:cNvSpPr>
          <p:nvPr>
            <p:ph idx="1"/>
          </p:nvPr>
        </p:nvSpPr>
        <p:spPr>
          <a:xfrm>
            <a:off x="8029319" y="917725"/>
            <a:ext cx="3424739" cy="4852362"/>
          </a:xfrm>
        </p:spPr>
        <p:txBody>
          <a:bodyPr anchor="ctr">
            <a:normAutofit/>
          </a:bodyPr>
          <a:lstStyle/>
          <a:p>
            <a:r>
              <a:rPr lang="en-US" sz="2000" b="1" i="0" dirty="0">
                <a:solidFill>
                  <a:srgbClr val="FFFFFF"/>
                </a:solidFill>
                <a:effectLst/>
                <a:latin typeface="Merriweather" panose="00000500000000000000" pitchFamily="2" charset="0"/>
              </a:rPr>
              <a:t>Teddy Charles (1928-2012)</a:t>
            </a:r>
            <a:endParaRPr lang="sr-Latn-RS" sz="2000" b="1" i="0" dirty="0">
              <a:solidFill>
                <a:srgbClr val="FFFFFF"/>
              </a:solidFill>
              <a:effectLst/>
              <a:latin typeface="Merriweather" panose="00000500000000000000" pitchFamily="2" charset="0"/>
            </a:endParaRPr>
          </a:p>
          <a:p>
            <a:r>
              <a:rPr lang="en-US" sz="2000" dirty="0" err="1">
                <a:solidFill>
                  <a:srgbClr val="FFFFFF"/>
                </a:solidFill>
                <a:latin typeface="Merriweather" panose="00000500000000000000" pitchFamily="2" charset="0"/>
              </a:rPr>
              <a:t>Rođen</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kao</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Teodor</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Čarls</a:t>
            </a:r>
            <a:r>
              <a:rPr lang="en-US" sz="2000" dirty="0">
                <a:solidFill>
                  <a:srgbClr val="FFFFFF"/>
                </a:solidFill>
                <a:latin typeface="Merriweather" panose="00000500000000000000" pitchFamily="2" charset="0"/>
              </a:rPr>
              <a:t> Koen, </a:t>
            </a:r>
            <a:r>
              <a:rPr lang="en-US" sz="2000" dirty="0" err="1">
                <a:solidFill>
                  <a:srgbClr val="FFFFFF"/>
                </a:solidFill>
                <a:latin typeface="Merriweather" panose="00000500000000000000" pitchFamily="2" charset="0"/>
              </a:rPr>
              <a:t>Tedi</a:t>
            </a:r>
            <a:r>
              <a:rPr lang="en-US" sz="2000" dirty="0">
                <a:solidFill>
                  <a:srgbClr val="FFFFFF"/>
                </a:solidFill>
                <a:latin typeface="Merriweather" panose="00000500000000000000" pitchFamily="2" charset="0"/>
              </a:rPr>
              <a:t> je bio </a:t>
            </a:r>
            <a:r>
              <a:rPr lang="en-US" sz="2000" dirty="0" err="1">
                <a:solidFill>
                  <a:srgbClr val="FFFFFF"/>
                </a:solidFill>
                <a:latin typeface="Merriweather" panose="00000500000000000000" pitchFamily="2" charset="0"/>
              </a:rPr>
              <a:t>uticajni</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perkusionista</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najpoznatiji</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na</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vibrafonu</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i</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kompozitor</a:t>
            </a:r>
            <a:r>
              <a:rPr lang="en-US" sz="2000" dirty="0">
                <a:solidFill>
                  <a:srgbClr val="FFFFFF"/>
                </a:solidFill>
                <a:latin typeface="Merriweather" panose="00000500000000000000" pitchFamily="2" charset="0"/>
              </a:rPr>
              <a:t>. </a:t>
            </a:r>
            <a:endParaRPr lang="sr-Latn-RS" sz="2000" dirty="0">
              <a:solidFill>
                <a:srgbClr val="FFFFFF"/>
              </a:solidFill>
              <a:latin typeface="Merriweather" panose="00000500000000000000" pitchFamily="2" charset="0"/>
            </a:endParaRPr>
          </a:p>
          <a:p>
            <a:r>
              <a:rPr lang="en-US" sz="2000" dirty="0" err="1">
                <a:solidFill>
                  <a:srgbClr val="FFFFFF"/>
                </a:solidFill>
                <a:latin typeface="Merriweather" panose="00000500000000000000" pitchFamily="2" charset="0"/>
              </a:rPr>
              <a:t>Takođe</a:t>
            </a:r>
            <a:r>
              <a:rPr lang="en-US" sz="2000" dirty="0">
                <a:solidFill>
                  <a:srgbClr val="FFFFFF"/>
                </a:solidFill>
                <a:latin typeface="Merriweather" panose="00000500000000000000" pitchFamily="2" charset="0"/>
              </a:rPr>
              <a:t> je bio </a:t>
            </a:r>
            <a:r>
              <a:rPr lang="en-US" sz="2000" dirty="0" err="1">
                <a:solidFill>
                  <a:srgbClr val="FFFFFF"/>
                </a:solidFill>
                <a:latin typeface="Merriweather" panose="00000500000000000000" pitchFamily="2" charset="0"/>
              </a:rPr>
              <a:t>veoma</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tražen</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muzičar</a:t>
            </a:r>
            <a:r>
              <a:rPr lang="en-US" sz="2000" dirty="0">
                <a:solidFill>
                  <a:srgbClr val="FFFFFF"/>
                </a:solidFill>
                <a:latin typeface="Merriweather" panose="00000500000000000000" pitchFamily="2" charset="0"/>
              </a:rPr>
              <a:t> koji je </a:t>
            </a:r>
            <a:r>
              <a:rPr lang="en-US" sz="2000" dirty="0" err="1">
                <a:solidFill>
                  <a:srgbClr val="FFFFFF"/>
                </a:solidFill>
                <a:latin typeface="Merriweather" panose="00000500000000000000" pitchFamily="2" charset="0"/>
              </a:rPr>
              <a:t>svirao</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sa</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Majlsom</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Dejvisom</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Čarlsom</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Mingusom</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i</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drugima</a:t>
            </a:r>
            <a:r>
              <a:rPr lang="en-US" sz="2000" dirty="0">
                <a:solidFill>
                  <a:srgbClr val="FFFFFF"/>
                </a:solidFill>
                <a:latin typeface="Merriweather" panose="00000500000000000000" pitchFamily="2" charset="0"/>
              </a:rPr>
              <a:t>.</a:t>
            </a:r>
            <a:endParaRPr lang="en-US" sz="2000" dirty="0">
              <a:solidFill>
                <a:srgbClr val="FFFFFF"/>
              </a:solidFill>
            </a:endParaRPr>
          </a:p>
        </p:txBody>
      </p:sp>
      <p:sp>
        <p:nvSpPr>
          <p:cNvPr id="13" name="TextBox 12">
            <a:extLst>
              <a:ext uri="{FF2B5EF4-FFF2-40B4-BE49-F238E27FC236}">
                <a16:creationId xmlns:a16="http://schemas.microsoft.com/office/drawing/2014/main" id="{A40F30E1-2528-4417-A76F-639AD9456BE4}"/>
              </a:ext>
            </a:extLst>
          </p:cNvPr>
          <p:cNvSpPr txBox="1"/>
          <p:nvPr/>
        </p:nvSpPr>
        <p:spPr>
          <a:xfrm>
            <a:off x="5162454" y="271394"/>
            <a:ext cx="6097022" cy="646331"/>
          </a:xfrm>
          <a:prstGeom prst="rect">
            <a:avLst/>
          </a:prstGeom>
          <a:solidFill>
            <a:schemeClr val="accent2"/>
          </a:solidFill>
        </p:spPr>
        <p:txBody>
          <a:bodyPr wrap="square">
            <a:spAutoFit/>
          </a:bodyPr>
          <a:lstStyle/>
          <a:p>
            <a:r>
              <a:rPr lang="en-US" dirty="0">
                <a:hlinkClick r:id="rId3"/>
              </a:rPr>
              <a:t>https://youtube.com/clip/UgkxzUpIIz0Mjgk7kfGypzq-fr862kp9fvO9</a:t>
            </a:r>
            <a:r>
              <a:rPr lang="en-US" dirty="0"/>
              <a:t> </a:t>
            </a:r>
          </a:p>
        </p:txBody>
      </p:sp>
      <p:pic>
        <p:nvPicPr>
          <p:cNvPr id="4098" name="Picture 2" descr="Wardell Gray Photo Gallery">
            <a:extLst>
              <a:ext uri="{FF2B5EF4-FFF2-40B4-BE49-F238E27FC236}">
                <a16:creationId xmlns:a16="http://schemas.microsoft.com/office/drawing/2014/main" id="{1871F7EB-F4D2-EDB5-9623-D31556C7F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256" y="594559"/>
            <a:ext cx="25812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WOLFF-ANGIULI-FRYLAND+ TEDDY CHARLES live in BIMHUIS (Amsterdam)- NOSTALGIA 4 MINGUS">
            <a:hlinkClick r:id="" action="ppaction://media"/>
            <a:extLst>
              <a:ext uri="{FF2B5EF4-FFF2-40B4-BE49-F238E27FC236}">
                <a16:creationId xmlns:a16="http://schemas.microsoft.com/office/drawing/2014/main" id="{7651AA9D-7278-F1C0-9FCA-8DD00E770B0B}"/>
              </a:ext>
            </a:extLst>
          </p:cNvPr>
          <p:cNvPicPr>
            <a:picLocks noRot="1" noChangeAspect="1"/>
          </p:cNvPicPr>
          <p:nvPr>
            <a:videoFile r:link="rId1"/>
          </p:nvPr>
        </p:nvPicPr>
        <p:blipFill>
          <a:blip r:embed="rId5"/>
          <a:stretch>
            <a:fillRect/>
          </a:stretch>
        </p:blipFill>
        <p:spPr>
          <a:xfrm>
            <a:off x="3313738" y="1857022"/>
            <a:ext cx="4052262" cy="2289528"/>
          </a:xfrm>
          <a:prstGeom prst="rect">
            <a:avLst/>
          </a:prstGeom>
        </p:spPr>
      </p:pic>
    </p:spTree>
    <p:extLst>
      <p:ext uri="{BB962C8B-B14F-4D97-AF65-F5344CB8AC3E}">
        <p14:creationId xmlns:p14="http://schemas.microsoft.com/office/powerpoint/2010/main" val="314345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3510E5-B670-40DF-B6CB-E7C783F8DE7F}"/>
              </a:ext>
            </a:extLst>
          </p:cNvPr>
          <p:cNvSpPr>
            <a:spLocks noGrp="1"/>
          </p:cNvSpPr>
          <p:nvPr>
            <p:ph type="title"/>
          </p:nvPr>
        </p:nvSpPr>
        <p:spPr>
          <a:xfrm>
            <a:off x="524256" y="4767072"/>
            <a:ext cx="6594189" cy="1625210"/>
          </a:xfrm>
        </p:spPr>
        <p:txBody>
          <a:bodyPr>
            <a:normAutofit/>
          </a:bodyPr>
          <a:lstStyle/>
          <a:p>
            <a:pPr algn="r"/>
            <a:r>
              <a:rPr lang="en-US" b="1" dirty="0" err="1">
                <a:solidFill>
                  <a:srgbClr val="FFFFFF"/>
                </a:solidFill>
              </a:rPr>
              <a:t>Jevreji</a:t>
            </a:r>
            <a:r>
              <a:rPr lang="en-US" b="1" dirty="0">
                <a:solidFill>
                  <a:srgbClr val="FFFFFF"/>
                </a:solidFill>
              </a:rPr>
              <a:t> koji </a:t>
            </a:r>
            <a:r>
              <a:rPr lang="en-US" b="1" dirty="0" err="1">
                <a:solidFill>
                  <a:srgbClr val="FFFFFF"/>
                </a:solidFill>
              </a:rPr>
              <a:t>su</a:t>
            </a:r>
            <a:r>
              <a:rPr lang="en-US" b="1" dirty="0">
                <a:solidFill>
                  <a:srgbClr val="FFFFFF"/>
                </a:solidFill>
              </a:rPr>
              <a:t> </a:t>
            </a:r>
            <a:r>
              <a:rPr lang="en-US" b="1" dirty="0" err="1">
                <a:solidFill>
                  <a:srgbClr val="FFFFFF"/>
                </a:solidFill>
              </a:rPr>
              <a:t>promenili</a:t>
            </a:r>
            <a:r>
              <a:rPr lang="en-US" b="1" dirty="0">
                <a:solidFill>
                  <a:srgbClr val="FFFFFF"/>
                </a:solidFill>
              </a:rPr>
              <a:t> </a:t>
            </a:r>
            <a:r>
              <a:rPr lang="en-US" b="1" dirty="0" err="1">
                <a:solidFill>
                  <a:srgbClr val="FFFFFF"/>
                </a:solidFill>
              </a:rPr>
              <a:t>zvuk</a:t>
            </a:r>
            <a:r>
              <a:rPr lang="en-US" b="1" dirty="0">
                <a:solidFill>
                  <a:srgbClr val="FFFFFF"/>
                </a:solidFill>
              </a:rPr>
              <a:t> </a:t>
            </a:r>
            <a:r>
              <a:rPr lang="en-US" b="1" dirty="0" err="1">
                <a:solidFill>
                  <a:srgbClr val="FFFFFF"/>
                </a:solidFill>
              </a:rPr>
              <a:t>džeza</a:t>
            </a:r>
            <a:endParaRPr lang="en-US" dirty="0">
              <a:solidFill>
                <a:srgbClr val="FFFFFF"/>
              </a:solidFill>
            </a:endParaRPr>
          </a:p>
        </p:txBody>
      </p:sp>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DC36FD-C56C-42F1-8E62-64374CD9DCB9}"/>
              </a:ext>
            </a:extLst>
          </p:cNvPr>
          <p:cNvSpPr>
            <a:spLocks noGrp="1"/>
          </p:cNvSpPr>
          <p:nvPr>
            <p:ph idx="1"/>
          </p:nvPr>
        </p:nvSpPr>
        <p:spPr>
          <a:xfrm>
            <a:off x="8029319" y="917725"/>
            <a:ext cx="3424739" cy="4852362"/>
          </a:xfrm>
        </p:spPr>
        <p:txBody>
          <a:bodyPr anchor="ctr">
            <a:normAutofit/>
          </a:bodyPr>
          <a:lstStyle/>
          <a:p>
            <a:r>
              <a:rPr lang="en-US" sz="1800" b="1" i="0" dirty="0">
                <a:solidFill>
                  <a:srgbClr val="FFFFFF"/>
                </a:solidFill>
                <a:effectLst/>
                <a:latin typeface="Merriweather" panose="00000500000000000000" pitchFamily="2" charset="0"/>
              </a:rPr>
              <a:t>Stan Getz (1927-1991)</a:t>
            </a:r>
          </a:p>
          <a:p>
            <a:r>
              <a:rPr lang="en-US" sz="1800" dirty="0">
                <a:solidFill>
                  <a:srgbClr val="FFFFFF"/>
                </a:solidFill>
                <a:latin typeface="Merriweather" panose="00000500000000000000" pitchFamily="2" charset="0"/>
              </a:rPr>
              <a:t>Ro</a:t>
            </a:r>
            <a:r>
              <a:rPr lang="sr-Latn-RS" sz="1800" dirty="0" err="1">
                <a:solidFill>
                  <a:srgbClr val="FFFFFF"/>
                </a:solidFill>
                <a:latin typeface="Merriweather" panose="00000500000000000000" pitchFamily="2" charset="0"/>
              </a:rPr>
              <a:t>đen</a:t>
            </a:r>
            <a:r>
              <a:rPr lang="sr-Latn-RS" sz="1800" dirty="0">
                <a:solidFill>
                  <a:srgbClr val="FFFFFF"/>
                </a:solidFill>
                <a:latin typeface="Merriweather" panose="00000500000000000000" pitchFamily="2" charset="0"/>
              </a:rPr>
              <a:t> kao </a:t>
            </a:r>
            <a:r>
              <a:rPr lang="en-US" sz="1800" dirty="0">
                <a:solidFill>
                  <a:srgbClr val="FFFFFF"/>
                </a:solidFill>
                <a:latin typeface="Merriweather" panose="00000500000000000000" pitchFamily="2" charset="0"/>
              </a:rPr>
              <a:t>Stanley </a:t>
            </a:r>
            <a:r>
              <a:rPr lang="en-US" sz="1800" b="0" i="0" dirty="0" err="1">
                <a:solidFill>
                  <a:srgbClr val="FFFFFF"/>
                </a:solidFill>
                <a:effectLst/>
                <a:latin typeface="Merriweather" panose="00000500000000000000" pitchFamily="2" charset="0"/>
              </a:rPr>
              <a:t>Gayetzky</a:t>
            </a:r>
            <a:r>
              <a:rPr lang="en-US" sz="1800" b="0" i="0" dirty="0">
                <a:solidFill>
                  <a:srgbClr val="FFFFFF"/>
                </a:solidFill>
                <a:effectLst/>
                <a:latin typeface="Merriweather" panose="00000500000000000000" pitchFamily="2" charset="0"/>
              </a:rPr>
              <a:t> </a:t>
            </a:r>
            <a:r>
              <a:rPr lang="pl-PL" sz="1800" dirty="0">
                <a:solidFill>
                  <a:srgbClr val="FFFFFF"/>
                </a:solidFill>
                <a:latin typeface="Merriweather" panose="00000500000000000000" pitchFamily="2" charset="0"/>
              </a:rPr>
              <a:t>u Filadelfiji i odrastao u Njujorku. </a:t>
            </a:r>
            <a:r>
              <a:rPr lang="en-US" sz="1800" dirty="0">
                <a:solidFill>
                  <a:srgbClr val="FFFFFF"/>
                </a:solidFill>
                <a:latin typeface="Merriweather" panose="00000500000000000000" pitchFamily="2" charset="0"/>
              </a:rPr>
              <a:t>Getz bio </a:t>
            </a:r>
            <a:r>
              <a:rPr lang="en-US" sz="1800" dirty="0" err="1">
                <a:solidFill>
                  <a:srgbClr val="FFFFFF"/>
                </a:solidFill>
                <a:latin typeface="Merriweather" panose="00000500000000000000" pitchFamily="2" charset="0"/>
              </a:rPr>
              <a:t>među</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najpopularnijim</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džez</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muzičarima</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šezdesetih</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i</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sedamdesetih</a:t>
            </a:r>
            <a:r>
              <a:rPr lang="en-US" sz="1800" dirty="0">
                <a:solidFill>
                  <a:srgbClr val="FFFFFF"/>
                </a:solidFill>
                <a:latin typeface="Merriweather" panose="00000500000000000000" pitchFamily="2" charset="0"/>
              </a:rPr>
              <a:t> godina </a:t>
            </a:r>
            <a:r>
              <a:rPr lang="en-US" sz="1800" dirty="0" err="1">
                <a:solidFill>
                  <a:srgbClr val="FFFFFF"/>
                </a:solidFill>
                <a:latin typeface="Merriweather" panose="00000500000000000000" pitchFamily="2" charset="0"/>
              </a:rPr>
              <a:t>prošlog</a:t>
            </a:r>
            <a:r>
              <a:rPr lang="en-US" sz="1800" dirty="0">
                <a:solidFill>
                  <a:srgbClr val="FFFFFF"/>
                </a:solidFill>
                <a:latin typeface="Merriweather" panose="00000500000000000000" pitchFamily="2" charset="0"/>
              </a:rPr>
              <a:t> </a:t>
            </a:r>
            <a:r>
              <a:rPr lang="en-US" sz="1800" dirty="0" err="1">
                <a:solidFill>
                  <a:srgbClr val="FFFFFF"/>
                </a:solidFill>
                <a:latin typeface="Merriweather" panose="00000500000000000000" pitchFamily="2" charset="0"/>
              </a:rPr>
              <a:t>veka</a:t>
            </a:r>
            <a:r>
              <a:rPr lang="en-US" sz="1800" dirty="0">
                <a:solidFill>
                  <a:srgbClr val="FFFFFF"/>
                </a:solidFill>
                <a:latin typeface="Merriweather" panose="00000500000000000000" pitchFamily="2" charset="0"/>
              </a:rPr>
              <a:t>. 
Getz </a:t>
            </a:r>
            <a:r>
              <a:rPr lang="pl-PL" sz="1800" dirty="0">
                <a:solidFill>
                  <a:srgbClr val="FFFFFF"/>
                </a:solidFill>
                <a:latin typeface="Merriweather" panose="00000500000000000000" pitchFamily="2" charset="0"/>
              </a:rPr>
              <a:t>nastupao u bebop i cool džez grupama. </a:t>
            </a:r>
          </a:p>
          <a:p>
            <a:r>
              <a:rPr lang="pl-PL" sz="1800" dirty="0">
                <a:solidFill>
                  <a:srgbClr val="FFFFFF"/>
                </a:solidFill>
                <a:latin typeface="Merriweather" panose="00000500000000000000" pitchFamily="2" charset="0"/>
              </a:rPr>
              <a:t>Pod uticajem </a:t>
            </a:r>
            <a:r>
              <a:rPr lang="en-US" sz="1800" dirty="0">
                <a:solidFill>
                  <a:srgbClr val="FFFFFF"/>
                </a:solidFill>
                <a:latin typeface="Merriweather" panose="00000500000000000000" pitchFamily="2" charset="0"/>
                <a:hlinkClick r:id="rId3" tooltip="João Gilberto">
                  <a:extLst>
                    <a:ext uri="{A12FA001-AC4F-418D-AE19-62706E023703}">
                      <ahyp:hlinkClr xmlns:ahyp="http://schemas.microsoft.com/office/drawing/2018/hyperlinkcolor" val="tx"/>
                    </a:ext>
                  </a:extLst>
                </a:hlinkClick>
              </a:rPr>
              <a:t>João Gilberto</a:t>
            </a:r>
            <a:r>
              <a:rPr lang="en-US" sz="1800" dirty="0">
                <a:solidFill>
                  <a:srgbClr val="FFFFFF"/>
                </a:solidFill>
                <a:latin typeface="Merriweather" panose="00000500000000000000" pitchFamily="2" charset="0"/>
              </a:rPr>
              <a:t> I </a:t>
            </a:r>
            <a:r>
              <a:rPr lang="en-US" sz="1800" dirty="0">
                <a:solidFill>
                  <a:srgbClr val="FFFFFF"/>
                </a:solidFill>
                <a:latin typeface="Merriweather" panose="00000500000000000000" pitchFamily="2" charset="0"/>
                <a:hlinkClick r:id="rId4" tooltip="Antônio Carlos Jobim">
                  <a:extLst>
                    <a:ext uri="{A12FA001-AC4F-418D-AE19-62706E023703}">
                      <ahyp:hlinkClr xmlns:ahyp="http://schemas.microsoft.com/office/drawing/2018/hyperlinkcolor" val="tx"/>
                    </a:ext>
                  </a:extLst>
                </a:hlinkClick>
              </a:rPr>
              <a:t>Antônio Carlos </a:t>
            </a:r>
            <a:r>
              <a:rPr lang="en-US" sz="1800" dirty="0" err="1">
                <a:solidFill>
                  <a:srgbClr val="FFFFFF"/>
                </a:solidFill>
                <a:latin typeface="Merriweather" panose="00000500000000000000" pitchFamily="2" charset="0"/>
                <a:hlinkClick r:id="rId4" tooltip="Antônio Carlos Jobim">
                  <a:extLst>
                    <a:ext uri="{A12FA001-AC4F-418D-AE19-62706E023703}">
                      <ahyp:hlinkClr xmlns:ahyp="http://schemas.microsoft.com/office/drawing/2018/hyperlinkcolor" val="tx"/>
                    </a:ext>
                  </a:extLst>
                </a:hlinkClick>
              </a:rPr>
              <a:t>Jobim</a:t>
            </a:r>
            <a:r>
              <a:rPr lang="en-US" sz="1800" dirty="0">
                <a:solidFill>
                  <a:srgbClr val="FFFFFF"/>
                </a:solidFill>
                <a:latin typeface="Merriweather" panose="00000500000000000000" pitchFamily="2" charset="0"/>
              </a:rPr>
              <a:t>, </a:t>
            </a:r>
            <a:r>
              <a:rPr lang="pt-BR" sz="1800" dirty="0">
                <a:solidFill>
                  <a:srgbClr val="FFFFFF"/>
                </a:solidFill>
                <a:latin typeface="Merriweather" panose="00000500000000000000" pitchFamily="2" charset="0"/>
              </a:rPr>
              <a:t>popularizovao bossa nova u SAD hit singlom </a:t>
            </a:r>
            <a:r>
              <a:rPr lang="en-US" sz="1800" dirty="0">
                <a:solidFill>
                  <a:srgbClr val="FFFFFF"/>
                </a:solidFill>
                <a:latin typeface="Merriweather" panose="00000500000000000000" pitchFamily="2" charset="0"/>
              </a:rPr>
              <a:t>"</a:t>
            </a:r>
            <a:r>
              <a:rPr lang="en-US" sz="1800" dirty="0">
                <a:solidFill>
                  <a:srgbClr val="FFFFFF"/>
                </a:solidFill>
                <a:latin typeface="Merriweather" panose="00000500000000000000" pitchFamily="2" charset="0"/>
                <a:hlinkClick r:id="rId5" tooltip="The Girl from Ipanema">
                  <a:extLst>
                    <a:ext uri="{A12FA001-AC4F-418D-AE19-62706E023703}">
                      <ahyp:hlinkClr xmlns:ahyp="http://schemas.microsoft.com/office/drawing/2018/hyperlinkcolor" val="tx"/>
                    </a:ext>
                  </a:extLst>
                </a:hlinkClick>
              </a:rPr>
              <a:t>The Girl from Ipanema</a:t>
            </a:r>
            <a:r>
              <a:rPr lang="en-US" sz="1800" dirty="0">
                <a:solidFill>
                  <a:srgbClr val="FFFFFF"/>
                </a:solidFill>
                <a:latin typeface="Merriweather" panose="00000500000000000000" pitchFamily="2" charset="0"/>
              </a:rPr>
              <a:t>" .</a:t>
            </a:r>
          </a:p>
          <a:p>
            <a:pPr marL="0" indent="0">
              <a:buNone/>
            </a:pPr>
            <a:endParaRPr lang="en-US" sz="1800" dirty="0">
              <a:solidFill>
                <a:srgbClr val="FFFFFF"/>
              </a:solidFill>
            </a:endParaRPr>
          </a:p>
        </p:txBody>
      </p:sp>
      <p:sp>
        <p:nvSpPr>
          <p:cNvPr id="9" name="TextBox 8">
            <a:extLst>
              <a:ext uri="{FF2B5EF4-FFF2-40B4-BE49-F238E27FC236}">
                <a16:creationId xmlns:a16="http://schemas.microsoft.com/office/drawing/2014/main" id="{7507C01D-95BD-41FD-BECD-E332124AA894}"/>
              </a:ext>
            </a:extLst>
          </p:cNvPr>
          <p:cNvSpPr txBox="1"/>
          <p:nvPr/>
        </p:nvSpPr>
        <p:spPr>
          <a:xfrm>
            <a:off x="5051281" y="466423"/>
            <a:ext cx="6097022" cy="369332"/>
          </a:xfrm>
          <a:prstGeom prst="rect">
            <a:avLst/>
          </a:prstGeom>
          <a:solidFill>
            <a:schemeClr val="accent2"/>
          </a:solidFill>
        </p:spPr>
        <p:txBody>
          <a:bodyPr wrap="square">
            <a:spAutoFit/>
          </a:bodyPr>
          <a:lstStyle/>
          <a:p>
            <a:pPr>
              <a:spcAft>
                <a:spcPts val="600"/>
              </a:spcAft>
            </a:pPr>
            <a:r>
              <a:rPr lang="en-US" dirty="0">
                <a:hlinkClick r:id="rId6"/>
              </a:rPr>
              <a:t>https://www.youtube.com/watch?v=beCGdmrP8Xc&amp;t=41s</a:t>
            </a:r>
            <a:r>
              <a:rPr lang="sr-Latn-RS" dirty="0"/>
              <a:t> </a:t>
            </a:r>
            <a:endParaRPr lang="en-US" dirty="0"/>
          </a:p>
        </p:txBody>
      </p:sp>
      <p:pic>
        <p:nvPicPr>
          <p:cNvPr id="5122" name="Picture 2" descr="Stan Getz - Bossa Nova - Kupindo.com (57864895)">
            <a:extLst>
              <a:ext uri="{FF2B5EF4-FFF2-40B4-BE49-F238E27FC236}">
                <a16:creationId xmlns:a16="http://schemas.microsoft.com/office/drawing/2014/main" id="{C1202F00-1FD9-C3FD-D97D-E0C9E57B3C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82" y="111799"/>
            <a:ext cx="3588828" cy="2688157"/>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John Coltrane, Stan Getz, Oscar Peterson, - Hackensack">
            <a:hlinkClick r:id="" action="ppaction://media"/>
            <a:extLst>
              <a:ext uri="{FF2B5EF4-FFF2-40B4-BE49-F238E27FC236}">
                <a16:creationId xmlns:a16="http://schemas.microsoft.com/office/drawing/2014/main" id="{8C217E60-68E0-0885-E27C-B72B51307FDB}"/>
              </a:ext>
            </a:extLst>
          </p:cNvPr>
          <p:cNvPicPr>
            <a:picLocks noRot="1" noChangeAspect="1"/>
          </p:cNvPicPr>
          <p:nvPr>
            <a:videoFile r:link="rId1"/>
          </p:nvPr>
        </p:nvPicPr>
        <p:blipFill>
          <a:blip r:embed="rId8"/>
          <a:stretch>
            <a:fillRect/>
          </a:stretch>
        </p:blipFill>
        <p:spPr>
          <a:xfrm>
            <a:off x="3920359" y="1797269"/>
            <a:ext cx="3445641" cy="2584231"/>
          </a:xfrm>
          <a:prstGeom prst="rect">
            <a:avLst/>
          </a:prstGeom>
        </p:spPr>
      </p:pic>
    </p:spTree>
    <p:extLst>
      <p:ext uri="{BB962C8B-B14F-4D97-AF65-F5344CB8AC3E}">
        <p14:creationId xmlns:p14="http://schemas.microsoft.com/office/powerpoint/2010/main" val="86451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1" y="809907"/>
            <a:ext cx="1291642" cy="429215"/>
            <a:chOff x="2504802" y="1755501"/>
            <a:chExt cx="1598829" cy="531293"/>
          </a:xfrm>
          <a:solidFill>
            <a:schemeClr val="bg1">
              <a:alpha val="99000"/>
            </a:schemeClr>
          </a:solidFill>
        </p:grpSpPr>
        <p:sp>
          <p:nvSpPr>
            <p:cNvPr id="74" name="Freeform: Shape 73">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77" name="Oval 76">
            <a:extLst>
              <a:ext uri="{FF2B5EF4-FFF2-40B4-BE49-F238E27FC236}">
                <a16:creationId xmlns:a16="http://schemas.microsoft.com/office/drawing/2014/main" id="{99A7A058-C1CE-4860-96CB-6EAF9DEF7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452" y="3074904"/>
            <a:ext cx="3432303" cy="3432303"/>
          </a:xfrm>
          <a:prstGeom prst="ellipse">
            <a:avLst/>
          </a:prstGeom>
          <a:solidFill>
            <a:srgbClr val="FFFFFF">
              <a:alpha val="2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214B226-9840-4638-9B40-1BA7E5F52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452" y="3074904"/>
            <a:ext cx="3432303" cy="3432303"/>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B7F6E9F1-F0E1-442E-B824-A1ADD42CD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452" y="3074904"/>
            <a:ext cx="3432303" cy="3432303"/>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49FFD97F-40E1-45B3-9A51-E14CA4A4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052" y="2922504"/>
            <a:ext cx="3526982" cy="352698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24416" y="5041342"/>
            <a:ext cx="1330536" cy="1330521"/>
            <a:chOff x="5734037" y="3067039"/>
            <a:chExt cx="724483" cy="724489"/>
          </a:xfrm>
          <a:solidFill>
            <a:schemeClr val="bg1"/>
          </a:solidFill>
        </p:grpSpPr>
        <p:sp>
          <p:nvSpPr>
            <p:cNvPr id="86" name="Freeform: Shape 8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979525DA-7097-4C6C-86C6-C28608C1D8D0}"/>
              </a:ext>
            </a:extLst>
          </p:cNvPr>
          <p:cNvSpPr>
            <a:spLocks noGrp="1"/>
          </p:cNvSpPr>
          <p:nvPr>
            <p:ph type="title"/>
          </p:nvPr>
        </p:nvSpPr>
        <p:spPr>
          <a:xfrm>
            <a:off x="819496" y="3599586"/>
            <a:ext cx="3267256" cy="2474102"/>
          </a:xfrm>
        </p:spPr>
        <p:txBody>
          <a:bodyPr>
            <a:normAutofit/>
          </a:bodyPr>
          <a:lstStyle/>
          <a:p>
            <a:pPr algn="ctr"/>
            <a:r>
              <a:rPr lang="en-US" sz="3600" b="1" dirty="0" err="1">
                <a:solidFill>
                  <a:srgbClr val="FFFFFF"/>
                </a:solidFill>
              </a:rPr>
              <a:t>Jevreji</a:t>
            </a:r>
            <a:r>
              <a:rPr lang="en-US" sz="3600" b="1" dirty="0">
                <a:solidFill>
                  <a:srgbClr val="FFFFFF"/>
                </a:solidFill>
              </a:rPr>
              <a:t> koji </a:t>
            </a:r>
            <a:r>
              <a:rPr lang="en-US" sz="3600" b="1" dirty="0" err="1">
                <a:solidFill>
                  <a:srgbClr val="FFFFFF"/>
                </a:solidFill>
              </a:rPr>
              <a:t>su</a:t>
            </a:r>
            <a:r>
              <a:rPr lang="en-US" sz="3600" b="1" dirty="0">
                <a:solidFill>
                  <a:srgbClr val="FFFFFF"/>
                </a:solidFill>
              </a:rPr>
              <a:t> </a:t>
            </a:r>
            <a:r>
              <a:rPr lang="en-US" sz="3600" b="1" dirty="0" err="1">
                <a:solidFill>
                  <a:srgbClr val="FFFFFF"/>
                </a:solidFill>
              </a:rPr>
              <a:t>promenili</a:t>
            </a:r>
            <a:r>
              <a:rPr lang="en-US" sz="3600" b="1" dirty="0">
                <a:solidFill>
                  <a:srgbClr val="FFFFFF"/>
                </a:solidFill>
              </a:rPr>
              <a:t> </a:t>
            </a:r>
            <a:r>
              <a:rPr lang="en-US" sz="3600" b="1" dirty="0" err="1">
                <a:solidFill>
                  <a:srgbClr val="FFFFFF"/>
                </a:solidFill>
              </a:rPr>
              <a:t>zvuk</a:t>
            </a:r>
            <a:r>
              <a:rPr lang="en-US" sz="3600" b="1" dirty="0">
                <a:solidFill>
                  <a:srgbClr val="FFFFFF"/>
                </a:solidFill>
              </a:rPr>
              <a:t> </a:t>
            </a:r>
            <a:r>
              <a:rPr lang="en-US" sz="3600" b="1" dirty="0" err="1">
                <a:solidFill>
                  <a:srgbClr val="FFFFFF"/>
                </a:solidFill>
              </a:rPr>
              <a:t>džeza</a:t>
            </a:r>
            <a:endParaRPr lang="en-US" sz="3600" dirty="0">
              <a:solidFill>
                <a:schemeClr val="bg1"/>
              </a:solidFill>
            </a:endParaRPr>
          </a:p>
        </p:txBody>
      </p:sp>
      <p:pic>
        <p:nvPicPr>
          <p:cNvPr id="9218" name="Picture 2" descr="Miles Davis with Lee Konitz Stock Photo - Alamy">
            <a:extLst>
              <a:ext uri="{FF2B5EF4-FFF2-40B4-BE49-F238E27FC236}">
                <a16:creationId xmlns:a16="http://schemas.microsoft.com/office/drawing/2014/main" id="{02055F79-27EB-4A6F-897A-5698D59C42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44" r="3856"/>
          <a:stretch/>
        </p:blipFill>
        <p:spPr bwMode="auto">
          <a:xfrm>
            <a:off x="1392118" y="128658"/>
            <a:ext cx="2665189" cy="2665189"/>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5BE5A6C-B905-465C-91FC-050101731213}"/>
              </a:ext>
            </a:extLst>
          </p:cNvPr>
          <p:cNvSpPr>
            <a:spLocks noGrp="1"/>
          </p:cNvSpPr>
          <p:nvPr>
            <p:ph idx="1"/>
          </p:nvPr>
        </p:nvSpPr>
        <p:spPr>
          <a:xfrm>
            <a:off x="6618018" y="674087"/>
            <a:ext cx="4815318" cy="5434793"/>
          </a:xfrm>
        </p:spPr>
        <p:txBody>
          <a:bodyPr anchor="ctr">
            <a:normAutofit/>
          </a:bodyPr>
          <a:lstStyle/>
          <a:p>
            <a:r>
              <a:rPr lang="en-US" sz="1500" dirty="0">
                <a:solidFill>
                  <a:schemeClr val="bg1"/>
                </a:solidFill>
                <a:latin typeface="Arial" panose="020B0604020202020204" pitchFamily="34" charset="0"/>
              </a:rPr>
              <a:t>Lee Konitz (1927 –2020 )</a:t>
            </a:r>
          </a:p>
          <a:p>
            <a:r>
              <a:rPr lang="en-US" sz="1500" dirty="0" err="1">
                <a:solidFill>
                  <a:schemeClr val="bg1"/>
                </a:solidFill>
                <a:latin typeface="Arial" panose="020B0604020202020204" pitchFamily="34" charset="0"/>
              </a:rPr>
              <a:t>Saksofonista</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i</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kompozitor</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Konic</a:t>
            </a:r>
            <a:r>
              <a:rPr lang="en-US" sz="1500" dirty="0">
                <a:solidFill>
                  <a:schemeClr val="bg1"/>
                </a:solidFill>
                <a:latin typeface="Arial" panose="020B0604020202020204" pitchFamily="34" charset="0"/>
              </a:rPr>
              <a:t> je </a:t>
            </a:r>
            <a:r>
              <a:rPr lang="en-US" sz="1500" dirty="0" err="1">
                <a:solidFill>
                  <a:schemeClr val="bg1"/>
                </a:solidFill>
                <a:latin typeface="Arial" panose="020B0604020202020204" pitchFamily="34" charset="0"/>
              </a:rPr>
              <a:t>zapažen</a:t>
            </a:r>
            <a:r>
              <a:rPr lang="en-US" sz="1500" dirty="0">
                <a:solidFill>
                  <a:schemeClr val="bg1"/>
                </a:solidFill>
                <a:latin typeface="Arial" panose="020B0604020202020204" pitchFamily="34" charset="0"/>
              </a:rPr>
              <a:t> po </a:t>
            </a:r>
            <a:r>
              <a:rPr lang="en-US" sz="1500" dirty="0" err="1">
                <a:solidFill>
                  <a:schemeClr val="bg1"/>
                </a:solidFill>
                <a:latin typeface="Arial" panose="020B0604020202020204" pitchFamily="34" charset="0"/>
              </a:rPr>
              <a:t>svojim</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improvizacionim</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veštinama</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i</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druženju</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sa</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kul</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džez</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pokretom</a:t>
            </a:r>
            <a:r>
              <a:rPr lang="en-US" sz="1500" dirty="0">
                <a:solidFill>
                  <a:schemeClr val="bg1"/>
                </a:solidFill>
                <a:latin typeface="Arial" panose="020B0604020202020204" pitchFamily="34" charset="0"/>
              </a:rPr>
              <a:t> koji je </a:t>
            </a:r>
            <a:r>
              <a:rPr lang="en-US" sz="1500" dirty="0" err="1">
                <a:solidFill>
                  <a:schemeClr val="bg1"/>
                </a:solidFill>
                <a:latin typeface="Arial" panose="020B0604020202020204" pitchFamily="34" charset="0"/>
              </a:rPr>
              <a:t>poznatije</a:t>
            </a:r>
            <a:r>
              <a:rPr lang="en-US" sz="1500" dirty="0">
                <a:solidFill>
                  <a:schemeClr val="bg1"/>
                </a:solidFill>
                <a:latin typeface="Arial" panose="020B0604020202020204" pitchFamily="34" charset="0"/>
              </a:rPr>
              <a:t> </a:t>
            </a:r>
            <a:r>
              <a:rPr lang="sr-Latn-RS" sz="1500" dirty="0">
                <a:solidFill>
                  <a:schemeClr val="bg1"/>
                </a:solidFill>
                <a:latin typeface="Arial" panose="020B0604020202020204" pitchFamily="34" charset="0"/>
              </a:rPr>
              <a:t>započeo </a:t>
            </a:r>
            <a:r>
              <a:rPr lang="en-US" sz="1500" dirty="0" err="1">
                <a:solidFill>
                  <a:schemeClr val="bg1"/>
                </a:solidFill>
                <a:latin typeface="Arial" panose="020B0604020202020204" pitchFamily="34" charset="0"/>
              </a:rPr>
              <a:t>Majls</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Dejvis</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Zapravo</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učestvovao</a:t>
            </a:r>
            <a:r>
              <a:rPr lang="en-US" sz="1500" dirty="0">
                <a:solidFill>
                  <a:schemeClr val="bg1"/>
                </a:solidFill>
                <a:latin typeface="Arial" panose="020B0604020202020204" pitchFamily="34" charset="0"/>
              </a:rPr>
              <a:t> je </a:t>
            </a:r>
            <a:r>
              <a:rPr lang="en-US" sz="1500" dirty="0" err="1">
                <a:solidFill>
                  <a:schemeClr val="bg1"/>
                </a:solidFill>
                <a:latin typeface="Arial" panose="020B0604020202020204" pitchFamily="34" charset="0"/>
              </a:rPr>
              <a:t>na</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Dejvisovom</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Rođenju</a:t>
            </a:r>
            <a:r>
              <a:rPr lang="en-US" sz="1500" dirty="0">
                <a:solidFill>
                  <a:schemeClr val="bg1"/>
                </a:solidFill>
                <a:latin typeface="Arial" panose="020B0604020202020204" pitchFamily="34" charset="0"/>
              </a:rPr>
              <a:t> </a:t>
            </a:r>
            <a:r>
              <a:rPr lang="sr-Latn-RS" sz="1500" dirty="0" err="1">
                <a:solidFill>
                  <a:schemeClr val="bg1"/>
                </a:solidFill>
                <a:latin typeface="Arial" panose="020B0604020202020204" pitchFamily="34" charset="0"/>
              </a:rPr>
              <a:t>cool</a:t>
            </a:r>
            <a:r>
              <a:rPr lang="sr-Latn-RS" sz="1500" dirty="0">
                <a:solidFill>
                  <a:schemeClr val="bg1"/>
                </a:solidFill>
                <a:latin typeface="Arial" panose="020B0604020202020204" pitchFamily="34" charset="0"/>
              </a:rPr>
              <a:t> </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sesija</a:t>
            </a:r>
            <a:r>
              <a:rPr lang="en-US" sz="1500" dirty="0">
                <a:solidFill>
                  <a:schemeClr val="bg1"/>
                </a:solidFill>
                <a:latin typeface="Arial" panose="020B0604020202020204" pitchFamily="34" charset="0"/>
              </a:rPr>
              <a:t>. </a:t>
            </a:r>
            <a:r>
              <a:rPr lang="en-US" sz="1500" dirty="0">
                <a:solidFill>
                  <a:schemeClr val="bg1"/>
                </a:solidFill>
                <a:latin typeface="Merriweather" panose="00000500000000000000" pitchFamily="2" charset="0"/>
              </a:rPr>
              <a:t>
</a:t>
            </a:r>
            <a:r>
              <a:rPr lang="en-US" sz="1500" dirty="0" err="1">
                <a:solidFill>
                  <a:schemeClr val="bg1"/>
                </a:solidFill>
                <a:latin typeface="Arial" panose="020B0604020202020204" pitchFamily="34" charset="0"/>
              </a:rPr>
              <a:t>Uspešno</a:t>
            </a:r>
            <a:r>
              <a:rPr lang="en-US" sz="1500" dirty="0">
                <a:solidFill>
                  <a:schemeClr val="bg1"/>
                </a:solidFill>
                <a:latin typeface="Arial" panose="020B0604020202020204" pitchFamily="34" charset="0"/>
              </a:rPr>
              <a:t> je </a:t>
            </a:r>
            <a:r>
              <a:rPr lang="en-US" sz="1500" dirty="0" err="1">
                <a:solidFill>
                  <a:schemeClr val="bg1"/>
                </a:solidFill>
                <a:latin typeface="Arial" panose="020B0604020202020204" pitchFamily="34" charset="0"/>
              </a:rPr>
              <a:t>nastupao</a:t>
            </a:r>
            <a:r>
              <a:rPr lang="en-US" sz="1500" dirty="0">
                <a:solidFill>
                  <a:schemeClr val="bg1"/>
                </a:solidFill>
                <a:latin typeface="Arial" panose="020B0604020202020204" pitchFamily="34" charset="0"/>
              </a:rPr>
              <a:t> u </a:t>
            </a:r>
            <a:r>
              <a:rPr lang="en-US" sz="1500" dirty="0" err="1">
                <a:solidFill>
                  <a:schemeClr val="bg1"/>
                </a:solidFill>
                <a:latin typeface="Arial" panose="020B0604020202020204" pitchFamily="34" charset="0"/>
              </a:rPr>
              <a:t>širokom</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spektru</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džez</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stilova</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uključujući</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i</a:t>
            </a:r>
            <a:r>
              <a:rPr lang="en-US" sz="1500" dirty="0">
                <a:solidFill>
                  <a:schemeClr val="bg1"/>
                </a:solidFill>
                <a:latin typeface="Arial" panose="020B0604020202020204" pitchFamily="34" charset="0"/>
              </a:rPr>
              <a:t> </a:t>
            </a:r>
            <a:r>
              <a:rPr lang="en-US" sz="1500" b="0" i="0" u="none" strike="noStrike" dirty="0">
                <a:solidFill>
                  <a:schemeClr val="bg1"/>
                </a:solidFill>
                <a:effectLst/>
                <a:latin typeface="Arial" panose="020B0604020202020204" pitchFamily="34" charset="0"/>
                <a:hlinkClick r:id="rId4" tooltip="Bebop"/>
              </a:rPr>
              <a:t>bebop</a:t>
            </a:r>
            <a:r>
              <a:rPr lang="en-US" sz="1500" b="0" i="0" dirty="0">
                <a:solidFill>
                  <a:schemeClr val="bg1"/>
                </a:solidFill>
                <a:effectLst/>
                <a:latin typeface="Arial" panose="020B0604020202020204" pitchFamily="34" charset="0"/>
              </a:rPr>
              <a:t>, </a:t>
            </a:r>
            <a:r>
              <a:rPr lang="en-US" sz="1500" b="0" i="0" u="none" strike="noStrike" dirty="0">
                <a:solidFill>
                  <a:schemeClr val="bg1"/>
                </a:solidFill>
                <a:effectLst/>
                <a:latin typeface="Arial" panose="020B0604020202020204" pitchFamily="34" charset="0"/>
                <a:hlinkClick r:id="rId5" tooltip="Cool jazz"/>
              </a:rPr>
              <a:t>cool jazz</a:t>
            </a:r>
            <a:r>
              <a:rPr lang="en-US" sz="1500" b="0" i="0" dirty="0">
                <a:solidFill>
                  <a:schemeClr val="bg1"/>
                </a:solidFill>
                <a:effectLst/>
                <a:latin typeface="Arial" panose="020B0604020202020204" pitchFamily="34" charset="0"/>
              </a:rPr>
              <a:t>, </a:t>
            </a:r>
            <a:r>
              <a:rPr lang="sr-Latn-RS" sz="1500" b="0" i="0" dirty="0">
                <a:solidFill>
                  <a:schemeClr val="bg1"/>
                </a:solidFill>
                <a:effectLst/>
                <a:latin typeface="Arial" panose="020B0604020202020204" pitchFamily="34" charset="0"/>
              </a:rPr>
              <a:t>i</a:t>
            </a:r>
            <a:r>
              <a:rPr lang="en-US" sz="1500" dirty="0">
                <a:solidFill>
                  <a:schemeClr val="bg1"/>
                </a:solidFill>
                <a:latin typeface="Arial" panose="020B0604020202020204" pitchFamily="34" charset="0"/>
              </a:rPr>
              <a:t> </a:t>
            </a:r>
            <a:r>
              <a:rPr lang="en-US" sz="1500" b="0" i="0" u="none" strike="noStrike" dirty="0">
                <a:solidFill>
                  <a:schemeClr val="bg1"/>
                </a:solidFill>
                <a:effectLst/>
                <a:latin typeface="Arial" panose="020B0604020202020204" pitchFamily="34" charset="0"/>
                <a:hlinkClick r:id="rId6" tooltip="Avant-garde jazz"/>
              </a:rPr>
              <a:t>avant-garde jazz</a:t>
            </a:r>
            <a:r>
              <a:rPr lang="en-US" sz="1500" b="0" i="0" dirty="0">
                <a:solidFill>
                  <a:schemeClr val="bg1"/>
                </a:solidFill>
                <a:effectLst/>
                <a:latin typeface="Arial" panose="020B0604020202020204" pitchFamily="34" charset="0"/>
              </a:rPr>
              <a:t>. </a:t>
            </a:r>
            <a:r>
              <a:rPr lang="en-US" sz="1500" dirty="0" err="1">
                <a:solidFill>
                  <a:schemeClr val="bg1"/>
                </a:solidFill>
                <a:latin typeface="Arial" panose="020B0604020202020204" pitchFamily="34" charset="0"/>
              </a:rPr>
              <a:t>Konitzovo</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druženje</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sa</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kul</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džez</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pokretom</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četrdesetih</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i</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pedesetih</a:t>
            </a:r>
            <a:r>
              <a:rPr lang="en-US" sz="1500" dirty="0">
                <a:solidFill>
                  <a:schemeClr val="bg1"/>
                </a:solidFill>
                <a:latin typeface="Arial" panose="020B0604020202020204" pitchFamily="34" charset="0"/>
              </a:rPr>
              <a:t> godina </a:t>
            </a:r>
            <a:r>
              <a:rPr lang="en-US" sz="1500" dirty="0" err="1">
                <a:solidFill>
                  <a:schemeClr val="bg1"/>
                </a:solidFill>
                <a:latin typeface="Arial" panose="020B0604020202020204" pitchFamily="34" charset="0"/>
              </a:rPr>
              <a:t>uključuje</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učešće</a:t>
            </a:r>
            <a:r>
              <a:rPr lang="en-US" sz="1500" dirty="0">
                <a:solidFill>
                  <a:schemeClr val="bg1"/>
                </a:solidFill>
                <a:latin typeface="Arial" panose="020B0604020202020204" pitchFamily="34" charset="0"/>
              </a:rPr>
              <a:t> u </a:t>
            </a:r>
            <a:r>
              <a:rPr lang="en-US" sz="1500" b="0" i="0" u="none" strike="noStrike" dirty="0">
                <a:solidFill>
                  <a:schemeClr val="bg1"/>
                </a:solidFill>
                <a:effectLst/>
                <a:latin typeface="Arial" panose="020B0604020202020204" pitchFamily="34" charset="0"/>
                <a:hlinkClick r:id="rId7" tooltip="Miles Davis"/>
              </a:rPr>
              <a:t>Miles Davis</a:t>
            </a:r>
            <a:r>
              <a:rPr lang="en-US" sz="1500" b="0" i="0" dirty="0">
                <a:solidFill>
                  <a:schemeClr val="bg1"/>
                </a:solidFill>
                <a:effectLst/>
                <a:latin typeface="Arial" panose="020B0604020202020204" pitchFamily="34" charset="0"/>
              </a:rPr>
              <a:t>'s </a:t>
            </a:r>
            <a:r>
              <a:rPr lang="en-US" sz="1500" b="0" i="1" u="none" strike="noStrike" dirty="0">
                <a:solidFill>
                  <a:schemeClr val="bg1"/>
                </a:solidFill>
                <a:effectLst/>
                <a:latin typeface="Arial" panose="020B0604020202020204" pitchFamily="34" charset="0"/>
                <a:hlinkClick r:id="rId8" tooltip="Birth of the Cool"/>
              </a:rPr>
              <a:t>Birth of the Cool</a:t>
            </a:r>
            <a:r>
              <a:rPr lang="en-US" sz="1500" b="0" i="0" dirty="0">
                <a:solidFill>
                  <a:schemeClr val="bg1"/>
                </a:solidFill>
                <a:effectLst/>
                <a:latin typeface="Arial" panose="020B0604020202020204" pitchFamily="34" charset="0"/>
              </a:rPr>
              <a:t> </a:t>
            </a:r>
            <a:r>
              <a:rPr lang="en-US" sz="1500" dirty="0" err="1">
                <a:solidFill>
                  <a:schemeClr val="bg1"/>
                </a:solidFill>
                <a:latin typeface="Arial" panose="020B0604020202020204" pitchFamily="34" charset="0"/>
              </a:rPr>
              <a:t>seans</a:t>
            </a:r>
            <a:r>
              <a:rPr lang="sr-Latn-RS" sz="1500" dirty="0">
                <a:solidFill>
                  <a:schemeClr val="bg1"/>
                </a:solidFill>
                <a:latin typeface="Arial" panose="020B0604020202020204" pitchFamily="34" charset="0"/>
              </a:rPr>
              <a:t>a</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i</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njegov</a:t>
            </a:r>
            <a:r>
              <a:rPr lang="en-US" sz="1500" dirty="0">
                <a:solidFill>
                  <a:schemeClr val="bg1"/>
                </a:solidFill>
                <a:latin typeface="Arial" panose="020B0604020202020204" pitchFamily="34" charset="0"/>
              </a:rPr>
              <a:t> rad </a:t>
            </a:r>
            <a:r>
              <a:rPr lang="en-US" sz="1500" dirty="0" err="1">
                <a:solidFill>
                  <a:schemeClr val="bg1"/>
                </a:solidFill>
                <a:latin typeface="Arial" panose="020B0604020202020204" pitchFamily="34" charset="0"/>
              </a:rPr>
              <a:t>sa</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pijanistom</a:t>
            </a:r>
            <a:r>
              <a:rPr lang="en-US" sz="1500" dirty="0">
                <a:solidFill>
                  <a:schemeClr val="bg1"/>
                </a:solidFill>
                <a:latin typeface="Arial" panose="020B0604020202020204" pitchFamily="34" charset="0"/>
              </a:rPr>
              <a:t> </a:t>
            </a:r>
            <a:r>
              <a:rPr lang="en-US" sz="1500" b="0" i="0" u="none" strike="noStrike" dirty="0">
                <a:solidFill>
                  <a:schemeClr val="bg1"/>
                </a:solidFill>
                <a:effectLst/>
                <a:latin typeface="Arial" panose="020B0604020202020204" pitchFamily="34" charset="0"/>
                <a:hlinkClick r:id="rId9" tooltip="Lennie Tristano"/>
              </a:rPr>
              <a:t>Lennie </a:t>
            </a:r>
            <a:r>
              <a:rPr lang="en-US" sz="1500" b="0" i="0" u="none" strike="noStrike" dirty="0" err="1">
                <a:solidFill>
                  <a:schemeClr val="bg1"/>
                </a:solidFill>
                <a:effectLst/>
                <a:latin typeface="Arial" panose="020B0604020202020204" pitchFamily="34" charset="0"/>
                <a:hlinkClick r:id="rId9" tooltip="Lennie Tristano"/>
              </a:rPr>
              <a:t>Tristano</a:t>
            </a:r>
            <a:r>
              <a:rPr lang="en-US" sz="1500" b="0" i="0" dirty="0">
                <a:solidFill>
                  <a:schemeClr val="bg1"/>
                </a:solidFill>
                <a:effectLst/>
                <a:latin typeface="Arial" panose="020B0604020202020204" pitchFamily="34" charset="0"/>
              </a:rPr>
              <a:t>. </a:t>
            </a:r>
            <a:r>
              <a:rPr lang="en-US" sz="1500" dirty="0">
                <a:solidFill>
                  <a:schemeClr val="bg1"/>
                </a:solidFill>
                <a:latin typeface="Arial" panose="020B0604020202020204" pitchFamily="34" charset="0"/>
              </a:rPr>
              <a:t>Bio je </a:t>
            </a:r>
            <a:r>
              <a:rPr lang="en-US" sz="1500" dirty="0" err="1">
                <a:solidFill>
                  <a:schemeClr val="bg1"/>
                </a:solidFill>
                <a:latin typeface="Arial" panose="020B0604020202020204" pitchFamily="34" charset="0"/>
              </a:rPr>
              <a:t>jedan</a:t>
            </a:r>
            <a:r>
              <a:rPr lang="en-US" sz="1500" dirty="0">
                <a:solidFill>
                  <a:schemeClr val="bg1"/>
                </a:solidFill>
                <a:latin typeface="Arial" panose="020B0604020202020204" pitchFamily="34" charset="0"/>
              </a:rPr>
              <a:t> od </a:t>
            </a:r>
            <a:r>
              <a:rPr lang="en-US" sz="1500" dirty="0" err="1">
                <a:solidFill>
                  <a:schemeClr val="bg1"/>
                </a:solidFill>
                <a:latin typeface="Arial" panose="020B0604020202020204" pitchFamily="34" charset="0"/>
              </a:rPr>
              <a:t>relativno</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malo</a:t>
            </a:r>
            <a:r>
              <a:rPr lang="en-US" sz="1500" dirty="0">
                <a:solidFill>
                  <a:schemeClr val="bg1"/>
                </a:solidFill>
                <a:latin typeface="Arial" panose="020B0604020202020204" pitchFamily="34" charset="0"/>
              </a:rPr>
              <a:t> alto </a:t>
            </a:r>
            <a:r>
              <a:rPr lang="en-US" sz="1500" dirty="0" err="1">
                <a:solidFill>
                  <a:schemeClr val="bg1"/>
                </a:solidFill>
                <a:latin typeface="Arial" panose="020B0604020202020204" pitchFamily="34" charset="0"/>
              </a:rPr>
              <a:t>saksofonista</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ovog</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doba</a:t>
            </a:r>
            <a:r>
              <a:rPr lang="en-US" sz="1500" dirty="0">
                <a:solidFill>
                  <a:schemeClr val="bg1"/>
                </a:solidFill>
                <a:latin typeface="Arial" panose="020B0604020202020204" pitchFamily="34" charset="0"/>
              </a:rPr>
              <a:t> da bi </a:t>
            </a:r>
            <a:r>
              <a:rPr lang="en-US" sz="1500" dirty="0" err="1">
                <a:solidFill>
                  <a:schemeClr val="bg1"/>
                </a:solidFill>
                <a:latin typeface="Arial" panose="020B0604020202020204" pitchFamily="34" charset="0"/>
              </a:rPr>
              <a:t>zadržao</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karakterističan</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stil</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kada</a:t>
            </a:r>
            <a:r>
              <a:rPr lang="en-US" sz="1500" dirty="0">
                <a:solidFill>
                  <a:schemeClr val="bg1"/>
                </a:solidFill>
                <a:latin typeface="Arial" panose="020B0604020202020204" pitchFamily="34" charset="0"/>
              </a:rPr>
              <a:t> je </a:t>
            </a:r>
            <a:r>
              <a:rPr lang="en-US" sz="1500" b="0" i="0" u="none" strike="noStrike" dirty="0">
                <a:solidFill>
                  <a:schemeClr val="bg1"/>
                </a:solidFill>
                <a:effectLst/>
                <a:latin typeface="Arial" panose="020B0604020202020204" pitchFamily="34" charset="0"/>
                <a:hlinkClick r:id="rId10" tooltip="Charlie Parker"/>
              </a:rPr>
              <a:t>Charlie Parker</a:t>
            </a:r>
            <a:r>
              <a:rPr lang="en-US" sz="1500" b="0" i="0" dirty="0">
                <a:solidFill>
                  <a:schemeClr val="bg1"/>
                </a:solidFill>
                <a:effectLst/>
                <a:latin typeface="Arial" panose="020B0604020202020204" pitchFamily="34" charset="0"/>
              </a:rPr>
              <a:t> </a:t>
            </a:r>
            <a:r>
              <a:rPr lang="en-US" sz="1500" dirty="0" err="1">
                <a:solidFill>
                  <a:schemeClr val="bg1"/>
                </a:solidFill>
                <a:latin typeface="Arial" panose="020B0604020202020204" pitchFamily="34" charset="0"/>
              </a:rPr>
              <a:t>izvršio</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ogroman</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uticaj</a:t>
            </a:r>
            <a:r>
              <a:rPr lang="en-US" sz="1500" dirty="0">
                <a:solidFill>
                  <a:schemeClr val="bg1"/>
                </a:solidFill>
                <a:latin typeface="Arial" panose="020B0604020202020204" pitchFamily="34" charset="0"/>
              </a:rPr>
              <a:t>. Kao </a:t>
            </a:r>
            <a:r>
              <a:rPr lang="en-US" sz="1500" dirty="0" err="1">
                <a:solidFill>
                  <a:schemeClr val="bg1"/>
                </a:solidFill>
                <a:latin typeface="Arial" panose="020B0604020202020204" pitchFamily="34" charset="0"/>
              </a:rPr>
              <a:t>i</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drugi</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učenici</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Tristana</a:t>
            </a:r>
            <a:r>
              <a:rPr lang="en-US" sz="1500" dirty="0">
                <a:solidFill>
                  <a:schemeClr val="bg1"/>
                </a:solidFill>
                <a:latin typeface="Arial" panose="020B0604020202020204" pitchFamily="34" charset="0"/>
              </a:rPr>
              <a:t>, Konitz je </a:t>
            </a:r>
            <a:r>
              <a:rPr lang="en-US" sz="1500" dirty="0" err="1">
                <a:solidFill>
                  <a:schemeClr val="bg1"/>
                </a:solidFill>
                <a:latin typeface="Arial" panose="020B0604020202020204" pitchFamily="34" charset="0"/>
              </a:rPr>
              <a:t>improvizovao</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duge</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melodične</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linije</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sa</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ritmičkim</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interesovanjem</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koje</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dolazi</a:t>
            </a:r>
            <a:r>
              <a:rPr lang="en-US" sz="1500" dirty="0">
                <a:solidFill>
                  <a:schemeClr val="bg1"/>
                </a:solidFill>
                <a:latin typeface="Arial" panose="020B0604020202020204" pitchFamily="34" charset="0"/>
              </a:rPr>
              <a:t> od </a:t>
            </a:r>
            <a:r>
              <a:rPr lang="en-US" sz="1500" dirty="0" err="1">
                <a:solidFill>
                  <a:schemeClr val="bg1"/>
                </a:solidFill>
                <a:latin typeface="Arial" panose="020B0604020202020204" pitchFamily="34" charset="0"/>
              </a:rPr>
              <a:t>čudnih</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akcenata</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ili</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čudnim</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grupama</a:t>
            </a:r>
            <a:r>
              <a:rPr lang="en-US" sz="1500" dirty="0">
                <a:solidFill>
                  <a:schemeClr val="bg1"/>
                </a:solidFill>
                <a:latin typeface="Arial" panose="020B0604020202020204" pitchFamily="34" charset="0"/>
              </a:rPr>
              <a:t> nota </a:t>
            </a:r>
            <a:r>
              <a:rPr lang="en-US" sz="1500" dirty="0" err="1">
                <a:solidFill>
                  <a:schemeClr val="bg1"/>
                </a:solidFill>
                <a:latin typeface="Arial" panose="020B0604020202020204" pitchFamily="34" charset="0"/>
              </a:rPr>
              <a:t>koje</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nagoveštavaju</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nametanje</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jednog</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potpisa</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preko</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drugog</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Drugi</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saksofonisti</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su</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bili</a:t>
            </a:r>
            <a:r>
              <a:rPr lang="en-US" sz="1500" dirty="0">
                <a:solidFill>
                  <a:schemeClr val="bg1"/>
                </a:solidFill>
                <a:latin typeface="Arial" panose="020B0604020202020204" pitchFamily="34" charset="0"/>
              </a:rPr>
              <a:t> pod </a:t>
            </a:r>
            <a:r>
              <a:rPr lang="en-US" sz="1500" dirty="0" err="1">
                <a:solidFill>
                  <a:schemeClr val="bg1"/>
                </a:solidFill>
                <a:latin typeface="Arial" panose="020B0604020202020204" pitchFamily="34" charset="0"/>
              </a:rPr>
              <a:t>jakim</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uticajem</a:t>
            </a:r>
            <a:r>
              <a:rPr lang="en-US" sz="1500" dirty="0">
                <a:solidFill>
                  <a:schemeClr val="bg1"/>
                </a:solidFill>
                <a:latin typeface="Arial" panose="020B0604020202020204" pitchFamily="34" charset="0"/>
              </a:rPr>
              <a:t> Konica, </a:t>
            </a:r>
            <a:r>
              <a:rPr lang="en-US" sz="1500" dirty="0" err="1">
                <a:solidFill>
                  <a:schemeClr val="bg1"/>
                </a:solidFill>
                <a:latin typeface="Arial" panose="020B0604020202020204" pitchFamily="34" charset="0"/>
              </a:rPr>
              <a:t>kao</a:t>
            </a:r>
            <a:r>
              <a:rPr lang="en-US" sz="1500" dirty="0">
                <a:solidFill>
                  <a:schemeClr val="bg1"/>
                </a:solidFill>
                <a:latin typeface="Arial" panose="020B0604020202020204" pitchFamily="34" charset="0"/>
              </a:rPr>
              <a:t> </a:t>
            </a:r>
            <a:r>
              <a:rPr lang="en-US" sz="1500" dirty="0" err="1">
                <a:solidFill>
                  <a:schemeClr val="bg1"/>
                </a:solidFill>
                <a:latin typeface="Arial" panose="020B0604020202020204" pitchFamily="34" charset="0"/>
              </a:rPr>
              <a:t>što</a:t>
            </a:r>
            <a:r>
              <a:rPr lang="en-US" sz="1500" dirty="0">
                <a:solidFill>
                  <a:schemeClr val="bg1"/>
                </a:solidFill>
                <a:latin typeface="Arial" panose="020B0604020202020204" pitchFamily="34" charset="0"/>
              </a:rPr>
              <a:t> je </a:t>
            </a:r>
            <a:r>
              <a:rPr lang="en-US" sz="1500" b="0" i="0" u="none" strike="noStrike" dirty="0">
                <a:solidFill>
                  <a:schemeClr val="bg1"/>
                </a:solidFill>
                <a:effectLst/>
                <a:latin typeface="Arial" panose="020B0604020202020204" pitchFamily="34" charset="0"/>
                <a:hlinkClick r:id="rId11" tooltip="Paul Desmond"/>
              </a:rPr>
              <a:t>Paul Desmond</a:t>
            </a:r>
            <a:r>
              <a:rPr lang="en-US" sz="1500" b="0" i="0" dirty="0">
                <a:solidFill>
                  <a:schemeClr val="bg1"/>
                </a:solidFill>
                <a:effectLst/>
                <a:latin typeface="Arial" panose="020B0604020202020204" pitchFamily="34" charset="0"/>
              </a:rPr>
              <a:t> </a:t>
            </a:r>
            <a:r>
              <a:rPr lang="sr-Latn-RS" sz="1500" b="0" i="0" dirty="0">
                <a:solidFill>
                  <a:schemeClr val="bg1"/>
                </a:solidFill>
                <a:effectLst/>
                <a:latin typeface="Arial" panose="020B0604020202020204" pitchFamily="34" charset="0"/>
              </a:rPr>
              <a:t>i </a:t>
            </a:r>
            <a:r>
              <a:rPr lang="en-US" sz="1500" b="0" i="0" dirty="0">
                <a:solidFill>
                  <a:schemeClr val="bg1"/>
                </a:solidFill>
                <a:effectLst/>
                <a:latin typeface="Arial" panose="020B0604020202020204" pitchFamily="34" charset="0"/>
              </a:rPr>
              <a:t> </a:t>
            </a:r>
            <a:r>
              <a:rPr lang="en-US" sz="1500" b="0" i="0" u="none" strike="noStrike" dirty="0">
                <a:solidFill>
                  <a:schemeClr val="bg1"/>
                </a:solidFill>
                <a:effectLst/>
                <a:latin typeface="Arial" panose="020B0604020202020204" pitchFamily="34" charset="0"/>
                <a:hlinkClick r:id="rId12" tooltip="Art Pepper"/>
              </a:rPr>
              <a:t>Art Pepper</a:t>
            </a:r>
            <a:r>
              <a:rPr lang="en-US" sz="1500" b="0" i="0" dirty="0">
                <a:solidFill>
                  <a:schemeClr val="bg1"/>
                </a:solidFill>
                <a:effectLst/>
                <a:latin typeface="Arial" panose="020B0604020202020204" pitchFamily="34" charset="0"/>
              </a:rPr>
              <a:t>.</a:t>
            </a:r>
            <a:endParaRPr lang="en-US" sz="1500" b="0" i="0" dirty="0">
              <a:solidFill>
                <a:schemeClr val="bg1"/>
              </a:solidFill>
              <a:effectLst/>
              <a:latin typeface="Merriweather" panose="00000500000000000000" pitchFamily="2" charset="0"/>
            </a:endParaRPr>
          </a:p>
          <a:p>
            <a:endParaRPr lang="en-US" sz="1500" dirty="0">
              <a:solidFill>
                <a:schemeClr val="bg1"/>
              </a:solidFill>
            </a:endParaRPr>
          </a:p>
        </p:txBody>
      </p:sp>
      <p:pic>
        <p:nvPicPr>
          <p:cNvPr id="5" name="Online Media 4" title="Lee Konitz New Quartet - Jazzwoche Burghausen 2012 ᴴᴰ">
            <a:hlinkClick r:id="" action="ppaction://media"/>
            <a:extLst>
              <a:ext uri="{FF2B5EF4-FFF2-40B4-BE49-F238E27FC236}">
                <a16:creationId xmlns:a16="http://schemas.microsoft.com/office/drawing/2014/main" id="{F4EFE776-FAB2-B031-CBD3-2D6876060E32}"/>
              </a:ext>
            </a:extLst>
          </p:cNvPr>
          <p:cNvPicPr>
            <a:picLocks noRot="1" noChangeAspect="1"/>
          </p:cNvPicPr>
          <p:nvPr>
            <a:videoFile r:link="rId1"/>
          </p:nvPr>
        </p:nvPicPr>
        <p:blipFill>
          <a:blip r:embed="rId13"/>
          <a:stretch>
            <a:fillRect/>
          </a:stretch>
        </p:blipFill>
        <p:spPr>
          <a:xfrm>
            <a:off x="3934736" y="2253788"/>
            <a:ext cx="2540000" cy="1435100"/>
          </a:xfrm>
          <a:prstGeom prst="rect">
            <a:avLst/>
          </a:prstGeom>
        </p:spPr>
      </p:pic>
    </p:spTree>
    <p:extLst>
      <p:ext uri="{BB962C8B-B14F-4D97-AF65-F5344CB8AC3E}">
        <p14:creationId xmlns:p14="http://schemas.microsoft.com/office/powerpoint/2010/main" val="271206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3FD811-49B5-4678-A7E7-0F935F5473B7}"/>
              </a:ext>
            </a:extLst>
          </p:cNvPr>
          <p:cNvSpPr>
            <a:spLocks noGrp="1"/>
          </p:cNvSpPr>
          <p:nvPr>
            <p:ph type="title"/>
          </p:nvPr>
        </p:nvSpPr>
        <p:spPr>
          <a:xfrm>
            <a:off x="524256" y="491260"/>
            <a:ext cx="6594189" cy="1625210"/>
          </a:xfrm>
        </p:spPr>
        <p:txBody>
          <a:bodyPr>
            <a:normAutofit/>
          </a:bodyPr>
          <a:lstStyle/>
          <a:p>
            <a:r>
              <a:rPr lang="en-US" b="1" dirty="0" err="1">
                <a:solidFill>
                  <a:srgbClr val="FFFFFF"/>
                </a:solidFill>
              </a:rPr>
              <a:t>Jevreji</a:t>
            </a:r>
            <a:r>
              <a:rPr lang="en-US" b="1" dirty="0">
                <a:solidFill>
                  <a:srgbClr val="FFFFFF"/>
                </a:solidFill>
              </a:rPr>
              <a:t> koji </a:t>
            </a:r>
            <a:r>
              <a:rPr lang="en-US" b="1" dirty="0" err="1">
                <a:solidFill>
                  <a:srgbClr val="FFFFFF"/>
                </a:solidFill>
              </a:rPr>
              <a:t>su</a:t>
            </a:r>
            <a:r>
              <a:rPr lang="en-US" b="1" dirty="0">
                <a:solidFill>
                  <a:srgbClr val="FFFFFF"/>
                </a:solidFill>
              </a:rPr>
              <a:t> </a:t>
            </a:r>
            <a:r>
              <a:rPr lang="en-US" b="1" dirty="0" err="1">
                <a:solidFill>
                  <a:srgbClr val="FFFFFF"/>
                </a:solidFill>
              </a:rPr>
              <a:t>promenili</a:t>
            </a:r>
            <a:r>
              <a:rPr lang="en-US" b="1" dirty="0">
                <a:solidFill>
                  <a:srgbClr val="FFFFFF"/>
                </a:solidFill>
              </a:rPr>
              <a:t> </a:t>
            </a:r>
            <a:r>
              <a:rPr lang="en-US" b="1" dirty="0" err="1">
                <a:solidFill>
                  <a:srgbClr val="FFFFFF"/>
                </a:solidFill>
              </a:rPr>
              <a:t>zvuk</a:t>
            </a:r>
            <a:r>
              <a:rPr lang="en-US" b="1" dirty="0">
                <a:solidFill>
                  <a:srgbClr val="FFFFFF"/>
                </a:solidFill>
              </a:rPr>
              <a:t> </a:t>
            </a:r>
            <a:r>
              <a:rPr lang="en-US" b="1" dirty="0" err="1">
                <a:solidFill>
                  <a:srgbClr val="FFFFFF"/>
                </a:solidFill>
              </a:rPr>
              <a:t>džeza</a:t>
            </a:r>
            <a:endParaRPr lang="en-US" dirty="0">
              <a:solidFill>
                <a:srgbClr val="FFFFFF"/>
              </a:solidFill>
            </a:endParaRPr>
          </a:p>
        </p:txBody>
      </p:sp>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4894533-BD93-41B1-9AE9-BCC00069DB7A}"/>
              </a:ext>
            </a:extLst>
          </p:cNvPr>
          <p:cNvSpPr>
            <a:spLocks noGrp="1"/>
          </p:cNvSpPr>
          <p:nvPr>
            <p:ph idx="1"/>
          </p:nvPr>
        </p:nvSpPr>
        <p:spPr>
          <a:xfrm>
            <a:off x="7724519" y="1300814"/>
            <a:ext cx="3943225" cy="4852362"/>
          </a:xfrm>
        </p:spPr>
        <p:txBody>
          <a:bodyPr anchor="ctr">
            <a:normAutofit/>
          </a:bodyPr>
          <a:lstStyle/>
          <a:p>
            <a:r>
              <a:rPr lang="en-US" sz="2000" b="1" i="0" dirty="0">
                <a:solidFill>
                  <a:srgbClr val="FFFFFF"/>
                </a:solidFill>
                <a:effectLst/>
                <a:latin typeface="Merriweather" panose="00000500000000000000" pitchFamily="2" charset="0"/>
              </a:rPr>
              <a:t>Herbie Mann (1930-2003):</a:t>
            </a:r>
          </a:p>
          <a:p>
            <a:r>
              <a:rPr lang="en-US" sz="2000" b="0" i="0" dirty="0">
                <a:solidFill>
                  <a:srgbClr val="FFFFFF"/>
                </a:solidFill>
                <a:effectLst/>
                <a:latin typeface="Merriweather" panose="00000500000000000000" pitchFamily="2" charset="0"/>
              </a:rPr>
              <a:t>Herbert Jay Solomon </a:t>
            </a:r>
            <a:r>
              <a:rPr lang="en-US" sz="2000" dirty="0" err="1">
                <a:solidFill>
                  <a:srgbClr val="FFFFFF"/>
                </a:solidFill>
                <a:latin typeface="Merriweather" panose="00000500000000000000" pitchFamily="2" charset="0"/>
              </a:rPr>
              <a:t>rođen</a:t>
            </a:r>
            <a:r>
              <a:rPr lang="en-US" sz="2000" dirty="0">
                <a:solidFill>
                  <a:srgbClr val="FFFFFF"/>
                </a:solidFill>
                <a:latin typeface="Merriweather" panose="00000500000000000000" pitchFamily="2" charset="0"/>
              </a:rPr>
              <a:t> je u </a:t>
            </a:r>
            <a:r>
              <a:rPr lang="en-US" sz="2000" dirty="0" err="1">
                <a:solidFill>
                  <a:srgbClr val="FFFFFF"/>
                </a:solidFill>
                <a:latin typeface="Merriweather" panose="00000500000000000000" pitchFamily="2" charset="0"/>
              </a:rPr>
              <a:t>Bruklinu</a:t>
            </a:r>
            <a:r>
              <a:rPr lang="en-US" sz="2000" dirty="0">
                <a:solidFill>
                  <a:srgbClr val="FFFFFF"/>
                </a:solidFill>
                <a:latin typeface="Merriweather" panose="00000500000000000000" pitchFamily="2" charset="0"/>
              </a:rPr>
              <a:t>, a </a:t>
            </a:r>
            <a:r>
              <a:rPr lang="en-US" sz="2000" dirty="0" err="1">
                <a:solidFill>
                  <a:srgbClr val="FFFFFF"/>
                </a:solidFill>
                <a:latin typeface="Merriweather" panose="00000500000000000000" pitchFamily="2" charset="0"/>
              </a:rPr>
              <a:t>prvu</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profesionalnu</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svirku</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dobio</a:t>
            </a:r>
            <a:r>
              <a:rPr lang="en-US" sz="2000" dirty="0">
                <a:solidFill>
                  <a:srgbClr val="FFFFFF"/>
                </a:solidFill>
                <a:latin typeface="Merriweather" panose="00000500000000000000" pitchFamily="2" charset="0"/>
              </a:rPr>
              <a:t> je </a:t>
            </a:r>
            <a:r>
              <a:rPr lang="en-US" sz="2000" dirty="0" err="1">
                <a:solidFill>
                  <a:srgbClr val="FFFFFF"/>
                </a:solidFill>
                <a:latin typeface="Merriweather" panose="00000500000000000000" pitchFamily="2" charset="0"/>
              </a:rPr>
              <a:t>sa</a:t>
            </a:r>
            <a:r>
              <a:rPr lang="en-US" sz="2000" dirty="0">
                <a:solidFill>
                  <a:srgbClr val="FFFFFF"/>
                </a:solidFill>
                <a:latin typeface="Merriweather" panose="00000500000000000000" pitchFamily="2" charset="0"/>
              </a:rPr>
              <a:t> 15 godina u </a:t>
            </a:r>
            <a:r>
              <a:rPr lang="en-US" sz="2000" dirty="0" err="1">
                <a:solidFill>
                  <a:srgbClr val="FFFFFF"/>
                </a:solidFill>
                <a:latin typeface="Merriweather" panose="00000500000000000000" pitchFamily="2" charset="0"/>
              </a:rPr>
              <a:t>Katskilsu</a:t>
            </a:r>
            <a:r>
              <a:rPr lang="en-US" sz="2000" dirty="0">
                <a:solidFill>
                  <a:srgbClr val="FFFFFF"/>
                </a:solidFill>
                <a:latin typeface="Merriweather" panose="00000500000000000000" pitchFamily="2" charset="0"/>
              </a:rPr>
              <a:t>. </a:t>
            </a:r>
            <a:r>
              <a:rPr lang="sr-Latn-RS" sz="2000" dirty="0">
                <a:solidFill>
                  <a:srgbClr val="FFFFFF"/>
                </a:solidFill>
                <a:latin typeface="Merriweather" panose="00000500000000000000" pitchFamily="2" charset="0"/>
              </a:rPr>
              <a:t>I</a:t>
            </a:r>
            <a:r>
              <a:rPr lang="en-US" sz="2000" dirty="0" err="1">
                <a:solidFill>
                  <a:srgbClr val="FFFFFF"/>
                </a:solidFill>
                <a:latin typeface="Merriweather" panose="00000500000000000000" pitchFamily="2" charset="0"/>
              </a:rPr>
              <a:t>mao</a:t>
            </a:r>
            <a:r>
              <a:rPr lang="en-US" sz="2000" dirty="0">
                <a:solidFill>
                  <a:srgbClr val="FFFFFF"/>
                </a:solidFill>
                <a:latin typeface="Merriweather" panose="00000500000000000000" pitchFamily="2" charset="0"/>
              </a:rPr>
              <a:t> je </a:t>
            </a:r>
            <a:r>
              <a:rPr lang="en-US" sz="2000" dirty="0" err="1">
                <a:solidFill>
                  <a:srgbClr val="FFFFFF"/>
                </a:solidFill>
                <a:latin typeface="Merriweather" panose="00000500000000000000" pitchFamily="2" charset="0"/>
              </a:rPr>
              <a:t>veliki</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broj</a:t>
            </a:r>
            <a:r>
              <a:rPr lang="en-US" sz="2000" dirty="0">
                <a:solidFill>
                  <a:srgbClr val="FFFFFF"/>
                </a:solidFill>
                <a:latin typeface="Merriweather" panose="00000500000000000000" pitchFamily="2" charset="0"/>
              </a:rPr>
              <a:t> Billboard top 200 </a:t>
            </a:r>
            <a:r>
              <a:rPr lang="en-US" sz="2000" dirty="0" err="1">
                <a:solidFill>
                  <a:srgbClr val="FFFFFF"/>
                </a:solidFill>
                <a:latin typeface="Merriweather" panose="00000500000000000000" pitchFamily="2" charset="0"/>
              </a:rPr>
              <a:t>albuma</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što</a:t>
            </a:r>
            <a:r>
              <a:rPr lang="en-US" sz="2000" dirty="0">
                <a:solidFill>
                  <a:srgbClr val="FFFFFF"/>
                </a:solidFill>
                <a:latin typeface="Merriweather" panose="00000500000000000000" pitchFamily="2" charset="0"/>
              </a:rPr>
              <a:t> je </a:t>
            </a:r>
            <a:r>
              <a:rPr lang="en-US" sz="2000" dirty="0" err="1">
                <a:solidFill>
                  <a:srgbClr val="FFFFFF"/>
                </a:solidFill>
                <a:latin typeface="Merriweather" panose="00000500000000000000" pitchFamily="2" charset="0"/>
              </a:rPr>
              <a:t>nivo</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mejnstrim</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uspeha</a:t>
            </a:r>
            <a:r>
              <a:rPr lang="en-US" sz="2000" dirty="0">
                <a:solidFill>
                  <a:srgbClr val="FFFFFF"/>
                </a:solidFill>
                <a:latin typeface="Merriweather" panose="00000500000000000000" pitchFamily="2" charset="0"/>
              </a:rPr>
              <a:t> koji je </a:t>
            </a:r>
            <a:r>
              <a:rPr lang="en-US" sz="2000" dirty="0" err="1">
                <a:solidFill>
                  <a:srgbClr val="FFFFFF"/>
                </a:solidFill>
                <a:latin typeface="Merriweather" panose="00000500000000000000" pitchFamily="2" charset="0"/>
              </a:rPr>
              <a:t>izmakao</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većini</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džez</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izvođača</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Međutim</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još</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čudnije</a:t>
            </a:r>
            <a:r>
              <a:rPr lang="en-US" sz="2000" dirty="0">
                <a:solidFill>
                  <a:srgbClr val="FFFFFF"/>
                </a:solidFill>
                <a:latin typeface="Merriweather" panose="00000500000000000000" pitchFamily="2" charset="0"/>
              </a:rPr>
              <a:t> je </a:t>
            </a:r>
            <a:r>
              <a:rPr lang="en-US" sz="2000" dirty="0" err="1">
                <a:solidFill>
                  <a:srgbClr val="FFFFFF"/>
                </a:solidFill>
                <a:latin typeface="Merriweather" panose="00000500000000000000" pitchFamily="2" charset="0"/>
              </a:rPr>
              <a:t>bilo</a:t>
            </a:r>
            <a:r>
              <a:rPr lang="en-US" sz="2000" dirty="0">
                <a:solidFill>
                  <a:srgbClr val="FFFFFF"/>
                </a:solidFill>
                <a:latin typeface="Merriweather" panose="00000500000000000000" pitchFamily="2" charset="0"/>
              </a:rPr>
              <a:t> to </a:t>
            </a:r>
            <a:r>
              <a:rPr lang="en-US" sz="2000" dirty="0" err="1">
                <a:solidFill>
                  <a:srgbClr val="FFFFFF"/>
                </a:solidFill>
                <a:latin typeface="Merriweather" panose="00000500000000000000" pitchFamily="2" charset="0"/>
              </a:rPr>
              <a:t>što</a:t>
            </a:r>
            <a:r>
              <a:rPr lang="en-US" sz="2000" dirty="0">
                <a:solidFill>
                  <a:srgbClr val="FFFFFF"/>
                </a:solidFill>
                <a:latin typeface="Merriweather" panose="00000500000000000000" pitchFamily="2" charset="0"/>
              </a:rPr>
              <a:t> je </a:t>
            </a:r>
            <a:r>
              <a:rPr lang="en-US" sz="2000" dirty="0" err="1">
                <a:solidFill>
                  <a:srgbClr val="FFFFFF"/>
                </a:solidFill>
                <a:latin typeface="Merriweather" panose="00000500000000000000" pitchFamily="2" charset="0"/>
              </a:rPr>
              <a:t>uspeh</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došao</a:t>
            </a:r>
            <a:r>
              <a:rPr lang="en-US" sz="2000" dirty="0">
                <a:solidFill>
                  <a:srgbClr val="FFFFFF"/>
                </a:solidFill>
                <a:latin typeface="Merriweather" panose="00000500000000000000" pitchFamily="2" charset="0"/>
              </a:rPr>
              <a:t> od </a:t>
            </a:r>
            <a:r>
              <a:rPr lang="en-US" sz="2000" dirty="0" err="1">
                <a:solidFill>
                  <a:srgbClr val="FFFFFF"/>
                </a:solidFill>
                <a:latin typeface="Merriweather" panose="00000500000000000000" pitchFamily="2" charset="0"/>
              </a:rPr>
              <a:t>flautiste</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što</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teško</a:t>
            </a:r>
            <a:r>
              <a:rPr lang="en-US" sz="2000" dirty="0">
                <a:solidFill>
                  <a:srgbClr val="FFFFFF"/>
                </a:solidFill>
                <a:latin typeface="Merriweather" panose="00000500000000000000" pitchFamily="2" charset="0"/>
              </a:rPr>
              <a:t> da je </a:t>
            </a:r>
            <a:r>
              <a:rPr lang="en-US" sz="2000" dirty="0" err="1">
                <a:solidFill>
                  <a:srgbClr val="FFFFFF"/>
                </a:solidFill>
                <a:latin typeface="Merriweather" panose="00000500000000000000" pitchFamily="2" charset="0"/>
              </a:rPr>
              <a:t>uobičajeni</a:t>
            </a:r>
            <a:r>
              <a:rPr lang="en-US" sz="2000" dirty="0">
                <a:solidFill>
                  <a:srgbClr val="FFFFFF"/>
                </a:solidFill>
                <a:latin typeface="Merriweather" panose="00000500000000000000" pitchFamily="2" charset="0"/>
              </a:rPr>
              <a:t> </a:t>
            </a:r>
            <a:r>
              <a:rPr lang="en-US" sz="2000" dirty="0" err="1">
                <a:solidFill>
                  <a:srgbClr val="FFFFFF"/>
                </a:solidFill>
                <a:latin typeface="Merriweather" panose="00000500000000000000" pitchFamily="2" charset="0"/>
              </a:rPr>
              <a:t>džez</a:t>
            </a:r>
            <a:r>
              <a:rPr lang="en-US" sz="2000" dirty="0">
                <a:solidFill>
                  <a:srgbClr val="FFFFFF"/>
                </a:solidFill>
                <a:latin typeface="Merriweather" panose="00000500000000000000" pitchFamily="2" charset="0"/>
              </a:rPr>
              <a:t> instrument.</a:t>
            </a:r>
            <a:endParaRPr lang="en-US" sz="2000" dirty="0">
              <a:solidFill>
                <a:srgbClr val="FFFFFF"/>
              </a:solidFill>
            </a:endParaRPr>
          </a:p>
        </p:txBody>
      </p:sp>
      <p:sp>
        <p:nvSpPr>
          <p:cNvPr id="12" name="TextBox 11">
            <a:extLst>
              <a:ext uri="{FF2B5EF4-FFF2-40B4-BE49-F238E27FC236}">
                <a16:creationId xmlns:a16="http://schemas.microsoft.com/office/drawing/2014/main" id="{2052881D-82B4-48BD-ABCC-B2CD9D099A32}"/>
              </a:ext>
            </a:extLst>
          </p:cNvPr>
          <p:cNvSpPr txBox="1"/>
          <p:nvPr/>
        </p:nvSpPr>
        <p:spPr>
          <a:xfrm>
            <a:off x="6358468" y="548393"/>
            <a:ext cx="4969932" cy="369332"/>
          </a:xfrm>
          <a:prstGeom prst="rect">
            <a:avLst/>
          </a:prstGeom>
          <a:solidFill>
            <a:schemeClr val="accent2"/>
          </a:solidFill>
        </p:spPr>
        <p:txBody>
          <a:bodyPr wrap="square">
            <a:spAutoFit/>
          </a:bodyPr>
          <a:lstStyle/>
          <a:p>
            <a:r>
              <a:rPr lang="en-US" dirty="0">
                <a:hlinkClick r:id="rId3"/>
              </a:rPr>
              <a:t>https://www.youtube.com/watch?v=OzELBrq2loI</a:t>
            </a:r>
            <a:r>
              <a:rPr lang="sr-Latn-RS" dirty="0"/>
              <a:t> </a:t>
            </a:r>
            <a:endParaRPr lang="en-US" dirty="0"/>
          </a:p>
        </p:txBody>
      </p:sp>
      <p:pic>
        <p:nvPicPr>
          <p:cNvPr id="2050" name="Picture 2" descr="Herbie Mann Comin' Home Page">
            <a:extLst>
              <a:ext uri="{FF2B5EF4-FFF2-40B4-BE49-F238E27FC236}">
                <a16:creationId xmlns:a16="http://schemas.microsoft.com/office/drawing/2014/main" id="{E01FC185-D9B8-60CB-C49C-6A5834DDA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256" y="2758234"/>
            <a:ext cx="2891830" cy="2904740"/>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Herbie Mann - Watermelon Man.wmv">
            <a:hlinkClick r:id="" action="ppaction://media"/>
            <a:extLst>
              <a:ext uri="{FF2B5EF4-FFF2-40B4-BE49-F238E27FC236}">
                <a16:creationId xmlns:a16="http://schemas.microsoft.com/office/drawing/2014/main" id="{104832D8-0E1C-551B-BF09-1F72B008C128}"/>
              </a:ext>
            </a:extLst>
          </p:cNvPr>
          <p:cNvPicPr>
            <a:picLocks noRot="1" noChangeAspect="1"/>
          </p:cNvPicPr>
          <p:nvPr>
            <a:videoFile r:link="rId1"/>
          </p:nvPr>
        </p:nvPicPr>
        <p:blipFill>
          <a:blip r:embed="rId5"/>
          <a:stretch>
            <a:fillRect/>
          </a:stretch>
        </p:blipFill>
        <p:spPr>
          <a:xfrm>
            <a:off x="3622175" y="2758234"/>
            <a:ext cx="3763678" cy="2822759"/>
          </a:xfrm>
          <a:prstGeom prst="rect">
            <a:avLst/>
          </a:prstGeom>
        </p:spPr>
      </p:pic>
    </p:spTree>
    <p:extLst>
      <p:ext uri="{BB962C8B-B14F-4D97-AF65-F5344CB8AC3E}">
        <p14:creationId xmlns:p14="http://schemas.microsoft.com/office/powerpoint/2010/main" val="40962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50BE040-A197-296C-B365-53BB913CCC46}"/>
              </a:ext>
            </a:extLst>
          </p:cNvPr>
          <p:cNvSpPr>
            <a:spLocks noGrp="1"/>
          </p:cNvSpPr>
          <p:nvPr>
            <p:ph type="title"/>
          </p:nvPr>
        </p:nvSpPr>
        <p:spPr>
          <a:xfrm>
            <a:off x="1047280" y="759805"/>
            <a:ext cx="10306520" cy="1325563"/>
          </a:xfrm>
        </p:spPr>
        <p:txBody>
          <a:bodyPr>
            <a:normAutofit/>
          </a:bodyPr>
          <a:lstStyle/>
          <a:p>
            <a:r>
              <a:rPr lang="en-US" sz="4000" b="1">
                <a:solidFill>
                  <a:srgbClr val="FFFFFF"/>
                </a:solidFill>
              </a:rPr>
              <a:t>Jevreji koji su promenili zvuk Džez</a:t>
            </a:r>
            <a:r>
              <a:rPr lang="sr-Latn-RS" sz="4000" b="1">
                <a:solidFill>
                  <a:srgbClr val="FFFFFF"/>
                </a:solidFill>
              </a:rPr>
              <a:t>a</a:t>
            </a:r>
            <a:endParaRPr lang="en-US" sz="4000">
              <a:solidFill>
                <a:srgbClr val="FFFFFF"/>
              </a:solidFill>
            </a:endParaRPr>
          </a:p>
        </p:txBody>
      </p:sp>
      <p:sp>
        <p:nvSpPr>
          <p:cNvPr id="3" name="Content Placeholder 2">
            <a:extLst>
              <a:ext uri="{FF2B5EF4-FFF2-40B4-BE49-F238E27FC236}">
                <a16:creationId xmlns:a16="http://schemas.microsoft.com/office/drawing/2014/main" id="{22341042-8241-8471-FB34-4F1F0C0E2716}"/>
              </a:ext>
            </a:extLst>
          </p:cNvPr>
          <p:cNvSpPr>
            <a:spLocks noGrp="1"/>
          </p:cNvSpPr>
          <p:nvPr>
            <p:ph idx="1"/>
          </p:nvPr>
        </p:nvSpPr>
        <p:spPr>
          <a:xfrm>
            <a:off x="1424904" y="2494450"/>
            <a:ext cx="4053545" cy="3563159"/>
          </a:xfrm>
        </p:spPr>
        <p:txBody>
          <a:bodyPr>
            <a:normAutofit/>
          </a:bodyPr>
          <a:lstStyle/>
          <a:p>
            <a:r>
              <a:rPr lang="en-US" sz="1500" b="1" i="0">
                <a:effectLst/>
                <a:latin typeface="Arial" panose="020B0604020202020204" pitchFamily="34" charset="0"/>
              </a:rPr>
              <a:t>David Stephen Koz</a:t>
            </a:r>
            <a:r>
              <a:rPr lang="en-US" sz="1500" b="0" i="0">
                <a:effectLst/>
                <a:latin typeface="Arial" panose="020B0604020202020204" pitchFamily="34" charset="0"/>
              </a:rPr>
              <a:t> (1963</a:t>
            </a:r>
            <a:r>
              <a:rPr lang="sr-Latn-RS" sz="1500" b="0" i="0">
                <a:effectLst/>
                <a:latin typeface="Arial" panose="020B0604020202020204" pitchFamily="34" charset="0"/>
              </a:rPr>
              <a:t>-</a:t>
            </a:r>
            <a:r>
              <a:rPr lang="en-US" sz="1500" b="0" i="0">
                <a:effectLst/>
                <a:latin typeface="Arial" panose="020B0604020202020204" pitchFamily="34" charset="0"/>
              </a:rPr>
              <a:t>)</a:t>
            </a:r>
            <a:r>
              <a:rPr lang="sr-Latn-RS" sz="1500" b="0" i="0" baseline="30000">
                <a:effectLst/>
                <a:latin typeface="Arial" panose="020B0604020202020204" pitchFamily="34" charset="0"/>
              </a:rPr>
              <a:t> </a:t>
            </a:r>
            <a:r>
              <a:rPr lang="en-US" sz="1500">
                <a:latin typeface="Arial" panose="020B0604020202020204" pitchFamily="34" charset="0"/>
              </a:rPr>
              <a:t>je Amerikanac </a:t>
            </a:r>
            <a:r>
              <a:rPr lang="en-US" sz="1500" b="0" i="0" u="none" strike="noStrike">
                <a:effectLst/>
                <a:latin typeface="Arial" panose="020B0604020202020204" pitchFamily="34" charset="0"/>
                <a:hlinkClick r:id="rId3" tooltip="Smooth jazz"/>
              </a:rPr>
              <a:t>smooth jazz</a:t>
            </a:r>
            <a:r>
              <a:rPr lang="en-US" sz="1500">
                <a:latin typeface="Arial" panose="020B0604020202020204" pitchFamily="34" charset="0"/>
              </a:rPr>
              <a:t> saksofonista.</a:t>
            </a:r>
            <a:endParaRPr lang="sr-Latn-RS" sz="1500">
              <a:latin typeface="Arial" panose="020B0604020202020204" pitchFamily="34" charset="0"/>
            </a:endParaRPr>
          </a:p>
          <a:p>
            <a:r>
              <a:rPr lang="sr-Latn-RS" sz="1500">
                <a:latin typeface="Arial" panose="020B0604020202020204" pitchFamily="34" charset="0"/>
              </a:rPr>
              <a:t>Godine 1989, Koz je odlučio da nastavi solo karijeru, i počeo da snima za </a:t>
            </a:r>
            <a:r>
              <a:rPr lang="en-US" sz="1500" b="0" i="0" u="none" strike="noStrike">
                <a:effectLst/>
                <a:latin typeface="Arial" panose="020B0604020202020204" pitchFamily="34" charset="0"/>
                <a:hlinkClick r:id="rId4" tooltip="Capitol Records"/>
              </a:rPr>
              <a:t>Capitol Records</a:t>
            </a:r>
            <a:r>
              <a:rPr lang="en-US" sz="1500">
                <a:latin typeface="Arial" panose="020B0604020202020204" pitchFamily="34" charset="0"/>
              </a:rPr>
              <a:t>. Njegovi albumi tamo uključuju </a:t>
            </a:r>
            <a:r>
              <a:rPr lang="en-US" sz="1500" b="0" i="1" u="none" strike="noStrike">
                <a:effectLst/>
                <a:latin typeface="Arial" panose="020B0604020202020204" pitchFamily="34" charset="0"/>
                <a:hlinkClick r:id="rId5" tooltip="Dave Koz (album)"/>
              </a:rPr>
              <a:t>Dave Koz</a:t>
            </a:r>
            <a:r>
              <a:rPr lang="en-US" sz="1500" b="0" i="0">
                <a:effectLst/>
                <a:latin typeface="Arial" panose="020B0604020202020204" pitchFamily="34" charset="0"/>
              </a:rPr>
              <a:t> (</a:t>
            </a:r>
            <a:r>
              <a:rPr lang="it-IT" sz="1500">
                <a:latin typeface="Arial" panose="020B0604020202020204" pitchFamily="34" charset="0"/>
              </a:rPr>
              <a:t>njegov solo debi iz 1990.</a:t>
            </a:r>
            <a:r>
              <a:rPr lang="en-US" sz="1500" b="0" i="0">
                <a:effectLst/>
                <a:latin typeface="Arial" panose="020B0604020202020204" pitchFamily="34" charset="0"/>
              </a:rPr>
              <a:t>), </a:t>
            </a:r>
            <a:r>
              <a:rPr lang="en-US" sz="1500" b="0" i="1" u="none" strike="noStrike">
                <a:effectLst/>
                <a:latin typeface="Arial" panose="020B0604020202020204" pitchFamily="34" charset="0"/>
                <a:hlinkClick r:id="rId6" tooltip="Lucky Man (Dave Koz album)"/>
              </a:rPr>
              <a:t>Lucky Man</a:t>
            </a:r>
            <a:r>
              <a:rPr lang="en-US" sz="1500" b="0" i="0">
                <a:effectLst/>
                <a:latin typeface="Arial" panose="020B0604020202020204" pitchFamily="34" charset="0"/>
              </a:rPr>
              <a:t>, </a:t>
            </a:r>
            <a:r>
              <a:rPr lang="en-US" sz="1500" b="0" i="1" u="none" strike="noStrike">
                <a:effectLst/>
                <a:latin typeface="Arial" panose="020B0604020202020204" pitchFamily="34" charset="0"/>
                <a:hlinkClick r:id="rId7" tooltip="The Dance (Dave Koz album)"/>
              </a:rPr>
              <a:t>The Dance</a:t>
            </a:r>
            <a:r>
              <a:rPr lang="en-US" sz="1500">
                <a:latin typeface="Arial" panose="020B0604020202020204" pitchFamily="34" charset="0"/>
              </a:rPr>
              <a:t>, </a:t>
            </a:r>
            <a:r>
              <a:rPr lang="sr-Latn-RS" sz="1500">
                <a:latin typeface="Arial" panose="020B0604020202020204" pitchFamily="34" charset="0"/>
              </a:rPr>
              <a:t>i</a:t>
            </a:r>
            <a:r>
              <a:rPr lang="en-US" sz="1500">
                <a:latin typeface="Arial" panose="020B0604020202020204" pitchFamily="34" charset="0"/>
              </a:rPr>
              <a:t> </a:t>
            </a:r>
            <a:r>
              <a:rPr lang="en-US" sz="1500" b="0" i="1" u="none" strike="noStrike">
                <a:effectLst/>
                <a:latin typeface="Arial" panose="020B0604020202020204" pitchFamily="34" charset="0"/>
                <a:hlinkClick r:id="rId8" tooltip="Saxophonic"/>
              </a:rPr>
              <a:t>Saxophonic</a:t>
            </a:r>
            <a:r>
              <a:rPr lang="en-US" sz="1500" b="0" i="0">
                <a:effectLst/>
                <a:latin typeface="Arial" panose="020B0604020202020204" pitchFamily="34" charset="0"/>
              </a:rPr>
              <a:t>. </a:t>
            </a:r>
            <a:r>
              <a:rPr lang="en-US" sz="1500" b="0" i="1" u="none" strike="noStrike">
                <a:effectLst/>
                <a:latin typeface="Arial" panose="020B0604020202020204" pitchFamily="34" charset="0"/>
                <a:hlinkClick r:id="rId8" tooltip="Saxophonic"/>
              </a:rPr>
              <a:t> Saxophonic</a:t>
            </a:r>
            <a:r>
              <a:rPr lang="pl-PL" sz="1500" i="1">
                <a:latin typeface="Arial" panose="020B0604020202020204" pitchFamily="34" charset="0"/>
              </a:rPr>
              <a:t> je nominovan za  </a:t>
            </a:r>
            <a:r>
              <a:rPr lang="en-US" sz="1500" b="0" i="0" u="none" strike="noStrike">
                <a:effectLst/>
                <a:latin typeface="Arial" panose="020B0604020202020204" pitchFamily="34" charset="0"/>
                <a:hlinkClick r:id="rId9" tooltip="Grammy Award"/>
              </a:rPr>
              <a:t>Grammy Award</a:t>
            </a:r>
            <a:r>
              <a:rPr lang="en-US" sz="1500">
                <a:latin typeface="Arial" panose="020B0604020202020204" pitchFamily="34" charset="0"/>
              </a:rPr>
              <a:t> i </a:t>
            </a:r>
            <a:r>
              <a:rPr lang="en-US" sz="1500" b="0" i="0" u="none" strike="noStrike">
                <a:effectLst/>
                <a:latin typeface="Arial" panose="020B0604020202020204" pitchFamily="34" charset="0"/>
                <a:hlinkClick r:id="rId10" tooltip="NAACP Image Awards"/>
              </a:rPr>
              <a:t>NAACP Image Award</a:t>
            </a:r>
            <a:r>
              <a:rPr lang="en-US" sz="1500" b="0" i="0">
                <a:effectLst/>
                <a:latin typeface="Arial" panose="020B0604020202020204" pitchFamily="34" charset="0"/>
              </a:rPr>
              <a:t>.</a:t>
            </a:r>
            <a:endParaRPr lang="en-US" sz="1500" b="0" i="0">
              <a:effectLst/>
              <a:latin typeface="Linux Libertine"/>
            </a:endParaRPr>
          </a:p>
          <a:p>
            <a:r>
              <a:rPr lang="sr-Latn-RS" sz="1500"/>
              <a:t>Poznat po druženjima u muzici „ Koz i prijatelji“. </a:t>
            </a:r>
          </a:p>
          <a:p>
            <a:r>
              <a:rPr lang="sr-Latn-RS" sz="1500">
                <a:hlinkClick r:id="rId11"/>
              </a:rPr>
              <a:t>I turistička putovanja </a:t>
            </a:r>
            <a:endParaRPr lang="sr-Latn-RS" sz="1500"/>
          </a:p>
        </p:txBody>
      </p:sp>
      <p:pic>
        <p:nvPicPr>
          <p:cNvPr id="4" name="Online Media 3" title="Dave Koz   A New Day LIVE">
            <a:hlinkClick r:id="" action="ppaction://media"/>
            <a:extLst>
              <a:ext uri="{FF2B5EF4-FFF2-40B4-BE49-F238E27FC236}">
                <a16:creationId xmlns:a16="http://schemas.microsoft.com/office/drawing/2014/main" id="{8FA66ADD-2A62-BA9B-311F-9C7551744150}"/>
              </a:ext>
            </a:extLst>
          </p:cNvPr>
          <p:cNvPicPr>
            <a:picLocks noRot="1" noChangeAspect="1"/>
          </p:cNvPicPr>
          <p:nvPr>
            <a:videoFile r:link="rId1"/>
          </p:nvPr>
        </p:nvPicPr>
        <p:blipFill>
          <a:blip r:embed="rId12"/>
          <a:stretch>
            <a:fillRect/>
          </a:stretch>
        </p:blipFill>
        <p:spPr>
          <a:xfrm>
            <a:off x="6513856" y="2707318"/>
            <a:ext cx="4802404" cy="2713358"/>
          </a:xfrm>
          <a:prstGeom prst="rect">
            <a:avLst/>
          </a:prstGeom>
        </p:spPr>
      </p:pic>
    </p:spTree>
    <p:extLst>
      <p:ext uri="{BB962C8B-B14F-4D97-AF65-F5344CB8AC3E}">
        <p14:creationId xmlns:p14="http://schemas.microsoft.com/office/powerpoint/2010/main" val="398921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86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A6D825-8D58-4D2A-85F0-82C3F55BFC50}"/>
              </a:ext>
            </a:extLst>
          </p:cNvPr>
          <p:cNvSpPr>
            <a:spLocks noGrp="1"/>
          </p:cNvSpPr>
          <p:nvPr>
            <p:ph type="title"/>
          </p:nvPr>
        </p:nvSpPr>
        <p:spPr>
          <a:xfrm>
            <a:off x="524256" y="516804"/>
            <a:ext cx="6594189" cy="1625210"/>
          </a:xfrm>
        </p:spPr>
        <p:txBody>
          <a:bodyPr>
            <a:normAutofit/>
          </a:bodyPr>
          <a:lstStyle/>
          <a:p>
            <a:r>
              <a:rPr lang="en-US" b="1" dirty="0" err="1">
                <a:solidFill>
                  <a:srgbClr val="FFFFFF"/>
                </a:solidFill>
              </a:rPr>
              <a:t>Jevreji</a:t>
            </a:r>
            <a:r>
              <a:rPr lang="en-US" b="1" dirty="0">
                <a:solidFill>
                  <a:srgbClr val="FFFFFF"/>
                </a:solidFill>
              </a:rPr>
              <a:t> koji </a:t>
            </a:r>
            <a:r>
              <a:rPr lang="en-US" b="1" dirty="0" err="1">
                <a:solidFill>
                  <a:srgbClr val="FFFFFF"/>
                </a:solidFill>
              </a:rPr>
              <a:t>su</a:t>
            </a:r>
            <a:r>
              <a:rPr lang="en-US" b="1" dirty="0">
                <a:solidFill>
                  <a:srgbClr val="FFFFFF"/>
                </a:solidFill>
              </a:rPr>
              <a:t> </a:t>
            </a:r>
            <a:r>
              <a:rPr lang="en-US" b="1" dirty="0" err="1">
                <a:solidFill>
                  <a:srgbClr val="FFFFFF"/>
                </a:solidFill>
              </a:rPr>
              <a:t>promenili</a:t>
            </a:r>
            <a:r>
              <a:rPr lang="en-US" b="1" dirty="0">
                <a:solidFill>
                  <a:srgbClr val="FFFFFF"/>
                </a:solidFill>
              </a:rPr>
              <a:t> </a:t>
            </a:r>
            <a:r>
              <a:rPr lang="en-US" b="1" dirty="0" err="1">
                <a:solidFill>
                  <a:srgbClr val="FFFFFF"/>
                </a:solidFill>
              </a:rPr>
              <a:t>zvuk</a:t>
            </a:r>
            <a:r>
              <a:rPr lang="en-US" b="1" dirty="0">
                <a:solidFill>
                  <a:srgbClr val="FFFFFF"/>
                </a:solidFill>
              </a:rPr>
              <a:t> </a:t>
            </a:r>
            <a:r>
              <a:rPr lang="en-US" b="1" dirty="0" err="1">
                <a:solidFill>
                  <a:srgbClr val="FFFFFF"/>
                </a:solidFill>
              </a:rPr>
              <a:t>džeza</a:t>
            </a:r>
            <a:endParaRPr lang="en-US" dirty="0">
              <a:solidFill>
                <a:srgbClr val="FFFFFF"/>
              </a:solidFill>
            </a:endParaRPr>
          </a:p>
        </p:txBody>
      </p:sp>
      <p:sp>
        <p:nvSpPr>
          <p:cNvPr id="139" name="Rectangle 138">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AFED8F3-39D5-4FBD-8C59-1D2412B11D35}"/>
              </a:ext>
            </a:extLst>
          </p:cNvPr>
          <p:cNvSpPr>
            <a:spLocks noGrp="1"/>
          </p:cNvSpPr>
          <p:nvPr>
            <p:ph idx="1"/>
          </p:nvPr>
        </p:nvSpPr>
        <p:spPr>
          <a:xfrm>
            <a:off x="8029319" y="917725"/>
            <a:ext cx="3424739" cy="4852362"/>
          </a:xfrm>
        </p:spPr>
        <p:txBody>
          <a:bodyPr anchor="ctr">
            <a:normAutofit/>
          </a:bodyPr>
          <a:lstStyle/>
          <a:p>
            <a:r>
              <a:rPr lang="en-US" sz="1300" b="1" i="0" dirty="0">
                <a:solidFill>
                  <a:srgbClr val="FFFFFF"/>
                </a:solidFill>
                <a:effectLst/>
                <a:latin typeface="Merriweather" panose="00000500000000000000" pitchFamily="2" charset="0"/>
              </a:rPr>
              <a:t> John Zorn (1953- )</a:t>
            </a:r>
          </a:p>
          <a:p>
            <a:r>
              <a:rPr lang="en-US" sz="1600" b="0" i="0" dirty="0">
                <a:solidFill>
                  <a:srgbClr val="FFFFFF"/>
                </a:solidFill>
                <a:effectLst/>
                <a:latin typeface="Merriweather" panose="00000500000000000000" pitchFamily="2" charset="0"/>
              </a:rPr>
              <a:t>Zorn </a:t>
            </a:r>
            <a:r>
              <a:rPr lang="sr-Latn-RS" sz="1600" b="0" i="0" dirty="0">
                <a:solidFill>
                  <a:srgbClr val="FFFFFF"/>
                </a:solidFill>
                <a:effectLst/>
                <a:latin typeface="Merriweather" panose="00000500000000000000" pitchFamily="2" charset="0"/>
              </a:rPr>
              <a:t>je </a:t>
            </a:r>
            <a:r>
              <a:rPr lang="en-US" sz="1600" dirty="0" err="1">
                <a:solidFill>
                  <a:srgbClr val="FFFFFF"/>
                </a:solidFill>
                <a:latin typeface="Merriweather" panose="00000500000000000000" pitchFamily="2" charset="0"/>
              </a:rPr>
              <a:t>najpoznatiji</a:t>
            </a:r>
            <a:r>
              <a:rPr lang="en-US" sz="1600" dirty="0">
                <a:solidFill>
                  <a:srgbClr val="FFFFFF"/>
                </a:solidFill>
                <a:latin typeface="Merriweather" panose="00000500000000000000" pitchFamily="2" charset="0"/>
              </a:rPr>
              <a:t> je </a:t>
            </a:r>
            <a:r>
              <a:rPr lang="en-US" sz="1600" dirty="0" err="1">
                <a:solidFill>
                  <a:srgbClr val="FFFFFF"/>
                </a:solidFill>
                <a:latin typeface="Merriweather" panose="00000500000000000000" pitchFamily="2" charset="0"/>
              </a:rPr>
              <a:t>kao</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džez</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muzičar</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i</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avangardni</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kompozitor</a:t>
            </a:r>
            <a:r>
              <a:rPr lang="sr-Latn-RS" sz="1600" dirty="0">
                <a:solidFill>
                  <a:srgbClr val="FFFFFF"/>
                </a:solidFill>
                <a:latin typeface="Merriweather" panose="00000500000000000000" pitchFamily="2" charset="0"/>
              </a:rPr>
              <a:t>. S</a:t>
            </a:r>
            <a:r>
              <a:rPr lang="en-US" sz="1600" dirty="0" err="1">
                <a:solidFill>
                  <a:srgbClr val="FFFFFF"/>
                </a:solidFill>
                <a:latin typeface="Merriweather" panose="00000500000000000000" pitchFamily="2" charset="0"/>
              </a:rPr>
              <a:t>tvarao</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filmsku</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i</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koncertnu</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muziku</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kao</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i</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džez</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kompozicije</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koje</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su</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podstakle</a:t>
            </a:r>
            <a:r>
              <a:rPr lang="en-US" sz="1600" dirty="0">
                <a:solidFill>
                  <a:srgbClr val="FFFFFF"/>
                </a:solidFill>
                <a:latin typeface="Merriweather" panose="00000500000000000000" pitchFamily="2" charset="0"/>
              </a:rPr>
              <a:t> Down </a:t>
            </a:r>
            <a:r>
              <a:rPr lang="en-US" sz="1600" b="0" i="0" dirty="0">
                <a:solidFill>
                  <a:srgbClr val="FFFFFF"/>
                </a:solidFill>
                <a:effectLst/>
                <a:latin typeface="Merriweather" panose="00000500000000000000" pitchFamily="2" charset="0"/>
              </a:rPr>
              <a:t>Beat magazine </a:t>
            </a:r>
            <a:r>
              <a:rPr lang="en-US" sz="1600" dirty="0">
                <a:solidFill>
                  <a:srgbClr val="FFFFFF"/>
                </a:solidFill>
                <a:latin typeface="Merriweather" panose="00000500000000000000" pitchFamily="2" charset="0"/>
              </a:rPr>
              <a:t>da ga </a:t>
            </a:r>
            <a:r>
              <a:rPr lang="en-US" sz="1600" dirty="0" err="1">
                <a:solidFill>
                  <a:srgbClr val="FFFFFF"/>
                </a:solidFill>
                <a:latin typeface="Merriweather" panose="00000500000000000000" pitchFamily="2" charset="0"/>
              </a:rPr>
              <a:t>označim</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kao</a:t>
            </a:r>
            <a:r>
              <a:rPr lang="en-US" sz="1600" dirty="0">
                <a:solidFill>
                  <a:srgbClr val="FFFFFF"/>
                </a:solidFill>
                <a:latin typeface="Merriweather" panose="00000500000000000000" pitchFamily="2" charset="0"/>
              </a:rPr>
              <a:t> </a:t>
            </a:r>
            <a:r>
              <a:rPr lang="en-US" sz="1600" dirty="0">
                <a:solidFill>
                  <a:srgbClr val="FF0000"/>
                </a:solidFill>
                <a:latin typeface="Merriweather" panose="00000500000000000000" pitchFamily="2" charset="0"/>
              </a:rPr>
              <a:t>“</a:t>
            </a:r>
            <a:r>
              <a:rPr lang="pl-PL" sz="1600" dirty="0">
                <a:solidFill>
                  <a:srgbClr val="FF0000"/>
                </a:solidFill>
                <a:latin typeface="Merriweather" panose="00000500000000000000" pitchFamily="2" charset="0"/>
              </a:rPr>
              <a:t>jedan od naših najznačajnijih kompozitora</a:t>
            </a:r>
            <a:r>
              <a:rPr lang="en-US" sz="1600" dirty="0">
                <a:solidFill>
                  <a:srgbClr val="FFFFFF"/>
                </a:solidFill>
                <a:latin typeface="Merriweather" panose="00000500000000000000" pitchFamily="2" charset="0"/>
              </a:rPr>
              <a:t>." </a:t>
            </a:r>
          </a:p>
          <a:p>
            <a:r>
              <a:rPr lang="en-US" sz="1600" dirty="0" err="1">
                <a:solidFill>
                  <a:srgbClr val="FFFFFF"/>
                </a:solidFill>
                <a:latin typeface="Merriweather" panose="00000500000000000000" pitchFamily="2" charset="0"/>
              </a:rPr>
              <a:t>Napisao</a:t>
            </a:r>
            <a:r>
              <a:rPr lang="en-US" sz="1600" dirty="0">
                <a:solidFill>
                  <a:srgbClr val="FFFFFF"/>
                </a:solidFill>
                <a:latin typeface="Merriweather" panose="00000500000000000000" pitchFamily="2" charset="0"/>
              </a:rPr>
              <a:t> je </a:t>
            </a:r>
            <a:r>
              <a:rPr lang="en-US" sz="1600" dirty="0" err="1">
                <a:solidFill>
                  <a:srgbClr val="FFFFFF"/>
                </a:solidFill>
                <a:latin typeface="Merriweather" panose="00000500000000000000" pitchFamily="2" charset="0"/>
              </a:rPr>
              <a:t>preko</a:t>
            </a:r>
            <a:r>
              <a:rPr lang="en-US" sz="1600" dirty="0">
                <a:solidFill>
                  <a:srgbClr val="FFFFFF"/>
                </a:solidFill>
                <a:latin typeface="Merriweather" panose="00000500000000000000" pitchFamily="2" charset="0"/>
              </a:rPr>
              <a:t> 100 </a:t>
            </a:r>
            <a:r>
              <a:rPr lang="en-US" sz="1600" dirty="0" err="1">
                <a:solidFill>
                  <a:srgbClr val="FFFFFF"/>
                </a:solidFill>
                <a:latin typeface="Merriweather" panose="00000500000000000000" pitchFamily="2" charset="0"/>
              </a:rPr>
              <a:t>kompozicija</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uglavnom</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zasnovanih</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na</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Klezmeru</a:t>
            </a:r>
            <a:r>
              <a:rPr lang="en-US" sz="1600" dirty="0">
                <a:solidFill>
                  <a:srgbClr val="FFFFFF"/>
                </a:solidFill>
                <a:latin typeface="Merriweather" panose="00000500000000000000" pitchFamily="2" charset="0"/>
              </a:rPr>
              <a:t> u </a:t>
            </a:r>
            <a:r>
              <a:rPr lang="en-US" sz="1600" dirty="0" err="1">
                <a:solidFill>
                  <a:srgbClr val="FFFFFF"/>
                </a:solidFill>
                <a:latin typeface="Merriweather" panose="00000500000000000000" pitchFamily="2" charset="0"/>
              </a:rPr>
              <a:t>roku</a:t>
            </a:r>
            <a:r>
              <a:rPr lang="en-US" sz="1600" dirty="0">
                <a:solidFill>
                  <a:srgbClr val="FFFFFF"/>
                </a:solidFill>
                <a:latin typeface="Merriweather" panose="00000500000000000000" pitchFamily="2" charset="0"/>
              </a:rPr>
              <a:t> od </a:t>
            </a:r>
            <a:r>
              <a:rPr lang="en-US" sz="1600" dirty="0" err="1">
                <a:solidFill>
                  <a:srgbClr val="FFFFFF"/>
                </a:solidFill>
                <a:latin typeface="Merriweather" panose="00000500000000000000" pitchFamily="2" charset="0"/>
              </a:rPr>
              <a:t>godinu</a:t>
            </a:r>
            <a:r>
              <a:rPr lang="en-US" sz="1600" dirty="0">
                <a:solidFill>
                  <a:srgbClr val="FFFFFF"/>
                </a:solidFill>
                <a:latin typeface="Merriweather" panose="00000500000000000000" pitchFamily="2" charset="0"/>
              </a:rPr>
              <a:t> dana. </a:t>
            </a:r>
          </a:p>
          <a:p>
            <a:r>
              <a:rPr lang="en-US" sz="1600" dirty="0" err="1">
                <a:solidFill>
                  <a:srgbClr val="FFFFFF"/>
                </a:solidFill>
                <a:latin typeface="Merriweather" panose="00000500000000000000" pitchFamily="2" charset="0"/>
              </a:rPr>
              <a:t>Sve</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ukupno</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stvorio</a:t>
            </a:r>
            <a:r>
              <a:rPr lang="en-US" sz="1600" dirty="0">
                <a:solidFill>
                  <a:srgbClr val="FFFFFF"/>
                </a:solidFill>
                <a:latin typeface="Merriweather" panose="00000500000000000000" pitchFamily="2" charset="0"/>
              </a:rPr>
              <a:t> je </a:t>
            </a:r>
            <a:r>
              <a:rPr lang="en-US" sz="1600" dirty="0" err="1">
                <a:solidFill>
                  <a:srgbClr val="FFFFFF"/>
                </a:solidFill>
                <a:latin typeface="Merriweather" panose="00000500000000000000" pitchFamily="2" charset="0"/>
              </a:rPr>
              <a:t>preko</a:t>
            </a:r>
            <a:r>
              <a:rPr lang="en-US" sz="1600" dirty="0">
                <a:solidFill>
                  <a:srgbClr val="FFFFFF"/>
                </a:solidFill>
                <a:latin typeface="Merriweather" panose="00000500000000000000" pitchFamily="2" charset="0"/>
              </a:rPr>
              <a:t> 500 </a:t>
            </a:r>
            <a:r>
              <a:rPr lang="en-US" sz="1600" dirty="0" err="1">
                <a:solidFill>
                  <a:srgbClr val="FFFFFF"/>
                </a:solidFill>
                <a:latin typeface="Merriweather" panose="00000500000000000000" pitchFamily="2" charset="0"/>
              </a:rPr>
              <a:t>pesama</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koje</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su</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postale</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poznate</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kao</a:t>
            </a:r>
            <a:r>
              <a:rPr lang="en-US" sz="1600" dirty="0">
                <a:solidFill>
                  <a:srgbClr val="FFFFFF"/>
                </a:solidFill>
                <a:latin typeface="Merriweather" panose="00000500000000000000" pitchFamily="2" charset="0"/>
              </a:rPr>
              <a:t> </a:t>
            </a:r>
            <a:r>
              <a:rPr lang="en-US" sz="1600" b="1" dirty="0">
                <a:latin typeface="Merriweather" panose="00000500000000000000" pitchFamily="2" charset="0"/>
              </a:rPr>
              <a:t>Masada Songbook</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dovoljno</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materijala</a:t>
            </a:r>
            <a:r>
              <a:rPr lang="en-US" sz="1600" dirty="0">
                <a:solidFill>
                  <a:srgbClr val="FFFFFF"/>
                </a:solidFill>
                <a:latin typeface="Merriweather" panose="00000500000000000000" pitchFamily="2" charset="0"/>
              </a:rPr>
              <a:t> za 10 </a:t>
            </a:r>
            <a:r>
              <a:rPr lang="en-US" sz="1600" dirty="0" err="1">
                <a:solidFill>
                  <a:srgbClr val="FFFFFF"/>
                </a:solidFill>
                <a:latin typeface="Merriweather" panose="00000500000000000000" pitchFamily="2" charset="0"/>
              </a:rPr>
              <a:t>albuma</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koje</a:t>
            </a:r>
            <a:r>
              <a:rPr lang="en-US" sz="1600" dirty="0">
                <a:solidFill>
                  <a:srgbClr val="FFFFFF"/>
                </a:solidFill>
                <a:latin typeface="Merriweather" panose="00000500000000000000" pitchFamily="2" charset="0"/>
              </a:rPr>
              <a:t> </a:t>
            </a:r>
            <a:r>
              <a:rPr lang="en-US" sz="1600" dirty="0" err="1">
                <a:solidFill>
                  <a:srgbClr val="FFFFFF"/>
                </a:solidFill>
                <a:latin typeface="Merriweather" panose="00000500000000000000" pitchFamily="2" charset="0"/>
              </a:rPr>
              <a:t>nastavlja</a:t>
            </a:r>
            <a:r>
              <a:rPr lang="en-US" sz="1600" dirty="0">
                <a:solidFill>
                  <a:srgbClr val="FFFFFF"/>
                </a:solidFill>
                <a:latin typeface="Merriweather" panose="00000500000000000000" pitchFamily="2" charset="0"/>
              </a:rPr>
              <a:t> da </a:t>
            </a:r>
            <a:r>
              <a:rPr lang="en-US" sz="1600" dirty="0" err="1">
                <a:solidFill>
                  <a:srgbClr val="FFFFFF"/>
                </a:solidFill>
                <a:latin typeface="Merriweather" panose="00000500000000000000" pitchFamily="2" charset="0"/>
              </a:rPr>
              <a:t>izvodi</a:t>
            </a:r>
            <a:r>
              <a:rPr lang="en-US" sz="1600" dirty="0">
                <a:solidFill>
                  <a:srgbClr val="FFFFFF"/>
                </a:solidFill>
                <a:latin typeface="Merriweather" panose="00000500000000000000" pitchFamily="2" charset="0"/>
              </a:rPr>
              <a:t>.</a:t>
            </a:r>
            <a:endParaRPr lang="en-US" sz="1600" dirty="0">
              <a:solidFill>
                <a:srgbClr val="FFFFFF"/>
              </a:solidFill>
            </a:endParaRPr>
          </a:p>
        </p:txBody>
      </p:sp>
      <p:sp>
        <p:nvSpPr>
          <p:cNvPr id="17" name="TextBox 16">
            <a:extLst>
              <a:ext uri="{FF2B5EF4-FFF2-40B4-BE49-F238E27FC236}">
                <a16:creationId xmlns:a16="http://schemas.microsoft.com/office/drawing/2014/main" id="{CDC1D01A-790C-4B87-A533-90EC5B9A0A11}"/>
              </a:ext>
            </a:extLst>
          </p:cNvPr>
          <p:cNvSpPr txBox="1"/>
          <p:nvPr/>
        </p:nvSpPr>
        <p:spPr>
          <a:xfrm>
            <a:off x="5882023" y="450857"/>
            <a:ext cx="6097022" cy="369332"/>
          </a:xfrm>
          <a:prstGeom prst="rect">
            <a:avLst/>
          </a:prstGeom>
          <a:solidFill>
            <a:schemeClr val="accent2"/>
          </a:solidFill>
        </p:spPr>
        <p:txBody>
          <a:bodyPr wrap="square">
            <a:spAutoFit/>
          </a:bodyPr>
          <a:lstStyle/>
          <a:p>
            <a:r>
              <a:rPr lang="en-US" dirty="0">
                <a:hlinkClick r:id="rId3"/>
              </a:rPr>
              <a:t>https://www.youtube.com/watch?v=K99625obUTQ</a:t>
            </a:r>
            <a:r>
              <a:rPr lang="en-US" dirty="0"/>
              <a:t> </a:t>
            </a:r>
          </a:p>
        </p:txBody>
      </p:sp>
      <p:pic>
        <p:nvPicPr>
          <p:cNvPr id="1026" name="Picture 2" descr="John Zorn Filmworks | NN North Sea Jazz Festival">
            <a:extLst>
              <a:ext uri="{FF2B5EF4-FFF2-40B4-BE49-F238E27FC236}">
                <a16:creationId xmlns:a16="http://schemas.microsoft.com/office/drawing/2014/main" id="{61AF0383-7CED-23AC-F982-0AC96A5D2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39" y="2568222"/>
            <a:ext cx="5878088" cy="3911600"/>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12.09.2021 John Zorn im »New Masada Quartet«">
            <a:hlinkClick r:id="" action="ppaction://media"/>
            <a:extLst>
              <a:ext uri="{FF2B5EF4-FFF2-40B4-BE49-F238E27FC236}">
                <a16:creationId xmlns:a16="http://schemas.microsoft.com/office/drawing/2014/main" id="{3B596214-6ECF-430C-BD95-4DE2EBC47118}"/>
              </a:ext>
            </a:extLst>
          </p:cNvPr>
          <p:cNvPicPr>
            <a:picLocks noRot="1" noChangeAspect="1"/>
          </p:cNvPicPr>
          <p:nvPr>
            <a:videoFile r:link="rId1"/>
          </p:nvPr>
        </p:nvPicPr>
        <p:blipFill>
          <a:blip r:embed="rId5"/>
          <a:stretch>
            <a:fillRect/>
          </a:stretch>
        </p:blipFill>
        <p:spPr>
          <a:xfrm>
            <a:off x="3759935" y="1981200"/>
            <a:ext cx="3812247" cy="2153920"/>
          </a:xfrm>
          <a:prstGeom prst="rect">
            <a:avLst/>
          </a:prstGeom>
        </p:spPr>
      </p:pic>
    </p:spTree>
    <p:extLst>
      <p:ext uri="{BB962C8B-B14F-4D97-AF65-F5344CB8AC3E}">
        <p14:creationId xmlns:p14="http://schemas.microsoft.com/office/powerpoint/2010/main" val="48502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A62A4B5-3BD2-4F68-BEFF-E77641E76485}"/>
              </a:ext>
            </a:extLst>
          </p:cNvPr>
          <p:cNvSpPr>
            <a:spLocks noGrp="1"/>
          </p:cNvSpPr>
          <p:nvPr>
            <p:ph type="title"/>
          </p:nvPr>
        </p:nvSpPr>
        <p:spPr>
          <a:xfrm>
            <a:off x="777240" y="731519"/>
            <a:ext cx="2845191" cy="3237579"/>
          </a:xfrm>
        </p:spPr>
        <p:txBody>
          <a:bodyPr>
            <a:normAutofit/>
          </a:bodyPr>
          <a:lstStyle/>
          <a:p>
            <a:r>
              <a:rPr lang="en-US" sz="3800" b="1">
                <a:solidFill>
                  <a:srgbClr val="FFFFFF"/>
                </a:solidFill>
                <a:latin typeface="futura-pt"/>
              </a:rPr>
              <a:t>Jevrejke u </a:t>
            </a:r>
            <a:r>
              <a:rPr lang="en-US" sz="3800" b="1">
                <a:solidFill>
                  <a:srgbClr val="FFFFFF"/>
                </a:solidFill>
                <a:effectLst/>
                <a:latin typeface="futura-pt"/>
              </a:rPr>
              <a:t>Jazz</a:t>
            </a:r>
            <a:endParaRPr lang="en-US" sz="380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2CD872-FC6A-4DA6-A6CA-79A72305EE90}"/>
              </a:ext>
            </a:extLst>
          </p:cNvPr>
          <p:cNvSpPr>
            <a:spLocks noGrp="1"/>
          </p:cNvSpPr>
          <p:nvPr>
            <p:ph idx="1"/>
          </p:nvPr>
        </p:nvSpPr>
        <p:spPr>
          <a:xfrm>
            <a:off x="4379709" y="686862"/>
            <a:ext cx="7037591" cy="5475129"/>
          </a:xfrm>
        </p:spPr>
        <p:txBody>
          <a:bodyPr anchor="ctr">
            <a:normAutofit/>
          </a:bodyPr>
          <a:lstStyle/>
          <a:p>
            <a:r>
              <a:rPr lang="en-US" sz="2600" dirty="0" err="1">
                <a:latin typeface="futura-pt"/>
              </a:rPr>
              <a:t>Jevrejke</a:t>
            </a:r>
            <a:r>
              <a:rPr lang="en-US" sz="2600" dirty="0">
                <a:latin typeface="futura-pt"/>
              </a:rPr>
              <a:t> </a:t>
            </a:r>
            <a:r>
              <a:rPr lang="en-US" sz="2600" dirty="0" err="1">
                <a:latin typeface="futura-pt"/>
              </a:rPr>
              <a:t>su</a:t>
            </a:r>
            <a:r>
              <a:rPr lang="en-US" sz="2600" dirty="0">
                <a:latin typeface="futura-pt"/>
              </a:rPr>
              <a:t> od </a:t>
            </a:r>
            <a:r>
              <a:rPr lang="en-US" sz="2600" dirty="0" err="1">
                <a:latin typeface="futura-pt"/>
              </a:rPr>
              <a:t>svojih</a:t>
            </a:r>
            <a:r>
              <a:rPr lang="en-US" sz="2600" dirty="0">
                <a:latin typeface="futura-pt"/>
              </a:rPr>
              <a:t> </a:t>
            </a:r>
            <a:r>
              <a:rPr lang="en-US" sz="2600" dirty="0" err="1">
                <a:latin typeface="futura-pt"/>
              </a:rPr>
              <a:t>početaka</a:t>
            </a:r>
            <a:r>
              <a:rPr lang="en-US" sz="2600" dirty="0">
                <a:latin typeface="futura-pt"/>
              </a:rPr>
              <a:t> bile </a:t>
            </a:r>
            <a:r>
              <a:rPr lang="en-US" sz="2600" dirty="0" err="1">
                <a:latin typeface="futura-pt"/>
              </a:rPr>
              <a:t>uključene</a:t>
            </a:r>
            <a:r>
              <a:rPr lang="en-US" sz="2600" dirty="0">
                <a:latin typeface="futura-pt"/>
              </a:rPr>
              <a:t> u </a:t>
            </a:r>
            <a:r>
              <a:rPr lang="en-US" sz="2600" dirty="0" err="1">
                <a:latin typeface="futura-pt"/>
              </a:rPr>
              <a:t>svet</a:t>
            </a:r>
            <a:r>
              <a:rPr lang="en-US" sz="2600" dirty="0">
                <a:latin typeface="futura-pt"/>
              </a:rPr>
              <a:t> </a:t>
            </a:r>
            <a:r>
              <a:rPr lang="en-US" sz="2600" dirty="0" err="1">
                <a:latin typeface="futura-pt"/>
              </a:rPr>
              <a:t>džeza</a:t>
            </a:r>
            <a:r>
              <a:rPr lang="en-US" sz="2600" dirty="0">
                <a:latin typeface="futura-pt"/>
              </a:rPr>
              <a:t>, </a:t>
            </a:r>
            <a:r>
              <a:rPr lang="en-US" sz="2600" dirty="0" err="1">
                <a:latin typeface="futura-pt"/>
              </a:rPr>
              <a:t>kao</a:t>
            </a:r>
            <a:r>
              <a:rPr lang="en-US" sz="2600" dirty="0">
                <a:latin typeface="futura-pt"/>
              </a:rPr>
              <a:t> </a:t>
            </a:r>
            <a:r>
              <a:rPr lang="en-US" sz="2600" dirty="0" err="1">
                <a:latin typeface="futura-pt"/>
              </a:rPr>
              <a:t>instrumentalisti</a:t>
            </a:r>
            <a:r>
              <a:rPr lang="en-US" sz="2600" dirty="0">
                <a:latin typeface="futura-pt"/>
              </a:rPr>
              <a:t>, </a:t>
            </a:r>
            <a:r>
              <a:rPr lang="en-US" sz="2600" dirty="0" err="1">
                <a:latin typeface="futura-pt"/>
              </a:rPr>
              <a:t>vokali</a:t>
            </a:r>
            <a:r>
              <a:rPr lang="en-US" sz="2600" dirty="0">
                <a:latin typeface="futura-pt"/>
              </a:rPr>
              <a:t> </a:t>
            </a:r>
            <a:r>
              <a:rPr lang="en-US" sz="2600" dirty="0" err="1">
                <a:latin typeface="futura-pt"/>
              </a:rPr>
              <a:t>i</a:t>
            </a:r>
            <a:r>
              <a:rPr lang="en-US" sz="2600" dirty="0">
                <a:latin typeface="futura-pt"/>
              </a:rPr>
              <a:t> </a:t>
            </a:r>
            <a:r>
              <a:rPr lang="en-US" sz="2600" dirty="0" err="1">
                <a:latin typeface="futura-pt"/>
              </a:rPr>
              <a:t>poslovn</a:t>
            </a:r>
            <a:r>
              <a:rPr lang="sr-Latn-RS" sz="2600" dirty="0">
                <a:latin typeface="futura-pt"/>
              </a:rPr>
              <a:t>e žene. </a:t>
            </a:r>
          </a:p>
          <a:p>
            <a:r>
              <a:rPr lang="en-US" sz="2600" dirty="0" err="1">
                <a:latin typeface="futura-pt"/>
              </a:rPr>
              <a:t>Počevši</a:t>
            </a:r>
            <a:r>
              <a:rPr lang="en-US" sz="2600" dirty="0">
                <a:latin typeface="futura-pt"/>
              </a:rPr>
              <a:t> od </a:t>
            </a:r>
            <a:r>
              <a:rPr lang="en-US" sz="2600" dirty="0" err="1">
                <a:latin typeface="futura-pt"/>
              </a:rPr>
              <a:t>šezdesetih</a:t>
            </a:r>
            <a:r>
              <a:rPr lang="en-US" sz="2600" dirty="0">
                <a:latin typeface="futura-pt"/>
              </a:rPr>
              <a:t> </a:t>
            </a:r>
            <a:r>
              <a:rPr lang="en-US" sz="2600" dirty="0" err="1">
                <a:latin typeface="futura-pt"/>
              </a:rPr>
              <a:t>i</a:t>
            </a:r>
            <a:r>
              <a:rPr lang="en-US" sz="2600" dirty="0">
                <a:latin typeface="futura-pt"/>
              </a:rPr>
              <a:t> </a:t>
            </a:r>
            <a:r>
              <a:rPr lang="en-US" sz="2600" dirty="0" err="1">
                <a:latin typeface="futura-pt"/>
              </a:rPr>
              <a:t>sedamdesetih</a:t>
            </a:r>
            <a:r>
              <a:rPr lang="en-US" sz="2600" dirty="0">
                <a:latin typeface="futura-pt"/>
              </a:rPr>
              <a:t> godina </a:t>
            </a:r>
            <a:r>
              <a:rPr lang="en-US" sz="2600" dirty="0" err="1">
                <a:latin typeface="futura-pt"/>
              </a:rPr>
              <a:t>prošlog</a:t>
            </a:r>
            <a:r>
              <a:rPr lang="en-US" sz="2600" dirty="0">
                <a:latin typeface="futura-pt"/>
              </a:rPr>
              <a:t> </a:t>
            </a:r>
            <a:r>
              <a:rPr lang="en-US" sz="2600" dirty="0" err="1">
                <a:latin typeface="futura-pt"/>
              </a:rPr>
              <a:t>veka</a:t>
            </a:r>
            <a:r>
              <a:rPr lang="en-US" sz="2600" dirty="0">
                <a:latin typeface="futura-pt"/>
              </a:rPr>
              <a:t>, </a:t>
            </a:r>
            <a:r>
              <a:rPr lang="en-US" sz="2600" dirty="0" err="1">
                <a:latin typeface="futura-pt"/>
              </a:rPr>
              <a:t>Jevrejke</a:t>
            </a:r>
            <a:r>
              <a:rPr lang="en-US" sz="2600" dirty="0">
                <a:latin typeface="futura-pt"/>
              </a:rPr>
              <a:t> u </a:t>
            </a:r>
            <a:r>
              <a:rPr lang="en-US" sz="2600" dirty="0" err="1">
                <a:latin typeface="futura-pt"/>
              </a:rPr>
              <a:t>džezu</a:t>
            </a:r>
            <a:r>
              <a:rPr lang="en-US" sz="2600" dirty="0">
                <a:latin typeface="futura-pt"/>
              </a:rPr>
              <a:t> </a:t>
            </a:r>
            <a:r>
              <a:rPr lang="en-US" sz="2600" dirty="0" err="1">
                <a:latin typeface="futura-pt"/>
              </a:rPr>
              <a:t>zauzele</a:t>
            </a:r>
            <a:r>
              <a:rPr lang="en-US" sz="2600" dirty="0">
                <a:latin typeface="futura-pt"/>
              </a:rPr>
              <a:t> </a:t>
            </a:r>
            <a:r>
              <a:rPr lang="en-US" sz="2600" dirty="0" err="1">
                <a:latin typeface="futura-pt"/>
              </a:rPr>
              <a:t>su</a:t>
            </a:r>
            <a:r>
              <a:rPr lang="en-US" sz="2600" dirty="0">
                <a:latin typeface="futura-pt"/>
              </a:rPr>
              <a:t> </a:t>
            </a:r>
            <a:r>
              <a:rPr lang="en-US" sz="2600" dirty="0" err="1">
                <a:latin typeface="futura-pt"/>
              </a:rPr>
              <a:t>širu</a:t>
            </a:r>
            <a:r>
              <a:rPr lang="en-US" sz="2600" dirty="0">
                <a:latin typeface="futura-pt"/>
              </a:rPr>
              <a:t> </a:t>
            </a:r>
            <a:r>
              <a:rPr lang="en-US" sz="2600" dirty="0" err="1">
                <a:latin typeface="futura-pt"/>
              </a:rPr>
              <a:t>raznovrsnost</a:t>
            </a:r>
            <a:r>
              <a:rPr lang="en-US" sz="2600" dirty="0">
                <a:latin typeface="futura-pt"/>
              </a:rPr>
              <a:t> </a:t>
            </a:r>
            <a:r>
              <a:rPr lang="en-US" sz="2600" dirty="0" err="1">
                <a:latin typeface="futura-pt"/>
              </a:rPr>
              <a:t>instrumenata</a:t>
            </a:r>
            <a:r>
              <a:rPr lang="en-US" sz="2600" dirty="0">
                <a:latin typeface="futura-pt"/>
              </a:rPr>
              <a:t>, a </a:t>
            </a:r>
            <a:r>
              <a:rPr lang="en-US" sz="2600" dirty="0" err="1">
                <a:latin typeface="futura-pt"/>
              </a:rPr>
              <a:t>kako</a:t>
            </a:r>
            <a:r>
              <a:rPr lang="en-US" sz="2600" dirty="0">
                <a:latin typeface="futura-pt"/>
              </a:rPr>
              <a:t> je </a:t>
            </a:r>
            <a:r>
              <a:rPr lang="en-US" sz="2600" dirty="0" err="1">
                <a:latin typeface="futura-pt"/>
              </a:rPr>
              <a:t>džez</a:t>
            </a:r>
            <a:r>
              <a:rPr lang="en-US" sz="2600" dirty="0">
                <a:latin typeface="futura-pt"/>
              </a:rPr>
              <a:t> </a:t>
            </a:r>
            <a:r>
              <a:rPr lang="en-US" sz="2600" dirty="0" err="1">
                <a:latin typeface="futura-pt"/>
              </a:rPr>
              <a:t>postajao</a:t>
            </a:r>
            <a:r>
              <a:rPr lang="en-US" sz="2600" dirty="0">
                <a:latin typeface="futura-pt"/>
              </a:rPr>
              <a:t> </a:t>
            </a:r>
            <a:r>
              <a:rPr lang="en-US" sz="2600" dirty="0" err="1">
                <a:latin typeface="futura-pt"/>
              </a:rPr>
              <a:t>sve</a:t>
            </a:r>
            <a:r>
              <a:rPr lang="en-US" sz="2600" dirty="0">
                <a:latin typeface="futura-pt"/>
              </a:rPr>
              <a:t> </a:t>
            </a:r>
            <a:r>
              <a:rPr lang="en-US" sz="2600" dirty="0" err="1">
                <a:latin typeface="futura-pt"/>
              </a:rPr>
              <a:t>internacionalniji</a:t>
            </a:r>
            <a:r>
              <a:rPr lang="en-US" sz="2600" dirty="0">
                <a:latin typeface="futura-pt"/>
              </a:rPr>
              <a:t>, </a:t>
            </a:r>
            <a:r>
              <a:rPr lang="en-US" sz="2600" dirty="0" err="1">
                <a:latin typeface="futura-pt"/>
              </a:rPr>
              <a:t>jevrejske</a:t>
            </a:r>
            <a:r>
              <a:rPr lang="en-US" sz="2600" dirty="0">
                <a:latin typeface="futura-pt"/>
              </a:rPr>
              <a:t> </a:t>
            </a:r>
            <a:r>
              <a:rPr lang="en-US" sz="2600" dirty="0" err="1">
                <a:latin typeface="futura-pt"/>
              </a:rPr>
              <a:t>džez</a:t>
            </a:r>
            <a:r>
              <a:rPr lang="en-US" sz="2600" dirty="0">
                <a:latin typeface="futura-pt"/>
              </a:rPr>
              <a:t> </a:t>
            </a:r>
            <a:r>
              <a:rPr lang="en-US" sz="2600" dirty="0" err="1">
                <a:latin typeface="futura-pt"/>
              </a:rPr>
              <a:t>muzičarke</a:t>
            </a:r>
            <a:r>
              <a:rPr lang="en-US" sz="2600" dirty="0">
                <a:latin typeface="futura-pt"/>
              </a:rPr>
              <a:t> </a:t>
            </a:r>
            <a:r>
              <a:rPr lang="en-US" sz="2600" dirty="0" err="1">
                <a:latin typeface="futura-pt"/>
              </a:rPr>
              <a:t>iz</a:t>
            </a:r>
            <a:r>
              <a:rPr lang="en-US" sz="2600" dirty="0">
                <a:latin typeface="futura-pt"/>
              </a:rPr>
              <a:t> </a:t>
            </a:r>
            <a:r>
              <a:rPr lang="en-US" sz="2600" dirty="0" err="1">
                <a:latin typeface="futura-pt"/>
              </a:rPr>
              <a:t>celog</a:t>
            </a:r>
            <a:r>
              <a:rPr lang="en-US" sz="2600" dirty="0">
                <a:latin typeface="futura-pt"/>
              </a:rPr>
              <a:t> </a:t>
            </a:r>
            <a:r>
              <a:rPr lang="en-US" sz="2600" dirty="0" err="1">
                <a:latin typeface="futura-pt"/>
              </a:rPr>
              <a:t>sveta</a:t>
            </a:r>
            <a:r>
              <a:rPr lang="en-US" sz="2600" dirty="0">
                <a:latin typeface="futura-pt"/>
              </a:rPr>
              <a:t> </a:t>
            </a:r>
            <a:r>
              <a:rPr lang="en-US" sz="2600" dirty="0" err="1">
                <a:latin typeface="futura-pt"/>
              </a:rPr>
              <a:t>počele</a:t>
            </a:r>
            <a:r>
              <a:rPr lang="en-US" sz="2600" dirty="0">
                <a:latin typeface="futura-pt"/>
              </a:rPr>
              <a:t> </a:t>
            </a:r>
            <a:r>
              <a:rPr lang="en-US" sz="2600" dirty="0" err="1">
                <a:latin typeface="futura-pt"/>
              </a:rPr>
              <a:t>su</a:t>
            </a:r>
            <a:r>
              <a:rPr lang="en-US" sz="2600" dirty="0">
                <a:latin typeface="futura-pt"/>
              </a:rPr>
              <a:t> da se </a:t>
            </a:r>
            <a:r>
              <a:rPr lang="en-US" sz="2600" dirty="0" err="1">
                <a:latin typeface="futura-pt"/>
              </a:rPr>
              <a:t>ugledaju</a:t>
            </a:r>
            <a:r>
              <a:rPr lang="sr-Latn-RS" sz="2600" dirty="0">
                <a:latin typeface="futura-pt"/>
              </a:rPr>
              <a:t> i pridružuju.</a:t>
            </a:r>
            <a:endParaRPr lang="en-US" sz="2600" dirty="0"/>
          </a:p>
        </p:txBody>
      </p:sp>
    </p:spTree>
    <p:extLst>
      <p:ext uri="{BB962C8B-B14F-4D97-AF65-F5344CB8AC3E}">
        <p14:creationId xmlns:p14="http://schemas.microsoft.com/office/powerpoint/2010/main" val="1706609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Rectangle 80">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28F4B25-10D3-4DD5-9531-51A92B833C28}"/>
              </a:ext>
            </a:extLst>
          </p:cNvPr>
          <p:cNvSpPr>
            <a:spLocks noGrp="1"/>
          </p:cNvSpPr>
          <p:nvPr>
            <p:ph type="title"/>
          </p:nvPr>
        </p:nvSpPr>
        <p:spPr>
          <a:xfrm>
            <a:off x="964760" y="804328"/>
            <a:ext cx="6091312" cy="1205821"/>
          </a:xfrm>
        </p:spPr>
        <p:txBody>
          <a:bodyPr>
            <a:normAutofit/>
          </a:bodyPr>
          <a:lstStyle/>
          <a:p>
            <a:r>
              <a:rPr lang="en-US" sz="4000" b="1" i="0">
                <a:solidFill>
                  <a:srgbClr val="FEFFFF"/>
                </a:solidFill>
                <a:effectLst/>
                <a:latin typeface="futura-pt"/>
              </a:rPr>
              <a:t>The Swing Era</a:t>
            </a:r>
            <a:endParaRPr lang="en-US" sz="4000">
              <a:solidFill>
                <a:srgbClr val="FEFFFF"/>
              </a:solidFill>
            </a:endParaRPr>
          </a:p>
        </p:txBody>
      </p:sp>
      <p:sp>
        <p:nvSpPr>
          <p:cNvPr id="3" name="Content Placeholder 2">
            <a:extLst>
              <a:ext uri="{FF2B5EF4-FFF2-40B4-BE49-F238E27FC236}">
                <a16:creationId xmlns:a16="http://schemas.microsoft.com/office/drawing/2014/main" id="{A7B9D2EC-85C4-4878-983C-CC4E37DFDD6A}"/>
              </a:ext>
            </a:extLst>
          </p:cNvPr>
          <p:cNvSpPr>
            <a:spLocks noGrp="1"/>
          </p:cNvSpPr>
          <p:nvPr>
            <p:ph idx="1"/>
          </p:nvPr>
        </p:nvSpPr>
        <p:spPr>
          <a:xfrm>
            <a:off x="1354272" y="2177171"/>
            <a:ext cx="5994266" cy="4256285"/>
          </a:xfrm>
        </p:spPr>
        <p:txBody>
          <a:bodyPr>
            <a:normAutofit lnSpcReduction="10000"/>
          </a:bodyPr>
          <a:lstStyle/>
          <a:p>
            <a:r>
              <a:rPr lang="en-US" sz="2000" dirty="0" err="1">
                <a:latin typeface="futura-pt"/>
              </a:rPr>
              <a:t>Nekoliko</a:t>
            </a:r>
            <a:r>
              <a:rPr lang="en-US" sz="2000" dirty="0">
                <a:latin typeface="futura-pt"/>
              </a:rPr>
              <a:t> </a:t>
            </a:r>
            <a:r>
              <a:rPr lang="en-US" sz="2000" dirty="0" err="1">
                <a:latin typeface="futura-pt"/>
              </a:rPr>
              <a:t>Jevrejki</a:t>
            </a:r>
            <a:r>
              <a:rPr lang="en-US" sz="2000" dirty="0">
                <a:latin typeface="futura-pt"/>
              </a:rPr>
              <a:t> bile </a:t>
            </a:r>
            <a:r>
              <a:rPr lang="en-US" sz="2000" dirty="0" err="1">
                <a:latin typeface="futura-pt"/>
              </a:rPr>
              <a:t>su</a:t>
            </a:r>
            <a:r>
              <a:rPr lang="en-US" sz="2000" dirty="0">
                <a:latin typeface="futura-pt"/>
              </a:rPr>
              <a:t> </a:t>
            </a:r>
            <a:r>
              <a:rPr lang="en-US" sz="2000" dirty="0" err="1">
                <a:latin typeface="futura-pt"/>
              </a:rPr>
              <a:t>istaknute</a:t>
            </a:r>
            <a:r>
              <a:rPr lang="en-US" sz="2000" dirty="0">
                <a:latin typeface="futura-pt"/>
              </a:rPr>
              <a:t> </a:t>
            </a:r>
            <a:r>
              <a:rPr lang="en-US" sz="2000" dirty="0" err="1">
                <a:latin typeface="futura-pt"/>
              </a:rPr>
              <a:t>pevačice</a:t>
            </a:r>
            <a:r>
              <a:rPr lang="en-US" sz="2000" dirty="0">
                <a:latin typeface="futura-pt"/>
              </a:rPr>
              <a:t> big </a:t>
            </a:r>
            <a:r>
              <a:rPr lang="en-US" sz="2000" dirty="0" err="1">
                <a:latin typeface="futura-pt"/>
              </a:rPr>
              <a:t>benda</a:t>
            </a:r>
            <a:r>
              <a:rPr lang="en-US" sz="2000" dirty="0">
                <a:latin typeface="futura-pt"/>
              </a:rPr>
              <a:t> u </a:t>
            </a:r>
            <a:r>
              <a:rPr lang="en-US" sz="2000" dirty="0" err="1">
                <a:latin typeface="futura-pt"/>
              </a:rPr>
              <a:t>doba</a:t>
            </a:r>
            <a:r>
              <a:rPr lang="en-US" sz="2000" dirty="0">
                <a:latin typeface="futura-pt"/>
              </a:rPr>
              <a:t> </a:t>
            </a:r>
            <a:r>
              <a:rPr lang="sr-Latn-RS" sz="2000" dirty="0">
                <a:latin typeface="futura-pt"/>
              </a:rPr>
              <a:t>svinga </a:t>
            </a:r>
            <a:r>
              <a:rPr lang="en-US" sz="2000" dirty="0">
                <a:latin typeface="futura-pt"/>
              </a:rPr>
              <a:t>. </a:t>
            </a:r>
            <a:r>
              <a:rPr lang="en-US" sz="2000" b="1" i="0" u="none" strike="noStrike" dirty="0">
                <a:effectLst/>
                <a:latin typeface="futura-pt"/>
                <a:hlinkClick r:id="rId4"/>
              </a:rPr>
              <a:t>Helen Forrest</a:t>
            </a:r>
            <a:r>
              <a:rPr lang="en-US" sz="2000" b="1" i="0" dirty="0">
                <a:effectLst/>
                <a:latin typeface="futura-pt"/>
              </a:rPr>
              <a:t> </a:t>
            </a:r>
            <a:r>
              <a:rPr lang="en-US" sz="2000" b="0" i="0" dirty="0">
                <a:effectLst/>
                <a:latin typeface="futura-pt"/>
              </a:rPr>
              <a:t>(</a:t>
            </a:r>
            <a:r>
              <a:rPr lang="sr-Latn-RS" sz="2000" b="0" i="0" dirty="0">
                <a:effectLst/>
                <a:latin typeface="futura-pt"/>
              </a:rPr>
              <a:t>rođena</a:t>
            </a:r>
            <a:r>
              <a:rPr lang="en-US" sz="2000" b="0" i="0" dirty="0">
                <a:effectLst/>
                <a:latin typeface="futura-pt"/>
              </a:rPr>
              <a:t> Fogel, 1917-1999) </a:t>
            </a:r>
            <a:r>
              <a:rPr lang="en-US" sz="2000" dirty="0" err="1">
                <a:latin typeface="futura-pt"/>
              </a:rPr>
              <a:t>pevali</a:t>
            </a:r>
            <a:r>
              <a:rPr lang="en-US" sz="2000" dirty="0">
                <a:latin typeface="futura-pt"/>
              </a:rPr>
              <a:t> za tri </a:t>
            </a:r>
            <a:r>
              <a:rPr lang="en-US" sz="2000" dirty="0" err="1">
                <a:latin typeface="futura-pt"/>
              </a:rPr>
              <a:t>najistaknutija</a:t>
            </a:r>
            <a:r>
              <a:rPr lang="en-US" sz="2000" dirty="0">
                <a:latin typeface="futura-pt"/>
              </a:rPr>
              <a:t> </a:t>
            </a:r>
            <a:r>
              <a:rPr lang="en-US" sz="2000" dirty="0" err="1">
                <a:latin typeface="futura-pt"/>
              </a:rPr>
              <a:t>bela</a:t>
            </a:r>
            <a:r>
              <a:rPr lang="en-US" sz="2000" dirty="0">
                <a:latin typeface="futura-pt"/>
              </a:rPr>
              <a:t> </a:t>
            </a:r>
            <a:r>
              <a:rPr lang="en-US" sz="2000" dirty="0" err="1">
                <a:latin typeface="futura-pt"/>
              </a:rPr>
              <a:t>velika</a:t>
            </a:r>
            <a:r>
              <a:rPr lang="en-US" sz="2000" dirty="0">
                <a:latin typeface="futura-pt"/>
              </a:rPr>
              <a:t> </a:t>
            </a:r>
            <a:r>
              <a:rPr lang="en-US" sz="2000" dirty="0" err="1">
                <a:latin typeface="futura-pt"/>
              </a:rPr>
              <a:t>benda</a:t>
            </a:r>
            <a:r>
              <a:rPr lang="en-US" sz="2000" dirty="0">
                <a:latin typeface="futura-pt"/>
              </a:rPr>
              <a:t> tog </a:t>
            </a:r>
            <a:r>
              <a:rPr lang="en-US" sz="2000" dirty="0" err="1">
                <a:latin typeface="futura-pt"/>
              </a:rPr>
              <a:t>doba</a:t>
            </a:r>
            <a:r>
              <a:rPr lang="en-US" sz="2000" dirty="0">
                <a:latin typeface="futura-pt"/>
              </a:rPr>
              <a:t>: Arti </a:t>
            </a:r>
            <a:r>
              <a:rPr lang="en-US" sz="2000" dirty="0" err="1">
                <a:latin typeface="futura-pt"/>
              </a:rPr>
              <a:t>Šo</a:t>
            </a:r>
            <a:r>
              <a:rPr lang="en-US" sz="2000" dirty="0">
                <a:latin typeface="futura-pt"/>
              </a:rPr>
              <a:t>, Beni </a:t>
            </a:r>
            <a:r>
              <a:rPr lang="en-US" sz="2000" dirty="0" err="1">
                <a:latin typeface="futura-pt"/>
              </a:rPr>
              <a:t>Gudmen</a:t>
            </a:r>
            <a:r>
              <a:rPr lang="en-US" sz="2000" dirty="0">
                <a:latin typeface="futura-pt"/>
              </a:rPr>
              <a:t> </a:t>
            </a:r>
            <a:r>
              <a:rPr lang="en-US" sz="2000" dirty="0" err="1">
                <a:latin typeface="futura-pt"/>
              </a:rPr>
              <a:t>i</a:t>
            </a:r>
            <a:r>
              <a:rPr lang="en-US" sz="2000" dirty="0">
                <a:latin typeface="futura-pt"/>
              </a:rPr>
              <a:t> Hari </a:t>
            </a:r>
            <a:r>
              <a:rPr lang="en-US" sz="2000" dirty="0" err="1">
                <a:latin typeface="futura-pt"/>
              </a:rPr>
              <a:t>Džejms</a:t>
            </a:r>
            <a:r>
              <a:rPr lang="en-US" sz="2000" dirty="0">
                <a:latin typeface="futura-pt"/>
              </a:rPr>
              <a:t>.  </a:t>
            </a:r>
            <a:endParaRPr lang="sr-Latn-RS" sz="2000" dirty="0">
              <a:latin typeface="futura-pt"/>
            </a:endParaRPr>
          </a:p>
          <a:p>
            <a:r>
              <a:rPr lang="en-US" sz="2000" dirty="0" err="1">
                <a:latin typeface="futura-pt"/>
              </a:rPr>
              <a:t>Dok</a:t>
            </a:r>
            <a:r>
              <a:rPr lang="en-US" sz="2000" dirty="0">
                <a:latin typeface="futura-pt"/>
              </a:rPr>
              <a:t> </a:t>
            </a:r>
            <a:r>
              <a:rPr lang="sr-Latn-RS" sz="2000" dirty="0" err="1">
                <a:latin typeface="futura-pt"/>
              </a:rPr>
              <a:t>većin</a:t>
            </a:r>
            <a:r>
              <a:rPr lang="sr-Latn-RS" sz="2000" dirty="0">
                <a:latin typeface="futura-pt"/>
              </a:rPr>
              <a:t> pevačica ne </a:t>
            </a:r>
            <a:r>
              <a:rPr lang="en-US" sz="2000" dirty="0" err="1">
                <a:latin typeface="futura-pt"/>
              </a:rPr>
              <a:t>naglas</a:t>
            </a:r>
            <a:r>
              <a:rPr lang="sr-Latn-RS" sz="2000" dirty="0" err="1">
                <a:latin typeface="futura-pt"/>
              </a:rPr>
              <a:t>ava</a:t>
            </a:r>
            <a:r>
              <a:rPr lang="sr-Latn-RS" sz="2000" dirty="0">
                <a:latin typeface="futura-pt"/>
              </a:rPr>
              <a:t> </a:t>
            </a:r>
            <a:r>
              <a:rPr lang="en-US" sz="2000" dirty="0" err="1">
                <a:latin typeface="futura-pt"/>
              </a:rPr>
              <a:t>svoje</a:t>
            </a:r>
            <a:r>
              <a:rPr lang="en-US" sz="2000" dirty="0">
                <a:latin typeface="futura-pt"/>
              </a:rPr>
              <a:t> </a:t>
            </a:r>
            <a:r>
              <a:rPr lang="en-US" sz="2000" dirty="0" err="1">
                <a:latin typeface="futura-pt"/>
              </a:rPr>
              <a:t>jevrejsko</a:t>
            </a:r>
            <a:r>
              <a:rPr lang="en-US" sz="2000" dirty="0">
                <a:latin typeface="futura-pt"/>
              </a:rPr>
              <a:t> </a:t>
            </a:r>
            <a:r>
              <a:rPr lang="en-US" sz="2000" dirty="0" err="1">
                <a:latin typeface="futura-pt"/>
              </a:rPr>
              <a:t>nasleđe</a:t>
            </a:r>
            <a:r>
              <a:rPr lang="en-US" sz="2000" dirty="0">
                <a:latin typeface="futura-pt"/>
              </a:rPr>
              <a:t> u </a:t>
            </a:r>
            <a:r>
              <a:rPr lang="en-US" sz="2000" dirty="0" err="1">
                <a:latin typeface="futura-pt"/>
              </a:rPr>
              <a:t>svojoj</a:t>
            </a:r>
            <a:r>
              <a:rPr lang="en-US" sz="2000" dirty="0">
                <a:latin typeface="futura-pt"/>
              </a:rPr>
              <a:t> </a:t>
            </a:r>
            <a:r>
              <a:rPr lang="en-US" sz="2000" dirty="0" err="1">
                <a:latin typeface="futura-pt"/>
              </a:rPr>
              <a:t>muzici</a:t>
            </a:r>
            <a:r>
              <a:rPr lang="en-US" sz="2000" dirty="0">
                <a:latin typeface="futura-pt"/>
              </a:rPr>
              <a:t>, Merna (1923-1976) </a:t>
            </a:r>
            <a:r>
              <a:rPr lang="en-US" sz="2000" dirty="0" err="1">
                <a:latin typeface="futura-pt"/>
              </a:rPr>
              <a:t>i</a:t>
            </a:r>
            <a:r>
              <a:rPr lang="en-US" sz="2000" dirty="0">
                <a:latin typeface="futura-pt"/>
              </a:rPr>
              <a:t> </a:t>
            </a:r>
            <a:r>
              <a:rPr lang="en-US" sz="2000" dirty="0" err="1">
                <a:latin typeface="futura-pt"/>
              </a:rPr>
              <a:t>Kler</a:t>
            </a:r>
            <a:r>
              <a:rPr lang="en-US" sz="2000" dirty="0">
                <a:latin typeface="futura-pt"/>
              </a:rPr>
              <a:t> Beri (1920-2014), </a:t>
            </a:r>
            <a:r>
              <a:rPr lang="en-US" sz="2000" dirty="0" err="1">
                <a:latin typeface="futura-pt"/>
              </a:rPr>
              <a:t>rođene</a:t>
            </a:r>
            <a:r>
              <a:rPr lang="en-US" sz="2000" dirty="0">
                <a:latin typeface="futura-pt"/>
              </a:rPr>
              <a:t> Minnie </a:t>
            </a:r>
            <a:r>
              <a:rPr lang="en-US" sz="2000" dirty="0" err="1">
                <a:latin typeface="futura-pt"/>
              </a:rPr>
              <a:t>i</a:t>
            </a:r>
            <a:r>
              <a:rPr lang="en-US" sz="2000" dirty="0">
                <a:latin typeface="futura-pt"/>
              </a:rPr>
              <a:t> Clara </a:t>
            </a:r>
            <a:r>
              <a:rPr lang="en-US" sz="2000" dirty="0" err="1">
                <a:latin typeface="futura-pt"/>
              </a:rPr>
              <a:t>Bagelman</a:t>
            </a:r>
            <a:r>
              <a:rPr lang="en-US" sz="2000" dirty="0">
                <a:latin typeface="futura-pt"/>
              </a:rPr>
              <a:t>, </a:t>
            </a:r>
            <a:r>
              <a:rPr lang="en-US" sz="2000" dirty="0" err="1">
                <a:latin typeface="futura-pt"/>
              </a:rPr>
              <a:t>pronašle</a:t>
            </a:r>
            <a:r>
              <a:rPr lang="en-US" sz="2000" dirty="0">
                <a:latin typeface="futura-pt"/>
              </a:rPr>
              <a:t> </a:t>
            </a:r>
            <a:r>
              <a:rPr lang="en-US" sz="2000" dirty="0" err="1">
                <a:latin typeface="futura-pt"/>
              </a:rPr>
              <a:t>su</a:t>
            </a:r>
            <a:r>
              <a:rPr lang="en-US" sz="2000" dirty="0">
                <a:latin typeface="futura-pt"/>
              </a:rPr>
              <a:t> </a:t>
            </a:r>
            <a:r>
              <a:rPr lang="en-US" sz="2000" dirty="0" err="1">
                <a:latin typeface="futura-pt"/>
              </a:rPr>
              <a:t>slavu</a:t>
            </a:r>
            <a:r>
              <a:rPr lang="en-US" sz="2000" dirty="0">
                <a:latin typeface="futura-pt"/>
              </a:rPr>
              <a:t> </a:t>
            </a:r>
            <a:r>
              <a:rPr lang="en-US" sz="2000" dirty="0" err="1">
                <a:solidFill>
                  <a:srgbClr val="0070C0"/>
                </a:solidFill>
                <a:latin typeface="futura-pt"/>
              </a:rPr>
              <a:t>kao</a:t>
            </a:r>
            <a:r>
              <a:rPr lang="en-US" sz="2000" dirty="0">
                <a:solidFill>
                  <a:srgbClr val="0070C0"/>
                </a:solidFill>
                <a:latin typeface="futura-pt"/>
              </a:rPr>
              <a:t> </a:t>
            </a:r>
            <a:r>
              <a:rPr lang="sr-Latn-RS" sz="2000" b="1" dirty="0" err="1">
                <a:solidFill>
                  <a:srgbClr val="0070C0"/>
                </a:solidFill>
                <a:latin typeface="futura-pt"/>
              </a:rPr>
              <a:t>Berry</a:t>
            </a:r>
            <a:r>
              <a:rPr lang="sr-Latn-RS" sz="2000" b="1" dirty="0">
                <a:solidFill>
                  <a:srgbClr val="0070C0"/>
                </a:solidFill>
                <a:latin typeface="futura-pt"/>
              </a:rPr>
              <a:t> </a:t>
            </a:r>
            <a:r>
              <a:rPr lang="sr-Latn-RS" sz="2000" b="1" dirty="0" err="1">
                <a:solidFill>
                  <a:srgbClr val="0070C0"/>
                </a:solidFill>
                <a:latin typeface="futura-pt"/>
              </a:rPr>
              <a:t>sisters</a:t>
            </a:r>
            <a:r>
              <a:rPr lang="sr-Latn-RS" sz="2000" b="1" dirty="0">
                <a:solidFill>
                  <a:srgbClr val="0070C0"/>
                </a:solidFill>
                <a:latin typeface="futura-pt"/>
              </a:rPr>
              <a:t> </a:t>
            </a:r>
            <a:r>
              <a:rPr lang="en-US" sz="2000" dirty="0" err="1">
                <a:latin typeface="futura-pt"/>
              </a:rPr>
              <a:t>sa</a:t>
            </a:r>
            <a:r>
              <a:rPr lang="en-US" sz="2000" dirty="0">
                <a:latin typeface="futura-pt"/>
              </a:rPr>
              <a:t> </a:t>
            </a:r>
            <a:r>
              <a:rPr lang="en-US" sz="2000" dirty="0" err="1">
                <a:latin typeface="futura-pt"/>
              </a:rPr>
              <a:t>jevrejskom</a:t>
            </a:r>
            <a:r>
              <a:rPr lang="en-US" sz="2000" dirty="0">
                <a:latin typeface="futura-pt"/>
              </a:rPr>
              <a:t> </a:t>
            </a:r>
            <a:r>
              <a:rPr lang="en-US" sz="2000" dirty="0" err="1">
                <a:latin typeface="futura-pt"/>
              </a:rPr>
              <a:t>muzikom</a:t>
            </a:r>
            <a:r>
              <a:rPr lang="en-US" sz="2000" dirty="0">
                <a:latin typeface="futura-pt"/>
              </a:rPr>
              <a:t> pod </a:t>
            </a:r>
            <a:r>
              <a:rPr lang="en-US" sz="2000" dirty="0" err="1">
                <a:latin typeface="futura-pt"/>
              </a:rPr>
              <a:t>uticajem</a:t>
            </a:r>
            <a:r>
              <a:rPr lang="en-US" sz="2000" dirty="0">
                <a:latin typeface="futura-pt"/>
              </a:rPr>
              <a:t> </a:t>
            </a:r>
            <a:r>
              <a:rPr lang="en-US" sz="2000" dirty="0" err="1">
                <a:latin typeface="futura-pt"/>
              </a:rPr>
              <a:t>džeza</a:t>
            </a:r>
            <a:r>
              <a:rPr lang="en-US" sz="2000" dirty="0">
                <a:latin typeface="futura-pt"/>
              </a:rPr>
              <a:t>. </a:t>
            </a:r>
            <a:r>
              <a:rPr lang="en-US" sz="2000" dirty="0" err="1">
                <a:latin typeface="futura-pt"/>
              </a:rPr>
              <a:t>Sestre</a:t>
            </a:r>
            <a:r>
              <a:rPr lang="en-US" sz="2000" dirty="0">
                <a:latin typeface="futura-pt"/>
              </a:rPr>
              <a:t> </a:t>
            </a:r>
            <a:r>
              <a:rPr lang="en-US" sz="2000" dirty="0" err="1">
                <a:latin typeface="futura-pt"/>
              </a:rPr>
              <a:t>su</a:t>
            </a:r>
            <a:r>
              <a:rPr lang="en-US" sz="2000" dirty="0">
                <a:latin typeface="futura-pt"/>
              </a:rPr>
              <a:t> </a:t>
            </a:r>
            <a:r>
              <a:rPr lang="en-US" sz="2000" dirty="0" err="1">
                <a:latin typeface="futura-pt"/>
              </a:rPr>
              <a:t>često</a:t>
            </a:r>
            <a:r>
              <a:rPr lang="en-US" sz="2000" dirty="0">
                <a:latin typeface="futura-pt"/>
              </a:rPr>
              <a:t> </a:t>
            </a:r>
            <a:r>
              <a:rPr lang="en-US" sz="2000" dirty="0" err="1">
                <a:latin typeface="futura-pt"/>
              </a:rPr>
              <a:t>pevale</a:t>
            </a:r>
            <a:r>
              <a:rPr lang="en-US" sz="2000" dirty="0">
                <a:latin typeface="futura-pt"/>
              </a:rPr>
              <a:t> </a:t>
            </a:r>
            <a:r>
              <a:rPr lang="en-US" sz="2000" dirty="0" err="1">
                <a:latin typeface="futura-pt"/>
              </a:rPr>
              <a:t>džez</a:t>
            </a:r>
            <a:r>
              <a:rPr lang="en-US" sz="2000" dirty="0">
                <a:latin typeface="futura-pt"/>
              </a:rPr>
              <a:t> </a:t>
            </a:r>
            <a:r>
              <a:rPr lang="en-US" sz="2000" dirty="0" err="1">
                <a:latin typeface="futura-pt"/>
              </a:rPr>
              <a:t>pesme</a:t>
            </a:r>
            <a:r>
              <a:rPr lang="en-US" sz="2000" dirty="0">
                <a:latin typeface="futura-pt"/>
              </a:rPr>
              <a:t> u </a:t>
            </a:r>
            <a:r>
              <a:rPr lang="en-US" sz="2000" dirty="0" err="1">
                <a:latin typeface="futura-pt"/>
              </a:rPr>
              <a:t>Yiddishu</a:t>
            </a:r>
            <a:r>
              <a:rPr lang="en-US" sz="2000" dirty="0">
                <a:latin typeface="futura-pt"/>
              </a:rPr>
              <a:t> </a:t>
            </a:r>
            <a:r>
              <a:rPr lang="en-US" sz="2000" dirty="0" err="1">
                <a:latin typeface="futura-pt"/>
              </a:rPr>
              <a:t>na</a:t>
            </a:r>
            <a:r>
              <a:rPr lang="en-US" sz="2000" dirty="0">
                <a:latin typeface="futura-pt"/>
              </a:rPr>
              <a:t> </a:t>
            </a:r>
            <a:r>
              <a:rPr lang="en-US" sz="2000" dirty="0" err="1">
                <a:latin typeface="futura-pt"/>
              </a:rPr>
              <a:t>televiziji</a:t>
            </a:r>
            <a:r>
              <a:rPr lang="en-US" sz="2000" dirty="0">
                <a:latin typeface="futura-pt"/>
              </a:rPr>
              <a:t>, </a:t>
            </a:r>
            <a:r>
              <a:rPr lang="en-US" sz="2000" dirty="0" err="1">
                <a:latin typeface="futura-pt"/>
              </a:rPr>
              <a:t>i</a:t>
            </a:r>
            <a:r>
              <a:rPr lang="en-US" sz="2000" dirty="0">
                <a:latin typeface="futura-pt"/>
              </a:rPr>
              <a:t> u radio </a:t>
            </a:r>
            <a:r>
              <a:rPr lang="en-US" sz="2000" dirty="0" err="1">
                <a:latin typeface="futura-pt"/>
              </a:rPr>
              <a:t>emisiji</a:t>
            </a:r>
            <a:r>
              <a:rPr lang="en-US" sz="2000" dirty="0">
                <a:latin typeface="futura-pt"/>
              </a:rPr>
              <a:t> "Yiddish Melodies in Swing" </a:t>
            </a:r>
            <a:r>
              <a:rPr lang="en-US" sz="2000" dirty="0" err="1">
                <a:latin typeface="futura-pt"/>
              </a:rPr>
              <a:t>koja</a:t>
            </a:r>
            <a:r>
              <a:rPr lang="en-US" sz="2000" dirty="0">
                <a:latin typeface="futura-pt"/>
              </a:rPr>
              <a:t> je </a:t>
            </a:r>
            <a:r>
              <a:rPr lang="en-US" sz="2000" dirty="0" err="1">
                <a:latin typeface="futura-pt"/>
              </a:rPr>
              <a:t>počela</a:t>
            </a:r>
            <a:r>
              <a:rPr lang="en-US" sz="2000" dirty="0">
                <a:latin typeface="futura-pt"/>
              </a:rPr>
              <a:t> </a:t>
            </a:r>
            <a:r>
              <a:rPr lang="en-US" sz="2000" dirty="0" err="1">
                <a:latin typeface="futura-pt"/>
              </a:rPr>
              <a:t>krajem</a:t>
            </a:r>
            <a:r>
              <a:rPr lang="en-US" sz="2000" dirty="0">
                <a:latin typeface="futura-pt"/>
              </a:rPr>
              <a:t> </a:t>
            </a:r>
            <a:r>
              <a:rPr lang="en-US" sz="2000" dirty="0" err="1">
                <a:latin typeface="futura-pt"/>
              </a:rPr>
              <a:t>tridesetih</a:t>
            </a:r>
            <a:r>
              <a:rPr lang="en-US" sz="2000" dirty="0">
                <a:latin typeface="futura-pt"/>
              </a:rPr>
              <a:t> godina </a:t>
            </a:r>
            <a:r>
              <a:rPr lang="en-US" sz="2000" dirty="0" err="1">
                <a:latin typeface="futura-pt"/>
              </a:rPr>
              <a:t>prošlog</a:t>
            </a:r>
            <a:r>
              <a:rPr lang="sr-Latn-RS" sz="2000" dirty="0">
                <a:latin typeface="futura-pt"/>
              </a:rPr>
              <a:t>a</a:t>
            </a:r>
            <a:r>
              <a:rPr lang="en-US" sz="2000" dirty="0">
                <a:latin typeface="futura-pt"/>
              </a:rPr>
              <a:t> </a:t>
            </a:r>
            <a:r>
              <a:rPr lang="en-US" sz="2000" dirty="0" err="1">
                <a:latin typeface="futura-pt"/>
              </a:rPr>
              <a:t>veka</a:t>
            </a:r>
            <a:r>
              <a:rPr lang="en-US" sz="2000" dirty="0">
                <a:latin typeface="futura-pt"/>
              </a:rPr>
              <a:t>. </a:t>
            </a:r>
            <a:r>
              <a:rPr lang="en-US" sz="2000" dirty="0" err="1">
                <a:latin typeface="futura-pt"/>
              </a:rPr>
              <a:t>Njihov</a:t>
            </a:r>
            <a:r>
              <a:rPr lang="en-US" sz="2000" dirty="0">
                <a:latin typeface="futura-pt"/>
              </a:rPr>
              <a:t> </a:t>
            </a:r>
            <a:r>
              <a:rPr lang="en-US" sz="2000" dirty="0" err="1">
                <a:latin typeface="futura-pt"/>
              </a:rPr>
              <a:t>repertoar</a:t>
            </a:r>
            <a:r>
              <a:rPr lang="en-US" sz="2000" dirty="0">
                <a:latin typeface="futura-pt"/>
              </a:rPr>
              <a:t> </a:t>
            </a:r>
            <a:r>
              <a:rPr lang="en-US" sz="2000" dirty="0" err="1">
                <a:latin typeface="futura-pt"/>
              </a:rPr>
              <a:t>uključivao</a:t>
            </a:r>
            <a:r>
              <a:rPr lang="en-US" sz="2000" dirty="0">
                <a:latin typeface="futura-pt"/>
              </a:rPr>
              <a:t> je </a:t>
            </a:r>
            <a:r>
              <a:rPr lang="en-US" sz="2000" dirty="0" err="1">
                <a:latin typeface="futura-pt"/>
              </a:rPr>
              <a:t>pesme</a:t>
            </a:r>
            <a:r>
              <a:rPr lang="en-US" sz="2000" dirty="0">
                <a:latin typeface="futura-pt"/>
              </a:rPr>
              <a:t> u Yiddish</a:t>
            </a:r>
            <a:r>
              <a:rPr lang="sr-Latn-RS" sz="2000" dirty="0">
                <a:latin typeface="futura-pt"/>
              </a:rPr>
              <a:t>.</a:t>
            </a:r>
            <a:endParaRPr lang="en-US" sz="2000" dirty="0"/>
          </a:p>
        </p:txBody>
      </p:sp>
      <p:pic>
        <p:nvPicPr>
          <p:cNvPr id="5" name="Online Media 3" title="1942 • Harry James &amp; Helen Forrest • I've heard that song before">
            <a:hlinkClick r:id="" action="ppaction://media"/>
            <a:extLst>
              <a:ext uri="{FF2B5EF4-FFF2-40B4-BE49-F238E27FC236}">
                <a16:creationId xmlns:a16="http://schemas.microsoft.com/office/drawing/2014/main" id="{4E38402E-C1B6-A869-8FD5-711A74F32097}"/>
              </a:ext>
            </a:extLst>
          </p:cNvPr>
          <p:cNvPicPr>
            <a:picLocks noRot="1" noChangeAspect="1"/>
          </p:cNvPicPr>
          <p:nvPr>
            <a:videoFile r:link="rId1"/>
          </p:nvPr>
        </p:nvPicPr>
        <p:blipFill>
          <a:blip r:embed="rId5"/>
          <a:stretch>
            <a:fillRect/>
          </a:stretch>
        </p:blipFill>
        <p:spPr>
          <a:xfrm>
            <a:off x="8024706" y="735227"/>
            <a:ext cx="3887529" cy="2196453"/>
          </a:xfrm>
          <a:prstGeom prst="rect">
            <a:avLst/>
          </a:prstGeom>
        </p:spPr>
      </p:pic>
      <p:pic>
        <p:nvPicPr>
          <p:cNvPr id="4" name="Online Media 3" title="The Barry Sisters &quot;Chiribim Chiribom&quot;">
            <a:hlinkClick r:id="" action="ppaction://media"/>
            <a:extLst>
              <a:ext uri="{FF2B5EF4-FFF2-40B4-BE49-F238E27FC236}">
                <a16:creationId xmlns:a16="http://schemas.microsoft.com/office/drawing/2014/main" id="{85316BCA-5ADE-38B1-8BFF-F36B36FCE693}"/>
              </a:ext>
            </a:extLst>
          </p:cNvPr>
          <p:cNvPicPr>
            <a:picLocks noRot="1" noChangeAspect="1"/>
          </p:cNvPicPr>
          <p:nvPr>
            <a:videoFile r:link="rId2"/>
          </p:nvPr>
        </p:nvPicPr>
        <p:blipFill>
          <a:blip r:embed="rId6"/>
          <a:stretch>
            <a:fillRect/>
          </a:stretch>
        </p:blipFill>
        <p:spPr>
          <a:xfrm>
            <a:off x="7741509" y="3550144"/>
            <a:ext cx="4349578" cy="2457512"/>
          </a:xfrm>
          <a:prstGeom prst="rect">
            <a:avLst/>
          </a:prstGeom>
        </p:spPr>
      </p:pic>
    </p:spTree>
    <p:extLst>
      <p:ext uri="{BB962C8B-B14F-4D97-AF65-F5344CB8AC3E}">
        <p14:creationId xmlns:p14="http://schemas.microsoft.com/office/powerpoint/2010/main" val="176191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78">
            <a:extLst>
              <a:ext uri="{FF2B5EF4-FFF2-40B4-BE49-F238E27FC236}">
                <a16:creationId xmlns:a16="http://schemas.microsoft.com/office/drawing/2014/main" id="{799709F6-819A-4A9B-B299-52B516DA2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5" name="Group 80">
            <a:extLst>
              <a:ext uri="{FF2B5EF4-FFF2-40B4-BE49-F238E27FC236}">
                <a16:creationId xmlns:a16="http://schemas.microsoft.com/office/drawing/2014/main" id="{DE956BBB-7B91-4BF1-8CC5-4F1F5C3E09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4106" name="Freeform 44">
              <a:extLst>
                <a:ext uri="{FF2B5EF4-FFF2-40B4-BE49-F238E27FC236}">
                  <a16:creationId xmlns:a16="http://schemas.microsoft.com/office/drawing/2014/main" id="{331C4F13-3AB4-4BD8-B1A2-76809863ED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45">
              <a:extLst>
                <a:ext uri="{FF2B5EF4-FFF2-40B4-BE49-F238E27FC236}">
                  <a16:creationId xmlns:a16="http://schemas.microsoft.com/office/drawing/2014/main" id="{52D8231F-00FF-4EE0-B405-28CC397CF0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7" name="Freeform 46">
              <a:extLst>
                <a:ext uri="{FF2B5EF4-FFF2-40B4-BE49-F238E27FC236}">
                  <a16:creationId xmlns:a16="http://schemas.microsoft.com/office/drawing/2014/main" id="{C80BB271-C270-4FB5-B9F1-D81F239ED0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47">
              <a:extLst>
                <a:ext uri="{FF2B5EF4-FFF2-40B4-BE49-F238E27FC236}">
                  <a16:creationId xmlns:a16="http://schemas.microsoft.com/office/drawing/2014/main" id="{1BDA5F0C-5FEC-4DA5-A154-3EC7AA690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8" name="Rectangle 86">
              <a:extLst>
                <a:ext uri="{FF2B5EF4-FFF2-40B4-BE49-F238E27FC236}">
                  <a16:creationId xmlns:a16="http://schemas.microsoft.com/office/drawing/2014/main" id="{E342B9BC-62E1-4F01-AE2D-4143126BE0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311A8D9-B3A4-40A2-901B-CD672721FCF3}"/>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Borba za “</a:t>
            </a:r>
            <a:r>
              <a:rPr lang="en-US" sz="4000" b="1" i="0">
                <a:solidFill>
                  <a:srgbClr val="FFFFFF"/>
                </a:solidFill>
                <a:effectLst/>
                <a:latin typeface="futura-pt"/>
              </a:rPr>
              <a:t>The Role of Jewishness”</a:t>
            </a:r>
            <a:endParaRPr lang="en-US" sz="4000">
              <a:solidFill>
                <a:srgbClr val="FFFFFF"/>
              </a:solidFill>
            </a:endParaRPr>
          </a:p>
        </p:txBody>
      </p:sp>
      <p:sp>
        <p:nvSpPr>
          <p:cNvPr id="3" name="Content Placeholder 2">
            <a:extLst>
              <a:ext uri="{FF2B5EF4-FFF2-40B4-BE49-F238E27FC236}">
                <a16:creationId xmlns:a16="http://schemas.microsoft.com/office/drawing/2014/main" id="{AD1855D4-0435-444C-9DB7-C7C3650E1987}"/>
              </a:ext>
            </a:extLst>
          </p:cNvPr>
          <p:cNvSpPr>
            <a:spLocks noGrp="1"/>
          </p:cNvSpPr>
          <p:nvPr>
            <p:ph idx="1"/>
          </p:nvPr>
        </p:nvSpPr>
        <p:spPr>
          <a:xfrm>
            <a:off x="1424904" y="2543175"/>
            <a:ext cx="3385635" cy="3363846"/>
          </a:xfrm>
        </p:spPr>
        <p:txBody>
          <a:bodyPr anchor="ctr">
            <a:normAutofit/>
          </a:bodyPr>
          <a:lstStyle/>
          <a:p>
            <a:pPr marL="0" indent="0">
              <a:buNone/>
            </a:pPr>
            <a:r>
              <a:rPr lang="en-US" sz="1700" b="0" i="0" dirty="0">
                <a:effectLst/>
                <a:latin typeface="futura-pt"/>
              </a:rPr>
              <a:t> </a:t>
            </a:r>
            <a:r>
              <a:rPr lang="en-US" sz="1700" dirty="0" err="1">
                <a:latin typeface="Arial" panose="020B0604020202020204" pitchFamily="34" charset="0"/>
              </a:rPr>
              <a:t>Rozalind</a:t>
            </a:r>
            <a:r>
              <a:rPr lang="en-US" sz="1700" dirty="0">
                <a:latin typeface="Arial" panose="020B0604020202020204" pitchFamily="34" charset="0"/>
              </a:rPr>
              <a:t> Cron (1925 </a:t>
            </a:r>
            <a:r>
              <a:rPr lang="sr-Latn-RS" sz="1700" dirty="0">
                <a:latin typeface="Arial" panose="020B0604020202020204" pitchFamily="34" charset="0"/>
              </a:rPr>
              <a:t>- </a:t>
            </a:r>
            <a:r>
              <a:rPr lang="en-US" sz="1700" dirty="0">
                <a:latin typeface="Arial" panose="020B0604020202020204" pitchFamily="34" charset="0"/>
              </a:rPr>
              <a:t>2021) </a:t>
            </a:r>
            <a:r>
              <a:rPr lang="en-US" sz="1700" dirty="0" err="1">
                <a:latin typeface="Arial" panose="020B0604020202020204" pitchFamily="34" charset="0"/>
              </a:rPr>
              <a:t>bila</a:t>
            </a:r>
            <a:r>
              <a:rPr lang="en-US" sz="1700" dirty="0">
                <a:latin typeface="Arial" panose="020B0604020202020204" pitchFamily="34" charset="0"/>
              </a:rPr>
              <a:t> je </a:t>
            </a:r>
            <a:r>
              <a:rPr lang="en-US" sz="1700" dirty="0" err="1">
                <a:latin typeface="Arial" panose="020B0604020202020204" pitchFamily="34" charset="0"/>
              </a:rPr>
              <a:t>američki</a:t>
            </a:r>
            <a:r>
              <a:rPr lang="en-US" sz="1700" dirty="0">
                <a:latin typeface="Arial" panose="020B0604020202020204" pitchFamily="34" charset="0"/>
              </a:rPr>
              <a:t> alto-</a:t>
            </a:r>
            <a:r>
              <a:rPr lang="en-US" sz="1700" dirty="0" err="1">
                <a:latin typeface="Arial" panose="020B0604020202020204" pitchFamily="34" charset="0"/>
              </a:rPr>
              <a:t>saksofonista</a:t>
            </a:r>
            <a:r>
              <a:rPr lang="en-US" sz="1700" dirty="0">
                <a:latin typeface="Arial" panose="020B0604020202020204" pitchFamily="34" charset="0"/>
              </a:rPr>
              <a:t>.] </a:t>
            </a:r>
            <a:r>
              <a:rPr lang="en-US" sz="1700" dirty="0" err="1">
                <a:latin typeface="Arial" panose="020B0604020202020204" pitchFamily="34" charset="0"/>
              </a:rPr>
              <a:t>Tokom</a:t>
            </a:r>
            <a:r>
              <a:rPr lang="en-US" sz="1700" dirty="0">
                <a:latin typeface="Arial" panose="020B0604020202020204" pitchFamily="34" charset="0"/>
              </a:rPr>
              <a:t> </a:t>
            </a:r>
            <a:r>
              <a:rPr lang="en-US" sz="1700" dirty="0" err="1">
                <a:latin typeface="Arial" panose="020B0604020202020204" pitchFamily="34" charset="0"/>
              </a:rPr>
              <a:t>četrdesetih</a:t>
            </a:r>
            <a:r>
              <a:rPr lang="en-US" sz="1700" dirty="0">
                <a:latin typeface="Arial" panose="020B0604020202020204" pitchFamily="34" charset="0"/>
              </a:rPr>
              <a:t> godina </a:t>
            </a:r>
            <a:r>
              <a:rPr lang="en-US" sz="1700" dirty="0" err="1">
                <a:latin typeface="Arial" panose="020B0604020202020204" pitchFamily="34" charset="0"/>
              </a:rPr>
              <a:t>svirala</a:t>
            </a:r>
            <a:r>
              <a:rPr lang="en-US" sz="1700" dirty="0">
                <a:latin typeface="Arial" panose="020B0604020202020204" pitchFamily="34" charset="0"/>
              </a:rPr>
              <a:t> je </a:t>
            </a:r>
            <a:r>
              <a:rPr lang="en-US" sz="1700" b="1" dirty="0">
                <a:effectLst/>
                <a:latin typeface="Calibri" panose="020F0502020204030204" pitchFamily="34" charset="0"/>
                <a:ea typeface="Calibri" panose="020F0502020204030204" pitchFamily="34" charset="0"/>
                <a:cs typeface="Arial" panose="020B0604020202020204" pitchFamily="34" charset="0"/>
              </a:rPr>
              <a:t>International Sweethearts of Rhythm</a:t>
            </a:r>
            <a:r>
              <a:rPr lang="en-US" sz="1700" dirty="0">
                <a:latin typeface="Arial" panose="020B0604020202020204" pitchFamily="34" charset="0"/>
              </a:rPr>
              <a:t>, </a:t>
            </a:r>
            <a:r>
              <a:rPr lang="en-US" sz="1700" dirty="0" err="1">
                <a:latin typeface="Arial" panose="020B0604020202020204" pitchFamily="34" charset="0"/>
              </a:rPr>
              <a:t>ženskim</a:t>
            </a:r>
            <a:r>
              <a:rPr lang="en-US" sz="1700" dirty="0">
                <a:latin typeface="Arial" panose="020B0604020202020204" pitchFamily="34" charset="0"/>
              </a:rPr>
              <a:t> </a:t>
            </a:r>
            <a:r>
              <a:rPr lang="sr-Latn-RS" sz="1700" dirty="0">
                <a:latin typeface="Arial" panose="020B0604020202020204" pitchFamily="34" charset="0"/>
              </a:rPr>
              <a:t>crnačkim </a:t>
            </a:r>
            <a:r>
              <a:rPr lang="en-US" sz="1700" dirty="0" err="1">
                <a:latin typeface="Arial" panose="020B0604020202020204" pitchFamily="34" charset="0"/>
              </a:rPr>
              <a:t>džez</a:t>
            </a:r>
            <a:r>
              <a:rPr lang="en-US" sz="1700" dirty="0">
                <a:latin typeface="Arial" panose="020B0604020202020204" pitchFamily="34" charset="0"/>
              </a:rPr>
              <a:t> big </a:t>
            </a:r>
            <a:r>
              <a:rPr lang="en-US" sz="1700" dirty="0" err="1">
                <a:latin typeface="Arial" panose="020B0604020202020204" pitchFamily="34" charset="0"/>
              </a:rPr>
              <a:t>bendom</a:t>
            </a:r>
            <a:r>
              <a:rPr lang="en-US" sz="1700" dirty="0">
                <a:latin typeface="Arial" panose="020B0604020202020204" pitchFamily="34" charset="0"/>
              </a:rPr>
              <a:t>. </a:t>
            </a:r>
            <a:r>
              <a:rPr lang="en-US" sz="1700" b="1" dirty="0">
                <a:latin typeface="Arial" panose="020B0604020202020204" pitchFamily="34" charset="0"/>
              </a:rPr>
              <a:t>
</a:t>
            </a:r>
            <a:r>
              <a:rPr lang="en-US" sz="1700" dirty="0" err="1">
                <a:latin typeface="Arial" panose="020B0604020202020204" pitchFamily="34" charset="0"/>
              </a:rPr>
              <a:t>Posle</a:t>
            </a:r>
            <a:r>
              <a:rPr lang="en-US" sz="1700" dirty="0">
                <a:latin typeface="Arial" panose="020B0604020202020204" pitchFamily="34" charset="0"/>
              </a:rPr>
              <a:t> rata Cron je </a:t>
            </a:r>
            <a:r>
              <a:rPr lang="en-US" sz="1700" dirty="0" err="1">
                <a:latin typeface="Arial" panose="020B0604020202020204" pitchFamily="34" charset="0"/>
              </a:rPr>
              <a:t>vodi</a:t>
            </a:r>
            <a:r>
              <a:rPr lang="sr-Latn-RS" sz="1700" dirty="0">
                <a:latin typeface="Arial" panose="020B0604020202020204" pitchFamily="34" charset="0"/>
              </a:rPr>
              <a:t>la </a:t>
            </a:r>
            <a:r>
              <a:rPr lang="en-US" sz="1700" dirty="0" err="1">
                <a:latin typeface="Arial" panose="020B0604020202020204" pitchFamily="34" charset="0"/>
              </a:rPr>
              <a:t>i</a:t>
            </a:r>
            <a:r>
              <a:rPr lang="en-US" sz="1700" dirty="0">
                <a:latin typeface="Arial" panose="020B0604020202020204" pitchFamily="34" charset="0"/>
              </a:rPr>
              <a:t> </a:t>
            </a:r>
            <a:r>
              <a:rPr lang="en-US" sz="1700" dirty="0" err="1">
                <a:latin typeface="Arial" panose="020B0604020202020204" pitchFamily="34" charset="0"/>
              </a:rPr>
              <a:t>učestvovao</a:t>
            </a:r>
            <a:r>
              <a:rPr lang="en-US" sz="1700" dirty="0">
                <a:latin typeface="Arial" panose="020B0604020202020204" pitchFamily="34" charset="0"/>
              </a:rPr>
              <a:t> u </a:t>
            </a:r>
            <a:r>
              <a:rPr lang="en-US" sz="1700" dirty="0" err="1">
                <a:latin typeface="Arial" panose="020B0604020202020204" pitchFamily="34" charset="0"/>
              </a:rPr>
              <a:t>ženskim</a:t>
            </a:r>
            <a:r>
              <a:rPr lang="en-US" sz="1700" dirty="0">
                <a:latin typeface="Arial" panose="020B0604020202020204" pitchFamily="34" charset="0"/>
              </a:rPr>
              <a:t> </a:t>
            </a:r>
            <a:r>
              <a:rPr lang="en-US" sz="1700" dirty="0" err="1">
                <a:latin typeface="Arial" panose="020B0604020202020204" pitchFamily="34" charset="0"/>
              </a:rPr>
              <a:t>velikim</a:t>
            </a:r>
            <a:r>
              <a:rPr lang="en-US" sz="1700" dirty="0">
                <a:latin typeface="Arial" panose="020B0604020202020204" pitchFamily="34" charset="0"/>
              </a:rPr>
              <a:t> </a:t>
            </a:r>
            <a:r>
              <a:rPr lang="en-US" sz="1700" dirty="0" err="1">
                <a:latin typeface="Arial" panose="020B0604020202020204" pitchFamily="34" charset="0"/>
              </a:rPr>
              <a:t>bendovima</a:t>
            </a:r>
            <a:r>
              <a:rPr lang="sr-Latn-RS" sz="1700" dirty="0">
                <a:latin typeface="Arial" panose="020B0604020202020204" pitchFamily="34" charset="0"/>
              </a:rPr>
              <a:t> i smatra se </a:t>
            </a:r>
            <a:r>
              <a:rPr lang="en-US" sz="1700" dirty="0" err="1">
                <a:latin typeface="Arial" panose="020B0604020202020204" pitchFamily="34" charset="0"/>
              </a:rPr>
              <a:t>pionirkom</a:t>
            </a:r>
            <a:r>
              <a:rPr lang="en-US" sz="1700" dirty="0">
                <a:latin typeface="Arial" panose="020B0604020202020204" pitchFamily="34" charset="0"/>
              </a:rPr>
              <a:t> </a:t>
            </a:r>
            <a:r>
              <a:rPr lang="en-US" sz="1700" dirty="0" err="1">
                <a:latin typeface="Arial" panose="020B0604020202020204" pitchFamily="34" charset="0"/>
              </a:rPr>
              <a:t>ženske</a:t>
            </a:r>
            <a:r>
              <a:rPr lang="en-US" sz="1700" dirty="0">
                <a:latin typeface="Arial" panose="020B0604020202020204" pitchFamily="34" charset="0"/>
              </a:rPr>
              <a:t> </a:t>
            </a:r>
            <a:r>
              <a:rPr lang="en-US" sz="1700" dirty="0" err="1">
                <a:latin typeface="Arial" panose="020B0604020202020204" pitchFamily="34" charset="0"/>
              </a:rPr>
              <a:t>muzike</a:t>
            </a:r>
            <a:r>
              <a:rPr lang="en-US" sz="1700" dirty="0">
                <a:latin typeface="Arial" panose="020B0604020202020204" pitchFamily="34" charset="0"/>
              </a:rPr>
              <a:t> </a:t>
            </a:r>
            <a:r>
              <a:rPr lang="en-US" sz="1700" dirty="0" err="1">
                <a:latin typeface="Arial" panose="020B0604020202020204" pitchFamily="34" charset="0"/>
              </a:rPr>
              <a:t>velik</a:t>
            </a:r>
            <a:r>
              <a:rPr lang="sr-Latn-RS" sz="1700" dirty="0">
                <a:latin typeface="Arial" panose="020B0604020202020204" pitchFamily="34" charset="0"/>
              </a:rPr>
              <a:t>ih </a:t>
            </a:r>
            <a:r>
              <a:rPr lang="en-US" sz="1700" dirty="0">
                <a:latin typeface="Arial" panose="020B0604020202020204" pitchFamily="34" charset="0"/>
              </a:rPr>
              <a:t>bend</a:t>
            </a:r>
            <a:r>
              <a:rPr lang="sr-Latn-RS" sz="1700" dirty="0">
                <a:latin typeface="Arial" panose="020B0604020202020204" pitchFamily="34" charset="0"/>
              </a:rPr>
              <a:t>ova</a:t>
            </a:r>
            <a:r>
              <a:rPr lang="en-US" sz="1700" dirty="0">
                <a:latin typeface="Arial" panose="020B0604020202020204" pitchFamily="34" charset="0"/>
              </a:rPr>
              <a:t>. Ona je </a:t>
            </a:r>
            <a:r>
              <a:rPr lang="en-US" sz="1700" dirty="0" err="1">
                <a:latin typeface="Arial" panose="020B0604020202020204" pitchFamily="34" charset="0"/>
              </a:rPr>
              <a:t>bila</a:t>
            </a:r>
            <a:r>
              <a:rPr lang="en-US" sz="1700" dirty="0">
                <a:latin typeface="Arial" panose="020B0604020202020204" pitchFamily="34" charset="0"/>
              </a:rPr>
              <a:t> </a:t>
            </a:r>
            <a:r>
              <a:rPr lang="en-US" sz="1700" dirty="0" err="1">
                <a:latin typeface="Arial" panose="020B0604020202020204" pitchFamily="34" charset="0"/>
              </a:rPr>
              <a:t>poslednji</a:t>
            </a:r>
            <a:r>
              <a:rPr lang="en-US" sz="1700" dirty="0">
                <a:latin typeface="Arial" panose="020B0604020202020204" pitchFamily="34" charset="0"/>
              </a:rPr>
              <a:t> </a:t>
            </a:r>
            <a:r>
              <a:rPr lang="en-US" sz="1700" dirty="0" err="1">
                <a:latin typeface="Arial" panose="020B0604020202020204" pitchFamily="34" charset="0"/>
              </a:rPr>
              <a:t>preživeli</a:t>
            </a:r>
            <a:r>
              <a:rPr lang="en-US" sz="1700" dirty="0">
                <a:latin typeface="Arial" panose="020B0604020202020204" pitchFamily="34" charset="0"/>
              </a:rPr>
              <a:t> </a:t>
            </a:r>
            <a:r>
              <a:rPr lang="en-US" sz="1700" dirty="0" err="1">
                <a:latin typeface="Arial" panose="020B0604020202020204" pitchFamily="34" charset="0"/>
              </a:rPr>
              <a:t>član</a:t>
            </a:r>
            <a:r>
              <a:rPr lang="en-US" sz="1700" dirty="0">
                <a:latin typeface="Arial" panose="020B0604020202020204" pitchFamily="34" charset="0"/>
              </a:rPr>
              <a:t> </a:t>
            </a:r>
            <a:r>
              <a:rPr lang="sr-Latn-RS" sz="1700" dirty="0" err="1">
                <a:latin typeface="Arial" panose="020B0604020202020204" pitchFamily="34" charset="0"/>
              </a:rPr>
              <a:t>ansabla</a:t>
            </a:r>
            <a:r>
              <a:rPr lang="en-US" sz="1700" b="1" dirty="0">
                <a:latin typeface="Arial" panose="020B0604020202020204" pitchFamily="34" charset="0"/>
              </a:rPr>
              <a:t>.</a:t>
            </a:r>
            <a:endParaRPr lang="en-US" sz="1700" dirty="0"/>
          </a:p>
        </p:txBody>
      </p:sp>
      <p:pic>
        <p:nvPicPr>
          <p:cNvPr id="4098" name="Picture 2" descr="Roz Cron - The Girls in the Band-The Official Site of the Music Documentary">
            <a:extLst>
              <a:ext uri="{FF2B5EF4-FFF2-40B4-BE49-F238E27FC236}">
                <a16:creationId xmlns:a16="http://schemas.microsoft.com/office/drawing/2014/main" id="{2EE6D1E6-6333-4D92-8A0A-F863C7194E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5" b="7829"/>
          <a:stretch/>
        </p:blipFill>
        <p:spPr bwMode="auto">
          <a:xfrm>
            <a:off x="5276639" y="2676596"/>
            <a:ext cx="2650372" cy="3048279"/>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The International Sweethearts Of Rhythm &quot; Jump Children &quot; !!!">
            <a:hlinkClick r:id="" action="ppaction://media"/>
            <a:extLst>
              <a:ext uri="{FF2B5EF4-FFF2-40B4-BE49-F238E27FC236}">
                <a16:creationId xmlns:a16="http://schemas.microsoft.com/office/drawing/2014/main" id="{129A4E16-B07B-07B3-691B-49A04171C2CE}"/>
              </a:ext>
            </a:extLst>
          </p:cNvPr>
          <p:cNvPicPr>
            <a:picLocks noRot="1" noChangeAspect="1"/>
          </p:cNvPicPr>
          <p:nvPr>
            <a:videoFile r:link="rId1"/>
          </p:nvPr>
        </p:nvPicPr>
        <p:blipFill>
          <a:blip r:embed="rId4"/>
          <a:stretch>
            <a:fillRect/>
          </a:stretch>
        </p:blipFill>
        <p:spPr>
          <a:xfrm>
            <a:off x="8331846" y="2486035"/>
            <a:ext cx="2167802" cy="1625852"/>
          </a:xfrm>
          <a:prstGeom prst="rect">
            <a:avLst/>
          </a:prstGeom>
        </p:spPr>
      </p:pic>
      <p:pic>
        <p:nvPicPr>
          <p:cNvPr id="2050" name="Picture 2" descr="Image result for Rosalind “Roz” Cron">
            <a:extLst>
              <a:ext uri="{FF2B5EF4-FFF2-40B4-BE49-F238E27FC236}">
                <a16:creationId xmlns:a16="http://schemas.microsoft.com/office/drawing/2014/main" id="{3FE46BDC-53D3-36F1-0B38-A54E81349BD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400128" y="4272754"/>
            <a:ext cx="2034823" cy="163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6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4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descr="25 JANUARY 1925 Jazz pianist Barbara Carroll is born Barbara Carole  Coppersmith in Worcester, Massachusetts. - 188 Classic Rock">
            <a:extLst>
              <a:ext uri="{FF2B5EF4-FFF2-40B4-BE49-F238E27FC236}">
                <a16:creationId xmlns:a16="http://schemas.microsoft.com/office/drawing/2014/main" id="{F74B2C23-D8E5-F38D-3B6B-44052E0CE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38" y="1709738"/>
            <a:ext cx="2557463" cy="2344738"/>
          </a:xfrm>
          <a:prstGeom prst="rect">
            <a:avLst/>
          </a:prstGeom>
          <a:extLst>
            <a:ext uri="{909E8E84-426E-40DD-AFC4-6F175D3DCCD1}">
              <a14:hiddenFill xmlns:a14="http://schemas.microsoft.com/office/drawing/2010/main">
                <a:solidFill>
                  <a:srgbClr val="FFFFFF"/>
                </a:solidFill>
              </a14:hiddenFill>
            </a:ext>
          </a:extLst>
        </p:spPr>
      </p:pic>
      <p:pic>
        <p:nvPicPr>
          <p:cNvPr id="9" name="Online Media 8" title="Teddi King - Am I Blue">
            <a:hlinkClick r:id="" action="ppaction://media"/>
            <a:extLst>
              <a:ext uri="{FF2B5EF4-FFF2-40B4-BE49-F238E27FC236}">
                <a16:creationId xmlns:a16="http://schemas.microsoft.com/office/drawing/2014/main" id="{01036EE5-C54A-59B3-9A50-E51D7FF4B36B}"/>
              </a:ext>
            </a:extLst>
          </p:cNvPr>
          <p:cNvPicPr>
            <a:picLocks noRot="1" noChangeAspect="1"/>
          </p:cNvPicPr>
          <p:nvPr>
            <a:videoFile r:link="rId1"/>
          </p:nvPr>
        </p:nvPicPr>
        <p:blipFill>
          <a:blip r:embed="rId7"/>
          <a:stretch>
            <a:fillRect/>
          </a:stretch>
        </p:blipFill>
        <p:spPr>
          <a:xfrm>
            <a:off x="6618288" y="4611686"/>
            <a:ext cx="2557463" cy="1903413"/>
          </a:xfrm>
          <a:prstGeom prst="rect">
            <a:avLst/>
          </a:prstGeom>
        </p:spPr>
      </p:pic>
      <p:pic>
        <p:nvPicPr>
          <p:cNvPr id="6" name="Online Media 5" title="Barbara Carroll 1925-2017">
            <a:hlinkClick r:id="" action="ppaction://media"/>
            <a:extLst>
              <a:ext uri="{FF2B5EF4-FFF2-40B4-BE49-F238E27FC236}">
                <a16:creationId xmlns:a16="http://schemas.microsoft.com/office/drawing/2014/main" id="{AED829B0-8403-B12A-814E-E1B6E12D43B3}"/>
              </a:ext>
            </a:extLst>
          </p:cNvPr>
          <p:cNvPicPr>
            <a:picLocks noRot="1" noChangeAspect="1"/>
          </p:cNvPicPr>
          <p:nvPr>
            <a:videoFile r:link="rId2"/>
          </p:nvPr>
        </p:nvPicPr>
        <p:blipFill>
          <a:blip r:embed="rId8"/>
          <a:stretch>
            <a:fillRect/>
          </a:stretch>
        </p:blipFill>
        <p:spPr>
          <a:xfrm>
            <a:off x="3312319" y="1845469"/>
            <a:ext cx="3268663" cy="1814513"/>
          </a:xfrm>
          <a:prstGeom prst="rect">
            <a:avLst/>
          </a:prstGeom>
        </p:spPr>
      </p:pic>
      <p:pic>
        <p:nvPicPr>
          <p:cNvPr id="10" name="Online Media 9" title="The Corky Hale Show--Spiros Fokas, Sandy Joseph">
            <a:hlinkClick r:id="" action="ppaction://media"/>
            <a:extLst>
              <a:ext uri="{FF2B5EF4-FFF2-40B4-BE49-F238E27FC236}">
                <a16:creationId xmlns:a16="http://schemas.microsoft.com/office/drawing/2014/main" id="{734BA66B-D2F7-A3AC-4F84-807958C72742}"/>
              </a:ext>
            </a:extLst>
          </p:cNvPr>
          <p:cNvPicPr>
            <a:picLocks noRot="1" noChangeAspect="1"/>
          </p:cNvPicPr>
          <p:nvPr>
            <a:videoFile r:link="rId3"/>
          </p:nvPr>
        </p:nvPicPr>
        <p:blipFill>
          <a:blip r:embed="rId9"/>
          <a:stretch>
            <a:fillRect/>
          </a:stretch>
        </p:blipFill>
        <p:spPr>
          <a:xfrm>
            <a:off x="3200401" y="4301393"/>
            <a:ext cx="3268663" cy="2433638"/>
          </a:xfrm>
          <a:prstGeom prst="rect">
            <a:avLst/>
          </a:prstGeom>
        </p:spPr>
      </p:pic>
      <p:pic>
        <p:nvPicPr>
          <p:cNvPr id="1028" name="Picture 4" descr="Lovingly - Album by Sylvia Syms | Spotify">
            <a:extLst>
              <a:ext uri="{FF2B5EF4-FFF2-40B4-BE49-F238E27FC236}">
                <a16:creationId xmlns:a16="http://schemas.microsoft.com/office/drawing/2014/main" id="{202BD814-4EEB-3012-4EBB-0563E27665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18288" y="1709738"/>
            <a:ext cx="2122488" cy="2122488"/>
          </a:xfrm>
          <a:prstGeom prst="rect">
            <a:avLst/>
          </a:prstGeom>
          <a:extLst>
            <a:ext uri="{909E8E84-426E-40DD-AFC4-6F175D3DCCD1}">
              <a14:hiddenFill xmlns:a14="http://schemas.microsoft.com/office/drawing/2010/main">
                <a:solidFill>
                  <a:srgbClr val="FFFFFF"/>
                </a:solidFill>
              </a14:hiddenFill>
            </a:ext>
          </a:extLst>
        </p:spPr>
      </p:pic>
      <p:pic>
        <p:nvPicPr>
          <p:cNvPr id="1036" name="Picture 12" descr="LP / CORKY HALE / PLAYS GERSHWIN &amp; DUKE | EL BARRIO DISC STORE">
            <a:extLst>
              <a:ext uri="{FF2B5EF4-FFF2-40B4-BE49-F238E27FC236}">
                <a16:creationId xmlns:a16="http://schemas.microsoft.com/office/drawing/2014/main" id="{766AB128-0847-FC6A-8E87-B9458B26E0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 y="4117149"/>
            <a:ext cx="2800033" cy="2802127"/>
          </a:xfrm>
          <a:prstGeom prst="rect">
            <a:avLst/>
          </a:prstGeom>
          <a:extLst>
            <a:ext uri="{909E8E84-426E-40DD-AFC4-6F175D3DCCD1}">
              <a14:hiddenFill xmlns:a14="http://schemas.microsoft.com/office/drawing/2010/main">
                <a:solidFill>
                  <a:srgbClr val="FFFFFF"/>
                </a:solidFill>
              </a14:hiddenFill>
            </a:ext>
          </a:extLst>
        </p:spPr>
      </p:pic>
      <p:pic>
        <p:nvPicPr>
          <p:cNvPr id="7" name="Online Media 6" title="Sylvia Syms - Comes love">
            <a:hlinkClick r:id="" action="ppaction://media"/>
            <a:extLst>
              <a:ext uri="{FF2B5EF4-FFF2-40B4-BE49-F238E27FC236}">
                <a16:creationId xmlns:a16="http://schemas.microsoft.com/office/drawing/2014/main" id="{220C9828-C05A-981A-173B-186DAE03457D}"/>
              </a:ext>
            </a:extLst>
          </p:cNvPr>
          <p:cNvPicPr>
            <a:picLocks noRot="1" noChangeAspect="1"/>
          </p:cNvPicPr>
          <p:nvPr>
            <a:videoFile r:link="rId4"/>
          </p:nvPr>
        </p:nvPicPr>
        <p:blipFill>
          <a:blip r:embed="rId12"/>
          <a:stretch>
            <a:fillRect/>
          </a:stretch>
        </p:blipFill>
        <p:spPr>
          <a:xfrm>
            <a:off x="8815388" y="1709738"/>
            <a:ext cx="2733675" cy="1514475"/>
          </a:xfrm>
          <a:prstGeom prst="rect">
            <a:avLst/>
          </a:prstGeom>
        </p:spPr>
      </p:pic>
      <p:pic>
        <p:nvPicPr>
          <p:cNvPr id="1032" name="Picture 8" descr="Teddi King: albums, songs, playlists | Listen on Deezer">
            <a:extLst>
              <a:ext uri="{FF2B5EF4-FFF2-40B4-BE49-F238E27FC236}">
                <a16:creationId xmlns:a16="http://schemas.microsoft.com/office/drawing/2014/main" id="{AAA11890-9D66-E4FB-025E-F366D40B3E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75445" y="3781424"/>
            <a:ext cx="2733675" cy="2733675"/>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6FB685-7E56-471A-AD09-578B116FFB2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b="1" kern="1200">
                <a:solidFill>
                  <a:schemeClr val="bg1"/>
                </a:solidFill>
                <a:latin typeface="+mj-lt"/>
                <a:ea typeface="+mj-ea"/>
                <a:cs typeface="+mj-cs"/>
              </a:rPr>
              <a:t>Četrdesete i pedesete
</a:t>
            </a:r>
            <a:endParaRPr lang="en-US" sz="2200" kern="1200">
              <a:solidFill>
                <a:schemeClr val="bg1"/>
              </a:solidFill>
              <a:latin typeface="+mj-lt"/>
              <a:ea typeface="+mj-ea"/>
              <a:cs typeface="+mj-cs"/>
            </a:endParaRPr>
          </a:p>
        </p:txBody>
      </p:sp>
    </p:spTree>
    <p:extLst>
      <p:ext uri="{BB962C8B-B14F-4D97-AF65-F5344CB8AC3E}">
        <p14:creationId xmlns:p14="http://schemas.microsoft.com/office/powerpoint/2010/main" val="1894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fill="hold" display="0">
                  <p:stCondLst>
                    <p:cond delay="indefinite"/>
                  </p:stCondLst>
                </p:cTn>
                <p:tgtEl>
                  <p:spTgt spid="9"/>
                </p:tgtEl>
              </p:cMediaNode>
            </p:vide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9"/>
                                        </p:tgtEl>
                                      </p:cBhvr>
                                    </p:cmd>
                                  </p:childTnLst>
                                </p:cTn>
                              </p:par>
                            </p:childTnLst>
                          </p:cTn>
                        </p:par>
                      </p:childTnLst>
                    </p:cTn>
                  </p:par>
                </p:childTnLst>
              </p:cTn>
              <p:nextCondLst>
                <p:cond evt="onClick" delay="0">
                  <p:tgtEl>
                    <p:spTgt spid="9"/>
                  </p:tgtEl>
                </p:cond>
              </p:nextCondLst>
            </p:seq>
            <p:video>
              <p:cMediaNode vol="80000">
                <p:cTn id="37" fill="hold" display="0">
                  <p:stCondLst>
                    <p:cond delay="indefinite"/>
                  </p:stCondLst>
                </p:cTn>
                <p:tgtEl>
                  <p:spTgt spid="10"/>
                </p:tgtEl>
              </p:cMediaNode>
            </p:video>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Two music sheets folded to form a heart shape">
            <a:extLst>
              <a:ext uri="{FF2B5EF4-FFF2-40B4-BE49-F238E27FC236}">
                <a16:creationId xmlns:a16="http://schemas.microsoft.com/office/drawing/2014/main" id="{5A3113F7-6AB6-85CE-8CB7-D33148CF6348}"/>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A93735-CD39-4529-3142-57EA14B82B4D}"/>
              </a:ext>
            </a:extLst>
          </p:cNvPr>
          <p:cNvSpPr>
            <a:spLocks noGrp="1"/>
          </p:cNvSpPr>
          <p:nvPr>
            <p:ph type="ctrTitle"/>
          </p:nvPr>
        </p:nvSpPr>
        <p:spPr>
          <a:xfrm>
            <a:off x="7935402" y="743447"/>
            <a:ext cx="3445765" cy="3692028"/>
          </a:xfrm>
          <a:noFill/>
        </p:spPr>
        <p:txBody>
          <a:bodyPr>
            <a:normAutofit/>
          </a:bodyPr>
          <a:lstStyle/>
          <a:p>
            <a:pPr algn="l"/>
            <a:r>
              <a:rPr lang="sr-Latn-RS" sz="5200" dirty="0"/>
              <a:t>Šta je </a:t>
            </a:r>
            <a:r>
              <a:rPr lang="sr-Latn-RS" sz="5200" dirty="0" err="1"/>
              <a:t>Jazz</a:t>
            </a:r>
            <a:r>
              <a:rPr lang="sr-Latn-RS" sz="5200" dirty="0"/>
              <a:t>?</a:t>
            </a:r>
            <a:endParaRPr lang="en-US" sz="5200" dirty="0"/>
          </a:p>
        </p:txBody>
      </p:sp>
      <p:sp>
        <p:nvSpPr>
          <p:cNvPr id="3" name="Subtitle 2">
            <a:extLst>
              <a:ext uri="{FF2B5EF4-FFF2-40B4-BE49-F238E27FC236}">
                <a16:creationId xmlns:a16="http://schemas.microsoft.com/office/drawing/2014/main" id="{B5ED63F3-2E20-4BAB-5F33-0E0C4B83D54C}"/>
              </a:ext>
            </a:extLst>
          </p:cNvPr>
          <p:cNvSpPr>
            <a:spLocks noGrp="1"/>
          </p:cNvSpPr>
          <p:nvPr>
            <p:ph type="subTitle" idx="1"/>
          </p:nvPr>
        </p:nvSpPr>
        <p:spPr>
          <a:xfrm>
            <a:off x="7935403" y="4629234"/>
            <a:ext cx="3445766" cy="1485319"/>
          </a:xfrm>
          <a:noFill/>
        </p:spPr>
        <p:txBody>
          <a:bodyPr>
            <a:normAutofit/>
          </a:bodyPr>
          <a:lstStyle/>
          <a:p>
            <a:pPr algn="l"/>
            <a:endParaRPr lang="en-US"/>
          </a:p>
        </p:txBody>
      </p:sp>
    </p:spTree>
    <p:extLst>
      <p:ext uri="{BB962C8B-B14F-4D97-AF65-F5344CB8AC3E}">
        <p14:creationId xmlns:p14="http://schemas.microsoft.com/office/powerpoint/2010/main" val="261663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C31E-10F5-4A26-91E7-60053518947E}"/>
              </a:ext>
            </a:extLst>
          </p:cNvPr>
          <p:cNvSpPr>
            <a:spLocks noGrp="1"/>
          </p:cNvSpPr>
          <p:nvPr>
            <p:ph type="title"/>
          </p:nvPr>
        </p:nvSpPr>
        <p:spPr>
          <a:xfrm>
            <a:off x="625260" y="323144"/>
            <a:ext cx="4552915" cy="1545336"/>
          </a:xfrm>
        </p:spPr>
        <p:txBody>
          <a:bodyPr anchor="b">
            <a:normAutofit/>
          </a:bodyPr>
          <a:lstStyle/>
          <a:p>
            <a:r>
              <a:rPr lang="en-US" sz="5200" b="1" dirty="0" err="1">
                <a:latin typeface="futura-pt"/>
              </a:rPr>
              <a:t>Šezdesete</a:t>
            </a:r>
            <a:r>
              <a:rPr lang="en-US" sz="5200" b="1" dirty="0">
                <a:latin typeface="futura-pt"/>
              </a:rPr>
              <a:t> </a:t>
            </a:r>
            <a:r>
              <a:rPr lang="en-US" sz="5200" b="1" dirty="0" err="1">
                <a:latin typeface="futura-pt"/>
              </a:rPr>
              <a:t>i</a:t>
            </a:r>
            <a:r>
              <a:rPr lang="en-US" sz="5200" b="1" dirty="0">
                <a:latin typeface="futura-pt"/>
              </a:rPr>
              <a:t> </a:t>
            </a:r>
            <a:r>
              <a:rPr lang="en-US" sz="5200" b="1" dirty="0" err="1">
                <a:latin typeface="futura-pt"/>
              </a:rPr>
              <a:t>dalje</a:t>
            </a:r>
            <a:endParaRPr lang="en-US" sz="5200" dirty="0"/>
          </a:p>
        </p:txBody>
      </p:sp>
      <p:sp>
        <p:nvSpPr>
          <p:cNvPr id="3" name="Content Placeholder 2">
            <a:extLst>
              <a:ext uri="{FF2B5EF4-FFF2-40B4-BE49-F238E27FC236}">
                <a16:creationId xmlns:a16="http://schemas.microsoft.com/office/drawing/2014/main" id="{70FECF81-B938-4428-A2F4-6A964F0B0EB3}"/>
              </a:ext>
            </a:extLst>
          </p:cNvPr>
          <p:cNvSpPr>
            <a:spLocks noGrp="1"/>
          </p:cNvSpPr>
          <p:nvPr>
            <p:ph idx="1"/>
          </p:nvPr>
        </p:nvSpPr>
        <p:spPr>
          <a:xfrm>
            <a:off x="397613" y="4234707"/>
            <a:ext cx="6272784" cy="2038430"/>
          </a:xfrm>
        </p:spPr>
        <p:txBody>
          <a:bodyPr>
            <a:normAutofit lnSpcReduction="10000"/>
          </a:bodyPr>
          <a:lstStyle/>
          <a:p>
            <a:r>
              <a:rPr lang="en-US" sz="1800" b="1" i="0" dirty="0">
                <a:solidFill>
                  <a:srgbClr val="0070C0"/>
                </a:solidFill>
                <a:effectLst/>
                <a:latin typeface="Arial" panose="020B0604020202020204" pitchFamily="34" charset="0"/>
              </a:rPr>
              <a:t>Janis Siegel</a:t>
            </a:r>
            <a:r>
              <a:rPr lang="en-US" sz="1800" b="0" i="0" dirty="0">
                <a:solidFill>
                  <a:srgbClr val="0070C0"/>
                </a:solidFill>
                <a:effectLst/>
                <a:latin typeface="Arial" panose="020B0604020202020204" pitchFamily="34" charset="0"/>
              </a:rPr>
              <a:t> </a:t>
            </a:r>
            <a:r>
              <a:rPr lang="en-US" sz="1800" b="0" i="0" dirty="0">
                <a:solidFill>
                  <a:srgbClr val="202122"/>
                </a:solidFill>
                <a:effectLst/>
                <a:latin typeface="Arial" panose="020B0604020202020204" pitchFamily="34" charset="0"/>
              </a:rPr>
              <a:t>(1952</a:t>
            </a:r>
            <a:r>
              <a:rPr lang="sr-Latn-RS" sz="1800" b="0" i="0" dirty="0">
                <a:solidFill>
                  <a:srgbClr val="202122"/>
                </a:solidFill>
                <a:effectLst/>
                <a:latin typeface="Arial" panose="020B0604020202020204" pitchFamily="34" charset="0"/>
              </a:rPr>
              <a:t>-</a:t>
            </a:r>
            <a:r>
              <a:rPr lang="en-US" sz="1800" dirty="0">
                <a:solidFill>
                  <a:srgbClr val="202122"/>
                </a:solidFill>
                <a:latin typeface="Arial" panose="020B0604020202020204" pitchFamily="34" charset="0"/>
              </a:rPr>
              <a:t>) je </a:t>
            </a:r>
            <a:r>
              <a:rPr lang="en-US" sz="1800" dirty="0" err="1">
                <a:solidFill>
                  <a:srgbClr val="202122"/>
                </a:solidFill>
                <a:latin typeface="Arial" panose="020B0604020202020204" pitchFamily="34" charset="0"/>
              </a:rPr>
              <a:t>američki</a:t>
            </a:r>
            <a:r>
              <a:rPr lang="en-US" sz="1800" dirty="0">
                <a:solidFill>
                  <a:srgbClr val="202122"/>
                </a:solidFill>
                <a:latin typeface="Arial" panose="020B0604020202020204" pitchFamily="34" charset="0"/>
              </a:rPr>
              <a:t> </a:t>
            </a:r>
            <a:r>
              <a:rPr lang="en-US" sz="1800" dirty="0" err="1">
                <a:solidFill>
                  <a:srgbClr val="202122"/>
                </a:solidFill>
                <a:latin typeface="Arial" panose="020B0604020202020204" pitchFamily="34" charset="0"/>
              </a:rPr>
              <a:t>džez</a:t>
            </a:r>
            <a:r>
              <a:rPr lang="en-US" sz="1800" dirty="0">
                <a:solidFill>
                  <a:srgbClr val="202122"/>
                </a:solidFill>
                <a:latin typeface="Arial" panose="020B0604020202020204" pitchFamily="34" charset="0"/>
              </a:rPr>
              <a:t> </a:t>
            </a:r>
            <a:r>
              <a:rPr lang="en-US" sz="1800" dirty="0" err="1">
                <a:solidFill>
                  <a:srgbClr val="202122"/>
                </a:solidFill>
                <a:latin typeface="Arial" panose="020B0604020202020204" pitchFamily="34" charset="0"/>
              </a:rPr>
              <a:t>pevač</a:t>
            </a:r>
            <a:r>
              <a:rPr lang="sr-Latn-RS" sz="1800" dirty="0" err="1">
                <a:solidFill>
                  <a:srgbClr val="202122"/>
                </a:solidFill>
                <a:latin typeface="Arial" panose="020B0604020202020204" pitchFamily="34" charset="0"/>
              </a:rPr>
              <a:t>ica</a:t>
            </a:r>
            <a:r>
              <a:rPr lang="en-US" sz="1800" dirty="0">
                <a:solidFill>
                  <a:srgbClr val="202122"/>
                </a:solidFill>
                <a:latin typeface="Arial" panose="020B0604020202020204" pitchFamily="34" charset="0"/>
              </a:rPr>
              <a:t>, </a:t>
            </a:r>
            <a:r>
              <a:rPr lang="en-US" sz="1800" dirty="0" err="1">
                <a:solidFill>
                  <a:srgbClr val="202122"/>
                </a:solidFill>
                <a:latin typeface="Arial" panose="020B0604020202020204" pitchFamily="34" charset="0"/>
              </a:rPr>
              <a:t>najpoznatiji</a:t>
            </a:r>
            <a:r>
              <a:rPr lang="en-US" sz="1800" dirty="0">
                <a:solidFill>
                  <a:srgbClr val="202122"/>
                </a:solidFill>
                <a:latin typeface="Arial" panose="020B0604020202020204" pitchFamily="34" charset="0"/>
              </a:rPr>
              <a:t> </a:t>
            </a:r>
            <a:r>
              <a:rPr lang="en-US" sz="1800" dirty="0" err="1">
                <a:solidFill>
                  <a:srgbClr val="202122"/>
                </a:solidFill>
                <a:latin typeface="Arial" panose="020B0604020202020204" pitchFamily="34" charset="0"/>
              </a:rPr>
              <a:t>član</a:t>
            </a:r>
            <a:r>
              <a:rPr lang="en-US" sz="1800" dirty="0">
                <a:solidFill>
                  <a:srgbClr val="202122"/>
                </a:solidFill>
                <a:latin typeface="Arial" panose="020B0604020202020204" pitchFamily="34" charset="0"/>
              </a:rPr>
              <a:t> </a:t>
            </a:r>
            <a:r>
              <a:rPr lang="en-US" sz="1800" dirty="0" err="1">
                <a:solidFill>
                  <a:srgbClr val="202122"/>
                </a:solidFill>
                <a:latin typeface="Arial" panose="020B0604020202020204" pitchFamily="34" charset="0"/>
              </a:rPr>
              <a:t>vokalne</a:t>
            </a:r>
            <a:r>
              <a:rPr lang="en-US" sz="1800" dirty="0">
                <a:solidFill>
                  <a:srgbClr val="202122"/>
                </a:solidFill>
                <a:latin typeface="Arial" panose="020B0604020202020204" pitchFamily="34" charset="0"/>
              </a:rPr>
              <a:t> </a:t>
            </a:r>
            <a:r>
              <a:rPr lang="en-US" sz="1800" dirty="0" err="1">
                <a:solidFill>
                  <a:srgbClr val="202122"/>
                </a:solidFill>
                <a:latin typeface="Arial" panose="020B0604020202020204" pitchFamily="34" charset="0"/>
              </a:rPr>
              <a:t>grupe</a:t>
            </a:r>
            <a:r>
              <a:rPr lang="en-US" sz="1800" dirty="0">
                <a:solidFill>
                  <a:srgbClr val="202122"/>
                </a:solidFill>
                <a:latin typeface="Arial" panose="020B0604020202020204" pitchFamily="34" charset="0"/>
              </a:rPr>
              <a:t> </a:t>
            </a:r>
            <a:r>
              <a:rPr lang="en-US" sz="1800" b="0" i="0" u="none" strike="noStrike" dirty="0">
                <a:solidFill>
                  <a:srgbClr val="0645AD"/>
                </a:solidFill>
                <a:effectLst/>
                <a:latin typeface="Arial" panose="020B0604020202020204" pitchFamily="34" charset="0"/>
                <a:hlinkClick r:id="rId4" tooltip="The Manhattan Transfer"/>
              </a:rPr>
              <a:t>The Manhattan Transfer</a:t>
            </a:r>
            <a:r>
              <a:rPr lang="en-US" sz="1800" b="0" i="0" dirty="0">
                <a:solidFill>
                  <a:srgbClr val="202122"/>
                </a:solidFill>
                <a:effectLst/>
                <a:latin typeface="Arial" panose="020B0604020202020204" pitchFamily="34" charset="0"/>
              </a:rPr>
              <a:t>. </a:t>
            </a:r>
            <a:r>
              <a:rPr lang="en-US" sz="1600" dirty="0">
                <a:latin typeface="futura-pt"/>
              </a:rPr>
              <a:t>
Israeli </a:t>
            </a:r>
            <a:r>
              <a:rPr lang="en-US" sz="1600" dirty="0" err="1">
                <a:latin typeface="futura-pt"/>
              </a:rPr>
              <a:t>saksofonista</a:t>
            </a:r>
            <a:r>
              <a:rPr lang="en-US" sz="1600" dirty="0">
                <a:latin typeface="futura-pt"/>
              </a:rPr>
              <a:t> </a:t>
            </a:r>
            <a:r>
              <a:rPr lang="en-US" sz="1600" dirty="0" err="1">
                <a:latin typeface="futura-pt"/>
              </a:rPr>
              <a:t>i</a:t>
            </a:r>
            <a:r>
              <a:rPr lang="en-US" sz="1600" dirty="0">
                <a:latin typeface="futura-pt"/>
              </a:rPr>
              <a:t> </a:t>
            </a:r>
            <a:r>
              <a:rPr lang="en-US" sz="1600" dirty="0" err="1">
                <a:latin typeface="futura-pt"/>
              </a:rPr>
              <a:t>klarinetista</a:t>
            </a:r>
            <a:r>
              <a:rPr lang="en-US" sz="1600" dirty="0">
                <a:latin typeface="futura-pt"/>
              </a:rPr>
              <a:t> </a:t>
            </a:r>
            <a:r>
              <a:rPr lang="en-US" sz="1600" b="1" dirty="0" err="1">
                <a:solidFill>
                  <a:srgbClr val="0070C0"/>
                </a:solidFill>
                <a:latin typeface="futura-pt"/>
              </a:rPr>
              <a:t>Anat</a:t>
            </a:r>
            <a:r>
              <a:rPr lang="en-US" sz="1600" b="1" dirty="0">
                <a:solidFill>
                  <a:srgbClr val="0070C0"/>
                </a:solidFill>
                <a:latin typeface="futura-pt"/>
              </a:rPr>
              <a:t> Koen </a:t>
            </a:r>
            <a:r>
              <a:rPr lang="en-US" sz="1600" dirty="0" err="1">
                <a:latin typeface="futura-pt"/>
              </a:rPr>
              <a:t>istraživa</a:t>
            </a:r>
            <a:r>
              <a:rPr lang="sr-Latn-RS" sz="1600" dirty="0">
                <a:latin typeface="futura-pt"/>
              </a:rPr>
              <a:t>la </a:t>
            </a:r>
            <a:r>
              <a:rPr lang="en-US" sz="1600" dirty="0">
                <a:latin typeface="futura-pt"/>
              </a:rPr>
              <a:t>je </a:t>
            </a:r>
            <a:r>
              <a:rPr lang="sr-Latn-RS" sz="1600" dirty="0">
                <a:latin typeface="futura-pt"/>
              </a:rPr>
              <a:t>mnogo </a:t>
            </a:r>
            <a:r>
              <a:rPr lang="en-US" sz="1600" dirty="0" err="1">
                <a:latin typeface="futura-pt"/>
              </a:rPr>
              <a:t>raznovrsn</a:t>
            </a:r>
            <a:r>
              <a:rPr lang="sr-Latn-RS" sz="1600" dirty="0" err="1">
                <a:latin typeface="futura-pt"/>
              </a:rPr>
              <a:t>nih</a:t>
            </a:r>
            <a:r>
              <a:rPr lang="sr-Latn-RS" sz="1600" dirty="0">
                <a:latin typeface="futura-pt"/>
              </a:rPr>
              <a:t> </a:t>
            </a:r>
            <a:r>
              <a:rPr lang="en-US" sz="1600" dirty="0" err="1">
                <a:latin typeface="futura-pt"/>
              </a:rPr>
              <a:t>stilova</a:t>
            </a:r>
            <a:r>
              <a:rPr lang="en-US" sz="1600" dirty="0">
                <a:latin typeface="futura-pt"/>
              </a:rPr>
              <a:t> u </a:t>
            </a:r>
            <a:r>
              <a:rPr lang="en-US" sz="1600" dirty="0" err="1">
                <a:latin typeface="futura-pt"/>
              </a:rPr>
              <a:t>džezu</a:t>
            </a:r>
            <a:r>
              <a:rPr lang="sr-Latn-RS" sz="1600" dirty="0">
                <a:latin typeface="futura-pt"/>
              </a:rPr>
              <a:t>, </a:t>
            </a:r>
            <a:r>
              <a:rPr lang="en-US" sz="1600" dirty="0" err="1">
                <a:latin typeface="futura-pt"/>
              </a:rPr>
              <a:t>uključujući</a:t>
            </a:r>
            <a:r>
              <a:rPr lang="en-US" sz="1600" dirty="0">
                <a:latin typeface="futura-pt"/>
              </a:rPr>
              <a:t> </a:t>
            </a:r>
            <a:r>
              <a:rPr lang="en-US" sz="1600" dirty="0" err="1">
                <a:latin typeface="futura-pt"/>
              </a:rPr>
              <a:t>izraelske</a:t>
            </a:r>
            <a:r>
              <a:rPr lang="en-US" sz="1600" dirty="0">
                <a:latin typeface="futura-pt"/>
              </a:rPr>
              <a:t> </a:t>
            </a:r>
            <a:r>
              <a:rPr lang="en-US" sz="1600" dirty="0" err="1">
                <a:latin typeface="futura-pt"/>
              </a:rPr>
              <a:t>pesme</a:t>
            </a:r>
            <a:r>
              <a:rPr lang="en-US" sz="1600" dirty="0">
                <a:latin typeface="futura-pt"/>
              </a:rPr>
              <a:t> </a:t>
            </a:r>
            <a:r>
              <a:rPr lang="en-US" sz="1600" dirty="0" err="1">
                <a:latin typeface="futura-pt"/>
              </a:rPr>
              <a:t>i</a:t>
            </a:r>
            <a:r>
              <a:rPr lang="en-US" sz="1600" dirty="0">
                <a:latin typeface="futura-pt"/>
              </a:rPr>
              <a:t> </a:t>
            </a:r>
            <a:r>
              <a:rPr lang="en-US" sz="1600" dirty="0" err="1">
                <a:latin typeface="futura-pt"/>
              </a:rPr>
              <a:t>brazilsku</a:t>
            </a:r>
            <a:r>
              <a:rPr lang="en-US" sz="1600" dirty="0">
                <a:latin typeface="futura-pt"/>
              </a:rPr>
              <a:t> </a:t>
            </a:r>
            <a:r>
              <a:rPr lang="en-US" sz="1600" dirty="0" err="1">
                <a:latin typeface="futura-pt"/>
              </a:rPr>
              <a:t>i</a:t>
            </a:r>
            <a:r>
              <a:rPr lang="en-US" sz="1600" dirty="0">
                <a:latin typeface="futura-pt"/>
              </a:rPr>
              <a:t> </a:t>
            </a:r>
            <a:r>
              <a:rPr lang="en-US" sz="1600" dirty="0" err="1">
                <a:latin typeface="futura-pt"/>
              </a:rPr>
              <a:t>kubansku</a:t>
            </a:r>
            <a:r>
              <a:rPr lang="en-US" sz="1600" dirty="0">
                <a:latin typeface="futura-pt"/>
              </a:rPr>
              <a:t> </a:t>
            </a:r>
            <a:r>
              <a:rPr lang="en-US" sz="1600" dirty="0" err="1">
                <a:latin typeface="futura-pt"/>
              </a:rPr>
              <a:t>muziku</a:t>
            </a:r>
            <a:r>
              <a:rPr lang="en-US" sz="1600" dirty="0">
                <a:latin typeface="futura-pt"/>
              </a:rPr>
              <a:t>. </a:t>
            </a:r>
            <a:r>
              <a:rPr lang="en-US" sz="1600" dirty="0" err="1">
                <a:latin typeface="futura-pt"/>
              </a:rPr>
              <a:t>Poznata</a:t>
            </a:r>
            <a:r>
              <a:rPr lang="en-US" sz="1600" dirty="0">
                <a:latin typeface="futura-pt"/>
              </a:rPr>
              <a:t> pre </a:t>
            </a:r>
            <a:r>
              <a:rPr lang="en-US" sz="1600" dirty="0" err="1">
                <a:latin typeface="futura-pt"/>
              </a:rPr>
              <a:t>svega</a:t>
            </a:r>
            <a:r>
              <a:rPr lang="en-US" sz="1600" dirty="0">
                <a:latin typeface="futura-pt"/>
              </a:rPr>
              <a:t> po tome </a:t>
            </a:r>
            <a:r>
              <a:rPr lang="en-US" sz="1600" dirty="0" err="1">
                <a:latin typeface="futura-pt"/>
              </a:rPr>
              <a:t>što</a:t>
            </a:r>
            <a:r>
              <a:rPr lang="en-US" sz="1600" dirty="0">
                <a:latin typeface="futura-pt"/>
              </a:rPr>
              <a:t> </a:t>
            </a:r>
            <a:r>
              <a:rPr lang="en-US" sz="1600" dirty="0" err="1">
                <a:latin typeface="futura-pt"/>
              </a:rPr>
              <a:t>svira</a:t>
            </a:r>
            <a:r>
              <a:rPr lang="en-US" sz="1600" dirty="0">
                <a:latin typeface="futura-pt"/>
              </a:rPr>
              <a:t> </a:t>
            </a:r>
            <a:r>
              <a:rPr lang="en-US" sz="1600" dirty="0" err="1">
                <a:latin typeface="futura-pt"/>
              </a:rPr>
              <a:t>klarinet</a:t>
            </a:r>
            <a:r>
              <a:rPr lang="en-US" sz="1600" dirty="0">
                <a:latin typeface="futura-pt"/>
              </a:rPr>
              <a:t>, </a:t>
            </a:r>
            <a:r>
              <a:rPr lang="en-US" sz="1600" dirty="0" err="1">
                <a:latin typeface="futura-pt"/>
              </a:rPr>
              <a:t>još</a:t>
            </a:r>
            <a:r>
              <a:rPr lang="en-US" sz="1600" dirty="0">
                <a:latin typeface="futura-pt"/>
              </a:rPr>
              <a:t> </a:t>
            </a:r>
            <a:r>
              <a:rPr lang="en-US" sz="1600" dirty="0" err="1">
                <a:latin typeface="futura-pt"/>
              </a:rPr>
              <a:t>uvek</a:t>
            </a:r>
            <a:r>
              <a:rPr lang="en-US" sz="1600" dirty="0">
                <a:latin typeface="futura-pt"/>
              </a:rPr>
              <a:t> </a:t>
            </a:r>
            <a:r>
              <a:rPr lang="en-US" sz="1600" dirty="0" err="1">
                <a:latin typeface="futura-pt"/>
              </a:rPr>
              <a:t>relativno</a:t>
            </a:r>
            <a:r>
              <a:rPr lang="en-US" sz="1600" dirty="0">
                <a:latin typeface="futura-pt"/>
              </a:rPr>
              <a:t> </a:t>
            </a:r>
            <a:r>
              <a:rPr lang="en-US" sz="1600" dirty="0" err="1">
                <a:latin typeface="futura-pt"/>
              </a:rPr>
              <a:t>neuobičajena</a:t>
            </a:r>
            <a:r>
              <a:rPr lang="en-US" sz="1600" dirty="0">
                <a:latin typeface="futura-pt"/>
              </a:rPr>
              <a:t> u </a:t>
            </a:r>
            <a:r>
              <a:rPr lang="en-US" sz="1600" dirty="0" err="1">
                <a:latin typeface="futura-pt"/>
              </a:rPr>
              <a:t>modernom</a:t>
            </a:r>
            <a:r>
              <a:rPr lang="en-US" sz="1600" dirty="0">
                <a:latin typeface="futura-pt"/>
              </a:rPr>
              <a:t> </a:t>
            </a:r>
            <a:r>
              <a:rPr lang="en-US" sz="1600" dirty="0" err="1">
                <a:latin typeface="futura-pt"/>
              </a:rPr>
              <a:t>džezu</a:t>
            </a:r>
            <a:r>
              <a:rPr lang="en-US" sz="1600" dirty="0">
                <a:latin typeface="futura-pt"/>
              </a:rPr>
              <a:t>, </a:t>
            </a:r>
            <a:r>
              <a:rPr lang="en-US" sz="1600" dirty="0" err="1">
                <a:latin typeface="futura-pt"/>
              </a:rPr>
              <a:t>sebe</a:t>
            </a:r>
            <a:r>
              <a:rPr lang="en-US" sz="1600" dirty="0">
                <a:latin typeface="futura-pt"/>
              </a:rPr>
              <a:t> </a:t>
            </a:r>
            <a:r>
              <a:rPr lang="en-US" sz="1600" dirty="0" err="1">
                <a:latin typeface="futura-pt"/>
              </a:rPr>
              <a:t>vidi</a:t>
            </a:r>
            <a:r>
              <a:rPr lang="en-US" sz="1600" dirty="0">
                <a:latin typeface="futura-pt"/>
              </a:rPr>
              <a:t> </a:t>
            </a:r>
            <a:r>
              <a:rPr lang="en-US" sz="1600" dirty="0" err="1">
                <a:latin typeface="futura-pt"/>
              </a:rPr>
              <a:t>kao</a:t>
            </a:r>
            <a:r>
              <a:rPr lang="en-US" sz="1600" dirty="0">
                <a:latin typeface="futura-pt"/>
              </a:rPr>
              <a:t> "</a:t>
            </a:r>
            <a:r>
              <a:rPr lang="en-US" sz="1600" dirty="0" err="1">
                <a:latin typeface="futura-pt"/>
              </a:rPr>
              <a:t>internacionalnog</a:t>
            </a:r>
            <a:r>
              <a:rPr lang="en-US" sz="1600" dirty="0">
                <a:latin typeface="futura-pt"/>
              </a:rPr>
              <a:t> </a:t>
            </a:r>
            <a:r>
              <a:rPr lang="en-US" sz="1600" dirty="0" err="1">
                <a:latin typeface="futura-pt"/>
              </a:rPr>
              <a:t>muzičara</a:t>
            </a:r>
            <a:r>
              <a:rPr lang="en-US" sz="1600" dirty="0">
                <a:latin typeface="futura-pt"/>
              </a:rPr>
              <a:t>" </a:t>
            </a:r>
            <a:r>
              <a:rPr lang="en-US" sz="1600" dirty="0" err="1">
                <a:latin typeface="futura-pt"/>
              </a:rPr>
              <a:t>jer</a:t>
            </a:r>
            <a:r>
              <a:rPr lang="en-US" sz="1600" dirty="0">
                <a:latin typeface="futura-pt"/>
              </a:rPr>
              <a:t> "</a:t>
            </a:r>
            <a:r>
              <a:rPr lang="en-US" sz="1600" dirty="0" err="1">
                <a:latin typeface="futura-pt"/>
              </a:rPr>
              <a:t>muzika</a:t>
            </a:r>
            <a:r>
              <a:rPr lang="en-US" sz="1600" dirty="0">
                <a:latin typeface="futura-pt"/>
              </a:rPr>
              <a:t> </a:t>
            </a:r>
            <a:r>
              <a:rPr lang="en-US" sz="1600" dirty="0" err="1">
                <a:latin typeface="futura-pt"/>
              </a:rPr>
              <a:t>nema</a:t>
            </a:r>
            <a:r>
              <a:rPr lang="en-US" sz="1600" dirty="0">
                <a:latin typeface="futura-pt"/>
              </a:rPr>
              <a:t> </a:t>
            </a:r>
            <a:r>
              <a:rPr lang="en-US" sz="1600" dirty="0" err="1">
                <a:latin typeface="futura-pt"/>
              </a:rPr>
              <a:t>granice</a:t>
            </a:r>
            <a:r>
              <a:rPr lang="en-US" sz="1600" dirty="0">
                <a:latin typeface="futura-pt"/>
              </a:rPr>
              <a:t> </a:t>
            </a:r>
            <a:r>
              <a:rPr lang="en-US" sz="1600" dirty="0" err="1">
                <a:latin typeface="futura-pt"/>
              </a:rPr>
              <a:t>i</a:t>
            </a:r>
            <a:r>
              <a:rPr lang="en-US" sz="1600" dirty="0">
                <a:latin typeface="futura-pt"/>
              </a:rPr>
              <a:t> </a:t>
            </a:r>
            <a:r>
              <a:rPr lang="en-US" sz="1600" dirty="0" err="1">
                <a:latin typeface="futura-pt"/>
              </a:rPr>
              <a:t>nema</a:t>
            </a:r>
            <a:r>
              <a:rPr lang="en-US" sz="1600" dirty="0">
                <a:latin typeface="futura-pt"/>
              </a:rPr>
              <a:t> </a:t>
            </a:r>
            <a:r>
              <a:rPr lang="en-US" sz="1600" dirty="0" err="1">
                <a:latin typeface="futura-pt"/>
              </a:rPr>
              <a:t>zastave</a:t>
            </a:r>
            <a:r>
              <a:rPr lang="en-US" sz="1600" dirty="0">
                <a:latin typeface="futura-pt"/>
              </a:rPr>
              <a:t>" (</a:t>
            </a:r>
            <a:r>
              <a:rPr lang="en-US" sz="1600" dirty="0" err="1">
                <a:latin typeface="futura-pt"/>
              </a:rPr>
              <a:t>Jevrejski</a:t>
            </a:r>
            <a:r>
              <a:rPr lang="en-US" sz="1600" dirty="0">
                <a:latin typeface="futura-pt"/>
              </a:rPr>
              <a:t> </a:t>
            </a:r>
            <a:r>
              <a:rPr lang="en-US" sz="1600" dirty="0" err="1">
                <a:latin typeface="futura-pt"/>
              </a:rPr>
              <a:t>žurnal</a:t>
            </a:r>
            <a:r>
              <a:rPr lang="en-US" sz="1600" dirty="0">
                <a:latin typeface="futura-pt"/>
              </a:rPr>
              <a:t>).</a:t>
            </a:r>
            <a:endParaRPr lang="sr-Latn-RS" sz="1600" dirty="0">
              <a:latin typeface="futura-pt"/>
            </a:endParaRPr>
          </a:p>
          <a:p>
            <a:pPr marL="0" indent="0">
              <a:buNone/>
            </a:pPr>
            <a:endParaRPr lang="sr-Latn-RS" sz="1600" dirty="0">
              <a:latin typeface="futura-pt"/>
            </a:endParaRPr>
          </a:p>
        </p:txBody>
      </p:sp>
      <p:pic>
        <p:nvPicPr>
          <p:cNvPr id="3074" name="Picture 2">
            <a:extLst>
              <a:ext uri="{FF2B5EF4-FFF2-40B4-BE49-F238E27FC236}">
                <a16:creationId xmlns:a16="http://schemas.microsoft.com/office/drawing/2014/main" id="{748CE146-6013-41D5-9117-9F156CA7C5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6" r="14375"/>
          <a:stretch/>
        </p:blipFill>
        <p:spPr bwMode="auto">
          <a:xfrm>
            <a:off x="7056669" y="4290005"/>
            <a:ext cx="4507992" cy="224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DB8A4DC-0031-42CE-AA4A-F233337EB686}"/>
              </a:ext>
            </a:extLst>
          </p:cNvPr>
          <p:cNvPicPr>
            <a:picLocks noChangeAspect="1"/>
          </p:cNvPicPr>
          <p:nvPr/>
        </p:nvPicPr>
        <p:blipFill>
          <a:blip r:embed="rId6"/>
          <a:stretch>
            <a:fillRect/>
          </a:stretch>
        </p:blipFill>
        <p:spPr>
          <a:xfrm>
            <a:off x="5460317" y="584863"/>
            <a:ext cx="7163107" cy="1563486"/>
          </a:xfrm>
          <a:prstGeom prst="rect">
            <a:avLst/>
          </a:prstGeom>
        </p:spPr>
      </p:pic>
      <p:pic>
        <p:nvPicPr>
          <p:cNvPr id="4" name="Online Media 3" title="Anat Cohen Quartet 'Ima' | Live Studio Sessions">
            <a:hlinkClick r:id="" action="ppaction://media"/>
            <a:extLst>
              <a:ext uri="{FF2B5EF4-FFF2-40B4-BE49-F238E27FC236}">
                <a16:creationId xmlns:a16="http://schemas.microsoft.com/office/drawing/2014/main" id="{28C16312-9AD6-F9A9-3E87-140C344E3EC2}"/>
              </a:ext>
            </a:extLst>
          </p:cNvPr>
          <p:cNvPicPr>
            <a:picLocks noRot="1" noChangeAspect="1"/>
          </p:cNvPicPr>
          <p:nvPr>
            <a:videoFile r:link="rId1"/>
          </p:nvPr>
        </p:nvPicPr>
        <p:blipFill>
          <a:blip r:embed="rId7"/>
          <a:stretch>
            <a:fillRect/>
          </a:stretch>
        </p:blipFill>
        <p:spPr>
          <a:xfrm>
            <a:off x="7857671" y="2152641"/>
            <a:ext cx="3568763" cy="2016351"/>
          </a:xfrm>
          <a:prstGeom prst="rect">
            <a:avLst/>
          </a:prstGeom>
        </p:spPr>
      </p:pic>
      <p:pic>
        <p:nvPicPr>
          <p:cNvPr id="1026" name="Picture 2" descr="Manhattan Transfer from left to right: Janis Siegel, Cheryl Bentyne, Alan Paul, and Tim Hauser">
            <a:extLst>
              <a:ext uri="{FF2B5EF4-FFF2-40B4-BE49-F238E27FC236}">
                <a16:creationId xmlns:a16="http://schemas.microsoft.com/office/drawing/2014/main" id="{A39A4FA1-CB6C-CFC6-BCBF-6514BA55DF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002" y="1949295"/>
            <a:ext cx="238125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title="The Manhattan Transfer At Nisville 2018">
            <a:hlinkClick r:id="" action="ppaction://media"/>
            <a:extLst>
              <a:ext uri="{FF2B5EF4-FFF2-40B4-BE49-F238E27FC236}">
                <a16:creationId xmlns:a16="http://schemas.microsoft.com/office/drawing/2014/main" id="{0BDE789D-065F-A9F9-0D6E-06B1EB5CFB2B}"/>
              </a:ext>
            </a:extLst>
          </p:cNvPr>
          <p:cNvPicPr>
            <a:picLocks noRot="1" noChangeAspect="1"/>
          </p:cNvPicPr>
          <p:nvPr>
            <a:videoFile r:link="rId2"/>
          </p:nvPr>
        </p:nvPicPr>
        <p:blipFill>
          <a:blip r:embed="rId9"/>
          <a:stretch>
            <a:fillRect/>
          </a:stretch>
        </p:blipFill>
        <p:spPr>
          <a:xfrm>
            <a:off x="3534005" y="2150406"/>
            <a:ext cx="2540000" cy="1435100"/>
          </a:xfrm>
          <a:prstGeom prst="rect">
            <a:avLst/>
          </a:prstGeom>
        </p:spPr>
      </p:pic>
      <p:sp>
        <p:nvSpPr>
          <p:cNvPr id="13" name="TextBox 12">
            <a:extLst>
              <a:ext uri="{FF2B5EF4-FFF2-40B4-BE49-F238E27FC236}">
                <a16:creationId xmlns:a16="http://schemas.microsoft.com/office/drawing/2014/main" id="{9F750DE5-985E-2FFB-7551-6C748D643A07}"/>
              </a:ext>
            </a:extLst>
          </p:cNvPr>
          <p:cNvSpPr txBox="1"/>
          <p:nvPr/>
        </p:nvSpPr>
        <p:spPr>
          <a:xfrm>
            <a:off x="3039143" y="3585506"/>
            <a:ext cx="6271522" cy="369332"/>
          </a:xfrm>
          <a:prstGeom prst="rect">
            <a:avLst/>
          </a:prstGeom>
          <a:noFill/>
        </p:spPr>
        <p:txBody>
          <a:bodyPr wrap="square">
            <a:spAutoFit/>
          </a:bodyPr>
          <a:lstStyle/>
          <a:p>
            <a:pPr algn="l"/>
            <a:r>
              <a:rPr lang="en-US" b="1" i="0" dirty="0">
                <a:solidFill>
                  <a:srgbClr val="030303"/>
                </a:solidFill>
                <a:effectLst/>
                <a:latin typeface="YouTube Sans"/>
              </a:rPr>
              <a:t>The Manhattan Transfer At </a:t>
            </a:r>
            <a:r>
              <a:rPr lang="en-US" b="1" i="0" dirty="0" err="1">
                <a:solidFill>
                  <a:srgbClr val="030303"/>
                </a:solidFill>
                <a:effectLst/>
                <a:latin typeface="YouTube Sans"/>
              </a:rPr>
              <a:t>Nisville</a:t>
            </a:r>
            <a:r>
              <a:rPr lang="en-US" b="1" i="0" dirty="0">
                <a:solidFill>
                  <a:srgbClr val="030303"/>
                </a:solidFill>
                <a:effectLst/>
                <a:latin typeface="YouTube Sans"/>
              </a:rPr>
              <a:t> 2018</a:t>
            </a:r>
          </a:p>
        </p:txBody>
      </p:sp>
    </p:spTree>
    <p:extLst>
      <p:ext uri="{BB962C8B-B14F-4D97-AF65-F5344CB8AC3E}">
        <p14:creationId xmlns:p14="http://schemas.microsoft.com/office/powerpoint/2010/main" val="309444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7696"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14B441-3E4D-FDC4-D6AE-4C83EC19B58C}"/>
              </a:ext>
            </a:extLst>
          </p:cNvPr>
          <p:cNvSpPr>
            <a:spLocks noGrp="1"/>
          </p:cNvSpPr>
          <p:nvPr>
            <p:ph type="ctrTitle"/>
          </p:nvPr>
        </p:nvSpPr>
        <p:spPr>
          <a:xfrm>
            <a:off x="1100669" y="1111086"/>
            <a:ext cx="7690104" cy="2623885"/>
          </a:xfrm>
        </p:spPr>
        <p:txBody>
          <a:bodyPr anchor="ctr">
            <a:normAutofit/>
          </a:bodyPr>
          <a:lstStyle/>
          <a:p>
            <a:pPr algn="l"/>
            <a:r>
              <a:rPr lang="sr-Latn-RS" sz="6600" dirty="0" err="1">
                <a:solidFill>
                  <a:srgbClr val="FFFFFF"/>
                </a:solidFill>
              </a:rPr>
              <a:t>Jazz</a:t>
            </a:r>
            <a:r>
              <a:rPr lang="sr-Latn-RS" sz="6600" dirty="0">
                <a:solidFill>
                  <a:srgbClr val="FFFFFF"/>
                </a:solidFill>
              </a:rPr>
              <a:t> u Izraelu</a:t>
            </a:r>
            <a:endParaRPr lang="en-US" sz="6600" dirty="0">
              <a:solidFill>
                <a:srgbClr val="FFFFFF"/>
              </a:solidFill>
            </a:endParaRPr>
          </a:p>
        </p:txBody>
      </p:sp>
      <p:sp>
        <p:nvSpPr>
          <p:cNvPr id="19" name="Rectangle 12">
            <a:extLst>
              <a:ext uri="{FF2B5EF4-FFF2-40B4-BE49-F238E27FC236}">
                <a16:creationId xmlns:a16="http://schemas.microsoft.com/office/drawing/2014/main" id="{927CAFC9-A675-4314-84EF-236FFA58A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2490532"/>
            <a:ext cx="2110597"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4">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1127760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ubtitle 3">
            <a:extLst>
              <a:ext uri="{FF2B5EF4-FFF2-40B4-BE49-F238E27FC236}">
                <a16:creationId xmlns:a16="http://schemas.microsoft.com/office/drawing/2014/main" id="{F4A30A33-C89B-4F56-4BBD-63055CB33D59}"/>
              </a:ext>
            </a:extLst>
          </p:cNvPr>
          <p:cNvSpPr>
            <a:spLocks noGrp="1"/>
          </p:cNvSpPr>
          <p:nvPr>
            <p:ph type="subTitle" idx="1"/>
          </p:nvPr>
        </p:nvSpPr>
        <p:spPr>
          <a:xfrm>
            <a:off x="1079499" y="4843002"/>
            <a:ext cx="10012680" cy="1234345"/>
          </a:xfrm>
        </p:spPr>
        <p:txBody>
          <a:bodyPr anchor="ctr">
            <a:normAutofit/>
          </a:bodyPr>
          <a:lstStyle/>
          <a:p>
            <a:pPr algn="l"/>
            <a:endParaRPr lang="en-US" sz="2600">
              <a:solidFill>
                <a:srgbClr val="1B1B1B"/>
              </a:solidFill>
            </a:endParaRPr>
          </a:p>
        </p:txBody>
      </p:sp>
      <p:sp>
        <p:nvSpPr>
          <p:cNvPr id="17" name="Rectangle 16">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raphic 7" descr="Saxophone">
            <a:extLst>
              <a:ext uri="{FF2B5EF4-FFF2-40B4-BE49-F238E27FC236}">
                <a16:creationId xmlns:a16="http://schemas.microsoft.com/office/drawing/2014/main" id="{6862144D-1EEB-13A3-9409-61E4994DAA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57725" y="2612676"/>
            <a:ext cx="1632648" cy="1632648"/>
          </a:xfrm>
          <a:prstGeom prst="rect">
            <a:avLst/>
          </a:prstGeom>
        </p:spPr>
      </p:pic>
    </p:spTree>
    <p:extLst>
      <p:ext uri="{BB962C8B-B14F-4D97-AF65-F5344CB8AC3E}">
        <p14:creationId xmlns:p14="http://schemas.microsoft.com/office/powerpoint/2010/main" val="14573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21">
            <a:extLst>
              <a:ext uri="{FF2B5EF4-FFF2-40B4-BE49-F238E27FC236}">
                <a16:creationId xmlns:a16="http://schemas.microsoft.com/office/drawing/2014/main" id="{FEB0B922-A6AE-4089-8B21-F3E1A77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37586" cy="6858000"/>
          </a:xfrm>
          <a:custGeom>
            <a:avLst/>
            <a:gdLst>
              <a:gd name="connsiteX0" fmla="*/ 0 w 10237586"/>
              <a:gd name="connsiteY0" fmla="*/ 0 h 6858000"/>
              <a:gd name="connsiteX1" fmla="*/ 7061432 w 10237586"/>
              <a:gd name="connsiteY1" fmla="*/ 0 h 6858000"/>
              <a:gd name="connsiteX2" fmla="*/ 10237586 w 10237586"/>
              <a:gd name="connsiteY2" fmla="*/ 6858000 h 6858000"/>
              <a:gd name="connsiteX3" fmla="*/ 0 w 102375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37586" h="6858000">
                <a:moveTo>
                  <a:pt x="0" y="0"/>
                </a:moveTo>
                <a:lnTo>
                  <a:pt x="7061432" y="0"/>
                </a:lnTo>
                <a:lnTo>
                  <a:pt x="10237586" y="6858000"/>
                </a:lnTo>
                <a:lnTo>
                  <a:pt x="0" y="6858000"/>
                </a:lnTo>
                <a:close/>
              </a:path>
            </a:pathLst>
          </a:custGeom>
          <a:solidFill>
            <a:srgbClr val="0000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20">
            <a:extLst>
              <a:ext uri="{FF2B5EF4-FFF2-40B4-BE49-F238E27FC236}">
                <a16:creationId xmlns:a16="http://schemas.microsoft.com/office/drawing/2014/main" id="{C5EB7378-ADA3-4D6E-8E3A-09FAD1478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06B1422-3777-3BBC-446E-6625DAD46E9B}"/>
              </a:ext>
            </a:extLst>
          </p:cNvPr>
          <p:cNvSpPr>
            <a:spLocks noGrp="1"/>
          </p:cNvSpPr>
          <p:nvPr>
            <p:ph type="title"/>
          </p:nvPr>
        </p:nvSpPr>
        <p:spPr>
          <a:xfrm>
            <a:off x="838200" y="365125"/>
            <a:ext cx="10515600" cy="1325563"/>
          </a:xfrm>
        </p:spPr>
        <p:txBody>
          <a:bodyPr>
            <a:normAutofit/>
          </a:bodyPr>
          <a:lstStyle/>
          <a:p>
            <a:r>
              <a:rPr lang="en-US">
                <a:solidFill>
                  <a:srgbClr val="FFFFFF"/>
                </a:solidFill>
              </a:rPr>
              <a:t>Jazz u Izraelu</a:t>
            </a:r>
          </a:p>
        </p:txBody>
      </p:sp>
      <p:sp>
        <p:nvSpPr>
          <p:cNvPr id="3" name="Content Placeholder 2">
            <a:extLst>
              <a:ext uri="{FF2B5EF4-FFF2-40B4-BE49-F238E27FC236}">
                <a16:creationId xmlns:a16="http://schemas.microsoft.com/office/drawing/2014/main" id="{9BB0A672-4D44-35BD-0C36-FD15DD1BCF42}"/>
              </a:ext>
            </a:extLst>
          </p:cNvPr>
          <p:cNvSpPr>
            <a:spLocks noGrp="1"/>
          </p:cNvSpPr>
          <p:nvPr>
            <p:ph idx="1"/>
          </p:nvPr>
        </p:nvSpPr>
        <p:spPr>
          <a:xfrm>
            <a:off x="838200" y="2021249"/>
            <a:ext cx="5707565" cy="4155713"/>
          </a:xfrm>
        </p:spPr>
        <p:txBody>
          <a:bodyPr>
            <a:normAutofit/>
          </a:bodyPr>
          <a:lstStyle/>
          <a:p>
            <a:r>
              <a:rPr lang="en-US" sz="1300" dirty="0" err="1">
                <a:solidFill>
                  <a:srgbClr val="FFFFFF"/>
                </a:solidFill>
                <a:latin typeface="Arial" panose="020B0604020202020204" pitchFamily="34" charset="0"/>
                <a:ea typeface="Times New Roman" panose="02020603050405020304" pitchFamily="18" charset="0"/>
              </a:rPr>
              <a:t>Tokom</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britanske</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adminstraracije</a:t>
            </a:r>
            <a:r>
              <a:rPr lang="en-US" sz="1300" dirty="0">
                <a:solidFill>
                  <a:srgbClr val="FFFFFF"/>
                </a:solidFill>
                <a:latin typeface="Arial" panose="020B0604020202020204" pitchFamily="34" charset="0"/>
                <a:ea typeface="Times New Roman" panose="02020603050405020304" pitchFamily="18" charset="0"/>
              </a:rPr>
              <a:t> </a:t>
            </a:r>
            <a:r>
              <a:rPr lang="sr-Latn-RS" sz="1300" dirty="0">
                <a:solidFill>
                  <a:srgbClr val="FFFFFF"/>
                </a:solidFill>
                <a:latin typeface="Arial" panose="020B0604020202020204" pitchFamily="34" charset="0"/>
                <a:ea typeface="Times New Roman" panose="02020603050405020304" pitchFamily="18" charset="0"/>
              </a:rPr>
              <a:t>u </a:t>
            </a:r>
            <a:r>
              <a:rPr lang="en-US" sz="1300" dirty="0" err="1">
                <a:solidFill>
                  <a:srgbClr val="FFFFFF"/>
                </a:solidFill>
                <a:latin typeface="Arial" panose="020B0604020202020204" pitchFamily="34" charset="0"/>
                <a:ea typeface="Times New Roman" panose="02020603050405020304" pitchFamily="18" charset="0"/>
              </a:rPr>
              <a:t>Palestin</a:t>
            </a:r>
            <a:r>
              <a:rPr lang="sr-Latn-RS" sz="1300" dirty="0">
                <a:solidFill>
                  <a:srgbClr val="FFFFFF"/>
                </a:solidFill>
                <a:latin typeface="Arial" panose="020B0604020202020204" pitchFamily="34" charset="0"/>
                <a:ea typeface="Times New Roman" panose="02020603050405020304" pitchFamily="18" charset="0"/>
              </a:rPr>
              <a:t>i</a:t>
            </a:r>
            <a:r>
              <a:rPr lang="en-US" sz="1300" dirty="0">
                <a:solidFill>
                  <a:srgbClr val="FFFFFF"/>
                </a:solidFill>
                <a:latin typeface="Arial" panose="020B0604020202020204" pitchFamily="34" charset="0"/>
                <a:ea typeface="Times New Roman" panose="02020603050405020304" pitchFamily="18" charset="0"/>
              </a:rPr>
              <a:t> (1919-1948)</a:t>
            </a:r>
            <a:r>
              <a:rPr lang="sr-Latn-RS" sz="1300" dirty="0">
                <a:solidFill>
                  <a:srgbClr val="FFFFFF"/>
                </a:solidFill>
                <a:latin typeface="Arial" panose="020B0604020202020204" pitchFamily="34" charset="0"/>
                <a:ea typeface="Times New Roman" panose="02020603050405020304" pitchFamily="18" charset="0"/>
              </a:rPr>
              <a:t>. P</a:t>
            </a:r>
            <a:r>
              <a:rPr lang="sr-Latn-RS" sz="1300" dirty="0">
                <a:solidFill>
                  <a:srgbClr val="FFFFFF"/>
                </a:solidFill>
                <a:latin typeface="Georgia Regular"/>
                <a:ea typeface="Georgia Regular"/>
                <a:cs typeface="Georgia Regular"/>
              </a:rPr>
              <a:t>rvi džez bend je bio </a:t>
            </a:r>
            <a:r>
              <a:rPr lang="sr-Latn-RS" sz="1300" u="sng" dirty="0">
                <a:solidFill>
                  <a:srgbClr val="FFFFFF"/>
                </a:solidFill>
                <a:effectLst/>
                <a:latin typeface="Georgia Regular"/>
                <a:ea typeface="Georgia Regular"/>
                <a:cs typeface="Georgia Regular"/>
                <a:hlinkClick r:id="rId3"/>
              </a:rPr>
              <a:t>Police </a:t>
            </a:r>
            <a:r>
              <a:rPr lang="sr-Latn-RS" sz="1300" u="sng" dirty="0" err="1">
                <a:solidFill>
                  <a:srgbClr val="FFFFFF"/>
                </a:solidFill>
                <a:effectLst/>
                <a:latin typeface="Georgia Regular"/>
                <a:ea typeface="Georgia Regular"/>
                <a:cs typeface="Georgia Regular"/>
                <a:hlinkClick r:id="rId3"/>
              </a:rPr>
              <a:t>Orchestra</a:t>
            </a:r>
            <a:r>
              <a:rPr lang="sr-Latn-RS" sz="1300" u="sng" dirty="0">
                <a:solidFill>
                  <a:srgbClr val="FFFFFF"/>
                </a:solidFill>
                <a:effectLst/>
                <a:latin typeface="Georgia Regular"/>
                <a:ea typeface="Georgia Regular"/>
                <a:cs typeface="Georgia Regular"/>
                <a:hlinkClick r:id="rId3"/>
              </a:rPr>
              <a:t> </a:t>
            </a:r>
            <a:r>
              <a:rPr lang="sr-Latn-RS" sz="1300" u="sng" dirty="0">
                <a:solidFill>
                  <a:srgbClr val="FFFFFF"/>
                </a:solidFill>
                <a:latin typeface="Georgia Regular"/>
                <a:ea typeface="Georgia Regular"/>
                <a:cs typeface="Georgia Regular"/>
              </a:rPr>
              <a:t>tokom britanskog mandata.</a:t>
            </a:r>
            <a:r>
              <a:rPr lang="en-US" sz="1300" dirty="0">
                <a:solidFill>
                  <a:srgbClr val="FFFFFF"/>
                </a:solidFill>
                <a:latin typeface="Arial" panose="020B0604020202020204" pitchFamily="34" charset="0"/>
                <a:ea typeface="Times New Roman" panose="02020603050405020304" pitchFamily="18" charset="0"/>
              </a:rPr>
              <a:t> </a:t>
            </a:r>
            <a:r>
              <a:rPr lang="sr-Latn-RS" sz="1300" dirty="0">
                <a:solidFill>
                  <a:srgbClr val="FFFFFF"/>
                </a:solidFill>
                <a:latin typeface="Arial" panose="020B0604020202020204" pitchFamily="34" charset="0"/>
                <a:ea typeface="Times New Roman" panose="02020603050405020304" pitchFamily="18" charset="0"/>
              </a:rPr>
              <a:t>D</a:t>
            </a:r>
            <a:r>
              <a:rPr lang="en-US" sz="1300" dirty="0" err="1">
                <a:solidFill>
                  <a:srgbClr val="FFFFFF"/>
                </a:solidFill>
                <a:latin typeface="Arial" panose="020B0604020202020204" pitchFamily="34" charset="0"/>
                <a:ea typeface="Times New Roman" panose="02020603050405020304" pitchFamily="18" charset="0"/>
              </a:rPr>
              <a:t>esetine</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hiljada</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mladih</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nacionalnih</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vojnika</a:t>
            </a:r>
            <a:r>
              <a:rPr lang="en-US" sz="1300" dirty="0">
                <a:solidFill>
                  <a:srgbClr val="FFFFFF"/>
                </a:solidFill>
                <a:latin typeface="Arial" panose="020B0604020202020204" pitchFamily="34" charset="0"/>
                <a:ea typeface="Times New Roman" panose="02020603050405020304" pitchFamily="18" charset="0"/>
              </a:rPr>
              <a:t> koji </a:t>
            </a:r>
            <a:r>
              <a:rPr lang="en-US" sz="1300" dirty="0" err="1">
                <a:solidFill>
                  <a:srgbClr val="FFFFFF"/>
                </a:solidFill>
                <a:latin typeface="Arial" panose="020B0604020202020204" pitchFamily="34" charset="0"/>
                <a:ea typeface="Times New Roman" panose="02020603050405020304" pitchFamily="18" charset="0"/>
              </a:rPr>
              <a:t>traže</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zabavu</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kafiće</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i</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hotele</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puštalo</a:t>
            </a:r>
            <a:r>
              <a:rPr lang="en-US" sz="1300" dirty="0">
                <a:solidFill>
                  <a:srgbClr val="FFFFFF"/>
                </a:solidFill>
                <a:latin typeface="Arial" panose="020B0604020202020204" pitchFamily="34" charset="0"/>
                <a:ea typeface="Times New Roman" panose="02020603050405020304" pitchFamily="18" charset="0"/>
              </a:rPr>
              <a:t> bi </a:t>
            </a:r>
            <a:r>
              <a:rPr lang="en-US" sz="1300" dirty="0" err="1">
                <a:solidFill>
                  <a:srgbClr val="FFFFFF"/>
                </a:solidFill>
                <a:latin typeface="Arial" panose="020B0604020202020204" pitchFamily="34" charset="0"/>
                <a:ea typeface="Times New Roman" panose="02020603050405020304" pitchFamily="18" charset="0"/>
              </a:rPr>
              <a:t>muziku</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uživo</a:t>
            </a:r>
            <a:r>
              <a:rPr lang="en-US" sz="1300" dirty="0">
                <a:solidFill>
                  <a:srgbClr val="FFFFFF"/>
                </a:solidFill>
                <a:latin typeface="Arial" panose="020B0604020202020204" pitchFamily="34" charset="0"/>
                <a:ea typeface="Times New Roman" panose="02020603050405020304" pitchFamily="18" charset="0"/>
              </a:rPr>
              <a:t>. To bi </a:t>
            </a:r>
            <a:r>
              <a:rPr lang="en-US" sz="1300" dirty="0" err="1">
                <a:solidFill>
                  <a:srgbClr val="FFFFFF"/>
                </a:solidFill>
                <a:latin typeface="Arial" panose="020B0604020202020204" pitchFamily="34" charset="0"/>
                <a:ea typeface="Times New Roman" panose="02020603050405020304" pitchFamily="18" charset="0"/>
              </a:rPr>
              <a:t>obično</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uključivalo</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evropske</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imigrantske</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muzičare</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uključujući</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basistu</a:t>
            </a:r>
            <a:r>
              <a:rPr lang="en-US" sz="1300" dirty="0">
                <a:solidFill>
                  <a:srgbClr val="FFFFFF"/>
                </a:solidFill>
                <a:latin typeface="Arial" panose="020B0604020202020204" pitchFamily="34" charset="0"/>
                <a:ea typeface="Times New Roman" panose="02020603050405020304" pitchFamily="18" charset="0"/>
              </a:rPr>
              <a:t> </a:t>
            </a:r>
            <a:r>
              <a:rPr lang="en-US" sz="1300" b="1" dirty="0">
                <a:solidFill>
                  <a:srgbClr val="0070C0"/>
                </a:solidFill>
                <a:effectLst/>
                <a:latin typeface="Arial" panose="020B0604020202020204" pitchFamily="34" charset="0"/>
                <a:ea typeface="Times New Roman" panose="02020603050405020304" pitchFamily="18" charset="0"/>
              </a:rPr>
              <a:t>Naftali </a:t>
            </a:r>
            <a:r>
              <a:rPr lang="en-US" sz="1300" b="1" dirty="0" err="1">
                <a:solidFill>
                  <a:srgbClr val="0070C0"/>
                </a:solidFill>
                <a:effectLst/>
                <a:latin typeface="Arial" panose="020B0604020202020204" pitchFamily="34" charset="0"/>
                <a:ea typeface="Times New Roman" panose="02020603050405020304" pitchFamily="18" charset="0"/>
              </a:rPr>
              <a:t>Aharoni</a:t>
            </a:r>
            <a:r>
              <a:rPr lang="en-US" sz="1300" dirty="0">
                <a:solidFill>
                  <a:srgbClr val="0070C0"/>
                </a:solidFill>
                <a:effectLst/>
                <a:latin typeface="Arial" panose="020B0604020202020204" pitchFamily="34" charset="0"/>
                <a:ea typeface="Times New Roman" panose="02020603050405020304" pitchFamily="18" charset="0"/>
              </a:rPr>
              <a:t>  </a:t>
            </a:r>
            <a:r>
              <a:rPr lang="sr-Latn-RS" sz="1300" dirty="0">
                <a:solidFill>
                  <a:srgbClr val="FFFFFF"/>
                </a:solidFill>
                <a:latin typeface="Arial" panose="020B0604020202020204" pitchFamily="34" charset="0"/>
                <a:ea typeface="Times New Roman" panose="02020603050405020304" pitchFamily="18" charset="0"/>
              </a:rPr>
              <a:t>  i kao Nemac </a:t>
            </a:r>
            <a:r>
              <a:rPr lang="en-US" sz="1300" dirty="0" err="1">
                <a:solidFill>
                  <a:srgbClr val="FFFFFF"/>
                </a:solidFill>
                <a:latin typeface="Arial" panose="020B0604020202020204" pitchFamily="34" charset="0"/>
                <a:ea typeface="Times New Roman" panose="02020603050405020304" pitchFamily="18" charset="0"/>
              </a:rPr>
              <a:t>rođen</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pijanista-kompozitor</a:t>
            </a:r>
            <a:r>
              <a:rPr lang="en-US" sz="1300" dirty="0">
                <a:solidFill>
                  <a:srgbClr val="FFFFFF"/>
                </a:solidFill>
                <a:latin typeface="Arial" panose="020B0604020202020204" pitchFamily="34" charset="0"/>
                <a:ea typeface="Times New Roman" panose="02020603050405020304" pitchFamily="18" charset="0"/>
              </a:rPr>
              <a:t> </a:t>
            </a:r>
            <a:r>
              <a:rPr lang="en-US" sz="1300" b="1" dirty="0">
                <a:solidFill>
                  <a:srgbClr val="0070C0"/>
                </a:solidFill>
                <a:effectLst/>
                <a:latin typeface="Arial" panose="020B0604020202020204" pitchFamily="34" charset="0"/>
                <a:ea typeface="Times New Roman" panose="02020603050405020304" pitchFamily="18" charset="0"/>
              </a:rPr>
              <a:t>Haim Alexander </a:t>
            </a:r>
            <a:r>
              <a:rPr lang="en-US" sz="1300" dirty="0">
                <a:solidFill>
                  <a:srgbClr val="FFFFFF"/>
                </a:solidFill>
                <a:effectLst/>
                <a:latin typeface="Arial" panose="020B0604020202020204" pitchFamily="34" charset="0"/>
                <a:ea typeface="Times New Roman" panose="02020603050405020304" pitchFamily="18" charset="0"/>
              </a:rPr>
              <a:t>(1915-2012), </a:t>
            </a:r>
            <a:r>
              <a:rPr lang="en-US" sz="1300" dirty="0" err="1">
                <a:solidFill>
                  <a:srgbClr val="FFFFFF"/>
                </a:solidFill>
                <a:latin typeface="Arial" panose="020B0604020202020204" pitchFamily="34" charset="0"/>
                <a:ea typeface="Times New Roman" panose="02020603050405020304" pitchFamily="18" charset="0"/>
              </a:rPr>
              <a:t>bili</a:t>
            </a:r>
            <a:r>
              <a:rPr lang="en-US" sz="1300" dirty="0">
                <a:solidFill>
                  <a:srgbClr val="FFFFFF"/>
                </a:solidFill>
                <a:latin typeface="Arial" panose="020B0604020202020204" pitchFamily="34" charset="0"/>
                <a:ea typeface="Times New Roman" panose="02020603050405020304" pitchFamily="18" charset="0"/>
              </a:rPr>
              <a:t> </a:t>
            </a:r>
            <a:r>
              <a:rPr lang="sr-Latn-RS" sz="1300" dirty="0">
                <a:solidFill>
                  <a:srgbClr val="FFFFFF"/>
                </a:solidFill>
                <a:latin typeface="Arial" panose="020B0604020202020204" pitchFamily="34" charset="0"/>
                <a:ea typeface="Times New Roman" panose="02020603050405020304" pitchFamily="18" charset="0"/>
              </a:rPr>
              <a:t>su </a:t>
            </a:r>
            <a:r>
              <a:rPr lang="en-US" sz="1300" dirty="0" err="1">
                <a:solidFill>
                  <a:srgbClr val="FFFFFF"/>
                </a:solidFill>
                <a:latin typeface="Arial" panose="020B0604020202020204" pitchFamily="34" charset="0"/>
                <a:ea typeface="Times New Roman" panose="02020603050405020304" pitchFamily="18" charset="0"/>
              </a:rPr>
              <a:t>upoznati</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sa</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džezom</a:t>
            </a:r>
            <a:r>
              <a:rPr lang="en-US" sz="1300" dirty="0">
                <a:solidFill>
                  <a:srgbClr val="FFFFFF"/>
                </a:solidFill>
                <a:latin typeface="Arial" panose="020B0604020202020204" pitchFamily="34" charset="0"/>
                <a:ea typeface="Times New Roman" panose="02020603050405020304" pitchFamily="18" charset="0"/>
              </a:rPr>
              <a:t> pre </a:t>
            </a:r>
            <a:r>
              <a:rPr lang="en-US" sz="1300" dirty="0" err="1">
                <a:solidFill>
                  <a:srgbClr val="FFFFFF"/>
                </a:solidFill>
                <a:latin typeface="Arial" panose="020B0604020202020204" pitchFamily="34" charset="0"/>
                <a:ea typeface="Times New Roman" panose="02020603050405020304" pitchFamily="18" charset="0"/>
              </a:rPr>
              <a:t>dolaska</a:t>
            </a:r>
            <a:r>
              <a:rPr lang="en-US" sz="1300" dirty="0">
                <a:solidFill>
                  <a:srgbClr val="FFFFFF"/>
                </a:solidFill>
                <a:latin typeface="Arial" panose="020B0604020202020204" pitchFamily="34" charset="0"/>
                <a:ea typeface="Times New Roman" panose="02020603050405020304" pitchFamily="18" charset="0"/>
              </a:rPr>
              <a:t> u </a:t>
            </a:r>
            <a:r>
              <a:rPr lang="en-US" sz="1300" dirty="0" err="1">
                <a:solidFill>
                  <a:srgbClr val="FFFFFF"/>
                </a:solidFill>
                <a:latin typeface="Arial" panose="020B0604020202020204" pitchFamily="34" charset="0"/>
                <a:ea typeface="Times New Roman" panose="02020603050405020304" pitchFamily="18" charset="0"/>
              </a:rPr>
              <a:t>Palestinu</a:t>
            </a:r>
            <a:r>
              <a:rPr lang="en-US" sz="1300" dirty="0">
                <a:solidFill>
                  <a:srgbClr val="FFFFFF"/>
                </a:solidFill>
                <a:latin typeface="Arial" panose="020B0604020202020204" pitchFamily="34" charset="0"/>
                <a:ea typeface="Times New Roman" panose="02020603050405020304" pitchFamily="18" charset="0"/>
              </a:rPr>
              <a:t>. Bilo je </a:t>
            </a:r>
            <a:r>
              <a:rPr lang="en-US" sz="1300" dirty="0" err="1">
                <a:solidFill>
                  <a:srgbClr val="FFFFFF"/>
                </a:solidFill>
                <a:latin typeface="Arial" panose="020B0604020202020204" pitchFamily="34" charset="0"/>
                <a:ea typeface="Times New Roman" panose="02020603050405020304" pitchFamily="18" charset="0"/>
              </a:rPr>
              <a:t>tu</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i</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bendova</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britanske</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vojske</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i</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vazduhoplovstva</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često</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sa</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iskusnim</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svira</a:t>
            </a:r>
            <a:r>
              <a:rPr lang="sr-Latn-RS" sz="1300" dirty="0" err="1">
                <a:solidFill>
                  <a:srgbClr val="FFFFFF"/>
                </a:solidFill>
                <a:latin typeface="Arial" panose="020B0604020202020204" pitchFamily="34" charset="0"/>
                <a:ea typeface="Times New Roman" panose="02020603050405020304" pitchFamily="18" charset="0"/>
              </a:rPr>
              <a:t>čima</a:t>
            </a:r>
            <a:r>
              <a:rPr lang="sr-Latn-RS" sz="1300" dirty="0">
                <a:solidFill>
                  <a:srgbClr val="FFFFFF"/>
                </a:solidFill>
                <a:latin typeface="Arial" panose="020B0604020202020204" pitchFamily="34" charset="0"/>
                <a:ea typeface="Times New Roman" panose="02020603050405020304" pitchFamily="18" charset="0"/>
              </a:rPr>
              <a:t> i </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plesn</a:t>
            </a:r>
            <a:r>
              <a:rPr lang="sr-Latn-RS" sz="1300" dirty="0">
                <a:solidFill>
                  <a:srgbClr val="FFFFFF"/>
                </a:solidFill>
                <a:latin typeface="Arial" panose="020B0604020202020204" pitchFamily="34" charset="0"/>
                <a:ea typeface="Times New Roman" panose="02020603050405020304" pitchFamily="18" charset="0"/>
              </a:rPr>
              <a:t>im orkestrima</a:t>
            </a:r>
            <a:r>
              <a:rPr lang="en-US" sz="1300" dirty="0">
                <a:solidFill>
                  <a:srgbClr val="FFFFFF"/>
                </a:solidFill>
                <a:latin typeface="Arial" panose="020B0604020202020204" pitchFamily="34" charset="0"/>
                <a:ea typeface="Times New Roman" panose="02020603050405020304" pitchFamily="18" charset="0"/>
              </a:rPr>
              <a:t>. U </a:t>
            </a:r>
            <a:r>
              <a:rPr lang="en-US" sz="1300" dirty="0" err="1">
                <a:solidFill>
                  <a:srgbClr val="FFFFFF"/>
                </a:solidFill>
                <a:latin typeface="Arial" panose="020B0604020202020204" pitchFamily="34" charset="0"/>
                <a:ea typeface="Times New Roman" panose="02020603050405020304" pitchFamily="18" charset="0"/>
              </a:rPr>
              <a:t>Jersualemu</a:t>
            </a:r>
            <a:r>
              <a:rPr lang="en-US" sz="1300" dirty="0">
                <a:solidFill>
                  <a:srgbClr val="FFFFFF"/>
                </a:solidFill>
                <a:latin typeface="Arial" panose="020B0604020202020204" pitchFamily="34" charset="0"/>
                <a:ea typeface="Times New Roman" panose="02020603050405020304" pitchFamily="18" charset="0"/>
              </a:rPr>
              <a:t>, hotel </a:t>
            </a:r>
            <a:r>
              <a:rPr lang="en-US" sz="1300" dirty="0">
                <a:solidFill>
                  <a:srgbClr val="0070C0"/>
                </a:solidFill>
                <a:latin typeface="Arial" panose="020B0604020202020204" pitchFamily="34" charset="0"/>
                <a:ea typeface="Times New Roman" panose="02020603050405020304" pitchFamily="18" charset="0"/>
              </a:rPr>
              <a:t>King David </a:t>
            </a:r>
            <a:r>
              <a:rPr lang="en-US" sz="1300" dirty="0">
                <a:solidFill>
                  <a:srgbClr val="FFFFFF"/>
                </a:solidFill>
                <a:latin typeface="Arial" panose="020B0604020202020204" pitchFamily="34" charset="0"/>
                <a:ea typeface="Times New Roman" panose="02020603050405020304" pitchFamily="18" charset="0"/>
              </a:rPr>
              <a:t>je bio </a:t>
            </a:r>
            <a:r>
              <a:rPr lang="en-US" sz="1300" dirty="0" err="1">
                <a:solidFill>
                  <a:srgbClr val="FFFFFF"/>
                </a:solidFill>
                <a:latin typeface="Arial" panose="020B0604020202020204" pitchFamily="34" charset="0"/>
                <a:ea typeface="Times New Roman" panose="02020603050405020304" pitchFamily="18" charset="0"/>
              </a:rPr>
              <a:t>domaćin</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džeza</a:t>
            </a:r>
            <a:r>
              <a:rPr lang="sr-Latn-RS" sz="1300" dirty="0">
                <a:solidFill>
                  <a:srgbClr val="FFFFFF"/>
                </a:solidFill>
                <a:latin typeface="Arial" panose="020B0604020202020204" pitchFamily="34" charset="0"/>
                <a:ea typeface="Times New Roman" panose="02020603050405020304" pitchFamily="18" charset="0"/>
              </a:rPr>
              <a:t> skoro svaki dan </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Posle</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osnivanja</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Izraela</a:t>
            </a:r>
            <a:r>
              <a:rPr lang="en-US" sz="1300" dirty="0">
                <a:solidFill>
                  <a:srgbClr val="FFFFFF"/>
                </a:solidFill>
                <a:latin typeface="Arial" panose="020B0604020202020204" pitchFamily="34" charset="0"/>
                <a:ea typeface="Times New Roman" panose="02020603050405020304" pitchFamily="18" charset="0"/>
              </a:rPr>
              <a:t> 1948.</a:t>
            </a:r>
            <a:r>
              <a:rPr lang="sr-Latn-RS" sz="1300" dirty="0">
                <a:solidFill>
                  <a:srgbClr val="FFFFFF"/>
                </a:solidFill>
                <a:latin typeface="Arial" panose="020B0604020202020204" pitchFamily="34" charset="0"/>
                <a:ea typeface="Times New Roman" panose="02020603050405020304" pitchFamily="18" charset="0"/>
              </a:rPr>
              <a:t> Gostovanja </a:t>
            </a:r>
            <a:r>
              <a:rPr lang="en-US" sz="1300" dirty="0">
                <a:solidFill>
                  <a:srgbClr val="FFFFFF"/>
                </a:solidFill>
                <a:latin typeface="Arial" panose="020B0604020202020204" pitchFamily="34" charset="0"/>
                <a:ea typeface="Times New Roman" panose="02020603050405020304" pitchFamily="18" charset="0"/>
              </a:rPr>
              <a:t>1950</a:t>
            </a:r>
            <a:r>
              <a:rPr lang="sr-Latn-RS" sz="1300" dirty="0">
                <a:solidFill>
                  <a:srgbClr val="FFFFFF"/>
                </a:solidFill>
                <a:latin typeface="Arial" panose="020B0604020202020204" pitchFamily="34" charset="0"/>
                <a:ea typeface="Times New Roman" panose="02020603050405020304" pitchFamily="18" charset="0"/>
              </a:rPr>
              <a:t> </a:t>
            </a:r>
            <a:r>
              <a:rPr lang="en-US" sz="1300" dirty="0">
                <a:solidFill>
                  <a:srgbClr val="FFFFFF"/>
                </a:solidFill>
                <a:latin typeface="Arial" panose="020B0604020202020204" pitchFamily="34" charset="0"/>
                <a:ea typeface="Times New Roman" panose="02020603050405020304" pitchFamily="18" charset="0"/>
              </a:rPr>
              <a:t>Lionel Hampton, koji je bio </a:t>
            </a:r>
            <a:r>
              <a:rPr lang="en-US" sz="1300" dirty="0" err="1">
                <a:solidFill>
                  <a:srgbClr val="FFFFFF"/>
                </a:solidFill>
                <a:latin typeface="Arial" panose="020B0604020202020204" pitchFamily="34" charset="0"/>
                <a:ea typeface="Times New Roman" panose="02020603050405020304" pitchFamily="18" charset="0"/>
              </a:rPr>
              <a:t>istančan</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pristalica</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Izraela</a:t>
            </a:r>
            <a:r>
              <a:rPr lang="sr-Latn-RS" sz="1300" dirty="0">
                <a:solidFill>
                  <a:srgbClr val="FFFFFF"/>
                </a:solidFill>
                <a:latin typeface="Arial" panose="020B0604020202020204" pitchFamily="34" charset="0"/>
                <a:ea typeface="Times New Roman" panose="02020603050405020304" pitchFamily="18" charset="0"/>
              </a:rPr>
              <a:t>, </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komponovao</a:t>
            </a:r>
            <a:r>
              <a:rPr lang="en-US" sz="1300" dirty="0">
                <a:solidFill>
                  <a:srgbClr val="FFFFFF"/>
                </a:solidFill>
                <a:latin typeface="Arial" panose="020B0604020202020204" pitchFamily="34" charset="0"/>
                <a:ea typeface="Times New Roman" panose="02020603050405020304" pitchFamily="18" charset="0"/>
              </a:rPr>
              <a:t> je </a:t>
            </a:r>
            <a:r>
              <a:rPr lang="en-US" sz="1300" dirty="0">
                <a:solidFill>
                  <a:srgbClr val="0070C0"/>
                </a:solidFill>
                <a:latin typeface="Arial" panose="020B0604020202020204" pitchFamily="34" charset="0"/>
                <a:ea typeface="Times New Roman" panose="02020603050405020304" pitchFamily="18" charset="0"/>
              </a:rPr>
              <a:t>‘S</a:t>
            </a:r>
            <a:r>
              <a:rPr lang="sr-Latn-RS" sz="1300" dirty="0">
                <a:solidFill>
                  <a:srgbClr val="0070C0"/>
                </a:solidFill>
                <a:latin typeface="Arial" panose="020B0604020202020204" pitchFamily="34" charset="0"/>
                <a:ea typeface="Times New Roman" panose="02020603050405020304" pitchFamily="18" charset="0"/>
              </a:rPr>
              <a:t>vita </a:t>
            </a:r>
            <a:r>
              <a:rPr lang="en-US" sz="1300" dirty="0" err="1">
                <a:solidFill>
                  <a:srgbClr val="0070C0"/>
                </a:solidFill>
                <a:latin typeface="Arial" panose="020B0604020202020204" pitchFamily="34" charset="0"/>
                <a:ea typeface="Times New Roman" panose="02020603050405020304" pitchFamily="18" charset="0"/>
              </a:rPr>
              <a:t>Kralja</a:t>
            </a:r>
            <a:r>
              <a:rPr lang="en-US" sz="1300" dirty="0">
                <a:solidFill>
                  <a:srgbClr val="0070C0"/>
                </a:solidFill>
                <a:latin typeface="Arial" panose="020B0604020202020204" pitchFamily="34" charset="0"/>
                <a:ea typeface="Times New Roman" panose="02020603050405020304" pitchFamily="18" charset="0"/>
              </a:rPr>
              <a:t> Davida</a:t>
            </a:r>
            <a:r>
              <a:rPr lang="en-US" sz="1300" dirty="0">
                <a:solidFill>
                  <a:srgbClr val="FFFFFF"/>
                </a:solidFill>
                <a:latin typeface="Arial" panose="020B0604020202020204" pitchFamily="34" charset="0"/>
                <a:ea typeface="Times New Roman" panose="02020603050405020304" pitchFamily="18" charset="0"/>
              </a:rPr>
              <a:t>' 1953. </a:t>
            </a:r>
            <a:r>
              <a:rPr lang="en-US" sz="1300" dirty="0" err="1">
                <a:solidFill>
                  <a:srgbClr val="FFFFFF"/>
                </a:solidFill>
                <a:latin typeface="Arial" panose="020B0604020202020204" pitchFamily="34" charset="0"/>
                <a:ea typeface="Times New Roman" panose="02020603050405020304" pitchFamily="18" charset="0"/>
              </a:rPr>
              <a:t>delimično</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omaž</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njegovom</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prijateljstvu</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sa</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prvim</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premijerom</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zemlje</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Dejvidom</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Benom</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Gurionom</a:t>
            </a:r>
            <a:r>
              <a:rPr lang="en-US" sz="1300" dirty="0">
                <a:solidFill>
                  <a:srgbClr val="FFFFFF"/>
                </a:solidFill>
                <a:latin typeface="Arial" panose="020B0604020202020204" pitchFamily="34" charset="0"/>
                <a:ea typeface="Times New Roman" panose="02020603050405020304" pitchFamily="18" charset="0"/>
              </a:rPr>
              <a:t>. </a:t>
            </a:r>
          </a:p>
          <a:p>
            <a:r>
              <a:rPr lang="en-US" sz="1300" dirty="0" err="1">
                <a:solidFill>
                  <a:srgbClr val="FFFFFF"/>
                </a:solidFill>
                <a:latin typeface="Arial" panose="020B0604020202020204" pitchFamily="34" charset="0"/>
                <a:ea typeface="Times New Roman" panose="02020603050405020304" pitchFamily="18" charset="0"/>
              </a:rPr>
              <a:t>Vratio</a:t>
            </a:r>
            <a:r>
              <a:rPr lang="en-US" sz="1300" dirty="0">
                <a:solidFill>
                  <a:srgbClr val="FFFFFF"/>
                </a:solidFill>
                <a:latin typeface="Arial" panose="020B0604020202020204" pitchFamily="34" charset="0"/>
                <a:ea typeface="Times New Roman" panose="02020603050405020304" pitchFamily="18" charset="0"/>
              </a:rPr>
              <a:t> se u </a:t>
            </a:r>
            <a:r>
              <a:rPr lang="en-US" sz="1300" dirty="0" err="1">
                <a:solidFill>
                  <a:srgbClr val="FFFFFF"/>
                </a:solidFill>
                <a:latin typeface="Arial" panose="020B0604020202020204" pitchFamily="34" charset="0"/>
                <a:ea typeface="Times New Roman" panose="02020603050405020304" pitchFamily="18" charset="0"/>
              </a:rPr>
              <a:t>Izrael</a:t>
            </a:r>
            <a:r>
              <a:rPr lang="en-US" sz="1300" dirty="0">
                <a:solidFill>
                  <a:srgbClr val="FFFFFF"/>
                </a:solidFill>
                <a:latin typeface="Arial" panose="020B0604020202020204" pitchFamily="34" charset="0"/>
                <a:ea typeface="Times New Roman" panose="02020603050405020304" pitchFamily="18" charset="0"/>
              </a:rPr>
              <a:t> 1955. </a:t>
            </a:r>
            <a:r>
              <a:rPr lang="en-US" sz="1300" dirty="0" err="1">
                <a:solidFill>
                  <a:srgbClr val="FFFFFF"/>
                </a:solidFill>
                <a:latin typeface="Arial" panose="020B0604020202020204" pitchFamily="34" charset="0"/>
                <a:ea typeface="Times New Roman" panose="02020603050405020304" pitchFamily="18" charset="0"/>
              </a:rPr>
              <a:t>Rumun</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rođen</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kao</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vibrafon</a:t>
            </a:r>
            <a:r>
              <a:rPr lang="sr-Latn-RS" sz="1300" dirty="0">
                <a:solidFill>
                  <a:srgbClr val="FFFFFF"/>
                </a:solidFill>
                <a:latin typeface="Arial" panose="020B0604020202020204" pitchFamily="34" charset="0"/>
                <a:ea typeface="Times New Roman" panose="02020603050405020304" pitchFamily="18" charset="0"/>
              </a:rPr>
              <a:t>ista </a:t>
            </a:r>
            <a:r>
              <a:rPr lang="en-US" sz="1300" b="1" dirty="0">
                <a:solidFill>
                  <a:srgbClr val="0070C0"/>
                </a:solidFill>
                <a:latin typeface="Arial" panose="020B0604020202020204" pitchFamily="34" charset="0"/>
                <a:ea typeface="Times New Roman" panose="02020603050405020304" pitchFamily="18" charset="0"/>
              </a:rPr>
              <a:t>Mo</a:t>
            </a:r>
            <a:r>
              <a:rPr lang="sr-Latn-RS" sz="1300" b="1" dirty="0" err="1">
                <a:solidFill>
                  <a:srgbClr val="0070C0"/>
                </a:solidFill>
                <a:latin typeface="Arial" panose="020B0604020202020204" pitchFamily="34" charset="0"/>
                <a:ea typeface="Times New Roman" panose="02020603050405020304" pitchFamily="18" charset="0"/>
              </a:rPr>
              <a:t>še</a:t>
            </a:r>
            <a:r>
              <a:rPr lang="sr-Latn-RS" sz="1300" b="1" dirty="0">
                <a:solidFill>
                  <a:srgbClr val="0070C0"/>
                </a:solidFill>
                <a:latin typeface="Arial" panose="020B0604020202020204" pitchFamily="34" charset="0"/>
                <a:ea typeface="Times New Roman" panose="02020603050405020304" pitchFamily="18" charset="0"/>
              </a:rPr>
              <a:t> </a:t>
            </a:r>
            <a:r>
              <a:rPr lang="en-US" sz="1300" b="1" dirty="0" err="1">
                <a:solidFill>
                  <a:srgbClr val="0070C0"/>
                </a:solidFill>
                <a:latin typeface="Arial" panose="020B0604020202020204" pitchFamily="34" charset="0"/>
                <a:ea typeface="Times New Roman" panose="02020603050405020304" pitchFamily="18" charset="0"/>
              </a:rPr>
              <a:t>Osherowitz</a:t>
            </a:r>
            <a:r>
              <a:rPr lang="en-US" sz="1300" b="1" dirty="0">
                <a:solidFill>
                  <a:srgbClr val="0070C0"/>
                </a:solidFill>
                <a:latin typeface="Arial" panose="020B0604020202020204" pitchFamily="34" charset="0"/>
                <a:ea typeface="Times New Roman" panose="02020603050405020304" pitchFamily="18" charset="0"/>
              </a:rPr>
              <a:t> </a:t>
            </a:r>
            <a:r>
              <a:rPr lang="en-US" sz="1300" dirty="0">
                <a:solidFill>
                  <a:srgbClr val="FFFFFF"/>
                </a:solidFill>
                <a:latin typeface="Arial" panose="020B0604020202020204" pitchFamily="34" charset="0"/>
                <a:ea typeface="Times New Roman" panose="02020603050405020304" pitchFamily="18" charset="0"/>
              </a:rPr>
              <a:t>(1925-2016) </a:t>
            </a:r>
            <a:r>
              <a:rPr lang="en-US" sz="1300" dirty="0" err="1">
                <a:solidFill>
                  <a:srgbClr val="FFFFFF"/>
                </a:solidFill>
                <a:latin typeface="Arial" panose="020B0604020202020204" pitchFamily="34" charset="0"/>
                <a:ea typeface="Times New Roman" panose="02020603050405020304" pitchFamily="18" charset="0"/>
              </a:rPr>
              <a:t>vodio</a:t>
            </a:r>
            <a:r>
              <a:rPr lang="en-US" sz="1300" dirty="0">
                <a:solidFill>
                  <a:srgbClr val="FFFFFF"/>
                </a:solidFill>
                <a:latin typeface="Arial" panose="020B0604020202020204" pitchFamily="34" charset="0"/>
                <a:ea typeface="Times New Roman" panose="02020603050405020304" pitchFamily="18" charset="0"/>
              </a:rPr>
              <a:t> je bend </a:t>
            </a:r>
            <a:r>
              <a:rPr lang="sr-Latn-RS" sz="1300" dirty="0">
                <a:solidFill>
                  <a:srgbClr val="FFFFFF"/>
                </a:solidFill>
                <a:latin typeface="Arial" panose="020B0604020202020204" pitchFamily="34" charset="0"/>
                <a:ea typeface="Times New Roman" panose="02020603050405020304" pitchFamily="18" charset="0"/>
              </a:rPr>
              <a:t>svaki dan u </a:t>
            </a:r>
            <a:r>
              <a:rPr lang="en-US" sz="1300" dirty="0" err="1">
                <a:solidFill>
                  <a:srgbClr val="FFFFFF"/>
                </a:solidFill>
                <a:latin typeface="Arial" panose="020B0604020202020204" pitchFamily="34" charset="0"/>
                <a:ea typeface="Times New Roman" panose="02020603050405020304" pitchFamily="18" charset="0"/>
              </a:rPr>
              <a:t>nedelj</a:t>
            </a:r>
            <a:r>
              <a:rPr lang="sr-Latn-RS" sz="1300" dirty="0">
                <a:solidFill>
                  <a:srgbClr val="FFFFFF"/>
                </a:solidFill>
                <a:latin typeface="Arial" panose="020B0604020202020204" pitchFamily="34" charset="0"/>
                <a:ea typeface="Times New Roman" panose="02020603050405020304" pitchFamily="18" charset="0"/>
              </a:rPr>
              <a:t>i </a:t>
            </a:r>
            <a:r>
              <a:rPr lang="en-US" sz="1300" dirty="0">
                <a:solidFill>
                  <a:srgbClr val="FFFFFF"/>
                </a:solidFill>
                <a:latin typeface="Arial" panose="020B0604020202020204" pitchFamily="34" charset="0"/>
                <a:ea typeface="Times New Roman" panose="02020603050405020304" pitchFamily="18" charset="0"/>
              </a:rPr>
              <a:t>u </a:t>
            </a:r>
            <a:r>
              <a:rPr lang="en-US" sz="1300" dirty="0" err="1">
                <a:solidFill>
                  <a:srgbClr val="FFFFFF"/>
                </a:solidFill>
                <a:latin typeface="Arial" panose="020B0604020202020204" pitchFamily="34" charset="0"/>
                <a:ea typeface="Times New Roman" panose="02020603050405020304" pitchFamily="18" charset="0"/>
              </a:rPr>
              <a:t>hotelu</a:t>
            </a:r>
            <a:r>
              <a:rPr lang="en-US" sz="1300" dirty="0">
                <a:solidFill>
                  <a:srgbClr val="FFFFFF"/>
                </a:solidFill>
                <a:latin typeface="Arial" panose="020B0604020202020204" pitchFamily="34" charset="0"/>
                <a:ea typeface="Times New Roman" panose="02020603050405020304" pitchFamily="18" charset="0"/>
              </a:rPr>
              <a:t> </a:t>
            </a:r>
            <a:r>
              <a:rPr lang="en-US" sz="1300" dirty="0">
                <a:solidFill>
                  <a:srgbClr val="0070C0"/>
                </a:solidFill>
                <a:latin typeface="Arial" panose="020B0604020202020204" pitchFamily="34" charset="0"/>
                <a:ea typeface="Times New Roman" panose="02020603050405020304" pitchFamily="18" charset="0"/>
              </a:rPr>
              <a:t>Dan</a:t>
            </a:r>
            <a:r>
              <a:rPr lang="en-US" sz="1300" dirty="0">
                <a:solidFill>
                  <a:srgbClr val="FFFFFF"/>
                </a:solidFill>
                <a:latin typeface="Arial" panose="020B0604020202020204" pitchFamily="34" charset="0"/>
                <a:ea typeface="Times New Roman" panose="02020603050405020304" pitchFamily="18" charset="0"/>
              </a:rPr>
              <a:t> u Tel </a:t>
            </a:r>
            <a:r>
              <a:rPr lang="en-US" sz="1300" dirty="0" err="1">
                <a:solidFill>
                  <a:srgbClr val="FFFFFF"/>
                </a:solidFill>
                <a:latin typeface="Arial" panose="020B0604020202020204" pitchFamily="34" charset="0"/>
                <a:ea typeface="Times New Roman" panose="02020603050405020304" pitchFamily="18" charset="0"/>
              </a:rPr>
              <a:t>Avivu</a:t>
            </a:r>
            <a:r>
              <a:rPr lang="sr-Latn-RS" sz="1300" dirty="0">
                <a:solidFill>
                  <a:srgbClr val="FFFFFF"/>
                </a:solidFill>
                <a:latin typeface="Arial" panose="020B0604020202020204" pitchFamily="34" charset="0"/>
                <a:ea typeface="Times New Roman" panose="02020603050405020304" pitchFamily="18" charset="0"/>
              </a:rPr>
              <a:t>. </a:t>
            </a:r>
          </a:p>
          <a:p>
            <a:r>
              <a:rPr lang="en-US" sz="1300" b="1" dirty="0">
                <a:solidFill>
                  <a:srgbClr val="0070C0"/>
                </a:solidFill>
                <a:latin typeface="Arial" panose="020B0604020202020204" pitchFamily="34" charset="0"/>
                <a:ea typeface="Times New Roman" panose="02020603050405020304" pitchFamily="18" charset="0"/>
              </a:rPr>
              <a:t>Luis Armstrong </a:t>
            </a:r>
            <a:r>
              <a:rPr lang="en-US" sz="1300" dirty="0">
                <a:solidFill>
                  <a:srgbClr val="FFFFFF"/>
                </a:solidFill>
                <a:latin typeface="Arial" panose="020B0604020202020204" pitchFamily="34" charset="0"/>
                <a:ea typeface="Times New Roman" panose="02020603050405020304" pitchFamily="18" charset="0"/>
              </a:rPr>
              <a:t>je bio </a:t>
            </a:r>
            <a:r>
              <a:rPr lang="en-US" sz="1300" dirty="0" err="1">
                <a:solidFill>
                  <a:srgbClr val="FFFFFF"/>
                </a:solidFill>
                <a:latin typeface="Arial" panose="020B0604020202020204" pitchFamily="34" charset="0"/>
                <a:ea typeface="Times New Roman" panose="02020603050405020304" pitchFamily="18" charset="0"/>
              </a:rPr>
              <a:t>druga</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međunarodna</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džez</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zvezda</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koja</a:t>
            </a:r>
            <a:r>
              <a:rPr lang="en-US" sz="1300" dirty="0">
                <a:solidFill>
                  <a:srgbClr val="FFFFFF"/>
                </a:solidFill>
                <a:latin typeface="Arial" panose="020B0604020202020204" pitchFamily="34" charset="0"/>
                <a:ea typeface="Times New Roman" panose="02020603050405020304" pitchFamily="18" charset="0"/>
              </a:rPr>
              <a:t> je </a:t>
            </a:r>
            <a:r>
              <a:rPr lang="en-US" sz="1300" dirty="0" err="1">
                <a:solidFill>
                  <a:srgbClr val="FFFFFF"/>
                </a:solidFill>
                <a:latin typeface="Arial" panose="020B0604020202020204" pitchFamily="34" charset="0"/>
                <a:ea typeface="Times New Roman" panose="02020603050405020304" pitchFamily="18" charset="0"/>
              </a:rPr>
              <a:t>posetila</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Izrael</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pedesetih</a:t>
            </a:r>
            <a:r>
              <a:rPr lang="en-US" sz="1300" dirty="0">
                <a:solidFill>
                  <a:srgbClr val="FFFFFF"/>
                </a:solidFill>
                <a:latin typeface="Arial" panose="020B0604020202020204" pitchFamily="34" charset="0"/>
                <a:ea typeface="Times New Roman" panose="02020603050405020304" pitchFamily="18" charset="0"/>
              </a:rPr>
              <a:t> godina </a:t>
            </a:r>
            <a:r>
              <a:rPr lang="en-US" sz="1300" dirty="0" err="1">
                <a:solidFill>
                  <a:srgbClr val="FFFFFF"/>
                </a:solidFill>
                <a:latin typeface="Arial" panose="020B0604020202020204" pitchFamily="34" charset="0"/>
                <a:ea typeface="Times New Roman" panose="02020603050405020304" pitchFamily="18" charset="0"/>
              </a:rPr>
              <a:t>prošlog</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veka</a:t>
            </a:r>
            <a:r>
              <a:rPr lang="en-US" sz="1300" dirty="0">
                <a:solidFill>
                  <a:srgbClr val="FFFFFF"/>
                </a:solidFill>
                <a:latin typeface="Arial" panose="020B0604020202020204" pitchFamily="34" charset="0"/>
                <a:ea typeface="Times New Roman" panose="02020603050405020304" pitchFamily="18" charset="0"/>
              </a:rPr>
              <a:t>, a </a:t>
            </a:r>
            <a:r>
              <a:rPr lang="en-US" sz="1300" dirty="0" err="1">
                <a:solidFill>
                  <a:srgbClr val="FFFFFF"/>
                </a:solidFill>
                <a:latin typeface="Arial" panose="020B0604020202020204" pitchFamily="34" charset="0"/>
                <a:ea typeface="Times New Roman" panose="02020603050405020304" pitchFamily="18" charset="0"/>
              </a:rPr>
              <a:t>kada</a:t>
            </a:r>
            <a:r>
              <a:rPr lang="en-US" sz="1300" dirty="0">
                <a:solidFill>
                  <a:srgbClr val="FFFFFF"/>
                </a:solidFill>
                <a:latin typeface="Arial" panose="020B0604020202020204" pitchFamily="34" charset="0"/>
                <a:ea typeface="Times New Roman" panose="02020603050405020304" pitchFamily="18" charset="0"/>
              </a:rPr>
              <a:t> se </a:t>
            </a:r>
            <a:r>
              <a:rPr lang="en-US" sz="1300" dirty="0" err="1">
                <a:solidFill>
                  <a:srgbClr val="FFFFFF"/>
                </a:solidFill>
                <a:latin typeface="Arial" panose="020B0604020202020204" pitchFamily="34" charset="0"/>
                <a:ea typeface="Times New Roman" panose="02020603050405020304" pitchFamily="18" charset="0"/>
              </a:rPr>
              <a:t>njegov</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basista</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povredio</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kada</a:t>
            </a:r>
            <a:r>
              <a:rPr lang="en-US" sz="1300" dirty="0">
                <a:solidFill>
                  <a:srgbClr val="FFFFFF"/>
                </a:solidFill>
                <a:latin typeface="Arial" panose="020B0604020202020204" pitchFamily="34" charset="0"/>
                <a:ea typeface="Times New Roman" panose="02020603050405020304" pitchFamily="18" charset="0"/>
              </a:rPr>
              <a:t> je </a:t>
            </a:r>
            <a:r>
              <a:rPr lang="en-US" sz="1300" dirty="0" err="1">
                <a:solidFill>
                  <a:srgbClr val="FFFFFF"/>
                </a:solidFill>
                <a:latin typeface="Arial" panose="020B0604020202020204" pitchFamily="34" charset="0"/>
                <a:ea typeface="Times New Roman" panose="02020603050405020304" pitchFamily="18" charset="0"/>
              </a:rPr>
              <a:t>sišao</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iz</a:t>
            </a:r>
            <a:r>
              <a:rPr lang="en-US" sz="1300" dirty="0">
                <a:solidFill>
                  <a:srgbClr val="FFFFFF"/>
                </a:solidFill>
                <a:latin typeface="Arial" panose="020B0604020202020204" pitchFamily="34" charset="0"/>
                <a:ea typeface="Times New Roman" panose="02020603050405020304" pitchFamily="18" charset="0"/>
              </a:rPr>
              <a:t> </a:t>
            </a:r>
            <a:r>
              <a:rPr lang="en-US" sz="1300" dirty="0" err="1">
                <a:solidFill>
                  <a:srgbClr val="FFFFFF"/>
                </a:solidFill>
                <a:latin typeface="Arial" panose="020B0604020202020204" pitchFamily="34" charset="0"/>
                <a:ea typeface="Times New Roman" panose="02020603050405020304" pitchFamily="18" charset="0"/>
              </a:rPr>
              <a:t>aviona</a:t>
            </a:r>
            <a:r>
              <a:rPr lang="en-US" sz="1300" dirty="0">
                <a:solidFill>
                  <a:srgbClr val="FFFFFF"/>
                </a:solidFill>
                <a:latin typeface="Arial" panose="020B0604020202020204" pitchFamily="34" charset="0"/>
                <a:ea typeface="Times New Roman" panose="02020603050405020304" pitchFamily="18" charset="0"/>
              </a:rPr>
              <a:t>, </a:t>
            </a:r>
            <a:r>
              <a:rPr lang="en-US" sz="1300" dirty="0">
                <a:solidFill>
                  <a:srgbClr val="0070C0"/>
                </a:solidFill>
                <a:latin typeface="Arial" panose="020B0604020202020204" pitchFamily="34" charset="0"/>
                <a:ea typeface="Times New Roman" panose="02020603050405020304" pitchFamily="18" charset="0"/>
              </a:rPr>
              <a:t>Naftali </a:t>
            </a:r>
            <a:r>
              <a:rPr lang="en-US" sz="1300" dirty="0" err="1">
                <a:solidFill>
                  <a:srgbClr val="0070C0"/>
                </a:solidFill>
                <a:latin typeface="Arial" panose="020B0604020202020204" pitchFamily="34" charset="0"/>
                <a:ea typeface="Times New Roman" panose="02020603050405020304" pitchFamily="18" charset="0"/>
              </a:rPr>
              <a:t>Aharoni</a:t>
            </a:r>
            <a:r>
              <a:rPr lang="en-US" sz="1300" dirty="0">
                <a:solidFill>
                  <a:srgbClr val="0070C0"/>
                </a:solidFill>
                <a:latin typeface="Arial" panose="020B0604020202020204" pitchFamily="34" charset="0"/>
                <a:ea typeface="Times New Roman" panose="02020603050405020304" pitchFamily="18" charset="0"/>
              </a:rPr>
              <a:t> </a:t>
            </a:r>
            <a:r>
              <a:rPr lang="en-US" sz="1300" dirty="0">
                <a:solidFill>
                  <a:srgbClr val="FFFFFF"/>
                </a:solidFill>
                <a:latin typeface="Arial" panose="020B0604020202020204" pitchFamily="34" charset="0"/>
                <a:ea typeface="Times New Roman" panose="02020603050405020304" pitchFamily="18" charset="0"/>
              </a:rPr>
              <a:t>je </a:t>
            </a:r>
            <a:r>
              <a:rPr lang="sr-Latn-RS" sz="1300" dirty="0" err="1">
                <a:solidFill>
                  <a:srgbClr val="FFFFFF"/>
                </a:solidFill>
                <a:latin typeface="Arial" panose="020B0604020202020204" pitchFamily="34" charset="0"/>
                <a:ea typeface="Times New Roman" panose="02020603050405020304" pitchFamily="18" charset="0"/>
              </a:rPr>
              <a:t>uskoćio</a:t>
            </a:r>
            <a:r>
              <a:rPr lang="sr-Latn-RS" sz="1300" dirty="0">
                <a:solidFill>
                  <a:srgbClr val="FFFFFF"/>
                </a:solidFill>
                <a:latin typeface="Arial" panose="020B0604020202020204" pitchFamily="34" charset="0"/>
                <a:ea typeface="Times New Roman" panose="02020603050405020304" pitchFamily="18" charset="0"/>
              </a:rPr>
              <a:t> da svira. </a:t>
            </a:r>
            <a:endParaRPr lang="en-US" sz="1300" dirty="0">
              <a:solidFill>
                <a:srgbClr val="FFFFFF"/>
              </a:solidFill>
            </a:endParaRPr>
          </a:p>
        </p:txBody>
      </p:sp>
      <p:pic>
        <p:nvPicPr>
          <p:cNvPr id="7" name="Picture 6">
            <a:extLst>
              <a:ext uri="{FF2B5EF4-FFF2-40B4-BE49-F238E27FC236}">
                <a16:creationId xmlns:a16="http://schemas.microsoft.com/office/drawing/2014/main" id="{674196ED-304A-AEE7-A1FB-498BDC18F2A1}"/>
              </a:ext>
            </a:extLst>
          </p:cNvPr>
          <p:cNvPicPr>
            <a:picLocks noChangeAspect="1"/>
          </p:cNvPicPr>
          <p:nvPr/>
        </p:nvPicPr>
        <p:blipFill>
          <a:blip r:embed="rId4"/>
          <a:stretch>
            <a:fillRect/>
          </a:stretch>
        </p:blipFill>
        <p:spPr>
          <a:xfrm flipH="1">
            <a:off x="6995685" y="537256"/>
            <a:ext cx="4411151" cy="3037113"/>
          </a:xfrm>
          <a:prstGeom prst="rect">
            <a:avLst/>
          </a:prstGeom>
        </p:spPr>
      </p:pic>
      <p:pic>
        <p:nvPicPr>
          <p:cNvPr id="8" name="Online Media 7" title="Lionel Hampton: King David Suite - first performance, 1957">
            <a:hlinkClick r:id="" action="ppaction://media"/>
            <a:extLst>
              <a:ext uri="{FF2B5EF4-FFF2-40B4-BE49-F238E27FC236}">
                <a16:creationId xmlns:a16="http://schemas.microsoft.com/office/drawing/2014/main" id="{20C30984-87CF-31E3-A341-DC046741C044}"/>
              </a:ext>
            </a:extLst>
          </p:cNvPr>
          <p:cNvPicPr>
            <a:picLocks noRot="1" noChangeAspect="1"/>
          </p:cNvPicPr>
          <p:nvPr>
            <a:videoFile r:link="rId1"/>
          </p:nvPr>
        </p:nvPicPr>
        <p:blipFill>
          <a:blip r:embed="rId5"/>
          <a:stretch>
            <a:fillRect/>
          </a:stretch>
        </p:blipFill>
        <p:spPr>
          <a:xfrm>
            <a:off x="7175920" y="3746500"/>
            <a:ext cx="4411151" cy="2492300"/>
          </a:xfrm>
          <a:prstGeom prst="rect">
            <a:avLst/>
          </a:prstGeom>
        </p:spPr>
      </p:pic>
    </p:spTree>
    <p:extLst>
      <p:ext uri="{BB962C8B-B14F-4D97-AF65-F5344CB8AC3E}">
        <p14:creationId xmlns:p14="http://schemas.microsoft.com/office/powerpoint/2010/main" val="26171846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0E0E4BF-A0A0-407B-B6DF-3FFE66E56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6">
            <a:extLst>
              <a:ext uri="{FF2B5EF4-FFF2-40B4-BE49-F238E27FC236}">
                <a16:creationId xmlns:a16="http://schemas.microsoft.com/office/drawing/2014/main" id="{EC539AFD-2CC3-4386-8AD7-0EEC8E973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421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50BA16B2-5287-4777-9C67-B9BC3962F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2875"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8">
            <a:extLst>
              <a:ext uri="{FF2B5EF4-FFF2-40B4-BE49-F238E27FC236}">
                <a16:creationId xmlns:a16="http://schemas.microsoft.com/office/drawing/2014/main" id="{DE349891-3F5B-49B2-B512-5426A3B32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634080"/>
            <a:ext cx="7275530"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B162F5-D590-47F7-6E42-227315F45D1D}"/>
              </a:ext>
            </a:extLst>
          </p:cNvPr>
          <p:cNvSpPr>
            <a:spLocks noGrp="1"/>
          </p:cNvSpPr>
          <p:nvPr>
            <p:ph type="title"/>
          </p:nvPr>
        </p:nvSpPr>
        <p:spPr>
          <a:xfrm>
            <a:off x="804201" y="951272"/>
            <a:ext cx="6149595" cy="1164673"/>
          </a:xfrm>
        </p:spPr>
        <p:txBody>
          <a:bodyPr>
            <a:normAutofit/>
          </a:bodyPr>
          <a:lstStyle/>
          <a:p>
            <a:r>
              <a:rPr lang="en-US" sz="3600">
                <a:solidFill>
                  <a:srgbClr val="FFFFFF"/>
                </a:solidFill>
              </a:rPr>
              <a:t>I Jo</a:t>
            </a:r>
            <a:r>
              <a:rPr lang="sr-Latn-RS" sz="3600">
                <a:solidFill>
                  <a:srgbClr val="FFFFFF"/>
                </a:solidFill>
              </a:rPr>
              <a:t>š</a:t>
            </a:r>
            <a:endParaRPr lang="en-US" sz="3600">
              <a:solidFill>
                <a:srgbClr val="FFFFFF"/>
              </a:solidFill>
            </a:endParaRPr>
          </a:p>
        </p:txBody>
      </p:sp>
      <p:sp>
        <p:nvSpPr>
          <p:cNvPr id="3" name="Content Placeholder 2">
            <a:extLst>
              <a:ext uri="{FF2B5EF4-FFF2-40B4-BE49-F238E27FC236}">
                <a16:creationId xmlns:a16="http://schemas.microsoft.com/office/drawing/2014/main" id="{22E5C8F1-051D-A929-B7FD-C2320D58C26C}"/>
              </a:ext>
            </a:extLst>
          </p:cNvPr>
          <p:cNvSpPr>
            <a:spLocks noGrp="1"/>
          </p:cNvSpPr>
          <p:nvPr>
            <p:ph idx="1"/>
          </p:nvPr>
        </p:nvSpPr>
        <p:spPr>
          <a:xfrm>
            <a:off x="811094" y="2271393"/>
            <a:ext cx="6149595" cy="3262716"/>
          </a:xfrm>
        </p:spPr>
        <p:txBody>
          <a:bodyPr anchor="t">
            <a:normAutofit/>
          </a:bodyPr>
          <a:lstStyle/>
          <a:p>
            <a:r>
              <a:rPr lang="en-US" sz="1900" dirty="0" err="1">
                <a:solidFill>
                  <a:srgbClr val="FEFFFF"/>
                </a:solidFill>
                <a:latin typeface="Arial" panose="020B0604020202020204" pitchFamily="34" charset="0"/>
                <a:ea typeface="Times New Roman" panose="02020603050405020304" pitchFamily="18" charset="0"/>
              </a:rPr>
              <a:t>Bugarski</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rođeni</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saksofonista</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i</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aranžer</a:t>
            </a:r>
            <a:r>
              <a:rPr lang="en-US" sz="1900" dirty="0">
                <a:solidFill>
                  <a:srgbClr val="FEFFFF"/>
                </a:solidFill>
                <a:latin typeface="Arial" panose="020B0604020202020204" pitchFamily="34" charset="0"/>
                <a:ea typeface="Times New Roman" panose="02020603050405020304" pitchFamily="18" charset="0"/>
              </a:rPr>
              <a:t> </a:t>
            </a:r>
            <a:r>
              <a:rPr lang="en-US" sz="1900" b="1" dirty="0" err="1">
                <a:latin typeface="Arial" panose="020B0604020202020204" pitchFamily="34" charset="0"/>
                <a:ea typeface="Times New Roman" panose="02020603050405020304" pitchFamily="18" charset="0"/>
              </a:rPr>
              <a:t>Stju</a:t>
            </a:r>
            <a:r>
              <a:rPr lang="en-US" sz="1900" b="1" dirty="0">
                <a:latin typeface="Arial" panose="020B0604020202020204" pitchFamily="34" charset="0"/>
                <a:ea typeface="Times New Roman" panose="02020603050405020304" pitchFamily="18" charset="0"/>
              </a:rPr>
              <a:t> </a:t>
            </a:r>
            <a:r>
              <a:rPr lang="en-US" sz="1900" b="1" dirty="0" err="1">
                <a:latin typeface="Arial" panose="020B0604020202020204" pitchFamily="34" charset="0"/>
                <a:ea typeface="Times New Roman" panose="02020603050405020304" pitchFamily="18" charset="0"/>
              </a:rPr>
              <a:t>Hakohen</a:t>
            </a:r>
            <a:r>
              <a:rPr lang="en-US" sz="1900" b="1" dirty="0">
                <a:latin typeface="Arial" panose="020B0604020202020204" pitchFamily="34" charset="0"/>
                <a:ea typeface="Times New Roman" panose="02020603050405020304" pitchFamily="18" charset="0"/>
              </a:rPr>
              <a:t> </a:t>
            </a:r>
            <a:r>
              <a:rPr lang="en-US" sz="1900" dirty="0">
                <a:solidFill>
                  <a:srgbClr val="FEFFFF"/>
                </a:solidFill>
                <a:latin typeface="Arial" panose="020B0604020202020204" pitchFamily="34" charset="0"/>
                <a:ea typeface="Times New Roman" panose="02020603050405020304" pitchFamily="18" charset="0"/>
              </a:rPr>
              <a:t>(1929-2006) </a:t>
            </a:r>
            <a:r>
              <a:rPr lang="en-US" sz="1900" dirty="0" err="1">
                <a:solidFill>
                  <a:srgbClr val="FEFFFF"/>
                </a:solidFill>
                <a:latin typeface="Arial" panose="020B0604020202020204" pitchFamily="34" charset="0"/>
                <a:ea typeface="Times New Roman" panose="02020603050405020304" pitchFamily="18" charset="0"/>
              </a:rPr>
              <a:t>nastanio</a:t>
            </a:r>
            <a:r>
              <a:rPr lang="en-US" sz="1900" dirty="0">
                <a:solidFill>
                  <a:srgbClr val="FEFFFF"/>
                </a:solidFill>
                <a:latin typeface="Arial" panose="020B0604020202020204" pitchFamily="34" charset="0"/>
                <a:ea typeface="Times New Roman" panose="02020603050405020304" pitchFamily="18" charset="0"/>
              </a:rPr>
              <a:t> se u </a:t>
            </a:r>
            <a:r>
              <a:rPr lang="en-US" sz="1900" dirty="0" err="1">
                <a:solidFill>
                  <a:srgbClr val="FEFFFF"/>
                </a:solidFill>
                <a:latin typeface="Arial" panose="020B0604020202020204" pitchFamily="34" charset="0"/>
                <a:ea typeface="Times New Roman" panose="02020603050405020304" pitchFamily="18" charset="0"/>
              </a:rPr>
              <a:t>Izraelu</a:t>
            </a:r>
            <a:r>
              <a:rPr lang="en-US" sz="1900" dirty="0">
                <a:solidFill>
                  <a:srgbClr val="FEFFFF"/>
                </a:solidFill>
                <a:latin typeface="Arial" panose="020B0604020202020204" pitchFamily="34" charset="0"/>
                <a:ea typeface="Times New Roman" panose="02020603050405020304" pitchFamily="18" charset="0"/>
              </a:rPr>
              <a:t> 1949. </a:t>
            </a:r>
            <a:r>
              <a:rPr lang="en-US" sz="1900" dirty="0" err="1">
                <a:solidFill>
                  <a:srgbClr val="FEFFFF"/>
                </a:solidFill>
                <a:latin typeface="Arial" panose="020B0604020202020204" pitchFamily="34" charset="0"/>
                <a:ea typeface="Times New Roman" panose="02020603050405020304" pitchFamily="18" charset="0"/>
              </a:rPr>
              <a:t>Godine</a:t>
            </a:r>
            <a:r>
              <a:rPr lang="en-US" sz="1900" dirty="0">
                <a:solidFill>
                  <a:srgbClr val="FEFFFF"/>
                </a:solidFill>
                <a:latin typeface="Arial" panose="020B0604020202020204" pitchFamily="34" charset="0"/>
                <a:ea typeface="Times New Roman" panose="02020603050405020304" pitchFamily="18" charset="0"/>
              </a:rPr>
              <a:t> 1969. </a:t>
            </a:r>
            <a:r>
              <a:rPr lang="en-US" sz="1900" dirty="0" err="1">
                <a:solidFill>
                  <a:srgbClr val="FEFFFF"/>
                </a:solidFill>
                <a:latin typeface="Arial" panose="020B0604020202020204" pitchFamily="34" charset="0"/>
                <a:ea typeface="Times New Roman" panose="02020603050405020304" pitchFamily="18" charset="0"/>
              </a:rPr>
              <a:t>producirao</a:t>
            </a:r>
            <a:r>
              <a:rPr lang="en-US" sz="1900" dirty="0">
                <a:solidFill>
                  <a:srgbClr val="FEFFFF"/>
                </a:solidFill>
                <a:latin typeface="Arial" panose="020B0604020202020204" pitchFamily="34" charset="0"/>
                <a:ea typeface="Times New Roman" panose="02020603050405020304" pitchFamily="18" charset="0"/>
              </a:rPr>
              <a:t> je ono </a:t>
            </a:r>
            <a:r>
              <a:rPr lang="en-US" sz="1900" dirty="0" err="1">
                <a:solidFill>
                  <a:srgbClr val="FEFFFF"/>
                </a:solidFill>
                <a:latin typeface="Arial" panose="020B0604020202020204" pitchFamily="34" charset="0"/>
                <a:ea typeface="Times New Roman" panose="02020603050405020304" pitchFamily="18" charset="0"/>
              </a:rPr>
              <a:t>što</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će</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biti</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prvi</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izraelski</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džez</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snimci</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sa</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suprugom</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pevačicom</a:t>
            </a:r>
            <a:r>
              <a:rPr lang="en-US" sz="1900" dirty="0">
                <a:solidFill>
                  <a:srgbClr val="FEFFFF"/>
                </a:solidFill>
                <a:latin typeface="Arial" panose="020B0604020202020204" pitchFamily="34" charset="0"/>
                <a:ea typeface="Times New Roman" panose="02020603050405020304" pitchFamily="18" charset="0"/>
              </a:rPr>
              <a:t> </a:t>
            </a:r>
            <a:r>
              <a:rPr lang="en-US" sz="1900" b="1" dirty="0" err="1">
                <a:latin typeface="Arial" panose="020B0604020202020204" pitchFamily="34" charset="0"/>
                <a:ea typeface="Times New Roman" panose="02020603050405020304" pitchFamily="18" charset="0"/>
              </a:rPr>
              <a:t>Rimonom</a:t>
            </a:r>
            <a:r>
              <a:rPr lang="en-US" sz="1900" b="1" dirty="0">
                <a:latin typeface="Arial" panose="020B0604020202020204" pitchFamily="34" charset="0"/>
                <a:ea typeface="Times New Roman" panose="02020603050405020304" pitchFamily="18" charset="0"/>
              </a:rPr>
              <a:t> </a:t>
            </a:r>
            <a:r>
              <a:rPr lang="en-US" sz="1900" b="1" dirty="0" err="1">
                <a:latin typeface="Arial" panose="020B0604020202020204" pitchFamily="34" charset="0"/>
                <a:ea typeface="Times New Roman" panose="02020603050405020304" pitchFamily="18" charset="0"/>
              </a:rPr>
              <a:t>Frensis</a:t>
            </a:r>
            <a:r>
              <a:rPr lang="en-US" sz="1900" dirty="0">
                <a:solidFill>
                  <a:srgbClr val="FEFFFF"/>
                </a:solidFill>
                <a:latin typeface="Arial" panose="020B0604020202020204" pitchFamily="34" charset="0"/>
                <a:ea typeface="Times New Roman" panose="02020603050405020304" pitchFamily="18" charset="0"/>
              </a:rPr>
              <a:t>. </a:t>
            </a:r>
            <a:endParaRPr lang="sr-Latn-RS" sz="1900" dirty="0">
              <a:solidFill>
                <a:srgbClr val="FEFFFF"/>
              </a:solidFill>
              <a:latin typeface="Arial" panose="020B0604020202020204" pitchFamily="34" charset="0"/>
              <a:ea typeface="Times New Roman" panose="02020603050405020304" pitchFamily="18" charset="0"/>
            </a:endParaRPr>
          </a:p>
          <a:p>
            <a:r>
              <a:rPr lang="en-US" sz="1900" dirty="0">
                <a:solidFill>
                  <a:srgbClr val="FEFFFF"/>
                </a:solidFill>
                <a:latin typeface="Arial" panose="020B0604020202020204" pitchFamily="34" charset="0"/>
                <a:ea typeface="Times New Roman" panose="02020603050405020304" pitchFamily="18" charset="0"/>
              </a:rPr>
              <a:t>Album se </a:t>
            </a:r>
            <a:r>
              <a:rPr lang="en-US" sz="1900" dirty="0" err="1">
                <a:solidFill>
                  <a:srgbClr val="FEFFFF"/>
                </a:solidFill>
                <a:latin typeface="Arial" panose="020B0604020202020204" pitchFamily="34" charset="0"/>
                <a:ea typeface="Times New Roman" panose="02020603050405020304" pitchFamily="18" charset="0"/>
              </a:rPr>
              <a:t>kretao</a:t>
            </a:r>
            <a:r>
              <a:rPr lang="en-US" sz="1900" dirty="0">
                <a:solidFill>
                  <a:srgbClr val="FEFFFF"/>
                </a:solidFill>
                <a:latin typeface="Arial" panose="020B0604020202020204" pitchFamily="34" charset="0"/>
                <a:ea typeface="Times New Roman" panose="02020603050405020304" pitchFamily="18" charset="0"/>
              </a:rPr>
              <a:t> od </a:t>
            </a:r>
            <a:r>
              <a:rPr lang="en-US" sz="1900" dirty="0" err="1">
                <a:solidFill>
                  <a:srgbClr val="FEFFFF"/>
                </a:solidFill>
                <a:latin typeface="Arial" panose="020B0604020202020204" pitchFamily="34" charset="0"/>
                <a:ea typeface="Times New Roman" panose="02020603050405020304" pitchFamily="18" charset="0"/>
              </a:rPr>
              <a:t>prilično</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jednostavnih</a:t>
            </a:r>
            <a:r>
              <a:rPr lang="en-US" sz="1900" dirty="0">
                <a:solidFill>
                  <a:srgbClr val="FEFFFF"/>
                </a:solidFill>
                <a:latin typeface="Arial" panose="020B0604020202020204" pitchFamily="34" charset="0"/>
                <a:ea typeface="Times New Roman" panose="02020603050405020304" pitchFamily="18" charset="0"/>
              </a:rPr>
              <a:t> skat </a:t>
            </a:r>
            <a:r>
              <a:rPr lang="en-US" sz="1900" dirty="0" err="1">
                <a:solidFill>
                  <a:srgbClr val="FEFFFF"/>
                </a:solidFill>
                <a:latin typeface="Arial" panose="020B0604020202020204" pitchFamily="34" charset="0"/>
                <a:ea typeface="Times New Roman" panose="02020603050405020304" pitchFamily="18" charset="0"/>
              </a:rPr>
              <a:t>vokalnih</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verzija</a:t>
            </a:r>
            <a:r>
              <a:rPr lang="en-US" sz="1900" dirty="0">
                <a:solidFill>
                  <a:srgbClr val="FEFFFF"/>
                </a:solidFill>
                <a:latin typeface="Arial" panose="020B0604020202020204" pitchFamily="34" charset="0"/>
                <a:ea typeface="Times New Roman" panose="02020603050405020304" pitchFamily="18" charset="0"/>
              </a:rPr>
              <a:t> 'Take Five' </a:t>
            </a:r>
            <a:r>
              <a:rPr lang="en-US" sz="1900" dirty="0" err="1">
                <a:solidFill>
                  <a:srgbClr val="FEFFFF"/>
                </a:solidFill>
                <a:latin typeface="Arial" panose="020B0604020202020204" pitchFamily="34" charset="0"/>
                <a:ea typeface="Times New Roman" panose="02020603050405020304" pitchFamily="18" charset="0"/>
              </a:rPr>
              <a:t>i</a:t>
            </a:r>
            <a:r>
              <a:rPr lang="en-US" sz="1900" dirty="0">
                <a:solidFill>
                  <a:srgbClr val="FEFFFF"/>
                </a:solidFill>
                <a:latin typeface="Arial" panose="020B0604020202020204" pitchFamily="34" charset="0"/>
                <a:ea typeface="Times New Roman" panose="02020603050405020304" pitchFamily="18" charset="0"/>
              </a:rPr>
              <a:t> 'Joy Spring' do </a:t>
            </a:r>
            <a:r>
              <a:rPr lang="en-US" sz="1900" dirty="0" err="1">
                <a:solidFill>
                  <a:srgbClr val="FEFFFF"/>
                </a:solidFill>
                <a:latin typeface="Arial" panose="020B0604020202020204" pitchFamily="34" charset="0"/>
                <a:ea typeface="Times New Roman" panose="02020603050405020304" pitchFamily="18" charset="0"/>
              </a:rPr>
              <a:t>fuzije</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balkanskih</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ritmova</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izraelskih</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narodnih</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pesama</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i</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džez</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instrumentacije</a:t>
            </a:r>
            <a:r>
              <a:rPr lang="en-US" sz="1900" dirty="0">
                <a:solidFill>
                  <a:srgbClr val="FEFFFF"/>
                </a:solidFill>
                <a:latin typeface="Arial" panose="020B0604020202020204" pitchFamily="34" charset="0"/>
                <a:ea typeface="Times New Roman" panose="02020603050405020304" pitchFamily="18" charset="0"/>
              </a:rPr>
              <a:t>. </a:t>
            </a:r>
            <a:endParaRPr lang="sr-Latn-RS" sz="1900" dirty="0">
              <a:solidFill>
                <a:srgbClr val="FEFFFF"/>
              </a:solidFill>
              <a:latin typeface="Arial" panose="020B0604020202020204" pitchFamily="34" charset="0"/>
              <a:ea typeface="Times New Roman" panose="02020603050405020304" pitchFamily="18" charset="0"/>
            </a:endParaRPr>
          </a:p>
          <a:p>
            <a:r>
              <a:rPr lang="en-US" sz="1900" dirty="0" err="1">
                <a:solidFill>
                  <a:srgbClr val="FEFFFF"/>
                </a:solidFill>
                <a:latin typeface="Arial" panose="020B0604020202020204" pitchFamily="34" charset="0"/>
                <a:ea typeface="Times New Roman" panose="02020603050405020304" pitchFamily="18" charset="0"/>
              </a:rPr>
              <a:t>Prvi</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instrumentalni</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džez</a:t>
            </a:r>
            <a:r>
              <a:rPr lang="en-US" sz="1900" dirty="0">
                <a:solidFill>
                  <a:srgbClr val="FEFFFF"/>
                </a:solidFill>
                <a:latin typeface="Arial" panose="020B0604020202020204" pitchFamily="34" charset="0"/>
                <a:ea typeface="Times New Roman" panose="02020603050405020304" pitchFamily="18" charset="0"/>
              </a:rPr>
              <a:t> album </a:t>
            </a:r>
            <a:r>
              <a:rPr lang="sr-Latn-RS" sz="1900" dirty="0">
                <a:solidFill>
                  <a:srgbClr val="FEFFFF"/>
                </a:solidFill>
                <a:latin typeface="Arial" panose="020B0604020202020204" pitchFamily="34" charset="0"/>
                <a:ea typeface="Times New Roman" panose="02020603050405020304" pitchFamily="18" charset="0"/>
              </a:rPr>
              <a:t>nastao je </a:t>
            </a:r>
            <a:r>
              <a:rPr lang="en-US" sz="1900" dirty="0">
                <a:solidFill>
                  <a:srgbClr val="FEFFFF"/>
                </a:solidFill>
                <a:latin typeface="Arial" panose="020B0604020202020204" pitchFamily="34" charset="0"/>
                <a:ea typeface="Times New Roman" panose="02020603050405020304" pitchFamily="18" charset="0"/>
              </a:rPr>
              <a:t>1973. </a:t>
            </a:r>
            <a:r>
              <a:rPr lang="en-US" sz="1900" dirty="0" err="1">
                <a:solidFill>
                  <a:srgbClr val="FEFFFF"/>
                </a:solidFill>
                <a:latin typeface="Arial" panose="020B0604020202020204" pitchFamily="34" charset="0"/>
                <a:ea typeface="Times New Roman" panose="02020603050405020304" pitchFamily="18" charset="0"/>
              </a:rPr>
              <a:t>Ovaj</a:t>
            </a:r>
            <a:r>
              <a:rPr lang="en-US" sz="1900" dirty="0">
                <a:solidFill>
                  <a:srgbClr val="FEFFFF"/>
                </a:solidFill>
                <a:latin typeface="Arial" panose="020B0604020202020204" pitchFamily="34" charset="0"/>
                <a:ea typeface="Times New Roman" panose="02020603050405020304" pitchFamily="18" charset="0"/>
              </a:rPr>
              <a:t> album </a:t>
            </a:r>
            <a:r>
              <a:rPr lang="en-US" sz="1900" dirty="0" err="1">
                <a:solidFill>
                  <a:srgbClr val="FEFFFF"/>
                </a:solidFill>
                <a:latin typeface="Arial" panose="020B0604020202020204" pitchFamily="34" charset="0"/>
                <a:ea typeface="Times New Roman" panose="02020603050405020304" pitchFamily="18" charset="0"/>
              </a:rPr>
              <a:t>takođe</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pokazuje</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želju</a:t>
            </a:r>
            <a:r>
              <a:rPr lang="en-US" sz="1900" dirty="0">
                <a:solidFill>
                  <a:srgbClr val="FEFFFF"/>
                </a:solidFill>
                <a:latin typeface="Arial" panose="020B0604020202020204" pitchFamily="34" charset="0"/>
                <a:ea typeface="Times New Roman" panose="02020603050405020304" pitchFamily="18" charset="0"/>
              </a:rPr>
              <a:t> da se ne </a:t>
            </a:r>
            <a:r>
              <a:rPr lang="en-US" sz="1900" dirty="0" err="1">
                <a:solidFill>
                  <a:srgbClr val="FEFFFF"/>
                </a:solidFill>
                <a:latin typeface="Arial" panose="020B0604020202020204" pitchFamily="34" charset="0"/>
                <a:ea typeface="Times New Roman" panose="02020603050405020304" pitchFamily="18" charset="0"/>
              </a:rPr>
              <a:t>kopira</a:t>
            </a:r>
            <a:r>
              <a:rPr lang="en-US" sz="1900" dirty="0">
                <a:solidFill>
                  <a:srgbClr val="FEFFFF"/>
                </a:solidFill>
                <a:latin typeface="Arial" panose="020B0604020202020204" pitchFamily="34" charset="0"/>
                <a:ea typeface="Times New Roman" panose="02020603050405020304" pitchFamily="18" charset="0"/>
              </a:rPr>
              <a:t>, </a:t>
            </a:r>
            <a:r>
              <a:rPr lang="sr-Latn-RS" sz="1900" dirty="0">
                <a:solidFill>
                  <a:srgbClr val="FEFFFF"/>
                </a:solidFill>
                <a:latin typeface="Arial" panose="020B0604020202020204" pitchFamily="34" charset="0"/>
                <a:ea typeface="Times New Roman" panose="02020603050405020304" pitchFamily="18" charset="0"/>
              </a:rPr>
              <a:t>već su u fokusu </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izraelske</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narodne</a:t>
            </a:r>
            <a:r>
              <a:rPr lang="en-US" sz="1900" dirty="0">
                <a:solidFill>
                  <a:srgbClr val="FEFFFF"/>
                </a:solidFill>
                <a:latin typeface="Arial" panose="020B0604020202020204" pitchFamily="34" charset="0"/>
                <a:ea typeface="Times New Roman" panose="02020603050405020304" pitchFamily="18" charset="0"/>
              </a:rPr>
              <a:t> </a:t>
            </a:r>
            <a:r>
              <a:rPr lang="en-US" sz="1900" dirty="0" err="1">
                <a:solidFill>
                  <a:srgbClr val="FEFFFF"/>
                </a:solidFill>
                <a:latin typeface="Arial" panose="020B0604020202020204" pitchFamily="34" charset="0"/>
                <a:ea typeface="Times New Roman" panose="02020603050405020304" pitchFamily="18" charset="0"/>
              </a:rPr>
              <a:t>melodije</a:t>
            </a:r>
            <a:r>
              <a:rPr lang="en-US" sz="1900" dirty="0">
                <a:solidFill>
                  <a:srgbClr val="FEFFFF"/>
                </a:solidFill>
                <a:latin typeface="Arial" panose="020B0604020202020204" pitchFamily="34" charset="0"/>
                <a:ea typeface="Times New Roman" panose="02020603050405020304" pitchFamily="18" charset="0"/>
              </a:rPr>
              <a:t>.</a:t>
            </a:r>
            <a:endParaRPr lang="en-US" sz="1900" dirty="0">
              <a:solidFill>
                <a:srgbClr val="FEFFFF"/>
              </a:solidFill>
              <a:effectLst/>
              <a:latin typeface="Times New Roman" panose="02020603050405020304" pitchFamily="18" charset="0"/>
              <a:ea typeface="Times New Roman" panose="02020603050405020304" pitchFamily="18" charset="0"/>
            </a:endParaRPr>
          </a:p>
          <a:p>
            <a:endParaRPr lang="en-US" sz="1900" dirty="0">
              <a:solidFill>
                <a:srgbClr val="FEFFFF"/>
              </a:solidFill>
            </a:endParaRPr>
          </a:p>
        </p:txBody>
      </p:sp>
      <p:pic>
        <p:nvPicPr>
          <p:cNvPr id="4" name="Online Media 3" title="Rimona Francis with Stu Hacohen Band - Badabada">
            <a:hlinkClick r:id="" action="ppaction://media"/>
            <a:extLst>
              <a:ext uri="{FF2B5EF4-FFF2-40B4-BE49-F238E27FC236}">
                <a16:creationId xmlns:a16="http://schemas.microsoft.com/office/drawing/2014/main" id="{E2305011-181F-FD99-43D3-4EF7A0508479}"/>
              </a:ext>
            </a:extLst>
          </p:cNvPr>
          <p:cNvPicPr>
            <a:picLocks noRot="1" noChangeAspect="1"/>
          </p:cNvPicPr>
          <p:nvPr>
            <a:videoFile r:link="rId1"/>
          </p:nvPr>
        </p:nvPicPr>
        <p:blipFill>
          <a:blip r:embed="rId4"/>
          <a:stretch>
            <a:fillRect/>
          </a:stretch>
        </p:blipFill>
        <p:spPr>
          <a:xfrm>
            <a:off x="8259305" y="1398182"/>
            <a:ext cx="3216012" cy="2412009"/>
          </a:xfrm>
          <a:prstGeom prst="rect">
            <a:avLst/>
          </a:prstGeom>
        </p:spPr>
      </p:pic>
      <p:pic>
        <p:nvPicPr>
          <p:cNvPr id="7" name="Online Media 6" title="RIMONA FRANCIS &amp; STU HACOHEN 1st LP ISRAELI JAZZ SCAT">
            <a:hlinkClick r:id="" action="ppaction://media"/>
            <a:extLst>
              <a:ext uri="{FF2B5EF4-FFF2-40B4-BE49-F238E27FC236}">
                <a16:creationId xmlns:a16="http://schemas.microsoft.com/office/drawing/2014/main" id="{2CD6DA25-998A-17DF-938B-226787CC6108}"/>
              </a:ext>
            </a:extLst>
          </p:cNvPr>
          <p:cNvPicPr>
            <a:picLocks noRot="1" noChangeAspect="1"/>
          </p:cNvPicPr>
          <p:nvPr>
            <a:videoFile r:link="rId2"/>
          </p:nvPr>
        </p:nvPicPr>
        <p:blipFill>
          <a:blip r:embed="rId5"/>
          <a:stretch>
            <a:fillRect/>
          </a:stretch>
        </p:blipFill>
        <p:spPr>
          <a:xfrm>
            <a:off x="8259306" y="3971058"/>
            <a:ext cx="3216010" cy="2412008"/>
          </a:xfrm>
          <a:prstGeom prst="rect">
            <a:avLst/>
          </a:prstGeom>
        </p:spPr>
      </p:pic>
    </p:spTree>
    <p:extLst>
      <p:ext uri="{BB962C8B-B14F-4D97-AF65-F5344CB8AC3E}">
        <p14:creationId xmlns:p14="http://schemas.microsoft.com/office/powerpoint/2010/main" val="197842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C679B9DB-A1A3-BF09-23B6-419776159AAB}"/>
              </a:ext>
            </a:extLst>
          </p:cNvPr>
          <p:cNvSpPr>
            <a:spLocks noGrp="1"/>
          </p:cNvSpPr>
          <p:nvPr>
            <p:ph type="title"/>
          </p:nvPr>
        </p:nvSpPr>
        <p:spPr>
          <a:xfrm>
            <a:off x="1047280" y="759805"/>
            <a:ext cx="10306520" cy="1325563"/>
          </a:xfrm>
        </p:spPr>
        <p:txBody>
          <a:bodyPr>
            <a:normAutofit/>
          </a:bodyPr>
          <a:lstStyle/>
          <a:p>
            <a:r>
              <a:rPr lang="pl-PL" sz="4000" b="1">
                <a:solidFill>
                  <a:srgbClr val="FFFFFF"/>
                </a:solidFill>
                <a:latin typeface="Georgia Regular"/>
                <a:ea typeface="Georgia Regular"/>
                <a:cs typeface="Georgia Regular"/>
              </a:rPr>
              <a:t>Koje je poreklo džeza u Izraelu</a:t>
            </a:r>
            <a:r>
              <a:rPr lang="sr-Latn-RS" sz="4000" b="1">
                <a:solidFill>
                  <a:srgbClr val="FFFFFF"/>
                </a:solidFill>
                <a:latin typeface="Georgia Regular"/>
                <a:ea typeface="Georgia Regular"/>
                <a:cs typeface="Georgia Regular"/>
              </a:rPr>
              <a:t>?</a:t>
            </a:r>
            <a:endParaRPr lang="en-US" sz="4000">
              <a:solidFill>
                <a:srgbClr val="FFFFFF"/>
              </a:solidFill>
            </a:endParaRPr>
          </a:p>
        </p:txBody>
      </p:sp>
      <p:pic>
        <p:nvPicPr>
          <p:cNvPr id="5" name="Online Media 4" title="The Jazz Workshop - Mezare Israel Yekabtzenu (Fortuna Records | FTNLP002)">
            <a:hlinkClick r:id="" action="ppaction://media"/>
            <a:extLst>
              <a:ext uri="{FF2B5EF4-FFF2-40B4-BE49-F238E27FC236}">
                <a16:creationId xmlns:a16="http://schemas.microsoft.com/office/drawing/2014/main" id="{8618B666-74AF-6FFD-FA6D-8AF3BD08801D}"/>
              </a:ext>
            </a:extLst>
          </p:cNvPr>
          <p:cNvPicPr>
            <a:picLocks noRot="1" noChangeAspect="1"/>
          </p:cNvPicPr>
          <p:nvPr>
            <a:videoFile r:link="rId1"/>
          </p:nvPr>
        </p:nvPicPr>
        <p:blipFill>
          <a:blip r:embed="rId3"/>
          <a:stretch>
            <a:fillRect/>
          </a:stretch>
        </p:blipFill>
        <p:spPr>
          <a:xfrm>
            <a:off x="764516" y="3380396"/>
            <a:ext cx="3209779" cy="1813525"/>
          </a:xfrm>
          <a:prstGeom prst="rect">
            <a:avLst/>
          </a:prstGeom>
        </p:spPr>
      </p:pic>
      <p:sp>
        <p:nvSpPr>
          <p:cNvPr id="3" name="Content Placeholder 2">
            <a:extLst>
              <a:ext uri="{FF2B5EF4-FFF2-40B4-BE49-F238E27FC236}">
                <a16:creationId xmlns:a16="http://schemas.microsoft.com/office/drawing/2014/main" id="{1D093196-1FEF-3598-EEA1-D6C6592DBC86}"/>
              </a:ext>
            </a:extLst>
          </p:cNvPr>
          <p:cNvSpPr>
            <a:spLocks noGrp="1"/>
          </p:cNvSpPr>
          <p:nvPr>
            <p:ph idx="1"/>
          </p:nvPr>
        </p:nvSpPr>
        <p:spPr>
          <a:xfrm>
            <a:off x="4634680" y="2209457"/>
            <a:ext cx="7554271" cy="4772631"/>
          </a:xfrm>
        </p:spPr>
        <p:txBody>
          <a:bodyPr>
            <a:normAutofit/>
          </a:bodyPr>
          <a:lstStyle/>
          <a:p>
            <a:pPr>
              <a:spcAft>
                <a:spcPts val="800"/>
              </a:spcAft>
            </a:pPr>
            <a:r>
              <a:rPr lang="sr-Latn-RS" sz="2000" dirty="0">
                <a:latin typeface="Georgia Regular"/>
                <a:ea typeface="Georgia Regular"/>
                <a:cs typeface="Georgia Regular"/>
              </a:rPr>
              <a:t>Pedesetih i početkom šezdesetih u Izraelu se svirao američki džez standardi, prvi izraelski džez album snimljen početkom sedamdesetih.</a:t>
            </a:r>
          </a:p>
          <a:p>
            <a:pPr>
              <a:spcAft>
                <a:spcPts val="800"/>
              </a:spcAft>
            </a:pPr>
            <a:r>
              <a:rPr lang="en-US" sz="2000" b="1" dirty="0" err="1">
                <a:latin typeface="Georgia Regular"/>
              </a:rPr>
              <a:t>Istok</a:t>
            </a:r>
            <a:r>
              <a:rPr lang="en-US" sz="2000" b="1" dirty="0">
                <a:latin typeface="Georgia Regular"/>
              </a:rPr>
              <a:t> se </a:t>
            </a:r>
            <a:r>
              <a:rPr lang="en-US" sz="2000" b="1" dirty="0" err="1">
                <a:latin typeface="Georgia Regular"/>
              </a:rPr>
              <a:t>sreće</a:t>
            </a:r>
            <a:r>
              <a:rPr lang="en-US" sz="2000" b="1" dirty="0">
                <a:latin typeface="Georgia Regular"/>
              </a:rPr>
              <a:t> </a:t>
            </a:r>
            <a:r>
              <a:rPr lang="en-US" sz="2000" b="1" dirty="0" err="1">
                <a:latin typeface="Georgia Regular"/>
              </a:rPr>
              <a:t>sa</a:t>
            </a:r>
            <a:r>
              <a:rPr lang="en-US" sz="2000" b="1" dirty="0">
                <a:latin typeface="Georgia Regular"/>
              </a:rPr>
              <a:t> </a:t>
            </a:r>
            <a:r>
              <a:rPr lang="en-US" sz="2000" b="1" dirty="0" err="1">
                <a:latin typeface="Georgia Regular"/>
              </a:rPr>
              <a:t>zapadom</a:t>
            </a:r>
            <a:r>
              <a:rPr lang="en-US" sz="2000" b="1" dirty="0">
                <a:latin typeface="Georgia Regular"/>
              </a:rPr>
              <a:t> </a:t>
            </a:r>
            <a:r>
              <a:rPr lang="en-US" sz="2000" dirty="0" err="1">
                <a:latin typeface="Georgia Regular"/>
              </a:rPr>
              <a:t>na</a:t>
            </a:r>
            <a:r>
              <a:rPr lang="en-US" sz="2000" dirty="0">
                <a:latin typeface="Georgia Regular"/>
              </a:rPr>
              <a:t> </a:t>
            </a:r>
            <a:r>
              <a:rPr lang="en-US" sz="2000" dirty="0" err="1">
                <a:latin typeface="Georgia Regular"/>
              </a:rPr>
              <a:t>ovom</a:t>
            </a:r>
            <a:r>
              <a:rPr lang="en-US" sz="2000" dirty="0">
                <a:latin typeface="Georgia Regular"/>
              </a:rPr>
              <a:t> </a:t>
            </a:r>
            <a:r>
              <a:rPr lang="en-US" sz="2000" dirty="0" err="1">
                <a:latin typeface="Georgia Regular"/>
              </a:rPr>
              <a:t>davno</a:t>
            </a:r>
            <a:r>
              <a:rPr lang="en-US" sz="2000" dirty="0">
                <a:latin typeface="Georgia Regular"/>
              </a:rPr>
              <a:t> </a:t>
            </a:r>
            <a:r>
              <a:rPr lang="en-US" sz="2000" dirty="0" err="1">
                <a:latin typeface="Georgia Regular"/>
              </a:rPr>
              <a:t>izgubljenom</a:t>
            </a:r>
            <a:r>
              <a:rPr lang="en-US" sz="2000" dirty="0">
                <a:latin typeface="Georgia Regular"/>
              </a:rPr>
              <a:t> </a:t>
            </a:r>
            <a:r>
              <a:rPr lang="en-US" sz="2000" dirty="0" err="1">
                <a:latin typeface="Georgia Regular"/>
              </a:rPr>
              <a:t>i</a:t>
            </a:r>
            <a:r>
              <a:rPr lang="en-US" sz="2000" dirty="0">
                <a:latin typeface="Georgia Regular"/>
              </a:rPr>
              <a:t> super </a:t>
            </a:r>
            <a:r>
              <a:rPr lang="en-US" sz="2000" dirty="0" err="1">
                <a:latin typeface="Georgia Regular"/>
              </a:rPr>
              <a:t>retkom</a:t>
            </a:r>
            <a:r>
              <a:rPr lang="en-US" sz="2000" dirty="0">
                <a:latin typeface="Georgia Regular"/>
              </a:rPr>
              <a:t> </a:t>
            </a:r>
            <a:r>
              <a:rPr lang="en-US" sz="2000" dirty="0" err="1">
                <a:latin typeface="Georgia Regular"/>
              </a:rPr>
              <a:t>džez</a:t>
            </a:r>
            <a:r>
              <a:rPr lang="en-US" sz="2000" dirty="0">
                <a:latin typeface="Georgia Regular"/>
              </a:rPr>
              <a:t> </a:t>
            </a:r>
            <a:r>
              <a:rPr lang="en-US" sz="2000" dirty="0" err="1">
                <a:latin typeface="Georgia Regular"/>
              </a:rPr>
              <a:t>albumu</a:t>
            </a:r>
            <a:r>
              <a:rPr lang="en-US" sz="2000" dirty="0">
                <a:latin typeface="Georgia Regular"/>
              </a:rPr>
              <a:t> </a:t>
            </a:r>
            <a:r>
              <a:rPr lang="en-US" sz="2000" dirty="0" err="1">
                <a:latin typeface="Georgia Regular"/>
              </a:rPr>
              <a:t>iz</a:t>
            </a:r>
            <a:r>
              <a:rPr lang="en-US" sz="2000" dirty="0">
                <a:latin typeface="Georgia Regular"/>
              </a:rPr>
              <a:t> </a:t>
            </a:r>
            <a:r>
              <a:rPr lang="en-US" sz="2000" dirty="0" err="1">
                <a:latin typeface="Georgia Regular"/>
              </a:rPr>
              <a:t>Izraela</a:t>
            </a:r>
            <a:r>
              <a:rPr lang="en-US" sz="2000" dirty="0">
                <a:latin typeface="Georgia Regular"/>
              </a:rPr>
              <a:t> </a:t>
            </a:r>
            <a:r>
              <a:rPr lang="en-US" sz="2000" dirty="0" err="1">
                <a:latin typeface="Georgia Regular"/>
              </a:rPr>
              <a:t>iz</a:t>
            </a:r>
            <a:r>
              <a:rPr lang="en-US" sz="2000" dirty="0">
                <a:latin typeface="Georgia Regular"/>
              </a:rPr>
              <a:t> 1973 </a:t>
            </a:r>
            <a:r>
              <a:rPr lang="en-US" sz="2000" dirty="0" err="1">
                <a:latin typeface="Georgia Regular"/>
              </a:rPr>
              <a:t>godine</a:t>
            </a:r>
            <a:r>
              <a:rPr lang="en-US" sz="2000" dirty="0">
                <a:latin typeface="Georgia Regular"/>
              </a:rPr>
              <a:t>. </a:t>
            </a:r>
            <a:r>
              <a:rPr lang="pt-BR" sz="2000" dirty="0">
                <a:latin typeface="Georgia Regular"/>
              </a:rPr>
              <a:t>Na čelu sa Albertom Piamentom</a:t>
            </a:r>
            <a:r>
              <a:rPr lang="en-US" sz="2000" dirty="0">
                <a:latin typeface="Georgia Regular"/>
              </a:rPr>
              <a:t>, </a:t>
            </a:r>
            <a:r>
              <a:rPr lang="en-US" sz="2000" b="1" dirty="0">
                <a:latin typeface="Georgia Regular"/>
              </a:rPr>
              <a:t>'</a:t>
            </a:r>
            <a:r>
              <a:rPr lang="en-US" sz="2000" b="1" dirty="0" err="1">
                <a:latin typeface="Georgia Regular"/>
              </a:rPr>
              <a:t>Džez</a:t>
            </a:r>
            <a:r>
              <a:rPr lang="en-US" sz="2000" b="1" dirty="0">
                <a:latin typeface="Georgia Regular"/>
              </a:rPr>
              <a:t> </a:t>
            </a:r>
            <a:r>
              <a:rPr lang="en-US" sz="2000" b="1" dirty="0" err="1">
                <a:latin typeface="Georgia Regular"/>
              </a:rPr>
              <a:t>radionica</a:t>
            </a:r>
            <a:r>
              <a:rPr lang="en-US" sz="2000" dirty="0">
                <a:latin typeface="Georgia Regular"/>
              </a:rPr>
              <a:t>' je </a:t>
            </a:r>
            <a:r>
              <a:rPr lang="en-US" sz="2000" dirty="0" err="1">
                <a:latin typeface="Georgia Regular"/>
              </a:rPr>
              <a:t>bila</a:t>
            </a:r>
            <a:r>
              <a:rPr lang="en-US" sz="2000" dirty="0">
                <a:latin typeface="Georgia Regular"/>
              </a:rPr>
              <a:t> </a:t>
            </a:r>
            <a:r>
              <a:rPr lang="en-US" sz="2000" dirty="0" err="1">
                <a:latin typeface="Georgia Regular"/>
              </a:rPr>
              <a:t>grupa</a:t>
            </a:r>
            <a:r>
              <a:rPr lang="en-US" sz="2000" dirty="0">
                <a:latin typeface="Georgia Regular"/>
              </a:rPr>
              <a:t> </a:t>
            </a:r>
            <a:r>
              <a:rPr lang="en-US" sz="2000" dirty="0" err="1">
                <a:latin typeface="Georgia Regular"/>
              </a:rPr>
              <a:t>džez</a:t>
            </a:r>
            <a:r>
              <a:rPr lang="en-US" sz="2000" dirty="0">
                <a:latin typeface="Georgia Regular"/>
              </a:rPr>
              <a:t> </a:t>
            </a:r>
            <a:r>
              <a:rPr lang="en-US" sz="2000" dirty="0" err="1">
                <a:latin typeface="Georgia Regular"/>
              </a:rPr>
              <a:t>pionira</a:t>
            </a:r>
            <a:r>
              <a:rPr lang="en-US" sz="2000" dirty="0">
                <a:latin typeface="Georgia Regular"/>
              </a:rPr>
              <a:t> </a:t>
            </a:r>
            <a:r>
              <a:rPr lang="en-US" sz="2000" dirty="0" err="1">
                <a:latin typeface="Georgia Regular"/>
              </a:rPr>
              <a:t>sa</a:t>
            </a:r>
            <a:r>
              <a:rPr lang="en-US" sz="2000" dirty="0">
                <a:latin typeface="Georgia Regular"/>
              </a:rPr>
              <a:t> </a:t>
            </a:r>
            <a:r>
              <a:rPr lang="en-US" sz="2000" dirty="0" err="1">
                <a:latin typeface="Georgia Regular"/>
              </a:rPr>
              <a:t>Bliskog</a:t>
            </a:r>
            <a:r>
              <a:rPr lang="en-US" sz="2000" dirty="0">
                <a:latin typeface="Georgia Regular"/>
              </a:rPr>
              <a:t> </a:t>
            </a:r>
            <a:r>
              <a:rPr lang="en-US" sz="2000" dirty="0" err="1">
                <a:latin typeface="Georgia Regular"/>
              </a:rPr>
              <a:t>istoka</a:t>
            </a:r>
            <a:r>
              <a:rPr lang="en-US" sz="2000" dirty="0">
                <a:latin typeface="Georgia Regular"/>
              </a:rPr>
              <a:t> koji </a:t>
            </a:r>
            <a:r>
              <a:rPr lang="en-US" sz="2000" dirty="0" err="1">
                <a:latin typeface="Georgia Regular"/>
              </a:rPr>
              <a:t>su</a:t>
            </a:r>
            <a:r>
              <a:rPr lang="en-US" sz="2000" dirty="0">
                <a:latin typeface="Georgia Regular"/>
              </a:rPr>
              <a:t> se </a:t>
            </a:r>
            <a:r>
              <a:rPr lang="en-US" sz="2000" dirty="0" err="1">
                <a:latin typeface="Georgia Regular"/>
              </a:rPr>
              <a:t>trudili</a:t>
            </a:r>
            <a:r>
              <a:rPr lang="en-US" sz="2000" dirty="0">
                <a:latin typeface="Georgia Regular"/>
              </a:rPr>
              <a:t> da </a:t>
            </a:r>
            <a:r>
              <a:rPr lang="en-US" sz="2000" dirty="0" err="1">
                <a:latin typeface="Georgia Regular"/>
              </a:rPr>
              <a:t>naprave</a:t>
            </a:r>
            <a:r>
              <a:rPr lang="en-US" sz="2000" dirty="0">
                <a:latin typeface="Georgia Regular"/>
              </a:rPr>
              <a:t> </a:t>
            </a:r>
            <a:r>
              <a:rPr lang="en-US" sz="2000" dirty="0" err="1">
                <a:latin typeface="Georgia Regular"/>
              </a:rPr>
              <a:t>vezu</a:t>
            </a:r>
            <a:r>
              <a:rPr lang="en-US" sz="2000" dirty="0">
                <a:latin typeface="Georgia Regular"/>
              </a:rPr>
              <a:t> </a:t>
            </a:r>
            <a:r>
              <a:rPr lang="en-US" sz="2000" dirty="0" err="1">
                <a:latin typeface="Georgia Regular"/>
              </a:rPr>
              <a:t>između</a:t>
            </a:r>
            <a:r>
              <a:rPr lang="en-US" sz="2000" dirty="0">
                <a:latin typeface="Georgia Regular"/>
              </a:rPr>
              <a:t> </a:t>
            </a:r>
            <a:r>
              <a:rPr lang="en-US" sz="2000" dirty="0" err="1">
                <a:latin typeface="Georgia Regular"/>
              </a:rPr>
              <a:t>zemalja</a:t>
            </a:r>
            <a:r>
              <a:rPr lang="en-US" sz="2000" dirty="0">
                <a:latin typeface="Georgia Regular"/>
              </a:rPr>
              <a:t> </a:t>
            </a:r>
            <a:r>
              <a:rPr lang="sr-Latn-RS" sz="2000" dirty="0">
                <a:latin typeface="Georgia Regular"/>
              </a:rPr>
              <a:t>i </a:t>
            </a:r>
            <a:r>
              <a:rPr lang="en-US" sz="2000" dirty="0" err="1">
                <a:latin typeface="Georgia Regular"/>
              </a:rPr>
              <a:t>njujorškog</a:t>
            </a:r>
            <a:r>
              <a:rPr lang="en-US" sz="2000" dirty="0">
                <a:latin typeface="Georgia Regular"/>
              </a:rPr>
              <a:t> </a:t>
            </a:r>
            <a:r>
              <a:rPr lang="en-US" sz="2000" dirty="0" err="1">
                <a:latin typeface="Georgia Regular"/>
              </a:rPr>
              <a:t>džez</a:t>
            </a:r>
            <a:r>
              <a:rPr lang="en-US" sz="2000" dirty="0">
                <a:latin typeface="Georgia Regular"/>
              </a:rPr>
              <a:t> </a:t>
            </a:r>
            <a:r>
              <a:rPr lang="en-US" sz="2000" dirty="0" err="1">
                <a:latin typeface="Georgia Regular"/>
              </a:rPr>
              <a:t>zvuka</a:t>
            </a:r>
            <a:r>
              <a:rPr lang="en-US" sz="2000" dirty="0">
                <a:latin typeface="Georgia Regular"/>
              </a:rPr>
              <a:t> </a:t>
            </a:r>
            <a:r>
              <a:rPr lang="en-US" sz="2000" dirty="0" err="1">
                <a:latin typeface="Georgia Regular"/>
              </a:rPr>
              <a:t>šezdesetih</a:t>
            </a:r>
            <a:r>
              <a:rPr lang="en-US" sz="2000" dirty="0">
                <a:latin typeface="Georgia Regular"/>
              </a:rPr>
              <a:t> godina.</a:t>
            </a:r>
            <a:r>
              <a:rPr lang="en-US" sz="2000" dirty="0">
                <a:latin typeface="Helvetica Neue"/>
              </a:rPr>
              <a:t>
</a:t>
            </a:r>
            <a:r>
              <a:rPr lang="sr-Latn-RS" sz="2000" dirty="0">
                <a:latin typeface="Georgia Regular"/>
                <a:ea typeface="Georgia Regular"/>
                <a:cs typeface="Georgia Regular"/>
              </a:rPr>
              <a:t>Počevši od sedamdesetih godina, a posebno osamdesetih godina, izraelski muzičari odlaze u Sjedinjene Države, uglavnom u Muzičku školu Berkli, da studiraju džez. Većina njih se vratila u Izrael posle studija, a počeli su da predaju na muzičkim odeljenjima u srednjim školama i konzervatorijumima. To je bio prvi veliki korak za </a:t>
            </a:r>
            <a:r>
              <a:rPr lang="sr-Latn-RS" sz="2000" dirty="0" err="1">
                <a:latin typeface="Georgia Regular"/>
                <a:ea typeface="Georgia Regular"/>
                <a:cs typeface="Georgia Regular"/>
              </a:rPr>
              <a:t>Jazz</a:t>
            </a:r>
            <a:r>
              <a:rPr lang="sr-Latn-RS" sz="2000" dirty="0">
                <a:latin typeface="Georgia Regular"/>
                <a:ea typeface="Georgia Regular"/>
                <a:cs typeface="Georgia Regular"/>
              </a:rPr>
              <a:t> u Izraelu. </a:t>
            </a:r>
            <a:endParaRPr lang="en-US" sz="2000" dirty="0"/>
          </a:p>
        </p:txBody>
      </p:sp>
    </p:spTree>
    <p:extLst>
      <p:ext uri="{BB962C8B-B14F-4D97-AF65-F5344CB8AC3E}">
        <p14:creationId xmlns:p14="http://schemas.microsoft.com/office/powerpoint/2010/main" val="89022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99709F6-819A-4A9B-B299-52B516DA2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DE956BBB-7B91-4BF1-8CC5-4F1F5C3E09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8" name="Freeform 44">
              <a:extLst>
                <a:ext uri="{FF2B5EF4-FFF2-40B4-BE49-F238E27FC236}">
                  <a16:creationId xmlns:a16="http://schemas.microsoft.com/office/drawing/2014/main" id="{331C4F13-3AB4-4BD8-B1A2-76809863ED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45">
              <a:extLst>
                <a:ext uri="{FF2B5EF4-FFF2-40B4-BE49-F238E27FC236}">
                  <a16:creationId xmlns:a16="http://schemas.microsoft.com/office/drawing/2014/main" id="{52D8231F-00FF-4EE0-B405-28CC397CF0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46">
              <a:extLst>
                <a:ext uri="{FF2B5EF4-FFF2-40B4-BE49-F238E27FC236}">
                  <a16:creationId xmlns:a16="http://schemas.microsoft.com/office/drawing/2014/main" id="{C80BB271-C270-4FB5-B9F1-D81F239ED0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47">
              <a:extLst>
                <a:ext uri="{FF2B5EF4-FFF2-40B4-BE49-F238E27FC236}">
                  <a16:creationId xmlns:a16="http://schemas.microsoft.com/office/drawing/2014/main" id="{1BDA5F0C-5FEC-4DA5-A154-3EC7AA690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Rectangle 141">
              <a:extLst>
                <a:ext uri="{FF2B5EF4-FFF2-40B4-BE49-F238E27FC236}">
                  <a16:creationId xmlns:a16="http://schemas.microsoft.com/office/drawing/2014/main" id="{E342B9BC-62E1-4F01-AE2D-4143126BE0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984A55DE-9A1D-CE93-CAD5-4BD5770E8A49}"/>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Dalje …</a:t>
            </a:r>
          </a:p>
        </p:txBody>
      </p:sp>
      <p:sp>
        <p:nvSpPr>
          <p:cNvPr id="3" name="Content Placeholder 2">
            <a:extLst>
              <a:ext uri="{FF2B5EF4-FFF2-40B4-BE49-F238E27FC236}">
                <a16:creationId xmlns:a16="http://schemas.microsoft.com/office/drawing/2014/main" id="{99BE9F8C-8F41-0E79-BD21-3345F25A7C42}"/>
              </a:ext>
            </a:extLst>
          </p:cNvPr>
          <p:cNvSpPr>
            <a:spLocks noGrp="1"/>
          </p:cNvSpPr>
          <p:nvPr>
            <p:ph idx="1"/>
          </p:nvPr>
        </p:nvSpPr>
        <p:spPr>
          <a:xfrm>
            <a:off x="1354272" y="2209456"/>
            <a:ext cx="3762345" cy="4457013"/>
          </a:xfrm>
        </p:spPr>
        <p:txBody>
          <a:bodyPr anchor="ctr">
            <a:normAutofit/>
          </a:bodyPr>
          <a:lstStyle/>
          <a:p>
            <a:r>
              <a:rPr lang="en-US" sz="1050" dirty="0" err="1">
                <a:latin typeface="Arial" panose="020B0604020202020204" pitchFamily="34" charset="0"/>
                <a:ea typeface="Times New Roman" panose="02020603050405020304" pitchFamily="18" charset="0"/>
              </a:rPr>
              <a:t>Iskustvo</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sviranja</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sa</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vrhunskim</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američkim</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muzičarima</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svakako</a:t>
            </a:r>
            <a:r>
              <a:rPr lang="en-US" sz="1050" dirty="0">
                <a:latin typeface="Arial" panose="020B0604020202020204" pitchFamily="34" charset="0"/>
                <a:ea typeface="Times New Roman" panose="02020603050405020304" pitchFamily="18" charset="0"/>
              </a:rPr>
              <a:t> je </a:t>
            </a:r>
            <a:r>
              <a:rPr lang="en-US" sz="1050" dirty="0" err="1">
                <a:latin typeface="Arial" panose="020B0604020202020204" pitchFamily="34" charset="0"/>
                <a:ea typeface="Times New Roman" panose="02020603050405020304" pitchFamily="18" charset="0"/>
              </a:rPr>
              <a:t>pomoglo</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razvoju</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brojnih</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izraelskih</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džez</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muzičara</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i</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kada</a:t>
            </a:r>
            <a:r>
              <a:rPr lang="en-US" sz="1050" dirty="0">
                <a:latin typeface="Arial" panose="020B0604020202020204" pitchFamily="34" charset="0"/>
                <a:ea typeface="Times New Roman" panose="02020603050405020304" pitchFamily="18" charset="0"/>
              </a:rPr>
              <a:t> je </a:t>
            </a:r>
            <a:r>
              <a:rPr lang="en-US" sz="1050" dirty="0" err="1">
                <a:latin typeface="Arial" panose="020B0604020202020204" pitchFamily="34" charset="0"/>
                <a:ea typeface="Times New Roman" panose="02020603050405020304" pitchFamily="18" charset="0"/>
              </a:rPr>
              <a:t>saksofonista</a:t>
            </a:r>
            <a:r>
              <a:rPr lang="en-US" sz="1050" dirty="0">
                <a:latin typeface="Arial" panose="020B0604020202020204" pitchFamily="34" charset="0"/>
                <a:ea typeface="Times New Roman" panose="02020603050405020304" pitchFamily="18" charset="0"/>
              </a:rPr>
              <a:t>/</a:t>
            </a:r>
            <a:r>
              <a:rPr lang="en-US" sz="1050" dirty="0" err="1">
                <a:latin typeface="Arial" panose="020B0604020202020204" pitchFamily="34" charset="0"/>
                <a:ea typeface="Times New Roman" panose="02020603050405020304" pitchFamily="18" charset="0"/>
              </a:rPr>
              <a:t>klarinetista</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rođen</a:t>
            </a:r>
            <a:r>
              <a:rPr lang="en-US" sz="1050" dirty="0">
                <a:latin typeface="Arial" panose="020B0604020202020204" pitchFamily="34" charset="0"/>
                <a:ea typeface="Times New Roman" panose="02020603050405020304" pitchFamily="18" charset="0"/>
              </a:rPr>
              <a:t> u </a:t>
            </a:r>
            <a:r>
              <a:rPr lang="en-US" sz="1050" dirty="0" err="1">
                <a:latin typeface="Arial" panose="020B0604020202020204" pitchFamily="34" charset="0"/>
                <a:ea typeface="Times New Roman" panose="02020603050405020304" pitchFamily="18" charset="0"/>
              </a:rPr>
              <a:t>Njujorku</a:t>
            </a:r>
            <a:r>
              <a:rPr lang="sr-Latn-RS" sz="1050" dirty="0">
                <a:latin typeface="Arial" panose="020B0604020202020204" pitchFamily="34" charset="0"/>
                <a:ea typeface="Times New Roman" panose="02020603050405020304" pitchFamily="18" charset="0"/>
              </a:rPr>
              <a:t>, </a:t>
            </a:r>
            <a:r>
              <a:rPr lang="en-US" sz="1050" dirty="0">
                <a:latin typeface="Arial" panose="020B0604020202020204" pitchFamily="34" charset="0"/>
                <a:ea typeface="Times New Roman" panose="02020603050405020304" pitchFamily="18" charset="0"/>
              </a:rPr>
              <a:t> </a:t>
            </a:r>
            <a:r>
              <a:rPr lang="en-US" sz="1050" b="1" dirty="0">
                <a:solidFill>
                  <a:srgbClr val="0070C0"/>
                </a:solidFill>
                <a:effectLst/>
                <a:latin typeface="Arial" panose="020B0604020202020204" pitchFamily="34" charset="0"/>
                <a:ea typeface="Times New Roman" panose="02020603050405020304" pitchFamily="18" charset="0"/>
              </a:rPr>
              <a:t>Mel Keller </a:t>
            </a:r>
            <a:r>
              <a:rPr lang="en-US" sz="1050" dirty="0">
                <a:effectLst/>
                <a:latin typeface="Arial" panose="020B0604020202020204" pitchFamily="34" charset="0"/>
                <a:ea typeface="Times New Roman" panose="02020603050405020304" pitchFamily="18" charset="0"/>
              </a:rPr>
              <a:t>(1920-1998) </a:t>
            </a:r>
            <a:r>
              <a:rPr lang="en-US" sz="1050" dirty="0" err="1">
                <a:latin typeface="Arial" panose="020B0604020202020204" pitchFamily="34" charset="0"/>
                <a:ea typeface="Times New Roman" panose="02020603050405020304" pitchFamily="18" charset="0"/>
              </a:rPr>
              <a:t>preselio</a:t>
            </a:r>
            <a:r>
              <a:rPr lang="en-US" sz="1050" dirty="0">
                <a:latin typeface="Arial" panose="020B0604020202020204" pitchFamily="34" charset="0"/>
                <a:ea typeface="Times New Roman" panose="02020603050405020304" pitchFamily="18" charset="0"/>
              </a:rPr>
              <a:t> se u </a:t>
            </a:r>
            <a:r>
              <a:rPr lang="en-US" sz="1050" dirty="0" err="1">
                <a:latin typeface="Arial" panose="020B0604020202020204" pitchFamily="34" charset="0"/>
                <a:ea typeface="Times New Roman" panose="02020603050405020304" pitchFamily="18" charset="0"/>
              </a:rPr>
              <a:t>Izrael</a:t>
            </a:r>
            <a:r>
              <a:rPr lang="en-US" sz="1050" dirty="0">
                <a:latin typeface="Arial" panose="020B0604020202020204" pitchFamily="34" charset="0"/>
                <a:ea typeface="Times New Roman" panose="02020603050405020304" pitchFamily="18" charset="0"/>
              </a:rPr>
              <a:t> 1951, </a:t>
            </a:r>
            <a:r>
              <a:rPr lang="en-US" sz="1050" dirty="0" err="1">
                <a:latin typeface="Arial" panose="020B0604020202020204" pitchFamily="34" charset="0"/>
                <a:ea typeface="Times New Roman" panose="02020603050405020304" pitchFamily="18" charset="0"/>
              </a:rPr>
              <a:t>i</a:t>
            </a:r>
            <a:r>
              <a:rPr lang="en-US" sz="1050" dirty="0">
                <a:latin typeface="Arial" panose="020B0604020202020204" pitchFamily="34" charset="0"/>
                <a:ea typeface="Times New Roman" panose="02020603050405020304" pitchFamily="18" charset="0"/>
              </a:rPr>
              <a:t> on je </a:t>
            </a:r>
            <a:r>
              <a:rPr lang="en-US" sz="1050" dirty="0" err="1">
                <a:latin typeface="Arial" panose="020B0604020202020204" pitchFamily="34" charset="0"/>
                <a:ea typeface="Times New Roman" panose="02020603050405020304" pitchFamily="18" charset="0"/>
              </a:rPr>
              <a:t>imao</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ogroman</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uticaj</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Keler</a:t>
            </a:r>
            <a:r>
              <a:rPr lang="en-US" sz="1050" dirty="0">
                <a:latin typeface="Arial" panose="020B0604020202020204" pitchFamily="34" charset="0"/>
                <a:ea typeface="Times New Roman" panose="02020603050405020304" pitchFamily="18" charset="0"/>
              </a:rPr>
              <a:t> je </a:t>
            </a:r>
            <a:r>
              <a:rPr lang="en-US" sz="1050" dirty="0" err="1">
                <a:latin typeface="Arial" panose="020B0604020202020204" pitchFamily="34" charset="0"/>
                <a:ea typeface="Times New Roman" panose="02020603050405020304" pitchFamily="18" charset="0"/>
              </a:rPr>
              <a:t>svirao</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sa</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trubačem</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Zigijem</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Elmanom</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i</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pevačem</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Rejom</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Eberlom</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Posle</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perioda</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sviranja</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klarineta</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sa</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klasičnom</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grupom</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Keler</a:t>
            </a:r>
            <a:r>
              <a:rPr lang="en-US" sz="1050" dirty="0">
                <a:latin typeface="Arial" panose="020B0604020202020204" pitchFamily="34" charset="0"/>
                <a:ea typeface="Times New Roman" panose="02020603050405020304" pitchFamily="18" charset="0"/>
              </a:rPr>
              <a:t> se </a:t>
            </a:r>
            <a:r>
              <a:rPr lang="en-US" sz="1050" dirty="0" err="1">
                <a:latin typeface="Arial" panose="020B0604020202020204" pitchFamily="34" charset="0"/>
                <a:ea typeface="Times New Roman" panose="02020603050405020304" pitchFamily="18" charset="0"/>
              </a:rPr>
              <a:t>vratio</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džezu</a:t>
            </a:r>
            <a:r>
              <a:rPr lang="en-US" sz="1050" dirty="0">
                <a:latin typeface="Arial" panose="020B0604020202020204" pitchFamily="34" charset="0"/>
                <a:ea typeface="Times New Roman" panose="02020603050405020304" pitchFamily="18" charset="0"/>
              </a:rPr>
              <a:t> 1956. On je </a:t>
            </a:r>
            <a:r>
              <a:rPr lang="en-US" sz="1050" dirty="0" err="1">
                <a:latin typeface="Arial" panose="020B0604020202020204" pitchFamily="34" charset="0"/>
                <a:ea typeface="Times New Roman" panose="02020603050405020304" pitchFamily="18" charset="0"/>
              </a:rPr>
              <a:t>takođe</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producirao</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džez</a:t>
            </a:r>
            <a:r>
              <a:rPr lang="en-US" sz="1050" dirty="0">
                <a:latin typeface="Arial" panose="020B0604020202020204" pitchFamily="34" charset="0"/>
                <a:ea typeface="Times New Roman" panose="02020603050405020304" pitchFamily="18" charset="0"/>
              </a:rPr>
              <a:t> program </a:t>
            </a:r>
            <a:r>
              <a:rPr lang="en-US" sz="1050" dirty="0" err="1">
                <a:latin typeface="Arial" panose="020B0604020202020204" pitchFamily="34" charset="0"/>
                <a:ea typeface="Times New Roman" panose="02020603050405020304" pitchFamily="18" charset="0"/>
              </a:rPr>
              <a:t>na</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Izraelskoj</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radiodifuznoj</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službi</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i</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obišao</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kibuc</a:t>
            </a:r>
            <a:r>
              <a:rPr lang="sr-Latn-RS" sz="1050" dirty="0">
                <a:latin typeface="Arial" panose="020B0604020202020204" pitchFamily="34" charset="0"/>
                <a:ea typeface="Times New Roman" panose="02020603050405020304" pitchFamily="18" charset="0"/>
              </a:rPr>
              <a:t>e</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kako</a:t>
            </a:r>
            <a:r>
              <a:rPr lang="en-US" sz="1050" dirty="0">
                <a:latin typeface="Arial" panose="020B0604020202020204" pitchFamily="34" charset="0"/>
                <a:ea typeface="Times New Roman" panose="02020603050405020304" pitchFamily="18" charset="0"/>
              </a:rPr>
              <a:t> bi </a:t>
            </a:r>
            <a:r>
              <a:rPr lang="en-US" sz="1050" dirty="0" err="1">
                <a:latin typeface="Arial" panose="020B0604020202020204" pitchFamily="34" charset="0"/>
                <a:ea typeface="Times New Roman" panose="02020603050405020304" pitchFamily="18" charset="0"/>
              </a:rPr>
              <a:t>demonstrirao</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improvizaciju</a:t>
            </a:r>
            <a:r>
              <a:rPr lang="en-US" sz="1050" dirty="0">
                <a:latin typeface="Arial" panose="020B0604020202020204" pitchFamily="34" charset="0"/>
                <a:ea typeface="Times New Roman" panose="02020603050405020304" pitchFamily="18" charset="0"/>
              </a:rPr>
              <a:t>. </a:t>
            </a:r>
            <a:endParaRPr lang="en-US" sz="1050" dirty="0">
              <a:effectLst/>
              <a:latin typeface="Arial" panose="020B0604020202020204" pitchFamily="34" charset="0"/>
              <a:ea typeface="Times New Roman" panose="02020603050405020304" pitchFamily="18" charset="0"/>
            </a:endParaRPr>
          </a:p>
          <a:p>
            <a:r>
              <a:rPr lang="en-US" sz="1050" dirty="0">
                <a:effectLst/>
                <a:latin typeface="Arial" panose="020B0604020202020204" pitchFamily="34" charset="0"/>
                <a:ea typeface="Times New Roman" panose="02020603050405020304" pitchFamily="18" charset="0"/>
              </a:rPr>
              <a:t>The </a:t>
            </a:r>
            <a:r>
              <a:rPr lang="en-US" sz="1050" b="1" dirty="0">
                <a:effectLst/>
                <a:latin typeface="Arial" panose="020B0604020202020204" pitchFamily="34" charset="0"/>
                <a:ea typeface="Times New Roman" panose="02020603050405020304" pitchFamily="18" charset="0"/>
              </a:rPr>
              <a:t>ZOA</a:t>
            </a:r>
            <a:r>
              <a:rPr lang="en-US" sz="1050" dirty="0">
                <a:effectLst/>
                <a:latin typeface="Arial" panose="020B0604020202020204" pitchFamily="34" charset="0"/>
                <a:ea typeface="Times New Roman" panose="02020603050405020304" pitchFamily="18" charset="0"/>
              </a:rPr>
              <a:t> (Zionist </a:t>
            </a:r>
            <a:r>
              <a:rPr lang="en-US" sz="1050" dirty="0" err="1">
                <a:effectLst/>
                <a:latin typeface="Arial" panose="020B0604020202020204" pitchFamily="34" charset="0"/>
                <a:ea typeface="Times New Roman" panose="02020603050405020304" pitchFamily="18" charset="0"/>
              </a:rPr>
              <a:t>Organisation</a:t>
            </a:r>
            <a:r>
              <a:rPr lang="en-US" sz="1050" dirty="0">
                <a:effectLst/>
                <a:latin typeface="Arial" panose="020B0604020202020204" pitchFamily="34" charset="0"/>
                <a:ea typeface="Times New Roman" panose="02020603050405020304" pitchFamily="18" charset="0"/>
              </a:rPr>
              <a:t> of America), </a:t>
            </a:r>
            <a:r>
              <a:rPr lang="en-US" sz="1050" dirty="0">
                <a:latin typeface="Arial" panose="020B0604020202020204" pitchFamily="34" charset="0"/>
                <a:ea typeface="Times New Roman" panose="02020603050405020304" pitchFamily="18" charset="0"/>
              </a:rPr>
              <a:t>u </a:t>
            </a:r>
            <a:r>
              <a:rPr lang="en-US" sz="1050" dirty="0" err="1">
                <a:latin typeface="Arial" panose="020B0604020202020204" pitchFamily="34" charset="0"/>
                <a:ea typeface="Times New Roman" panose="02020603050405020304" pitchFamily="18" charset="0"/>
              </a:rPr>
              <a:t>srcu</a:t>
            </a:r>
            <a:r>
              <a:rPr lang="en-US" sz="1050" dirty="0">
                <a:latin typeface="Arial" panose="020B0604020202020204" pitchFamily="34" charset="0"/>
                <a:ea typeface="Times New Roman" panose="02020603050405020304" pitchFamily="18" charset="0"/>
              </a:rPr>
              <a:t> Tel Aviva, </a:t>
            </a:r>
            <a:r>
              <a:rPr lang="en-US" sz="1050" dirty="0" err="1">
                <a:latin typeface="Arial" panose="020B0604020202020204" pitchFamily="34" charset="0"/>
                <a:ea typeface="Times New Roman" panose="02020603050405020304" pitchFamily="18" charset="0"/>
              </a:rPr>
              <a:t>obezbedio</a:t>
            </a:r>
            <a:r>
              <a:rPr lang="en-US" sz="1050" dirty="0">
                <a:latin typeface="Arial" panose="020B0604020202020204" pitchFamily="34" charset="0"/>
                <a:ea typeface="Times New Roman" panose="02020603050405020304" pitchFamily="18" charset="0"/>
              </a:rPr>
              <a:t> je mesto za </a:t>
            </a:r>
            <a:r>
              <a:rPr lang="en-US" sz="1050" dirty="0" err="1">
                <a:latin typeface="Arial" panose="020B0604020202020204" pitchFamily="34" charset="0"/>
                <a:ea typeface="Times New Roman" panose="02020603050405020304" pitchFamily="18" charset="0"/>
              </a:rPr>
              <a:t>džez</a:t>
            </a:r>
            <a:r>
              <a:rPr lang="sr-Latn-R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početk</a:t>
            </a:r>
            <a:r>
              <a:rPr lang="sr-Latn-RS" sz="1050" dirty="0">
                <a:latin typeface="Arial" panose="020B0604020202020204" pitchFamily="34" charset="0"/>
                <a:ea typeface="Times New Roman" panose="02020603050405020304" pitchFamily="18" charset="0"/>
              </a:rPr>
              <a:t>om</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šezdesetih</a:t>
            </a:r>
            <a:r>
              <a:rPr lang="en-US" sz="1050" dirty="0">
                <a:latin typeface="Arial" panose="020B0604020202020204" pitchFamily="34" charset="0"/>
                <a:ea typeface="Times New Roman" panose="02020603050405020304" pitchFamily="18" charset="0"/>
              </a:rPr>
              <a:t> godina </a:t>
            </a:r>
            <a:r>
              <a:rPr lang="en-US" sz="1050" dirty="0" err="1">
                <a:latin typeface="Arial" panose="020B0604020202020204" pitchFamily="34" charset="0"/>
                <a:ea typeface="Times New Roman" panose="02020603050405020304" pitchFamily="18" charset="0"/>
              </a:rPr>
              <a:t>prošlog</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veka</a:t>
            </a:r>
            <a:r>
              <a:rPr lang="en-US" sz="1050" dirty="0">
                <a:latin typeface="Arial" panose="020B0604020202020204" pitchFamily="34" charset="0"/>
                <a:ea typeface="Times New Roman" panose="02020603050405020304" pitchFamily="18" charset="0"/>
              </a:rPr>
              <a:t>, a </a:t>
            </a:r>
            <a:r>
              <a:rPr lang="en-US" sz="1050" dirty="0" err="1">
                <a:latin typeface="Arial" panose="020B0604020202020204" pitchFamily="34" charset="0"/>
                <a:ea typeface="Times New Roman" panose="02020603050405020304" pitchFamily="18" charset="0"/>
              </a:rPr>
              <a:t>Keler</a:t>
            </a:r>
            <a:r>
              <a:rPr lang="en-US" sz="1050" dirty="0">
                <a:latin typeface="Arial" panose="020B0604020202020204" pitchFamily="34" charset="0"/>
                <a:ea typeface="Times New Roman" panose="02020603050405020304" pitchFamily="18" charset="0"/>
              </a:rPr>
              <a:t> je </a:t>
            </a:r>
            <a:r>
              <a:rPr lang="en-US" sz="1050" dirty="0" err="1">
                <a:latin typeface="Arial" panose="020B0604020202020204" pitchFamily="34" charset="0"/>
                <a:ea typeface="Times New Roman" panose="02020603050405020304" pitchFamily="18" charset="0"/>
              </a:rPr>
              <a:t>predvodio</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Izraelski</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džez</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kvartet</a:t>
            </a:r>
            <a:r>
              <a:rPr lang="en-US" sz="1050" dirty="0">
                <a:latin typeface="Arial" panose="020B0604020202020204" pitchFamily="34" charset="0"/>
                <a:ea typeface="Times New Roman" panose="02020603050405020304" pitchFamily="18" charset="0"/>
              </a:rPr>
              <a:t>, u </a:t>
            </a:r>
            <a:r>
              <a:rPr lang="en-US" sz="1050" dirty="0" err="1">
                <a:latin typeface="Arial" panose="020B0604020202020204" pitchFamily="34" charset="0"/>
                <a:ea typeface="Times New Roman" panose="02020603050405020304" pitchFamily="18" charset="0"/>
              </a:rPr>
              <a:t>kojem</a:t>
            </a:r>
            <a:r>
              <a:rPr lang="en-US" sz="1050" dirty="0">
                <a:latin typeface="Arial" panose="020B0604020202020204" pitchFamily="34" charset="0"/>
                <a:ea typeface="Times New Roman" panose="02020603050405020304" pitchFamily="18" charset="0"/>
              </a:rPr>
              <a:t> je bio </a:t>
            </a:r>
            <a:r>
              <a:rPr lang="en-US" sz="1050" dirty="0" err="1">
                <a:latin typeface="Arial" panose="020B0604020202020204" pitchFamily="34" charset="0"/>
                <a:ea typeface="Times New Roman" panose="02020603050405020304" pitchFamily="18" charset="0"/>
              </a:rPr>
              <a:t>pijanista</a:t>
            </a:r>
            <a:r>
              <a:rPr lang="en-US" sz="1050" dirty="0">
                <a:latin typeface="Arial" panose="020B0604020202020204" pitchFamily="34" charset="0"/>
                <a:ea typeface="Times New Roman" panose="02020603050405020304" pitchFamily="18" charset="0"/>
              </a:rPr>
              <a:t> </a:t>
            </a:r>
            <a:r>
              <a:rPr lang="en-US" sz="1050" b="1" dirty="0">
                <a:solidFill>
                  <a:srgbClr val="0070C0"/>
                </a:solidFill>
                <a:effectLst/>
                <a:latin typeface="Arial" panose="020B0604020202020204" pitchFamily="34" charset="0"/>
                <a:ea typeface="Times New Roman" panose="02020603050405020304" pitchFamily="18" charset="0"/>
              </a:rPr>
              <a:t>Dan Gottfried</a:t>
            </a:r>
            <a:r>
              <a:rPr lang="en-US" sz="1050" dirty="0">
                <a:effectLst/>
                <a:latin typeface="Arial" panose="020B0604020202020204" pitchFamily="34" charset="0"/>
                <a:ea typeface="Times New Roman" panose="02020603050405020304" pitchFamily="18" charset="0"/>
              </a:rPr>
              <a:t> </a:t>
            </a:r>
            <a:r>
              <a:rPr lang="en-US" sz="1050" dirty="0">
                <a:latin typeface="Arial" panose="020B0604020202020204" pitchFamily="34" charset="0"/>
                <a:ea typeface="Times New Roman" panose="02020603050405020304" pitchFamily="18" charset="0"/>
              </a:rPr>
              <a:t>(</a:t>
            </a:r>
            <a:r>
              <a:rPr lang="en-US" sz="1050" dirty="0" err="1">
                <a:latin typeface="Arial" panose="020B0604020202020204" pitchFamily="34" charset="0"/>
                <a:ea typeface="Times New Roman" panose="02020603050405020304" pitchFamily="18" charset="0"/>
              </a:rPr>
              <a:t>rođen</a:t>
            </a:r>
            <a:r>
              <a:rPr lang="en-US" sz="1050" dirty="0">
                <a:latin typeface="Arial" panose="020B0604020202020204" pitchFamily="34" charset="0"/>
                <a:ea typeface="Times New Roman" panose="02020603050405020304" pitchFamily="18" charset="0"/>
              </a:rPr>
              <a:t> 1939) </a:t>
            </a:r>
            <a:r>
              <a:rPr lang="en-US" sz="1050" dirty="0" err="1">
                <a:latin typeface="Arial" panose="020B0604020202020204" pitchFamily="34" charset="0"/>
                <a:ea typeface="Times New Roman" panose="02020603050405020304" pitchFamily="18" charset="0"/>
              </a:rPr>
              <a:t>i</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bubnjar</a:t>
            </a:r>
            <a:r>
              <a:rPr lang="en-US" sz="1050" dirty="0">
                <a:solidFill>
                  <a:srgbClr val="0070C0"/>
                </a:solidFill>
                <a:latin typeface="Arial" panose="020B0604020202020204" pitchFamily="34" charset="0"/>
                <a:ea typeface="Times New Roman" panose="02020603050405020304" pitchFamily="18" charset="0"/>
              </a:rPr>
              <a:t> </a:t>
            </a:r>
            <a:r>
              <a:rPr lang="en-US" sz="1050" b="1" dirty="0" err="1">
                <a:solidFill>
                  <a:srgbClr val="0070C0"/>
                </a:solidFill>
                <a:effectLst/>
                <a:latin typeface="Arial" panose="020B0604020202020204" pitchFamily="34" charset="0"/>
                <a:ea typeface="Times New Roman" panose="02020603050405020304" pitchFamily="18" charset="0"/>
              </a:rPr>
              <a:t>Aharon</a:t>
            </a:r>
            <a:r>
              <a:rPr lang="en-US" sz="1050" b="1" dirty="0">
                <a:solidFill>
                  <a:srgbClr val="0070C0"/>
                </a:solidFill>
                <a:effectLst/>
                <a:latin typeface="Arial" panose="020B0604020202020204" pitchFamily="34" charset="0"/>
                <a:ea typeface="Times New Roman" panose="02020603050405020304" pitchFamily="18" charset="0"/>
              </a:rPr>
              <a:t> ‘</a:t>
            </a:r>
            <a:r>
              <a:rPr lang="en-US" sz="1050" b="1" dirty="0" err="1">
                <a:solidFill>
                  <a:srgbClr val="0070C0"/>
                </a:solidFill>
                <a:effectLst/>
                <a:latin typeface="Arial" panose="020B0604020202020204" pitchFamily="34" charset="0"/>
                <a:ea typeface="Times New Roman" panose="02020603050405020304" pitchFamily="18" charset="0"/>
              </a:rPr>
              <a:t>Arale</a:t>
            </a:r>
            <a:r>
              <a:rPr lang="en-US" sz="1050" b="1" dirty="0">
                <a:solidFill>
                  <a:srgbClr val="0070C0"/>
                </a:solidFill>
                <a:effectLst/>
                <a:latin typeface="Arial" panose="020B0604020202020204" pitchFamily="34" charset="0"/>
                <a:ea typeface="Times New Roman" panose="02020603050405020304" pitchFamily="18" charset="0"/>
              </a:rPr>
              <a:t>’ Kaminski</a:t>
            </a:r>
            <a:r>
              <a:rPr lang="en-US" sz="1050" dirty="0">
                <a:solidFill>
                  <a:srgbClr val="0070C0"/>
                </a:solidFill>
                <a:effectLst/>
                <a:latin typeface="Arial" panose="020B0604020202020204" pitchFamily="34" charset="0"/>
                <a:ea typeface="Times New Roman" panose="02020603050405020304" pitchFamily="18" charset="0"/>
              </a:rPr>
              <a:t> </a:t>
            </a:r>
            <a:r>
              <a:rPr lang="en-US" sz="1050" dirty="0">
                <a:effectLst/>
                <a:latin typeface="Arial" panose="020B0604020202020204" pitchFamily="34" charset="0"/>
                <a:ea typeface="Times New Roman" panose="02020603050405020304" pitchFamily="18" charset="0"/>
              </a:rPr>
              <a:t>(</a:t>
            </a:r>
            <a:r>
              <a:rPr lang="en-US" sz="1050" dirty="0" err="1">
                <a:latin typeface="Arial" panose="020B0604020202020204" pitchFamily="34" charset="0"/>
                <a:ea typeface="Times New Roman" panose="02020603050405020304" pitchFamily="18" charset="0"/>
              </a:rPr>
              <a:t>rođen</a:t>
            </a:r>
            <a:r>
              <a:rPr lang="en-US" sz="1050" dirty="0">
                <a:latin typeface="Arial" panose="020B0604020202020204" pitchFamily="34" charset="0"/>
                <a:ea typeface="Times New Roman" panose="02020603050405020304" pitchFamily="18" charset="0"/>
              </a:rPr>
              <a:t> </a:t>
            </a:r>
            <a:r>
              <a:rPr lang="en-US" sz="1050" dirty="0">
                <a:effectLst/>
                <a:latin typeface="Arial" panose="020B0604020202020204" pitchFamily="34" charset="0"/>
                <a:ea typeface="Times New Roman" panose="02020603050405020304" pitchFamily="18" charset="0"/>
              </a:rPr>
              <a:t>1939), </a:t>
            </a:r>
            <a:r>
              <a:rPr lang="en-US" sz="1050" dirty="0" err="1">
                <a:latin typeface="Arial" panose="020B0604020202020204" pitchFamily="34" charset="0"/>
                <a:ea typeface="Times New Roman" panose="02020603050405020304" pitchFamily="18" charset="0"/>
              </a:rPr>
              <a:t>sa</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repertoarom</a:t>
            </a:r>
            <a:r>
              <a:rPr lang="en-US" sz="1050" dirty="0">
                <a:latin typeface="Arial" panose="020B0604020202020204" pitchFamily="34" charset="0"/>
                <a:ea typeface="Times New Roman" panose="02020603050405020304" pitchFamily="18" charset="0"/>
              </a:rPr>
              <a:t> koji je </a:t>
            </a:r>
            <a:r>
              <a:rPr lang="sr-Latn-RS" sz="1050" dirty="0" err="1">
                <a:latin typeface="Arial" panose="020B0604020202020204" pitchFamily="34" charset="0"/>
                <a:ea typeface="Times New Roman" panose="02020603050405020304" pitchFamily="18" charset="0"/>
              </a:rPr>
              <a:t>swing</a:t>
            </a:r>
            <a:r>
              <a:rPr lang="sr-Latn-RS" sz="1050" dirty="0">
                <a:latin typeface="Arial" panose="020B0604020202020204" pitchFamily="34" charset="0"/>
                <a:ea typeface="Times New Roman" panose="02020603050405020304" pitchFamily="18" charset="0"/>
              </a:rPr>
              <a:t> i </a:t>
            </a:r>
            <a:r>
              <a:rPr lang="en-US" sz="1050" dirty="0" err="1">
                <a:latin typeface="Arial" panose="020B0604020202020204" pitchFamily="34" charset="0"/>
                <a:ea typeface="Times New Roman" panose="02020603050405020304" pitchFamily="18" charset="0"/>
              </a:rPr>
              <a:t>i</a:t>
            </a:r>
            <a:r>
              <a:rPr lang="en-US" sz="1050" dirty="0">
                <a:latin typeface="Arial" panose="020B0604020202020204" pitchFamily="34" charset="0"/>
                <a:ea typeface="Times New Roman" panose="02020603050405020304" pitchFamily="18" charset="0"/>
              </a:rPr>
              <a:t> bebop. I </a:t>
            </a:r>
            <a:r>
              <a:rPr lang="en-US" sz="1050" dirty="0" err="1">
                <a:latin typeface="Arial" panose="020B0604020202020204" pitchFamily="34" charset="0"/>
                <a:ea typeface="Times New Roman" panose="02020603050405020304" pitchFamily="18" charset="0"/>
              </a:rPr>
              <a:t>Gotfrid</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i</a:t>
            </a:r>
            <a:r>
              <a:rPr lang="en-US" sz="1050" dirty="0">
                <a:latin typeface="Arial" panose="020B0604020202020204" pitchFamily="34" charset="0"/>
                <a:ea typeface="Times New Roman" panose="02020603050405020304" pitchFamily="18" charset="0"/>
              </a:rPr>
              <a:t> Kaminski </a:t>
            </a:r>
            <a:r>
              <a:rPr lang="en-US" sz="1050" dirty="0" err="1">
                <a:latin typeface="Arial" panose="020B0604020202020204" pitchFamily="34" charset="0"/>
                <a:ea typeface="Times New Roman" panose="02020603050405020304" pitchFamily="18" charset="0"/>
              </a:rPr>
              <a:t>postaće</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uticajne</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ličnosti</a:t>
            </a:r>
            <a:r>
              <a:rPr lang="en-US" sz="1050" dirty="0">
                <a:latin typeface="Arial" panose="020B0604020202020204" pitchFamily="34" charset="0"/>
                <a:ea typeface="Times New Roman" panose="02020603050405020304" pitchFamily="18" charset="0"/>
              </a:rPr>
              <a:t> u </a:t>
            </a:r>
            <a:r>
              <a:rPr lang="en-US" sz="1050" dirty="0" err="1">
                <a:latin typeface="Arial" panose="020B0604020202020204" pitchFamily="34" charset="0"/>
                <a:ea typeface="Times New Roman" panose="02020603050405020304" pitchFamily="18" charset="0"/>
              </a:rPr>
              <a:t>razvoju</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džez</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ekonomije</a:t>
            </a:r>
            <a:r>
              <a:rPr lang="en-US" sz="1050" dirty="0">
                <a:latin typeface="Arial" panose="020B0604020202020204" pitchFamily="34" charset="0"/>
                <a:ea typeface="Times New Roman" panose="02020603050405020304" pitchFamily="18" charset="0"/>
              </a:rPr>
              <a:t>' u </a:t>
            </a:r>
            <a:r>
              <a:rPr lang="en-US" sz="1050" dirty="0" err="1">
                <a:latin typeface="Arial" panose="020B0604020202020204" pitchFamily="34" charset="0"/>
                <a:ea typeface="Times New Roman" panose="02020603050405020304" pitchFamily="18" charset="0"/>
              </a:rPr>
              <a:t>Izraelu</a:t>
            </a:r>
            <a:r>
              <a:rPr lang="en-US" sz="1050" dirty="0">
                <a:latin typeface="Arial" panose="020B0604020202020204" pitchFamily="34" charset="0"/>
                <a:ea typeface="Times New Roman" panose="02020603050405020304" pitchFamily="18" charset="0"/>
              </a:rPr>
              <a:t>. 
Kaminski je </a:t>
            </a:r>
            <a:r>
              <a:rPr lang="en-US" sz="1050" dirty="0" err="1">
                <a:latin typeface="Arial" panose="020B0604020202020204" pitchFamily="34" charset="0"/>
                <a:ea typeface="Times New Roman" panose="02020603050405020304" pitchFamily="18" charset="0"/>
              </a:rPr>
              <a:t>vodio</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najvažniji</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džez</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klub</a:t>
            </a:r>
            <a:r>
              <a:rPr lang="en-US" sz="1050" dirty="0">
                <a:latin typeface="Arial" panose="020B0604020202020204" pitchFamily="34" charset="0"/>
                <a:ea typeface="Times New Roman" panose="02020603050405020304" pitchFamily="18" charset="0"/>
              </a:rPr>
              <a:t> u Tel </a:t>
            </a:r>
            <a:r>
              <a:rPr lang="en-US" sz="1050" dirty="0" err="1">
                <a:latin typeface="Arial" panose="020B0604020202020204" pitchFamily="34" charset="0"/>
                <a:ea typeface="Times New Roman" panose="02020603050405020304" pitchFamily="18" charset="0"/>
              </a:rPr>
              <a:t>Avivu</a:t>
            </a:r>
            <a:r>
              <a:rPr lang="en-US" sz="1050" dirty="0">
                <a:effectLst/>
                <a:latin typeface="Arial" panose="020B0604020202020204" pitchFamily="34" charset="0"/>
                <a:ea typeface="Times New Roman" panose="02020603050405020304" pitchFamily="18" charset="0"/>
              </a:rPr>
              <a:t>, </a:t>
            </a:r>
            <a:r>
              <a:rPr lang="en-US" sz="1050" b="1" dirty="0">
                <a:effectLst/>
                <a:latin typeface="Arial" panose="020B0604020202020204" pitchFamily="34" charset="0"/>
                <a:ea typeface="Times New Roman" panose="02020603050405020304" pitchFamily="18" charset="0"/>
              </a:rPr>
              <a:t>Bar </a:t>
            </a:r>
            <a:r>
              <a:rPr lang="en-US" sz="1050" b="1" dirty="0" err="1">
                <a:effectLst/>
                <a:latin typeface="Arial" panose="020B0604020202020204" pitchFamily="34" charset="0"/>
                <a:ea typeface="Times New Roman" panose="02020603050405020304" pitchFamily="18" charset="0"/>
              </a:rPr>
              <a:t>Barim</a:t>
            </a:r>
            <a:r>
              <a:rPr lang="en-US" sz="1050" dirty="0">
                <a:effectLst/>
                <a:latin typeface="Arial" panose="020B0604020202020204" pitchFamily="34" charset="0"/>
                <a:ea typeface="Times New Roman" panose="02020603050405020304" pitchFamily="18" charset="0"/>
              </a:rPr>
              <a:t> </a:t>
            </a:r>
            <a:r>
              <a:rPr lang="en-US" sz="1050" dirty="0">
                <a:latin typeface="Arial" panose="020B0604020202020204" pitchFamily="34" charset="0"/>
                <a:ea typeface="Times New Roman" panose="02020603050405020304" pitchFamily="18" charset="0"/>
              </a:rPr>
              <a:t>do 1979, </a:t>
            </a:r>
            <a:r>
              <a:rPr lang="pl-PL" sz="1050" dirty="0">
                <a:latin typeface="Arial" panose="020B0604020202020204" pitchFamily="34" charset="0"/>
                <a:ea typeface="Times New Roman" panose="02020603050405020304" pitchFamily="18" charset="0"/>
              </a:rPr>
              <a:t>i zajedno sa saksofonistom/flautistom rođenim u Rusiji </a:t>
            </a:r>
            <a:r>
              <a:rPr lang="en-US" sz="1050" b="1" dirty="0">
                <a:solidFill>
                  <a:srgbClr val="0070C0"/>
                </a:solidFill>
                <a:effectLst/>
                <a:latin typeface="Arial" panose="020B0604020202020204" pitchFamily="34" charset="0"/>
                <a:ea typeface="Times New Roman" panose="02020603050405020304" pitchFamily="18" charset="0"/>
              </a:rPr>
              <a:t>Roman </a:t>
            </a:r>
            <a:r>
              <a:rPr lang="en-US" sz="1050" b="1" dirty="0" err="1">
                <a:solidFill>
                  <a:srgbClr val="0070C0"/>
                </a:solidFill>
                <a:effectLst/>
                <a:latin typeface="Arial" panose="020B0604020202020204" pitchFamily="34" charset="0"/>
                <a:ea typeface="Times New Roman" panose="02020603050405020304" pitchFamily="18" charset="0"/>
              </a:rPr>
              <a:t>Kunsman</a:t>
            </a:r>
            <a:r>
              <a:rPr lang="en-US" sz="1050" dirty="0">
                <a:solidFill>
                  <a:srgbClr val="0070C0"/>
                </a:solidFill>
                <a:effectLst/>
                <a:latin typeface="Arial" panose="020B0604020202020204" pitchFamily="34" charset="0"/>
                <a:ea typeface="Times New Roman" panose="02020603050405020304" pitchFamily="18" charset="0"/>
              </a:rPr>
              <a:t> </a:t>
            </a:r>
            <a:r>
              <a:rPr lang="en-US" sz="1050" dirty="0">
                <a:effectLst/>
                <a:latin typeface="Arial" panose="020B0604020202020204" pitchFamily="34" charset="0"/>
                <a:ea typeface="Times New Roman" panose="02020603050405020304" pitchFamily="18" charset="0"/>
              </a:rPr>
              <a:t>(1941-2002), </a:t>
            </a:r>
            <a:r>
              <a:rPr lang="it-IT" sz="1050" dirty="0">
                <a:latin typeface="Arial" panose="020B0604020202020204" pitchFamily="34" charset="0"/>
                <a:ea typeface="Times New Roman" panose="02020603050405020304" pitchFamily="18" charset="0"/>
              </a:rPr>
              <a:t>takođe je vodio fuzioni bend, </a:t>
            </a:r>
            <a:r>
              <a:rPr lang="en-US" sz="1050" b="1" dirty="0">
                <a:solidFill>
                  <a:srgbClr val="0070C0"/>
                </a:solidFill>
                <a:effectLst/>
                <a:latin typeface="Arial" panose="020B0604020202020204" pitchFamily="34" charset="0"/>
                <a:ea typeface="Times New Roman" panose="02020603050405020304" pitchFamily="18" charset="0"/>
              </a:rPr>
              <a:t>The Platina</a:t>
            </a:r>
            <a:r>
              <a:rPr lang="en-US" sz="1050" dirty="0">
                <a:effectLst/>
                <a:latin typeface="Arial" panose="020B0604020202020204" pitchFamily="34" charset="0"/>
                <a:ea typeface="Times New Roman" panose="02020603050405020304" pitchFamily="18" charset="0"/>
              </a:rPr>
              <a:t>, </a:t>
            </a:r>
            <a:r>
              <a:rPr lang="pl-PL" sz="1050" dirty="0">
                <a:latin typeface="Arial" panose="020B0604020202020204" pitchFamily="34" charset="0"/>
                <a:ea typeface="Times New Roman" panose="02020603050405020304" pitchFamily="18" charset="0"/>
              </a:rPr>
              <a:t>koji je nastupio na Njuport džez festivalu 1974 godine</a:t>
            </a:r>
            <a:r>
              <a:rPr lang="en-US" sz="1050" dirty="0">
                <a:effectLst/>
                <a:latin typeface="Arial" panose="020B0604020202020204" pitchFamily="34" charset="0"/>
                <a:ea typeface="Times New Roman" panose="02020603050405020304" pitchFamily="18" charset="0"/>
              </a:rPr>
              <a:t>. </a:t>
            </a:r>
            <a:endParaRPr lang="sr-Latn-RS" sz="1050" dirty="0">
              <a:effectLst/>
              <a:latin typeface="Arial" panose="020B0604020202020204" pitchFamily="34" charset="0"/>
              <a:ea typeface="Times New Roman" panose="02020603050405020304" pitchFamily="18" charset="0"/>
            </a:endParaRPr>
          </a:p>
          <a:p>
            <a:r>
              <a:rPr lang="en-US" sz="1050" dirty="0" err="1">
                <a:latin typeface="Arial" panose="020B0604020202020204" pitchFamily="34" charset="0"/>
                <a:ea typeface="Times New Roman" panose="02020603050405020304" pitchFamily="18" charset="0"/>
              </a:rPr>
              <a:t>Gotfrid</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osnovao</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i</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vodio</a:t>
            </a:r>
            <a:r>
              <a:rPr lang="en-US" sz="1050" dirty="0">
                <a:latin typeface="Arial" panose="020B0604020202020204" pitchFamily="34" charset="0"/>
                <a:ea typeface="Times New Roman" panose="02020603050405020304" pitchFamily="18" charset="0"/>
              </a:rPr>
              <a:t> </a:t>
            </a:r>
            <a:r>
              <a:rPr lang="en-US" sz="1050" dirty="0" err="1">
                <a:latin typeface="Arial" panose="020B0604020202020204" pitchFamily="34" charset="0"/>
                <a:ea typeface="Times New Roman" panose="02020603050405020304" pitchFamily="18" charset="0"/>
              </a:rPr>
              <a:t>slavne</a:t>
            </a:r>
            <a:r>
              <a:rPr lang="en-US" sz="1050" dirty="0">
                <a:latin typeface="Arial" panose="020B0604020202020204" pitchFamily="34" charset="0"/>
                <a:ea typeface="Times New Roman" panose="02020603050405020304" pitchFamily="18" charset="0"/>
              </a:rPr>
              <a:t> </a:t>
            </a:r>
            <a:r>
              <a:rPr lang="en-US" sz="1050" b="1" dirty="0">
                <a:effectLst/>
                <a:latin typeface="Arial" panose="020B0604020202020204" pitchFamily="34" charset="0"/>
                <a:ea typeface="Times New Roman" panose="02020603050405020304" pitchFamily="18" charset="0"/>
              </a:rPr>
              <a:t>Red Sea Jazz Festival</a:t>
            </a:r>
            <a:r>
              <a:rPr lang="en-US" sz="1050" dirty="0">
                <a:effectLst/>
                <a:latin typeface="Arial" panose="020B0604020202020204" pitchFamily="34" charset="0"/>
                <a:ea typeface="Times New Roman" panose="02020603050405020304" pitchFamily="18" charset="0"/>
              </a:rPr>
              <a:t> </a:t>
            </a:r>
            <a:r>
              <a:rPr lang="pl-PL" sz="1050" dirty="0">
                <a:latin typeface="Arial" panose="020B0604020202020204" pitchFamily="34" charset="0"/>
                <a:ea typeface="Times New Roman" panose="02020603050405020304" pitchFamily="18" charset="0"/>
              </a:rPr>
              <a:t>od 1987 do penzije 2008</a:t>
            </a:r>
            <a:r>
              <a:rPr lang="en-US" sz="1050" dirty="0">
                <a:effectLst/>
                <a:latin typeface="Arial" panose="020B0604020202020204" pitchFamily="34" charset="0"/>
                <a:ea typeface="Times New Roman" panose="02020603050405020304" pitchFamily="18" charset="0"/>
              </a:rPr>
              <a:t>. </a:t>
            </a:r>
            <a:r>
              <a:rPr lang="pl-PL" sz="1050" dirty="0">
                <a:latin typeface="Arial" panose="020B0604020202020204" pitchFamily="34" charset="0"/>
                <a:ea typeface="Times New Roman" panose="02020603050405020304" pitchFamily="18" charset="0"/>
              </a:rPr>
              <a:t>On je takođe osnovao prvi program džez studija u zemlji 1985.</a:t>
            </a:r>
            <a:endParaRPr lang="en-US" sz="1050" dirty="0"/>
          </a:p>
        </p:txBody>
      </p:sp>
      <p:pic>
        <p:nvPicPr>
          <p:cNvPr id="3074" name="Picture 2" descr="Aharon 'Arale' Kaminski on Discogs">
            <a:extLst>
              <a:ext uri="{FF2B5EF4-FFF2-40B4-BE49-F238E27FC236}">
                <a16:creationId xmlns:a16="http://schemas.microsoft.com/office/drawing/2014/main" id="{8210862E-2928-AF6C-96E3-EF7515A14A9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76639" y="2501779"/>
            <a:ext cx="2650372" cy="3397912"/>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Mel Keller Love and Jazz">
            <a:hlinkClick r:id="" action="ppaction://media"/>
            <a:extLst>
              <a:ext uri="{FF2B5EF4-FFF2-40B4-BE49-F238E27FC236}">
                <a16:creationId xmlns:a16="http://schemas.microsoft.com/office/drawing/2014/main" id="{61F65A8F-F52C-7C46-16F6-181AF52AC270}"/>
              </a:ext>
            </a:extLst>
          </p:cNvPr>
          <p:cNvPicPr>
            <a:picLocks noRot="1" noChangeAspect="1"/>
          </p:cNvPicPr>
          <p:nvPr>
            <a:videoFile r:link="rId1"/>
          </p:nvPr>
        </p:nvPicPr>
        <p:blipFill>
          <a:blip r:embed="rId5"/>
          <a:stretch>
            <a:fillRect/>
          </a:stretch>
        </p:blipFill>
        <p:spPr>
          <a:xfrm>
            <a:off x="8087032" y="2548237"/>
            <a:ext cx="2657430" cy="1501447"/>
          </a:xfrm>
          <a:prstGeom prst="rect">
            <a:avLst/>
          </a:prstGeom>
        </p:spPr>
      </p:pic>
      <p:pic>
        <p:nvPicPr>
          <p:cNvPr id="5" name="Online Media 4" title="The Platina - קרב הרינגולים (Cock Fight)">
            <a:hlinkClick r:id="" action="ppaction://media"/>
            <a:extLst>
              <a:ext uri="{FF2B5EF4-FFF2-40B4-BE49-F238E27FC236}">
                <a16:creationId xmlns:a16="http://schemas.microsoft.com/office/drawing/2014/main" id="{88C7C355-BE85-562D-AD09-1DF539E5B05F}"/>
              </a:ext>
            </a:extLst>
          </p:cNvPr>
          <p:cNvPicPr>
            <a:picLocks noRot="1" noChangeAspect="1"/>
          </p:cNvPicPr>
          <p:nvPr>
            <a:videoFile r:link="rId2"/>
          </p:nvPr>
        </p:nvPicPr>
        <p:blipFill>
          <a:blip r:embed="rId6"/>
          <a:stretch>
            <a:fillRect/>
          </a:stretch>
        </p:blipFill>
        <p:spPr>
          <a:xfrm>
            <a:off x="8087033" y="4338152"/>
            <a:ext cx="2661014" cy="1503472"/>
          </a:xfrm>
          <a:prstGeom prst="rect">
            <a:avLst/>
          </a:prstGeom>
        </p:spPr>
      </p:pic>
    </p:spTree>
    <p:extLst>
      <p:ext uri="{BB962C8B-B14F-4D97-AF65-F5344CB8AC3E}">
        <p14:creationId xmlns:p14="http://schemas.microsoft.com/office/powerpoint/2010/main" val="211966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E4F293-0A40-4AA3-8747-1C7D9F3EE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D1CC8B8-2CD1-45F6-9CED-CA31040022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D0486316-3F2D-434E-AF23-A8EDD6E78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2AF5945E-96EF-472A-8B30-5AC427AA4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F43F39F5-753C-4BA6-AF2B-6F0EEE25AD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2CC5073C-8188-4DE4-B2AB-9C87DDA4F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AEF2074A-D7D4-4AF6-866A-31DDF66B1F7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596C8E2D-1492-472F-BAD8-3143EF165AC0}"/>
              </a:ext>
            </a:extLst>
          </p:cNvPr>
          <p:cNvSpPr>
            <a:spLocks noGrp="1"/>
          </p:cNvSpPr>
          <p:nvPr>
            <p:ph type="title"/>
          </p:nvPr>
        </p:nvSpPr>
        <p:spPr>
          <a:xfrm>
            <a:off x="1353666" y="759805"/>
            <a:ext cx="10000133" cy="1325563"/>
          </a:xfrm>
        </p:spPr>
        <p:txBody>
          <a:bodyPr>
            <a:normAutofit/>
          </a:bodyPr>
          <a:lstStyle/>
          <a:p>
            <a:r>
              <a:rPr lang="sr-Latn-RS" sz="4000">
                <a:solidFill>
                  <a:srgbClr val="FFFFFF"/>
                </a:solidFill>
              </a:rPr>
              <a:t>Dosta mizičara i odlazi iz Izraela</a:t>
            </a: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0BB99C00-C4B5-0A15-A2EF-5DF1B224FFED}"/>
              </a:ext>
            </a:extLst>
          </p:cNvPr>
          <p:cNvGraphicFramePr>
            <a:graphicFrameLocks noGrp="1"/>
          </p:cNvGraphicFramePr>
          <p:nvPr>
            <p:ph idx="1"/>
            <p:extLst>
              <p:ext uri="{D42A27DB-BD31-4B8C-83A1-F6EECF244321}">
                <p14:modId xmlns:p14="http://schemas.microsoft.com/office/powerpoint/2010/main" val="1723120754"/>
              </p:ext>
            </p:extLst>
          </p:nvPr>
        </p:nvGraphicFramePr>
        <p:xfrm>
          <a:off x="1422492" y="2499837"/>
          <a:ext cx="9507778" cy="371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64689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944B1F33-1C40-0FB6-2B6D-F636166C65C3}"/>
              </a:ext>
            </a:extLst>
          </p:cNvPr>
          <p:cNvSpPr>
            <a:spLocks noGrp="1"/>
          </p:cNvSpPr>
          <p:nvPr>
            <p:ph type="title"/>
          </p:nvPr>
        </p:nvSpPr>
        <p:spPr>
          <a:xfrm>
            <a:off x="1098468" y="885651"/>
            <a:ext cx="3229803" cy="4624603"/>
          </a:xfrm>
        </p:spPr>
        <p:txBody>
          <a:bodyPr>
            <a:normAutofit/>
          </a:bodyPr>
          <a:lstStyle/>
          <a:p>
            <a:r>
              <a:rPr lang="sr-Latn-RS">
                <a:solidFill>
                  <a:srgbClr val="FFFFFF"/>
                </a:solidFill>
              </a:rPr>
              <a:t>Nakon toga počinje ozbiljno obrazovanje </a:t>
            </a:r>
            <a:endParaRPr lang="en-US">
              <a:solidFill>
                <a:srgbClr val="FFFFFF"/>
              </a:solidFill>
            </a:endParaRPr>
          </a:p>
        </p:txBody>
      </p:sp>
      <p:sp>
        <p:nvSpPr>
          <p:cNvPr id="3" name="Content Placeholder 2">
            <a:extLst>
              <a:ext uri="{FF2B5EF4-FFF2-40B4-BE49-F238E27FC236}">
                <a16:creationId xmlns:a16="http://schemas.microsoft.com/office/drawing/2014/main" id="{3A7124E2-5B55-23D2-8DCE-4CE737505051}"/>
              </a:ext>
            </a:extLst>
          </p:cNvPr>
          <p:cNvSpPr>
            <a:spLocks noGrp="1"/>
          </p:cNvSpPr>
          <p:nvPr>
            <p:ph idx="1"/>
          </p:nvPr>
        </p:nvSpPr>
        <p:spPr>
          <a:xfrm>
            <a:off x="4937671" y="447040"/>
            <a:ext cx="6719961" cy="5791199"/>
          </a:xfrm>
        </p:spPr>
        <p:txBody>
          <a:bodyPr anchor="ctr">
            <a:normAutofit/>
          </a:bodyPr>
          <a:lstStyle/>
          <a:p>
            <a:r>
              <a:rPr lang="sr-Latn-RS" sz="1700" dirty="0">
                <a:latin typeface="Arial" panose="020B0604020202020204" pitchFamily="34" charset="0"/>
                <a:ea typeface="Calibri" panose="020F0502020204030204" pitchFamily="34" charset="0"/>
              </a:rPr>
              <a:t>Pod vođstvom tromboniste </a:t>
            </a:r>
            <a:r>
              <a:rPr lang="sr-Latn-RS" sz="1700" b="1" dirty="0" err="1">
                <a:effectLst/>
                <a:latin typeface="Arial" panose="020B0604020202020204" pitchFamily="34" charset="0"/>
                <a:ea typeface="Times New Roman" panose="02020603050405020304" pitchFamily="18" charset="0"/>
              </a:rPr>
              <a:t>Yossi</a:t>
            </a:r>
            <a:r>
              <a:rPr lang="sr-Latn-RS" sz="1700" b="1" dirty="0">
                <a:effectLst/>
                <a:latin typeface="Arial" panose="020B0604020202020204" pitchFamily="34" charset="0"/>
                <a:ea typeface="Times New Roman" panose="02020603050405020304" pitchFamily="18" charset="0"/>
              </a:rPr>
              <a:t> </a:t>
            </a:r>
            <a:r>
              <a:rPr lang="sr-Latn-RS" sz="1700" b="1" dirty="0" err="1">
                <a:effectLst/>
                <a:latin typeface="Arial" panose="020B0604020202020204" pitchFamily="34" charset="0"/>
                <a:ea typeface="Times New Roman" panose="02020603050405020304" pitchFamily="18" charset="0"/>
              </a:rPr>
              <a:t>Regev</a:t>
            </a:r>
            <a:r>
              <a:rPr lang="sr-Latn-RS" sz="1700" dirty="0">
                <a:latin typeface="Arial" panose="020B0604020202020204" pitchFamily="34" charset="0"/>
                <a:ea typeface="Calibri" panose="020F0502020204030204" pitchFamily="34" charset="0"/>
              </a:rPr>
              <a:t> od 1994, džez kurs na </a:t>
            </a:r>
            <a:r>
              <a:rPr lang="sr-Latn-RS" sz="1700" b="1" dirty="0" err="1">
                <a:solidFill>
                  <a:srgbClr val="0070C0"/>
                </a:solidFill>
                <a:effectLst/>
                <a:latin typeface="Arial" panose="020B0604020202020204" pitchFamily="34" charset="0"/>
                <a:ea typeface="Times New Roman" panose="02020603050405020304" pitchFamily="18" charset="0"/>
              </a:rPr>
              <a:t>Thelma</a:t>
            </a:r>
            <a:r>
              <a:rPr lang="sr-Latn-RS" sz="1700" b="1" dirty="0">
                <a:solidFill>
                  <a:srgbClr val="0070C0"/>
                </a:solidFill>
                <a:effectLst/>
                <a:latin typeface="Arial" panose="020B0604020202020204" pitchFamily="34" charset="0"/>
                <a:ea typeface="Times New Roman" panose="02020603050405020304" pitchFamily="18" charset="0"/>
              </a:rPr>
              <a:t> </a:t>
            </a:r>
            <a:r>
              <a:rPr lang="sr-Latn-RS" sz="1700" b="1" dirty="0" err="1">
                <a:solidFill>
                  <a:srgbClr val="0070C0"/>
                </a:solidFill>
                <a:effectLst/>
                <a:latin typeface="Arial" panose="020B0604020202020204" pitchFamily="34" charset="0"/>
                <a:ea typeface="Times New Roman" panose="02020603050405020304" pitchFamily="18" charset="0"/>
              </a:rPr>
              <a:t>Yellin</a:t>
            </a:r>
            <a:r>
              <a:rPr lang="sr-Latn-RS" sz="1700" b="1" dirty="0">
                <a:solidFill>
                  <a:srgbClr val="0070C0"/>
                </a:solidFill>
                <a:effectLst/>
                <a:latin typeface="Arial" panose="020B0604020202020204" pitchFamily="34" charset="0"/>
                <a:ea typeface="Times New Roman" panose="02020603050405020304" pitchFamily="18" charset="0"/>
              </a:rPr>
              <a:t> </a:t>
            </a:r>
            <a:r>
              <a:rPr lang="sr-Latn-RS" sz="1700" b="1" dirty="0" err="1">
                <a:solidFill>
                  <a:srgbClr val="0070C0"/>
                </a:solidFill>
                <a:effectLst/>
                <a:latin typeface="Arial" panose="020B0604020202020204" pitchFamily="34" charset="0"/>
                <a:ea typeface="Times New Roman" panose="02020603050405020304" pitchFamily="18" charset="0"/>
              </a:rPr>
              <a:t>Arts</a:t>
            </a:r>
            <a:r>
              <a:rPr lang="sr-Latn-RS" sz="1700" b="1" dirty="0">
                <a:solidFill>
                  <a:srgbClr val="0070C0"/>
                </a:solidFill>
                <a:effectLst/>
                <a:latin typeface="Arial" panose="020B0604020202020204" pitchFamily="34" charset="0"/>
                <a:ea typeface="Times New Roman" panose="02020603050405020304" pitchFamily="18" charset="0"/>
              </a:rPr>
              <a:t> </a:t>
            </a:r>
            <a:r>
              <a:rPr lang="sr-Latn-RS" sz="1700" b="1" dirty="0" err="1">
                <a:solidFill>
                  <a:srgbClr val="0070C0"/>
                </a:solidFill>
                <a:effectLst/>
                <a:latin typeface="Arial" panose="020B0604020202020204" pitchFamily="34" charset="0"/>
                <a:ea typeface="Times New Roman" panose="02020603050405020304" pitchFamily="18" charset="0"/>
              </a:rPr>
              <a:t>High</a:t>
            </a:r>
            <a:r>
              <a:rPr lang="sr-Latn-RS" sz="1700" b="1" dirty="0">
                <a:solidFill>
                  <a:srgbClr val="0070C0"/>
                </a:solidFill>
                <a:effectLst/>
                <a:latin typeface="Arial" panose="020B0604020202020204" pitchFamily="34" charset="0"/>
                <a:ea typeface="Times New Roman" panose="02020603050405020304" pitchFamily="18" charset="0"/>
              </a:rPr>
              <a:t> </a:t>
            </a:r>
            <a:r>
              <a:rPr lang="sr-Latn-RS" sz="1700" b="1" dirty="0" err="1">
                <a:solidFill>
                  <a:srgbClr val="0070C0"/>
                </a:solidFill>
                <a:effectLst/>
                <a:latin typeface="Arial" panose="020B0604020202020204" pitchFamily="34" charset="0"/>
                <a:ea typeface="Times New Roman" panose="02020603050405020304" pitchFamily="18" charset="0"/>
              </a:rPr>
              <a:t>School</a:t>
            </a:r>
            <a:r>
              <a:rPr lang="sr-Latn-RS" sz="1700" b="1" dirty="0">
                <a:solidFill>
                  <a:srgbClr val="0070C0"/>
                </a:solidFill>
                <a:effectLst/>
                <a:latin typeface="Arial" panose="020B0604020202020204" pitchFamily="34" charset="0"/>
                <a:ea typeface="Times New Roman" panose="02020603050405020304" pitchFamily="18" charset="0"/>
              </a:rPr>
              <a:t> </a:t>
            </a:r>
            <a:r>
              <a:rPr lang="sr-Latn-RS" sz="1700" dirty="0">
                <a:latin typeface="Arial" panose="020B0604020202020204" pitchFamily="34" charset="0"/>
                <a:ea typeface="Calibri" panose="020F0502020204030204" pitchFamily="34" charset="0"/>
              </a:rPr>
              <a:t>je pomogao da se proizvedu brojne značajne ličnosti u izraelskom džezu, koje su otišle da grade karijere u Njujorku. Uključujući pijanistu </a:t>
            </a:r>
            <a:r>
              <a:rPr lang="sr-Latn-RS" sz="1700" b="1" dirty="0" err="1">
                <a:effectLst/>
                <a:latin typeface="Arial" panose="020B0604020202020204" pitchFamily="34" charset="0"/>
                <a:ea typeface="Calibri" panose="020F0502020204030204" pitchFamily="34" charset="0"/>
              </a:rPr>
              <a:t>Shai</a:t>
            </a:r>
            <a:r>
              <a:rPr lang="sr-Latn-RS" sz="1700" b="1" dirty="0">
                <a:effectLst/>
                <a:latin typeface="Arial" panose="020B0604020202020204" pitchFamily="34" charset="0"/>
                <a:ea typeface="Calibri" panose="020F0502020204030204" pitchFamily="34" charset="0"/>
              </a:rPr>
              <a:t> Maestro</a:t>
            </a:r>
            <a:r>
              <a:rPr lang="sr-Latn-RS" sz="1700" dirty="0">
                <a:latin typeface="Arial" panose="020B0604020202020204" pitchFamily="34" charset="0"/>
                <a:ea typeface="Calibri" panose="020F0502020204030204" pitchFamily="34" charset="0"/>
              </a:rPr>
              <a:t>, basista </a:t>
            </a:r>
            <a:r>
              <a:rPr lang="sr-Latn-RS" sz="1700" b="1" dirty="0">
                <a:effectLst/>
                <a:latin typeface="Arial" panose="020B0604020202020204" pitchFamily="34" charset="0"/>
                <a:ea typeface="Times New Roman" panose="02020603050405020304" pitchFamily="18" charset="0"/>
              </a:rPr>
              <a:t>Omer </a:t>
            </a:r>
            <a:r>
              <a:rPr lang="sr-Latn-RS" sz="1700" b="1" dirty="0" err="1">
                <a:effectLst/>
                <a:latin typeface="Arial" panose="020B0604020202020204" pitchFamily="34" charset="0"/>
                <a:ea typeface="Times New Roman" panose="02020603050405020304" pitchFamily="18" charset="0"/>
              </a:rPr>
              <a:t>Avital</a:t>
            </a:r>
            <a:r>
              <a:rPr lang="sr-Latn-RS" sz="1700" b="1" dirty="0">
                <a:effectLst/>
                <a:latin typeface="Arial" panose="020B0604020202020204" pitchFamily="34" charset="0"/>
                <a:ea typeface="Times New Roman" panose="02020603050405020304" pitchFamily="18" charset="0"/>
              </a:rPr>
              <a:t>, </a:t>
            </a:r>
            <a:r>
              <a:rPr lang="sr-Latn-RS" sz="1700" dirty="0">
                <a:latin typeface="Arial" panose="020B0604020202020204" pitchFamily="34" charset="0"/>
                <a:ea typeface="Calibri" panose="020F0502020204030204" pitchFamily="34" charset="0"/>
              </a:rPr>
              <a:t>saksofonista </a:t>
            </a:r>
            <a:r>
              <a:rPr lang="sr-Latn-RS" sz="1700" b="1" dirty="0" err="1">
                <a:effectLst/>
                <a:latin typeface="Arial" panose="020B0604020202020204" pitchFamily="34" charset="0"/>
                <a:ea typeface="Times New Roman" panose="02020603050405020304" pitchFamily="18" charset="0"/>
              </a:rPr>
              <a:t>Eli</a:t>
            </a:r>
            <a:r>
              <a:rPr lang="sr-Latn-RS" sz="1700" b="1" dirty="0">
                <a:effectLst/>
                <a:latin typeface="Arial" panose="020B0604020202020204" pitchFamily="34" charset="0"/>
                <a:ea typeface="Times New Roman" panose="02020603050405020304" pitchFamily="18" charset="0"/>
              </a:rPr>
              <a:t> </a:t>
            </a:r>
            <a:r>
              <a:rPr lang="sr-Latn-RS" sz="1700" b="1" dirty="0" err="1">
                <a:effectLst/>
                <a:latin typeface="Arial" panose="020B0604020202020204" pitchFamily="34" charset="0"/>
                <a:ea typeface="Times New Roman" panose="02020603050405020304" pitchFamily="18" charset="0"/>
              </a:rPr>
              <a:t>Degibri</a:t>
            </a:r>
            <a:r>
              <a:rPr lang="sr-Latn-RS" sz="1700" dirty="0">
                <a:latin typeface="Arial" panose="020B0604020202020204" pitchFamily="34" charset="0"/>
                <a:ea typeface="Calibri" panose="020F0502020204030204" pitchFamily="34" charset="0"/>
              </a:rPr>
              <a:t>, gitarista </a:t>
            </a:r>
            <a:r>
              <a:rPr lang="sr-Latn-RS" sz="1700" b="1" dirty="0" err="1">
                <a:effectLst/>
                <a:latin typeface="Arial" panose="020B0604020202020204" pitchFamily="34" charset="0"/>
                <a:ea typeface="Times New Roman" panose="02020603050405020304" pitchFamily="18" charset="0"/>
              </a:rPr>
              <a:t>Gilad</a:t>
            </a:r>
            <a:r>
              <a:rPr lang="sr-Latn-RS" sz="1700" b="1" dirty="0">
                <a:effectLst/>
                <a:latin typeface="Arial" panose="020B0604020202020204" pitchFamily="34" charset="0"/>
                <a:ea typeface="Times New Roman" panose="02020603050405020304" pitchFamily="18" charset="0"/>
              </a:rPr>
              <a:t> </a:t>
            </a:r>
            <a:r>
              <a:rPr lang="sr-Latn-RS" sz="1700" b="1" dirty="0" err="1">
                <a:effectLst/>
                <a:latin typeface="Arial" panose="020B0604020202020204" pitchFamily="34" charset="0"/>
                <a:ea typeface="Times New Roman" panose="02020603050405020304" pitchFamily="18" charset="0"/>
              </a:rPr>
              <a:t>Hekselman</a:t>
            </a:r>
            <a:r>
              <a:rPr lang="sr-Latn-RS" sz="1700" dirty="0">
                <a:latin typeface="Arial" panose="020B0604020202020204" pitchFamily="34" charset="0"/>
                <a:ea typeface="Calibri" panose="020F0502020204030204" pitchFamily="34" charset="0"/>
              </a:rPr>
              <a:t>, klarinetista </a:t>
            </a:r>
            <a:r>
              <a:rPr lang="sr-Latn-RS" sz="1700" b="1" dirty="0" err="1">
                <a:effectLst/>
                <a:latin typeface="Arial" panose="020B0604020202020204" pitchFamily="34" charset="0"/>
                <a:ea typeface="Times New Roman" panose="02020603050405020304" pitchFamily="18" charset="0"/>
              </a:rPr>
              <a:t>Anat</a:t>
            </a:r>
            <a:r>
              <a:rPr lang="sr-Latn-RS" sz="1700" dirty="0">
                <a:latin typeface="Arial" panose="020B0604020202020204" pitchFamily="34" charset="0"/>
                <a:ea typeface="Calibri" panose="020F0502020204030204" pitchFamily="34" charset="0"/>
              </a:rPr>
              <a:t> i trubač </a:t>
            </a:r>
            <a:r>
              <a:rPr lang="sr-Latn-RS" sz="1700" b="1" dirty="0" err="1">
                <a:effectLst/>
                <a:latin typeface="Arial" panose="020B0604020202020204" pitchFamily="34" charset="0"/>
                <a:ea typeface="Times New Roman" panose="02020603050405020304" pitchFamily="18" charset="0"/>
              </a:rPr>
              <a:t>Avishai</a:t>
            </a:r>
            <a:r>
              <a:rPr lang="sr-Latn-RS" sz="1700" b="1" dirty="0">
                <a:effectLst/>
                <a:latin typeface="Arial" panose="020B0604020202020204" pitchFamily="34" charset="0"/>
                <a:ea typeface="Times New Roman" panose="02020603050405020304" pitchFamily="18" charset="0"/>
              </a:rPr>
              <a:t> </a:t>
            </a:r>
            <a:r>
              <a:rPr lang="sr-Latn-RS" sz="1700" b="1" dirty="0" err="1">
                <a:effectLst/>
                <a:latin typeface="Arial" panose="020B0604020202020204" pitchFamily="34" charset="0"/>
                <a:ea typeface="Times New Roman" panose="02020603050405020304" pitchFamily="18" charset="0"/>
              </a:rPr>
              <a:t>Cohen</a:t>
            </a:r>
            <a:r>
              <a:rPr lang="sr-Latn-RS" sz="1700" dirty="0">
                <a:latin typeface="Arial" panose="020B0604020202020204" pitchFamily="34" charset="0"/>
                <a:ea typeface="Calibri" panose="020F0502020204030204" pitchFamily="34" charset="0"/>
              </a:rPr>
              <a:t> (da ne bude zabune sa </a:t>
            </a:r>
            <a:r>
              <a:rPr lang="sr-Latn-RS" sz="1700" dirty="0" err="1">
                <a:latin typeface="Arial" panose="020B0604020202020204" pitchFamily="34" charset="0"/>
                <a:ea typeface="Calibri" panose="020F0502020204030204" pitchFamily="34" charset="0"/>
              </a:rPr>
              <a:t>Avishai</a:t>
            </a:r>
            <a:r>
              <a:rPr lang="sr-Latn-RS" sz="1700" dirty="0">
                <a:latin typeface="Arial" panose="020B0604020202020204" pitchFamily="34" charset="0"/>
                <a:ea typeface="Calibri" panose="020F0502020204030204" pitchFamily="34" charset="0"/>
              </a:rPr>
              <a:t> </a:t>
            </a:r>
            <a:r>
              <a:rPr lang="sr-Latn-RS" sz="1700" dirty="0" err="1">
                <a:latin typeface="Arial" panose="020B0604020202020204" pitchFamily="34" charset="0"/>
                <a:ea typeface="Calibri" panose="020F0502020204030204" pitchFamily="34" charset="0"/>
              </a:rPr>
              <a:t>Cohen</a:t>
            </a:r>
            <a:r>
              <a:rPr lang="sr-Latn-RS" sz="1700" dirty="0">
                <a:latin typeface="Arial" panose="020B0604020202020204" pitchFamily="34" charset="0"/>
                <a:ea typeface="Calibri" panose="020F0502020204030204" pitchFamily="34" charset="0"/>
              </a:rPr>
              <a:t> basistom..). 
</a:t>
            </a:r>
            <a:r>
              <a:rPr lang="sr-Latn-RS" sz="1700" b="1" dirty="0" err="1">
                <a:effectLst/>
                <a:latin typeface="Arial" panose="020B0604020202020204" pitchFamily="34" charset="0"/>
                <a:ea typeface="Times New Roman" panose="02020603050405020304" pitchFamily="18" charset="0"/>
              </a:rPr>
              <a:t>Yaron</a:t>
            </a:r>
            <a:r>
              <a:rPr lang="sr-Latn-RS" sz="1700" b="1" dirty="0">
                <a:effectLst/>
                <a:latin typeface="Arial" panose="020B0604020202020204" pitchFamily="34" charset="0"/>
                <a:ea typeface="Times New Roman" panose="02020603050405020304" pitchFamily="18" charset="0"/>
              </a:rPr>
              <a:t> Herman</a:t>
            </a:r>
            <a:r>
              <a:rPr lang="sr-Latn-RS" sz="1700" dirty="0">
                <a:effectLst/>
                <a:latin typeface="Arial" panose="020B0604020202020204" pitchFamily="34" charset="0"/>
                <a:ea typeface="Calibri" panose="020F0502020204030204" pitchFamily="34" charset="0"/>
              </a:rPr>
              <a:t> i </a:t>
            </a:r>
            <a:r>
              <a:rPr lang="sr-Latn-RS" sz="1700" b="1" dirty="0" err="1">
                <a:effectLst/>
                <a:latin typeface="Arial" panose="020B0604020202020204" pitchFamily="34" charset="0"/>
                <a:ea typeface="Times New Roman" panose="02020603050405020304" pitchFamily="18" charset="0"/>
              </a:rPr>
              <a:t>Yotam</a:t>
            </a:r>
            <a:r>
              <a:rPr lang="sr-Latn-RS" sz="1700" b="1" dirty="0">
                <a:effectLst/>
                <a:latin typeface="Arial" panose="020B0604020202020204" pitchFamily="34" charset="0"/>
                <a:ea typeface="Times New Roman" panose="02020603050405020304" pitchFamily="18" charset="0"/>
              </a:rPr>
              <a:t> </a:t>
            </a:r>
            <a:r>
              <a:rPr lang="sr-Latn-RS" sz="1700" b="1" dirty="0" err="1">
                <a:effectLst/>
                <a:latin typeface="Arial" panose="020B0604020202020204" pitchFamily="34" charset="0"/>
                <a:ea typeface="Times New Roman" panose="02020603050405020304" pitchFamily="18" charset="0"/>
              </a:rPr>
              <a:t>Silberstein</a:t>
            </a:r>
            <a:r>
              <a:rPr lang="sr-Latn-RS" sz="1700" dirty="0">
                <a:latin typeface="Arial" panose="020B0604020202020204" pitchFamily="34" charset="0"/>
                <a:ea typeface="Calibri" panose="020F0502020204030204" pitchFamily="34" charset="0"/>
              </a:rPr>
              <a:t> izašao iz sličnog džez programa u </a:t>
            </a:r>
            <a:r>
              <a:rPr lang="sr-Latn-RS" sz="1700" b="1" dirty="0">
                <a:solidFill>
                  <a:srgbClr val="0070C0"/>
                </a:solidFill>
                <a:latin typeface="Arial" panose="020B0604020202020204" pitchFamily="34" charset="0"/>
                <a:ea typeface="Calibri" panose="020F0502020204030204" pitchFamily="34" charset="0"/>
              </a:rPr>
              <a:t>Tel </a:t>
            </a:r>
            <a:r>
              <a:rPr lang="sr-Latn-RS" sz="1700" b="1" dirty="0">
                <a:solidFill>
                  <a:srgbClr val="0070C0"/>
                </a:solidFill>
                <a:effectLst/>
                <a:latin typeface="Arial" panose="020B0604020202020204" pitchFamily="34" charset="0"/>
                <a:ea typeface="Calibri" panose="020F0502020204030204" pitchFamily="34" charset="0"/>
              </a:rPr>
              <a:t>Aviv </a:t>
            </a:r>
            <a:r>
              <a:rPr lang="sr-Latn-RS" sz="1700" b="1" dirty="0" err="1">
                <a:solidFill>
                  <a:srgbClr val="0070C0"/>
                </a:solidFill>
                <a:effectLst/>
                <a:latin typeface="Arial" panose="020B0604020202020204" pitchFamily="34" charset="0"/>
                <a:ea typeface="Calibri" panose="020F0502020204030204" pitchFamily="34" charset="0"/>
              </a:rPr>
              <a:t>High</a:t>
            </a:r>
            <a:r>
              <a:rPr lang="sr-Latn-RS" sz="1700" b="1" dirty="0">
                <a:solidFill>
                  <a:srgbClr val="0070C0"/>
                </a:solidFill>
                <a:effectLst/>
                <a:latin typeface="Arial" panose="020B0604020202020204" pitchFamily="34" charset="0"/>
                <a:ea typeface="Calibri" panose="020F0502020204030204" pitchFamily="34" charset="0"/>
              </a:rPr>
              <a:t> </a:t>
            </a:r>
            <a:r>
              <a:rPr lang="sr-Latn-RS" sz="1700" b="1" dirty="0" err="1">
                <a:solidFill>
                  <a:srgbClr val="0070C0"/>
                </a:solidFill>
                <a:effectLst/>
                <a:latin typeface="Arial" panose="020B0604020202020204" pitchFamily="34" charset="0"/>
                <a:ea typeface="Calibri" panose="020F0502020204030204" pitchFamily="34" charset="0"/>
              </a:rPr>
              <a:t>School</a:t>
            </a:r>
            <a:r>
              <a:rPr lang="sr-Latn-RS" sz="1700" b="1" dirty="0">
                <a:solidFill>
                  <a:srgbClr val="0070C0"/>
                </a:solidFill>
                <a:effectLst/>
                <a:latin typeface="Arial" panose="020B0604020202020204" pitchFamily="34" charset="0"/>
                <a:ea typeface="Calibri" panose="020F0502020204030204" pitchFamily="34" charset="0"/>
              </a:rPr>
              <a:t> </a:t>
            </a:r>
            <a:r>
              <a:rPr lang="sr-Latn-RS" sz="1700" b="1" dirty="0" err="1">
                <a:solidFill>
                  <a:srgbClr val="0070C0"/>
                </a:solidFill>
                <a:effectLst/>
                <a:latin typeface="Arial" panose="020B0604020202020204" pitchFamily="34" charset="0"/>
                <a:ea typeface="Calibri" panose="020F0502020204030204" pitchFamily="34" charset="0"/>
              </a:rPr>
              <a:t>for</a:t>
            </a:r>
            <a:r>
              <a:rPr lang="sr-Latn-RS" sz="1700" b="1" dirty="0">
                <a:solidFill>
                  <a:srgbClr val="0070C0"/>
                </a:solidFill>
                <a:effectLst/>
                <a:latin typeface="Arial" panose="020B0604020202020204" pitchFamily="34" charset="0"/>
                <a:ea typeface="Calibri" panose="020F0502020204030204" pitchFamily="34" charset="0"/>
              </a:rPr>
              <a:t> </a:t>
            </a:r>
            <a:r>
              <a:rPr lang="sr-Latn-RS" sz="1700" b="1" dirty="0" err="1">
                <a:solidFill>
                  <a:srgbClr val="0070C0"/>
                </a:solidFill>
                <a:effectLst/>
                <a:latin typeface="Arial" panose="020B0604020202020204" pitchFamily="34" charset="0"/>
                <a:ea typeface="Calibri" panose="020F0502020204030204" pitchFamily="34" charset="0"/>
              </a:rPr>
              <a:t>the</a:t>
            </a:r>
            <a:r>
              <a:rPr lang="sr-Latn-RS" sz="1700" b="1" dirty="0">
                <a:solidFill>
                  <a:srgbClr val="0070C0"/>
                </a:solidFill>
                <a:effectLst/>
                <a:latin typeface="Arial" panose="020B0604020202020204" pitchFamily="34" charset="0"/>
                <a:ea typeface="Calibri" panose="020F0502020204030204" pitchFamily="34" charset="0"/>
              </a:rPr>
              <a:t> </a:t>
            </a:r>
            <a:r>
              <a:rPr lang="sr-Latn-RS" sz="1700" b="1" dirty="0" err="1">
                <a:solidFill>
                  <a:srgbClr val="0070C0"/>
                </a:solidFill>
                <a:effectLst/>
                <a:latin typeface="Arial" panose="020B0604020202020204" pitchFamily="34" charset="0"/>
                <a:ea typeface="Calibri" panose="020F0502020204030204" pitchFamily="34" charset="0"/>
              </a:rPr>
              <a:t>Arts</a:t>
            </a:r>
            <a:r>
              <a:rPr lang="sr-Latn-RS" sz="1700" dirty="0">
                <a:latin typeface="Arial" panose="020B0604020202020204" pitchFamily="34" charset="0"/>
                <a:ea typeface="Calibri" panose="020F0502020204030204" pitchFamily="34" charset="0"/>
              </a:rPr>
              <a:t>. Od </a:t>
            </a:r>
            <a:r>
              <a:rPr lang="sr-Latn-RS" sz="1700" dirty="0">
                <a:effectLst/>
                <a:latin typeface="Arial" panose="020B0604020202020204" pitchFamily="34" charset="0"/>
                <a:ea typeface="Calibri" panose="020F0502020204030204" pitchFamily="34" charset="0"/>
              </a:rPr>
              <a:t>2002</a:t>
            </a:r>
            <a:r>
              <a:rPr lang="sr-Latn-RS" sz="1700" dirty="0">
                <a:latin typeface="Arial" panose="020B0604020202020204" pitchFamily="34" charset="0"/>
                <a:ea typeface="Calibri" panose="020F0502020204030204" pitchFamily="34" charset="0"/>
              </a:rPr>
              <a:t>, ključni faktor u davanju šanse mnogim mladim izraelskim muzičarima da iskuse i doprinesu njujorškoj džez sceni bilo je partnerstvo između  </a:t>
            </a:r>
            <a:r>
              <a:rPr lang="sr-Latn-RS" sz="1700" dirty="0" err="1">
                <a:effectLst/>
                <a:latin typeface="Arial" panose="020B0604020202020204" pitchFamily="34" charset="0"/>
                <a:ea typeface="Calibri" panose="020F0502020204030204" pitchFamily="34" charset="0"/>
              </a:rPr>
              <a:t>Israeli</a:t>
            </a:r>
            <a:r>
              <a:rPr lang="sr-Latn-RS" sz="1700" dirty="0">
                <a:effectLst/>
                <a:latin typeface="Arial" panose="020B0604020202020204" pitchFamily="34" charset="0"/>
                <a:ea typeface="Calibri" panose="020F0502020204030204" pitchFamily="34" charset="0"/>
              </a:rPr>
              <a:t> </a:t>
            </a:r>
            <a:r>
              <a:rPr lang="sr-Latn-RS" sz="1700" dirty="0" err="1">
                <a:effectLst/>
                <a:latin typeface="Arial" panose="020B0604020202020204" pitchFamily="34" charset="0"/>
                <a:ea typeface="Calibri" panose="020F0502020204030204" pitchFamily="34" charset="0"/>
              </a:rPr>
              <a:t>Conservatory</a:t>
            </a:r>
            <a:r>
              <a:rPr lang="sr-Latn-RS" sz="1700" dirty="0">
                <a:effectLst/>
                <a:latin typeface="Arial" panose="020B0604020202020204" pitchFamily="34" charset="0"/>
                <a:ea typeface="Calibri" panose="020F0502020204030204" pitchFamily="34" charset="0"/>
              </a:rPr>
              <a:t> </a:t>
            </a:r>
            <a:r>
              <a:rPr lang="sr-Latn-RS" sz="1700" dirty="0" err="1">
                <a:effectLst/>
                <a:latin typeface="Arial" panose="020B0604020202020204" pitchFamily="34" charset="0"/>
                <a:ea typeface="Calibri" panose="020F0502020204030204" pitchFamily="34" charset="0"/>
              </a:rPr>
              <a:t>of</a:t>
            </a:r>
            <a:r>
              <a:rPr lang="sr-Latn-RS" sz="1700" dirty="0">
                <a:effectLst/>
                <a:latin typeface="Arial" panose="020B0604020202020204" pitchFamily="34" charset="0"/>
                <a:ea typeface="Calibri" panose="020F0502020204030204" pitchFamily="34" charset="0"/>
              </a:rPr>
              <a:t> </a:t>
            </a:r>
            <a:r>
              <a:rPr lang="sr-Latn-RS" sz="1700" dirty="0" err="1">
                <a:effectLst/>
                <a:latin typeface="Arial" panose="020B0604020202020204" pitchFamily="34" charset="0"/>
                <a:ea typeface="Calibri" panose="020F0502020204030204" pitchFamily="34" charset="0"/>
              </a:rPr>
              <a:t>Music’s</a:t>
            </a:r>
            <a:r>
              <a:rPr lang="sr-Latn-RS" sz="1700" dirty="0">
                <a:effectLst/>
                <a:latin typeface="Arial" panose="020B0604020202020204" pitchFamily="34" charset="0"/>
                <a:ea typeface="Calibri" panose="020F0502020204030204" pitchFamily="34" charset="0"/>
              </a:rPr>
              <a:t> </a:t>
            </a:r>
            <a:r>
              <a:rPr lang="sr-Latn-RS" sz="1700" b="1" dirty="0">
                <a:solidFill>
                  <a:srgbClr val="0070C0"/>
                </a:solidFill>
                <a:effectLst/>
                <a:latin typeface="Arial" panose="020B0604020202020204" pitchFamily="34" charset="0"/>
                <a:ea typeface="Times New Roman" panose="02020603050405020304" pitchFamily="18" charset="0"/>
              </a:rPr>
              <a:t>Center </a:t>
            </a:r>
            <a:r>
              <a:rPr lang="sr-Latn-RS" sz="1700" b="1" dirty="0" err="1">
                <a:solidFill>
                  <a:srgbClr val="0070C0"/>
                </a:solidFill>
                <a:effectLst/>
                <a:latin typeface="Arial" panose="020B0604020202020204" pitchFamily="34" charset="0"/>
                <a:ea typeface="Times New Roman" panose="02020603050405020304" pitchFamily="18" charset="0"/>
              </a:rPr>
              <a:t>for</a:t>
            </a:r>
            <a:r>
              <a:rPr lang="sr-Latn-RS" sz="1700" b="1" dirty="0">
                <a:solidFill>
                  <a:srgbClr val="0070C0"/>
                </a:solidFill>
                <a:effectLst/>
                <a:latin typeface="Arial" panose="020B0604020202020204" pitchFamily="34" charset="0"/>
                <a:ea typeface="Times New Roman" panose="02020603050405020304" pitchFamily="18" charset="0"/>
              </a:rPr>
              <a:t> </a:t>
            </a:r>
            <a:r>
              <a:rPr lang="sr-Latn-RS" sz="1700" b="1" dirty="0" err="1">
                <a:solidFill>
                  <a:srgbClr val="0070C0"/>
                </a:solidFill>
                <a:effectLst/>
                <a:latin typeface="Arial" panose="020B0604020202020204" pitchFamily="34" charset="0"/>
                <a:ea typeface="Times New Roman" panose="02020603050405020304" pitchFamily="18" charset="0"/>
              </a:rPr>
              <a:t>Jazz</a:t>
            </a:r>
            <a:r>
              <a:rPr lang="sr-Latn-RS" sz="1700" b="1" dirty="0">
                <a:solidFill>
                  <a:srgbClr val="0070C0"/>
                </a:solidFill>
                <a:effectLst/>
                <a:latin typeface="Arial" panose="020B0604020202020204" pitchFamily="34" charset="0"/>
                <a:ea typeface="Times New Roman" panose="02020603050405020304" pitchFamily="18" charset="0"/>
              </a:rPr>
              <a:t> </a:t>
            </a:r>
            <a:r>
              <a:rPr lang="sr-Latn-RS" sz="1700" b="1" dirty="0" err="1">
                <a:solidFill>
                  <a:srgbClr val="0070C0"/>
                </a:solidFill>
                <a:effectLst/>
                <a:latin typeface="Arial" panose="020B0604020202020204" pitchFamily="34" charset="0"/>
                <a:ea typeface="Times New Roman" panose="02020603050405020304" pitchFamily="18" charset="0"/>
              </a:rPr>
              <a:t>Studies</a:t>
            </a:r>
            <a:r>
              <a:rPr lang="sr-Latn-RS" sz="1700" dirty="0">
                <a:latin typeface="Arial" panose="020B0604020202020204" pitchFamily="34" charset="0"/>
                <a:ea typeface="Calibri" panose="020F0502020204030204" pitchFamily="34" charset="0"/>
              </a:rPr>
              <a:t>, osnovao pijanista </a:t>
            </a:r>
            <a:r>
              <a:rPr lang="sr-Latn-RS" sz="1700" b="1" dirty="0" err="1">
                <a:effectLst/>
                <a:latin typeface="Arial" panose="020B0604020202020204" pitchFamily="34" charset="0"/>
                <a:ea typeface="Times New Roman" panose="02020603050405020304" pitchFamily="18" charset="0"/>
              </a:rPr>
              <a:t>Amit</a:t>
            </a:r>
            <a:r>
              <a:rPr lang="sr-Latn-RS" sz="1700" b="1" dirty="0">
                <a:effectLst/>
                <a:latin typeface="Arial" panose="020B0604020202020204" pitchFamily="34" charset="0"/>
                <a:ea typeface="Times New Roman" panose="02020603050405020304" pitchFamily="18" charset="0"/>
              </a:rPr>
              <a:t> </a:t>
            </a:r>
            <a:r>
              <a:rPr lang="sr-Latn-RS" sz="1700" b="1" dirty="0" err="1">
                <a:effectLst/>
                <a:latin typeface="Arial" panose="020B0604020202020204" pitchFamily="34" charset="0"/>
                <a:ea typeface="Times New Roman" panose="02020603050405020304" pitchFamily="18" charset="0"/>
              </a:rPr>
              <a:t>Golan</a:t>
            </a:r>
            <a:r>
              <a:rPr lang="sr-Latn-RS" sz="1700" dirty="0">
                <a:effectLst/>
                <a:latin typeface="Arial" panose="020B0604020202020204" pitchFamily="34" charset="0"/>
                <a:ea typeface="Calibri" panose="020F0502020204030204" pitchFamily="34" charset="0"/>
              </a:rPr>
              <a:t> (1964-2010</a:t>
            </a:r>
            <a:r>
              <a:rPr lang="sr-Latn-RS" sz="1700" dirty="0">
                <a:latin typeface="Arial" panose="020B0604020202020204" pitchFamily="34" charset="0"/>
                <a:ea typeface="Calibri" panose="020F0502020204030204" pitchFamily="34" charset="0"/>
              </a:rPr>
              <a:t>), i njeno partnerstvo sa t </a:t>
            </a:r>
            <a:r>
              <a:rPr lang="sr-Latn-RS" sz="1700" dirty="0">
                <a:effectLst/>
                <a:latin typeface="Arial" panose="020B0604020202020204" pitchFamily="34" charset="0"/>
                <a:ea typeface="Calibri" panose="020F0502020204030204" pitchFamily="34" charset="0"/>
              </a:rPr>
              <a:t>New </a:t>
            </a:r>
            <a:r>
              <a:rPr lang="sr-Latn-RS" sz="1700" dirty="0" err="1">
                <a:effectLst/>
                <a:latin typeface="Arial" panose="020B0604020202020204" pitchFamily="34" charset="0"/>
                <a:ea typeface="Calibri" panose="020F0502020204030204" pitchFamily="34" charset="0"/>
              </a:rPr>
              <a:t>School</a:t>
            </a:r>
            <a:r>
              <a:rPr lang="sr-Latn-RS" sz="1700" dirty="0">
                <a:effectLst/>
                <a:latin typeface="Arial" panose="020B0604020202020204" pitchFamily="34" charset="0"/>
                <a:ea typeface="Calibri" panose="020F0502020204030204" pitchFamily="34" charset="0"/>
              </a:rPr>
              <a:t> </a:t>
            </a:r>
            <a:r>
              <a:rPr lang="sr-Latn-RS" sz="1700" dirty="0" err="1">
                <a:effectLst/>
                <a:latin typeface="Arial" panose="020B0604020202020204" pitchFamily="34" charset="0"/>
                <a:ea typeface="Calibri" panose="020F0502020204030204" pitchFamily="34" charset="0"/>
              </a:rPr>
              <a:t>for</a:t>
            </a:r>
            <a:r>
              <a:rPr lang="sr-Latn-RS" sz="1700" dirty="0">
                <a:effectLst/>
                <a:latin typeface="Arial" panose="020B0604020202020204" pitchFamily="34" charset="0"/>
                <a:ea typeface="Calibri" panose="020F0502020204030204" pitchFamily="34" charset="0"/>
              </a:rPr>
              <a:t> </a:t>
            </a:r>
            <a:r>
              <a:rPr lang="sr-Latn-RS" sz="1700" dirty="0" err="1">
                <a:effectLst/>
                <a:latin typeface="Arial" panose="020B0604020202020204" pitchFamily="34" charset="0"/>
                <a:ea typeface="Calibri" panose="020F0502020204030204" pitchFamily="34" charset="0"/>
              </a:rPr>
              <a:t>Jazz</a:t>
            </a:r>
            <a:r>
              <a:rPr lang="sr-Latn-RS" sz="1700" dirty="0">
                <a:effectLst/>
                <a:latin typeface="Arial" panose="020B0604020202020204" pitchFamily="34" charset="0"/>
                <a:ea typeface="Calibri" panose="020F0502020204030204" pitchFamily="34" charset="0"/>
              </a:rPr>
              <a:t> </a:t>
            </a:r>
            <a:r>
              <a:rPr lang="sr-Latn-RS" sz="1700" dirty="0" err="1">
                <a:effectLst/>
                <a:latin typeface="Arial" panose="020B0604020202020204" pitchFamily="34" charset="0"/>
                <a:ea typeface="Calibri" panose="020F0502020204030204" pitchFamily="34" charset="0"/>
              </a:rPr>
              <a:t>and</a:t>
            </a:r>
            <a:r>
              <a:rPr lang="sr-Latn-RS" sz="1700" dirty="0">
                <a:effectLst/>
                <a:latin typeface="Arial" panose="020B0604020202020204" pitchFamily="34" charset="0"/>
                <a:ea typeface="Calibri" panose="020F0502020204030204" pitchFamily="34" charset="0"/>
              </a:rPr>
              <a:t> </a:t>
            </a:r>
            <a:r>
              <a:rPr lang="sr-Latn-RS" sz="1700" dirty="0" err="1">
                <a:effectLst/>
                <a:latin typeface="Arial" panose="020B0604020202020204" pitchFamily="34" charset="0"/>
                <a:ea typeface="Calibri" panose="020F0502020204030204" pitchFamily="34" charset="0"/>
              </a:rPr>
              <a:t>Contemporary</a:t>
            </a:r>
            <a:r>
              <a:rPr lang="sr-Latn-RS" sz="1700" dirty="0">
                <a:effectLst/>
                <a:latin typeface="Arial" panose="020B0604020202020204" pitchFamily="34" charset="0"/>
                <a:ea typeface="Calibri" panose="020F0502020204030204" pitchFamily="34" charset="0"/>
              </a:rPr>
              <a:t> </a:t>
            </a:r>
            <a:r>
              <a:rPr lang="sr-Latn-RS" sz="1700" dirty="0" err="1">
                <a:effectLst/>
                <a:latin typeface="Arial" panose="020B0604020202020204" pitchFamily="34" charset="0"/>
                <a:ea typeface="Calibri" panose="020F0502020204030204" pitchFamily="34" charset="0"/>
              </a:rPr>
              <a:t>Music</a:t>
            </a:r>
            <a:r>
              <a:rPr lang="sr-Latn-RS" sz="1700" dirty="0">
                <a:effectLst/>
                <a:latin typeface="Arial" panose="020B0604020202020204" pitchFamily="34" charset="0"/>
                <a:ea typeface="Calibri" panose="020F0502020204030204" pitchFamily="34" charset="0"/>
              </a:rPr>
              <a:t>.</a:t>
            </a:r>
            <a:endParaRPr lang="en-US" sz="1700" dirty="0">
              <a:effectLst/>
              <a:latin typeface="Arial" panose="020B0604020202020204" pitchFamily="34" charset="0"/>
              <a:ea typeface="Calibri" panose="020F0502020204030204" pitchFamily="34" charset="0"/>
            </a:endParaRPr>
          </a:p>
          <a:p>
            <a:r>
              <a:rPr lang="sr-Latn-RS" sz="1700" dirty="0">
                <a:latin typeface="Arial" panose="020B0604020202020204" pitchFamily="34" charset="0"/>
                <a:ea typeface="Calibri" panose="020F0502020204030204" pitchFamily="34" charset="0"/>
              </a:rPr>
              <a:t> Među </a:t>
            </a:r>
            <a:r>
              <a:rPr lang="sr-Latn-RS" sz="1700" b="1" dirty="0">
                <a:solidFill>
                  <a:srgbClr val="0070C0"/>
                </a:solidFill>
                <a:latin typeface="Arial" panose="020B0604020202020204" pitchFamily="34" charset="0"/>
                <a:ea typeface="Calibri" panose="020F0502020204030204" pitchFamily="34" charset="0"/>
              </a:rPr>
              <a:t>New </a:t>
            </a:r>
            <a:r>
              <a:rPr lang="sr-Latn-RS" sz="1700" b="1" dirty="0" err="1">
                <a:solidFill>
                  <a:srgbClr val="0070C0"/>
                </a:solidFill>
                <a:effectLst/>
                <a:latin typeface="Arial" panose="020B0604020202020204" pitchFamily="34" charset="0"/>
                <a:ea typeface="Calibri" panose="020F0502020204030204" pitchFamily="34" charset="0"/>
              </a:rPr>
              <a:t>School’s</a:t>
            </a:r>
            <a:r>
              <a:rPr lang="sr-Latn-RS" sz="1700" b="1" dirty="0">
                <a:solidFill>
                  <a:srgbClr val="0070C0"/>
                </a:solidFill>
                <a:effectLst/>
                <a:latin typeface="Arial" panose="020B0604020202020204" pitchFamily="34" charset="0"/>
                <a:ea typeface="Calibri" panose="020F0502020204030204" pitchFamily="34" charset="0"/>
              </a:rPr>
              <a:t> </a:t>
            </a:r>
            <a:r>
              <a:rPr lang="sr-Latn-RS" sz="1700" b="1" dirty="0" err="1">
                <a:solidFill>
                  <a:srgbClr val="0070C0"/>
                </a:solidFill>
                <a:effectLst/>
                <a:latin typeface="Arial" panose="020B0604020202020204" pitchFamily="34" charset="0"/>
                <a:ea typeface="Calibri" panose="020F0502020204030204" pitchFamily="34" charset="0"/>
              </a:rPr>
              <a:t>Israeli</a:t>
            </a:r>
            <a:r>
              <a:rPr lang="sr-Latn-RS" sz="1700" b="1" dirty="0">
                <a:solidFill>
                  <a:srgbClr val="0070C0"/>
                </a:solidFill>
                <a:effectLst/>
                <a:latin typeface="Arial" panose="020B0604020202020204" pitchFamily="34" charset="0"/>
                <a:ea typeface="Calibri" panose="020F0502020204030204" pitchFamily="34" charset="0"/>
              </a:rPr>
              <a:t> </a:t>
            </a:r>
            <a:r>
              <a:rPr lang="sr-Latn-RS" sz="1700" dirty="0">
                <a:latin typeface="Arial" panose="020B0604020202020204" pitchFamily="34" charset="0"/>
                <a:ea typeface="Calibri" panose="020F0502020204030204" pitchFamily="34" charset="0"/>
              </a:rPr>
              <a:t>su gitaristi </a:t>
            </a:r>
            <a:r>
              <a:rPr lang="sr-Latn-RS" sz="1700" dirty="0" err="1">
                <a:latin typeface="Arial" panose="020B0604020202020204" pitchFamily="34" charset="0"/>
                <a:ea typeface="Calibri" panose="020F0502020204030204" pitchFamily="34" charset="0"/>
              </a:rPr>
              <a:t>Hekselmann</a:t>
            </a:r>
            <a:r>
              <a:rPr lang="sr-Latn-RS" sz="1700" dirty="0">
                <a:effectLst/>
                <a:latin typeface="Arial" panose="020B0604020202020204" pitchFamily="34" charset="0"/>
                <a:ea typeface="Calibri" panose="020F0502020204030204" pitchFamily="34" charset="0"/>
              </a:rPr>
              <a:t>, </a:t>
            </a:r>
            <a:r>
              <a:rPr lang="sr-Latn-RS" sz="1700" b="1" dirty="0" err="1">
                <a:effectLst/>
                <a:latin typeface="Arial" panose="020B0604020202020204" pitchFamily="34" charset="0"/>
                <a:ea typeface="Times New Roman" panose="02020603050405020304" pitchFamily="18" charset="0"/>
              </a:rPr>
              <a:t>Rotem</a:t>
            </a:r>
            <a:r>
              <a:rPr lang="sr-Latn-RS" sz="1700" b="1" dirty="0">
                <a:effectLst/>
                <a:latin typeface="Arial" panose="020B0604020202020204" pitchFamily="34" charset="0"/>
                <a:ea typeface="Times New Roman" panose="02020603050405020304" pitchFamily="18" charset="0"/>
              </a:rPr>
              <a:t> </a:t>
            </a:r>
            <a:r>
              <a:rPr lang="sr-Latn-RS" sz="1700" b="1" dirty="0" err="1">
                <a:effectLst/>
                <a:latin typeface="Arial" panose="020B0604020202020204" pitchFamily="34" charset="0"/>
                <a:ea typeface="Times New Roman" panose="02020603050405020304" pitchFamily="18" charset="0"/>
              </a:rPr>
              <a:t>Sivan</a:t>
            </a:r>
            <a:r>
              <a:rPr lang="sr-Latn-RS" sz="1700" dirty="0">
                <a:effectLst/>
                <a:latin typeface="Arial" panose="020B0604020202020204" pitchFamily="34" charset="0"/>
                <a:ea typeface="Calibri" panose="020F0502020204030204" pitchFamily="34" charset="0"/>
              </a:rPr>
              <a:t>, i </a:t>
            </a:r>
            <a:r>
              <a:rPr lang="sr-Latn-RS" sz="1700" b="1" dirty="0" err="1">
                <a:effectLst/>
                <a:latin typeface="Arial" panose="020B0604020202020204" pitchFamily="34" charset="0"/>
                <a:ea typeface="Times New Roman" panose="02020603050405020304" pitchFamily="18" charset="0"/>
              </a:rPr>
              <a:t>Dekel</a:t>
            </a:r>
            <a:r>
              <a:rPr lang="sr-Latn-RS" sz="1700" b="1" dirty="0">
                <a:effectLst/>
                <a:latin typeface="Arial" panose="020B0604020202020204" pitchFamily="34" charset="0"/>
                <a:ea typeface="Times New Roman" panose="02020603050405020304" pitchFamily="18" charset="0"/>
              </a:rPr>
              <a:t> Bor</a:t>
            </a:r>
            <a:r>
              <a:rPr lang="sr-Latn-RS" sz="1700" dirty="0">
                <a:effectLst/>
                <a:latin typeface="Arial" panose="020B0604020202020204" pitchFamily="34" charset="0"/>
                <a:ea typeface="Calibri" panose="020F0502020204030204" pitchFamily="34" charset="0"/>
              </a:rPr>
              <a:t>, </a:t>
            </a:r>
            <a:r>
              <a:rPr lang="sr-Latn-RS" sz="1700" dirty="0">
                <a:latin typeface="Arial" panose="020B0604020202020204" pitchFamily="34" charset="0"/>
                <a:ea typeface="Calibri" panose="020F0502020204030204" pitchFamily="34" charset="0"/>
              </a:rPr>
              <a:t>Violinista </a:t>
            </a:r>
            <a:r>
              <a:rPr lang="sr-Latn-RS" sz="1700" b="1" dirty="0">
                <a:effectLst/>
                <a:latin typeface="Arial" panose="020B0604020202020204" pitchFamily="34" charset="0"/>
                <a:ea typeface="Times New Roman" panose="02020603050405020304" pitchFamily="18" charset="0"/>
              </a:rPr>
              <a:t>Miri Ben-Ari</a:t>
            </a:r>
            <a:r>
              <a:rPr lang="sr-Latn-RS" sz="1700" dirty="0">
                <a:effectLst/>
                <a:latin typeface="Arial" panose="020B0604020202020204" pitchFamily="34" charset="0"/>
                <a:ea typeface="Calibri" panose="020F0502020204030204" pitchFamily="34" charset="0"/>
              </a:rPr>
              <a:t>, </a:t>
            </a:r>
            <a:r>
              <a:rPr lang="sr-Latn-RS" sz="1700" dirty="0">
                <a:latin typeface="Arial" panose="020B0604020202020204" pitchFamily="34" charset="0"/>
                <a:ea typeface="Calibri" panose="020F0502020204030204" pitchFamily="34" charset="0"/>
              </a:rPr>
              <a:t>saksofonista </a:t>
            </a:r>
            <a:r>
              <a:rPr lang="sr-Latn-RS" sz="1700" b="1" dirty="0" err="1">
                <a:effectLst/>
                <a:latin typeface="Arial" panose="020B0604020202020204" pitchFamily="34" charset="0"/>
                <a:ea typeface="Times New Roman" panose="02020603050405020304" pitchFamily="18" charset="0"/>
              </a:rPr>
              <a:t>Eyal</a:t>
            </a:r>
            <a:r>
              <a:rPr lang="sr-Latn-RS" sz="1700" b="1" dirty="0">
                <a:effectLst/>
                <a:latin typeface="Arial" panose="020B0604020202020204" pitchFamily="34" charset="0"/>
                <a:ea typeface="Times New Roman" panose="02020603050405020304" pitchFamily="18" charset="0"/>
              </a:rPr>
              <a:t> </a:t>
            </a:r>
            <a:r>
              <a:rPr lang="sr-Latn-RS" sz="1700" b="1" dirty="0" err="1">
                <a:effectLst/>
                <a:latin typeface="Arial" panose="020B0604020202020204" pitchFamily="34" charset="0"/>
                <a:ea typeface="Times New Roman" panose="02020603050405020304" pitchFamily="18" charset="0"/>
              </a:rPr>
              <a:t>Vilner</a:t>
            </a:r>
            <a:r>
              <a:rPr lang="sr-Latn-RS" sz="1700" dirty="0">
                <a:effectLst/>
                <a:latin typeface="Arial" panose="020B0604020202020204" pitchFamily="34" charset="0"/>
                <a:ea typeface="Calibri" panose="020F0502020204030204" pitchFamily="34" charset="0"/>
              </a:rPr>
              <a:t>, </a:t>
            </a:r>
            <a:r>
              <a:rPr lang="sr-Latn-RS" sz="1700" dirty="0">
                <a:latin typeface="Arial" panose="020B0604020202020204" pitchFamily="34" charset="0"/>
                <a:ea typeface="Calibri" panose="020F0502020204030204" pitchFamily="34" charset="0"/>
              </a:rPr>
              <a:t>i trubač </a:t>
            </a:r>
            <a:r>
              <a:rPr lang="sr-Latn-RS" sz="1700" b="1" dirty="0" err="1">
                <a:effectLst/>
                <a:latin typeface="Arial" panose="020B0604020202020204" pitchFamily="34" charset="0"/>
                <a:ea typeface="Times New Roman" panose="02020603050405020304" pitchFamily="18" charset="0"/>
              </a:rPr>
              <a:t>Itamar</a:t>
            </a:r>
            <a:r>
              <a:rPr lang="sr-Latn-RS" sz="1700" b="1" dirty="0">
                <a:effectLst/>
                <a:latin typeface="Arial" panose="020B0604020202020204" pitchFamily="34" charset="0"/>
                <a:ea typeface="Times New Roman" panose="02020603050405020304" pitchFamily="18" charset="0"/>
              </a:rPr>
              <a:t> </a:t>
            </a:r>
            <a:r>
              <a:rPr lang="sr-Latn-RS" sz="1700" b="1" dirty="0" err="1">
                <a:effectLst/>
                <a:latin typeface="Arial" panose="020B0604020202020204" pitchFamily="34" charset="0"/>
                <a:ea typeface="Times New Roman" panose="02020603050405020304" pitchFamily="18" charset="0"/>
              </a:rPr>
              <a:t>Borochov</a:t>
            </a:r>
            <a:r>
              <a:rPr lang="sr-Latn-RS" sz="1700" dirty="0">
                <a:effectLst/>
                <a:latin typeface="Arial" panose="020B0604020202020204" pitchFamily="34" charset="0"/>
                <a:ea typeface="Calibri" panose="020F0502020204030204" pitchFamily="34" charset="0"/>
              </a:rPr>
              <a:t>.</a:t>
            </a:r>
            <a:endParaRPr lang="en-US" sz="1700" dirty="0"/>
          </a:p>
        </p:txBody>
      </p:sp>
    </p:spTree>
    <p:extLst>
      <p:ext uri="{BB962C8B-B14F-4D97-AF65-F5344CB8AC3E}">
        <p14:creationId xmlns:p14="http://schemas.microsoft.com/office/powerpoint/2010/main" val="17606384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48D1-7101-925C-47C1-B3D2EADCDEB1}"/>
              </a:ext>
            </a:extLst>
          </p:cNvPr>
          <p:cNvSpPr>
            <a:spLocks noGrp="1"/>
          </p:cNvSpPr>
          <p:nvPr>
            <p:ph type="title"/>
          </p:nvPr>
        </p:nvSpPr>
        <p:spPr>
          <a:xfrm>
            <a:off x="4965430" y="629266"/>
            <a:ext cx="6586491" cy="1676603"/>
          </a:xfrm>
        </p:spPr>
        <p:txBody>
          <a:bodyPr>
            <a:normAutofit/>
          </a:bodyPr>
          <a:lstStyle/>
          <a:p>
            <a:r>
              <a:rPr lang="en-US" altLang="en-US" sz="5400" dirty="0" err="1">
                <a:latin typeface="Arial Unicode MS" panose="020B0604020202020204" pitchFamily="34" charset="-128"/>
                <a:cs typeface="Calibri" panose="020F0502020204030204" pitchFamily="34" charset="0"/>
              </a:rPr>
              <a:t>Avishai</a:t>
            </a:r>
            <a:r>
              <a:rPr lang="en-US" altLang="en-US" sz="5400" dirty="0">
                <a:latin typeface="Arial Unicode MS" panose="020B0604020202020204" pitchFamily="34" charset="-128"/>
                <a:cs typeface="Calibri" panose="020F0502020204030204" pitchFamily="34" charset="0"/>
              </a:rPr>
              <a:t> Cohen </a:t>
            </a:r>
            <a:endParaRPr lang="en-US" sz="5400" dirty="0"/>
          </a:p>
        </p:txBody>
      </p:sp>
      <p:sp>
        <p:nvSpPr>
          <p:cNvPr id="4" name="Rectangle 1">
            <a:extLst>
              <a:ext uri="{FF2B5EF4-FFF2-40B4-BE49-F238E27FC236}">
                <a16:creationId xmlns:a16="http://schemas.microsoft.com/office/drawing/2014/main" id="{CC24DF86-B612-8040-0E80-71D774DC5F8B}"/>
              </a:ext>
            </a:extLst>
          </p:cNvPr>
          <p:cNvSpPr>
            <a:spLocks noGrp="1" noChangeArrowheads="1"/>
          </p:cNvSpPr>
          <p:nvPr>
            <p:ph idx="1"/>
          </p:nvPr>
        </p:nvSpPr>
        <p:spPr bwMode="auto">
          <a:xfrm>
            <a:off x="4965431" y="2438400"/>
            <a:ext cx="6586489" cy="37854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fontScale="92500" lnSpcReduction="10000"/>
          </a:bodyPr>
          <a:lstStyle/>
          <a:p>
            <a:pPr marL="0" lvl="0" indent="0" eaLnBrk="0" fontAlgn="base" hangingPunct="0">
              <a:spcBef>
                <a:spcPct val="0"/>
              </a:spcBef>
              <a:spcAft>
                <a:spcPts val="600"/>
              </a:spcAft>
              <a:buNone/>
            </a:pPr>
            <a:r>
              <a:rPr kumimoji="0" lang="en-US" altLang="en-US" sz="2400" b="0" i="0" u="none" strike="noStrike" cap="none" normalizeH="0" baseline="0" dirty="0">
                <a:ln>
                  <a:noFill/>
                </a:ln>
                <a:effectLst/>
                <a:latin typeface="Arial Unicode MS" panose="020B0604020202020204" pitchFamily="34" charset="-128"/>
                <a:cs typeface="Calibri" panose="020F0502020204030204" pitchFamily="34" charset="0"/>
              </a:rPr>
              <a:t>— </a:t>
            </a:r>
            <a:br>
              <a:rPr kumimoji="0" lang="en-US" altLang="en-US" sz="2400" b="0" i="0" u="none" strike="noStrike" cap="none" normalizeH="0" baseline="0" dirty="0">
                <a:ln>
                  <a:noFill/>
                </a:ln>
                <a:effectLst/>
                <a:latin typeface="Arial Unicode MS" panose="020B0604020202020204" pitchFamily="34" charset="-128"/>
                <a:cs typeface="Calibri" panose="020F0502020204030204" pitchFamily="34" charset="0"/>
              </a:rPr>
            </a:br>
            <a:r>
              <a:rPr kumimoji="0" lang="en-US" altLang="en-US" sz="2400" b="0" i="0" u="none" strike="noStrike" cap="none" normalizeH="0" baseline="0" dirty="0">
                <a:ln>
                  <a:noFill/>
                </a:ln>
                <a:effectLst/>
                <a:latin typeface="Arial Unicode MS" panose="020B0604020202020204" pitchFamily="34" charset="-128"/>
                <a:cs typeface="Calibri" panose="020F0502020204030204" pitchFamily="34" charset="0"/>
                <a:hlinkClick r:id="rId3"/>
              </a:rPr>
              <a:t>• "Continuo" (2006) </a:t>
            </a:r>
            <a:br>
              <a:rPr kumimoji="0" lang="en-US" altLang="en-US" sz="2400" b="0" i="0" u="none" strike="noStrike" cap="none" normalizeH="0" baseline="0" dirty="0">
                <a:ln>
                  <a:noFill/>
                </a:ln>
                <a:effectLst/>
                <a:latin typeface="Arial Unicode MS" panose="020B0604020202020204" pitchFamily="34" charset="-128"/>
                <a:cs typeface="Calibri" panose="020F0502020204030204" pitchFamily="34" charset="0"/>
              </a:rPr>
            </a:br>
            <a:r>
              <a:rPr lang="en-US" altLang="en-US" sz="2400" dirty="0">
                <a:latin typeface="Arial Unicode MS" panose="020B0604020202020204" pitchFamily="34" charset="-128"/>
                <a:cs typeface="Calibri" panose="020F0502020204030204" pitchFamily="34" charset="0"/>
              </a:rPr>
              <a:t>• </a:t>
            </a:r>
            <a:r>
              <a:rPr lang="en-US" altLang="en-US" sz="2400" dirty="0" err="1">
                <a:latin typeface="Arial Unicode MS" panose="020B0604020202020204" pitchFamily="34" charset="-128"/>
                <a:cs typeface="Calibri" panose="020F0502020204030204" pitchFamily="34" charset="0"/>
              </a:rPr>
              <a:t>Mešanje</a:t>
            </a:r>
            <a:r>
              <a:rPr lang="en-US" altLang="en-US" sz="2400" dirty="0">
                <a:latin typeface="Arial Unicode MS" panose="020B0604020202020204" pitchFamily="34" charset="-128"/>
                <a:cs typeface="Calibri" panose="020F0502020204030204" pitchFamily="34" charset="0"/>
              </a:rPr>
              <a:t> </a:t>
            </a:r>
            <a:r>
              <a:rPr lang="en-US" altLang="en-US" sz="2400" dirty="0" err="1">
                <a:latin typeface="Arial Unicode MS" panose="020B0604020202020204" pitchFamily="34" charset="-128"/>
                <a:cs typeface="Calibri" panose="020F0502020204030204" pitchFamily="34" charset="0"/>
              </a:rPr>
              <a:t>klasičnih</a:t>
            </a:r>
            <a:r>
              <a:rPr lang="en-US" altLang="en-US" sz="2400" dirty="0">
                <a:latin typeface="Arial Unicode MS" panose="020B0604020202020204" pitchFamily="34" charset="-128"/>
                <a:cs typeface="Calibri" panose="020F0502020204030204" pitchFamily="34" charset="0"/>
              </a:rPr>
              <a:t>, </a:t>
            </a:r>
            <a:r>
              <a:rPr lang="en-US" altLang="en-US" sz="2400" dirty="0" err="1">
                <a:latin typeface="Arial Unicode MS" panose="020B0604020202020204" pitchFamily="34" charset="-128"/>
                <a:cs typeface="Calibri" panose="020F0502020204030204" pitchFamily="34" charset="0"/>
              </a:rPr>
              <a:t>bliskoistočnih</a:t>
            </a:r>
            <a:r>
              <a:rPr lang="en-US" altLang="en-US" sz="2400" dirty="0">
                <a:latin typeface="Arial Unicode MS" panose="020B0604020202020204" pitchFamily="34" charset="-128"/>
                <a:cs typeface="Calibri" panose="020F0502020204030204" pitchFamily="34" charset="0"/>
              </a:rPr>
              <a:t> </a:t>
            </a:r>
            <a:r>
              <a:rPr lang="en-US" altLang="en-US" sz="2400" dirty="0" err="1">
                <a:latin typeface="Arial Unicode MS" panose="020B0604020202020204" pitchFamily="34" charset="-128"/>
                <a:cs typeface="Calibri" panose="020F0502020204030204" pitchFamily="34" charset="0"/>
              </a:rPr>
              <a:t>i</a:t>
            </a:r>
            <a:r>
              <a:rPr lang="en-US" altLang="en-US" sz="2400" dirty="0">
                <a:latin typeface="Arial Unicode MS" panose="020B0604020202020204" pitchFamily="34" charset="-128"/>
                <a:cs typeface="Calibri" panose="020F0502020204030204" pitchFamily="34" charset="0"/>
              </a:rPr>
              <a:t> </a:t>
            </a:r>
            <a:r>
              <a:rPr lang="en-US" altLang="en-US" sz="2400" dirty="0" err="1">
                <a:latin typeface="Arial Unicode MS" panose="020B0604020202020204" pitchFamily="34" charset="-128"/>
                <a:cs typeface="Calibri" panose="020F0502020204030204" pitchFamily="34" charset="0"/>
              </a:rPr>
              <a:t>džez</a:t>
            </a:r>
            <a:r>
              <a:rPr lang="en-US" altLang="en-US" sz="2400" dirty="0">
                <a:latin typeface="Arial Unicode MS" panose="020B0604020202020204" pitchFamily="34" charset="-128"/>
                <a:cs typeface="Calibri" panose="020F0502020204030204" pitchFamily="34" charset="0"/>
              </a:rPr>
              <a:t> </a:t>
            </a:r>
            <a:r>
              <a:rPr lang="sr-Latn-RS" altLang="en-US" sz="2400" dirty="0">
                <a:latin typeface="Arial Unicode MS" panose="020B0604020202020204" pitchFamily="34" charset="-128"/>
                <a:cs typeface="Calibri" panose="020F0502020204030204" pitchFamily="34" charset="0"/>
              </a:rPr>
              <a:t>uticaja</a:t>
            </a:r>
            <a:br>
              <a:rPr lang="en-US" altLang="en-US" sz="2400" dirty="0">
                <a:latin typeface="Arial Unicode MS" panose="020B0604020202020204" pitchFamily="34" charset="-128"/>
                <a:cs typeface="Calibri" panose="020F0502020204030204" pitchFamily="34" charset="0"/>
              </a:rPr>
            </a:br>
            <a:r>
              <a:rPr lang="en-US" altLang="en-US" sz="2400" dirty="0">
                <a:latin typeface="Arial Unicode MS" panose="020B0604020202020204" pitchFamily="34" charset="-128"/>
                <a:cs typeface="Calibri" panose="020F0502020204030204" pitchFamily="34" charset="0"/>
              </a:rPr>
              <a:t>• </a:t>
            </a:r>
            <a:r>
              <a:rPr lang="en-US" altLang="en-US" sz="2400" dirty="0" err="1">
                <a:latin typeface="Arial Unicode MS" panose="020B0604020202020204" pitchFamily="34" charset="-128"/>
                <a:cs typeface="Calibri" panose="020F0502020204030204" pitchFamily="34" charset="0"/>
              </a:rPr>
              <a:t>Jedan</a:t>
            </a:r>
            <a:r>
              <a:rPr lang="en-US" altLang="en-US" sz="2400" dirty="0">
                <a:latin typeface="Arial Unicode MS" panose="020B0604020202020204" pitchFamily="34" charset="-128"/>
                <a:cs typeface="Calibri" panose="020F0502020204030204" pitchFamily="34" charset="0"/>
              </a:rPr>
              <a:t> od "</a:t>
            </a:r>
            <a:r>
              <a:rPr lang="en-US" altLang="en-US" sz="2400" dirty="0" err="1">
                <a:latin typeface="Arial Unicode MS" panose="020B0604020202020204" pitchFamily="34" charset="-128"/>
                <a:cs typeface="Calibri" panose="020F0502020204030204" pitchFamily="34" charset="0"/>
              </a:rPr>
              <a:t>prv</a:t>
            </a:r>
            <a:r>
              <a:rPr lang="sr-Latn-RS" altLang="en-US" sz="2400" dirty="0">
                <a:latin typeface="Arial Unicode MS" panose="020B0604020202020204" pitchFamily="34" charset="-128"/>
                <a:cs typeface="Calibri" panose="020F0502020204030204" pitchFamily="34" charset="0"/>
              </a:rPr>
              <a:t>ih talasa</a:t>
            </a:r>
            <a:r>
              <a:rPr lang="en-US" altLang="en-US" sz="2400" dirty="0">
                <a:latin typeface="Arial Unicode MS" panose="020B0604020202020204" pitchFamily="34" charset="-128"/>
                <a:cs typeface="Calibri" panose="020F0502020204030204" pitchFamily="34" charset="0"/>
              </a:rPr>
              <a:t>" </a:t>
            </a:r>
            <a:r>
              <a:rPr lang="en-US" altLang="en-US" sz="2400" dirty="0" err="1">
                <a:latin typeface="Arial Unicode MS" panose="020B0604020202020204" pitchFamily="34" charset="-128"/>
                <a:cs typeface="Calibri" panose="020F0502020204030204" pitchFamily="34" charset="0"/>
              </a:rPr>
              <a:t>izraelskih</a:t>
            </a:r>
            <a:r>
              <a:rPr lang="en-US" altLang="en-US" sz="2400" dirty="0">
                <a:latin typeface="Arial Unicode MS" panose="020B0604020202020204" pitchFamily="34" charset="-128"/>
                <a:cs typeface="Calibri" panose="020F0502020204030204" pitchFamily="34" charset="0"/>
              </a:rPr>
              <a:t> </a:t>
            </a:r>
            <a:r>
              <a:rPr lang="en-US" altLang="en-US" sz="2400" dirty="0" err="1">
                <a:latin typeface="Arial Unicode MS" panose="020B0604020202020204" pitchFamily="34" charset="-128"/>
                <a:cs typeface="Calibri" panose="020F0502020204030204" pitchFamily="34" charset="0"/>
              </a:rPr>
              <a:t>muzičara</a:t>
            </a:r>
            <a:r>
              <a:rPr lang="en-US" altLang="en-US" sz="2400" dirty="0">
                <a:latin typeface="Arial Unicode MS" panose="020B0604020202020204" pitchFamily="34" charset="-128"/>
                <a:cs typeface="Calibri" panose="020F0502020204030204" pitchFamily="34" charset="0"/>
              </a:rPr>
              <a:t> koji </a:t>
            </a:r>
            <a:r>
              <a:rPr lang="en-US" altLang="en-US" sz="2400" dirty="0" err="1">
                <a:latin typeface="Arial Unicode MS" panose="020B0604020202020204" pitchFamily="34" charset="-128"/>
                <a:cs typeface="Calibri" panose="020F0502020204030204" pitchFamily="34" charset="0"/>
              </a:rPr>
              <a:t>osniva</a:t>
            </a:r>
            <a:r>
              <a:rPr lang="en-US" altLang="en-US" sz="2400" dirty="0">
                <a:latin typeface="Arial Unicode MS" panose="020B0604020202020204" pitchFamily="34" charset="-128"/>
                <a:cs typeface="Calibri" panose="020F0502020204030204" pitchFamily="34" charset="0"/>
              </a:rPr>
              <a:t> "</a:t>
            </a:r>
            <a:r>
              <a:rPr kumimoji="0" lang="en-US" altLang="en-US" sz="2400" b="0" i="0" u="none" strike="noStrike" cap="none" normalizeH="0" baseline="0" dirty="0">
                <a:ln>
                  <a:noFill/>
                </a:ln>
                <a:effectLst/>
                <a:latin typeface="Arial Unicode MS" panose="020B0604020202020204" pitchFamily="34" charset="-128"/>
                <a:cs typeface="Calibri" panose="020F0502020204030204" pitchFamily="34" charset="0"/>
              </a:rPr>
              <a:t>New York-Israel corridor" </a:t>
            </a:r>
          </a:p>
          <a:p>
            <a:pPr marL="0" lvl="0" indent="0" eaLnBrk="0" fontAlgn="base" hangingPunct="0">
              <a:spcBef>
                <a:spcPct val="0"/>
              </a:spcBef>
              <a:spcAft>
                <a:spcPts val="600"/>
              </a:spcAft>
              <a:buNone/>
            </a:pPr>
            <a:r>
              <a:rPr lang="en-US" sz="1600" dirty="0" err="1">
                <a:solidFill>
                  <a:srgbClr val="202122"/>
                </a:solidFill>
                <a:latin typeface="Arial" panose="020B0604020202020204" pitchFamily="34" charset="0"/>
              </a:rPr>
              <a:t>Avishai</a:t>
            </a:r>
            <a:r>
              <a:rPr lang="en-US" sz="1600" dirty="0">
                <a:solidFill>
                  <a:srgbClr val="202122"/>
                </a:solidFill>
                <a:latin typeface="Arial" panose="020B0604020202020204" pitchFamily="34" charset="0"/>
              </a:rPr>
              <a:t> je </a:t>
            </a:r>
            <a:r>
              <a:rPr lang="en-US" sz="1600" dirty="0" err="1">
                <a:solidFill>
                  <a:srgbClr val="202122"/>
                </a:solidFill>
                <a:latin typeface="Arial" panose="020B0604020202020204" pitchFamily="34" charset="0"/>
              </a:rPr>
              <a:t>rođen</a:t>
            </a:r>
            <a:r>
              <a:rPr lang="en-US" sz="1600" dirty="0">
                <a:solidFill>
                  <a:srgbClr val="202122"/>
                </a:solidFill>
                <a:latin typeface="Arial" panose="020B0604020202020204" pitchFamily="34" charset="0"/>
              </a:rPr>
              <a:t> u </a:t>
            </a:r>
            <a:r>
              <a:rPr lang="en-US" sz="1600" dirty="0" err="1">
                <a:solidFill>
                  <a:srgbClr val="202122"/>
                </a:solidFill>
                <a:latin typeface="Arial" panose="020B0604020202020204" pitchFamily="34" charset="0"/>
              </a:rPr>
              <a:t>Kabriju</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kibucu</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na</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severu</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Izraela</a:t>
            </a:r>
            <a:r>
              <a:rPr lang="en-US" sz="1600" dirty="0">
                <a:solidFill>
                  <a:srgbClr val="202122"/>
                </a:solidFill>
                <a:latin typeface="Arial" panose="020B0604020202020204" pitchFamily="34" charset="0"/>
              </a:rPr>
              <a:t>. On </a:t>
            </a:r>
            <a:r>
              <a:rPr lang="en-US" sz="1600" dirty="0" err="1">
                <a:solidFill>
                  <a:srgbClr val="202122"/>
                </a:solidFill>
                <a:latin typeface="Arial" panose="020B0604020202020204" pitchFamily="34" charset="0"/>
              </a:rPr>
              <a:t>ima</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špansko-jevrejsko</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grčko-jevrejsko</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i</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poljsko-jevrejsko</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poreklo</a:t>
            </a:r>
            <a:r>
              <a:rPr lang="en-US" sz="1600" dirty="0">
                <a:solidFill>
                  <a:srgbClr val="202122"/>
                </a:solidFill>
                <a:latin typeface="Arial" panose="020B0604020202020204" pitchFamily="34" charset="0"/>
              </a:rPr>
              <a:t>. </a:t>
            </a:r>
          </a:p>
          <a:p>
            <a:pPr marL="0" lvl="0" indent="0" eaLnBrk="0" fontAlgn="base" hangingPunct="0">
              <a:spcBef>
                <a:spcPct val="0"/>
              </a:spcBef>
              <a:spcAft>
                <a:spcPts val="600"/>
              </a:spcAft>
              <a:buNone/>
            </a:pPr>
            <a:r>
              <a:rPr lang="en-US" sz="1600" dirty="0" err="1">
                <a:solidFill>
                  <a:srgbClr val="202122"/>
                </a:solidFill>
                <a:latin typeface="Arial" panose="020B0604020202020204" pitchFamily="34" charset="0"/>
              </a:rPr>
              <a:t>Počeo</a:t>
            </a:r>
            <a:r>
              <a:rPr lang="en-US" sz="1600" dirty="0">
                <a:solidFill>
                  <a:srgbClr val="202122"/>
                </a:solidFill>
                <a:latin typeface="Arial" panose="020B0604020202020204" pitchFamily="34" charset="0"/>
              </a:rPr>
              <a:t> je da </a:t>
            </a:r>
            <a:r>
              <a:rPr lang="en-US" sz="1600" dirty="0" err="1">
                <a:solidFill>
                  <a:srgbClr val="202122"/>
                </a:solidFill>
                <a:latin typeface="Arial" panose="020B0604020202020204" pitchFamily="34" charset="0"/>
              </a:rPr>
              <a:t>svira</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klavir</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sa</a:t>
            </a:r>
            <a:r>
              <a:rPr lang="en-US" sz="1600" dirty="0">
                <a:solidFill>
                  <a:srgbClr val="202122"/>
                </a:solidFill>
                <a:latin typeface="Arial" panose="020B0604020202020204" pitchFamily="34" charset="0"/>
              </a:rPr>
              <a:t> 9 godina, </a:t>
            </a:r>
            <a:r>
              <a:rPr lang="en-US" sz="1600" dirty="0" err="1">
                <a:solidFill>
                  <a:srgbClr val="202122"/>
                </a:solidFill>
                <a:latin typeface="Arial" panose="020B0604020202020204" pitchFamily="34" charset="0"/>
              </a:rPr>
              <a:t>ali</a:t>
            </a:r>
            <a:r>
              <a:rPr lang="en-US" sz="1600" dirty="0">
                <a:solidFill>
                  <a:srgbClr val="202122"/>
                </a:solidFill>
                <a:latin typeface="Arial" panose="020B0604020202020204" pitchFamily="34" charset="0"/>
              </a:rPr>
              <a:t> se </a:t>
            </a:r>
            <a:r>
              <a:rPr lang="en-US" sz="1600" dirty="0" err="1">
                <a:solidFill>
                  <a:srgbClr val="202122"/>
                </a:solidFill>
                <a:latin typeface="Arial" panose="020B0604020202020204" pitchFamily="34" charset="0"/>
              </a:rPr>
              <a:t>sa</a:t>
            </a:r>
            <a:r>
              <a:rPr lang="en-US" sz="1600" dirty="0">
                <a:solidFill>
                  <a:srgbClr val="202122"/>
                </a:solidFill>
                <a:latin typeface="Arial" panose="020B0604020202020204" pitchFamily="34" charset="0"/>
              </a:rPr>
              <a:t> 14 godina </a:t>
            </a:r>
            <a:r>
              <a:rPr lang="en-US" sz="1600" dirty="0" err="1">
                <a:solidFill>
                  <a:srgbClr val="202122"/>
                </a:solidFill>
                <a:latin typeface="Arial" panose="020B0604020202020204" pitchFamily="34" charset="0"/>
              </a:rPr>
              <a:t>promenio</a:t>
            </a:r>
            <a:r>
              <a:rPr lang="en-US" sz="1600" dirty="0">
                <a:solidFill>
                  <a:srgbClr val="202122"/>
                </a:solidFill>
                <a:latin typeface="Arial" panose="020B0604020202020204" pitchFamily="34" charset="0"/>
              </a:rPr>
              <a:t> u bas </a:t>
            </a:r>
            <a:r>
              <a:rPr lang="en-US" sz="1600" dirty="0" err="1">
                <a:solidFill>
                  <a:srgbClr val="202122"/>
                </a:solidFill>
                <a:latin typeface="Arial" panose="020B0604020202020204" pitchFamily="34" charset="0"/>
              </a:rPr>
              <a:t>gitaru</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inspirisan</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basistom</a:t>
            </a:r>
            <a:r>
              <a:rPr lang="en-US" sz="1600" dirty="0">
                <a:solidFill>
                  <a:srgbClr val="202122"/>
                </a:solidFill>
                <a:latin typeface="Arial" panose="020B0604020202020204" pitchFamily="34" charset="0"/>
              </a:rPr>
              <a:t> Jaco </a:t>
            </a:r>
            <a:r>
              <a:rPr lang="en-US" sz="1600" dirty="0" err="1">
                <a:solidFill>
                  <a:srgbClr val="202122"/>
                </a:solidFill>
                <a:latin typeface="Arial" panose="020B0604020202020204" pitchFamily="34" charset="0"/>
              </a:rPr>
              <a:t>Pastoriusom</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čiju</a:t>
            </a:r>
            <a:r>
              <a:rPr lang="en-US" sz="1600" dirty="0">
                <a:solidFill>
                  <a:srgbClr val="202122"/>
                </a:solidFill>
                <a:latin typeface="Arial" panose="020B0604020202020204" pitchFamily="34" charset="0"/>
              </a:rPr>
              <a:t> je </a:t>
            </a:r>
            <a:r>
              <a:rPr lang="en-US" sz="1600" dirty="0" err="1">
                <a:solidFill>
                  <a:srgbClr val="202122"/>
                </a:solidFill>
                <a:latin typeface="Arial" panose="020B0604020202020204" pitchFamily="34" charset="0"/>
              </a:rPr>
              <a:t>muziku</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Koenu</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predstavio</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nastavnik</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muzike</a:t>
            </a:r>
            <a:r>
              <a:rPr lang="en-US" sz="1600" dirty="0">
                <a:solidFill>
                  <a:srgbClr val="202122"/>
                </a:solidFill>
                <a:latin typeface="Arial" panose="020B0604020202020204" pitchFamily="34" charset="0"/>
              </a:rPr>
              <a:t> u Sent </a:t>
            </a:r>
            <a:r>
              <a:rPr lang="en-US" sz="1600" dirty="0" err="1">
                <a:solidFill>
                  <a:srgbClr val="202122"/>
                </a:solidFill>
                <a:latin typeface="Arial" panose="020B0604020202020204" pitchFamily="34" charset="0"/>
              </a:rPr>
              <a:t>Luisu</a:t>
            </a:r>
            <a:r>
              <a:rPr lang="en-US" sz="1600" dirty="0">
                <a:solidFill>
                  <a:srgbClr val="202122"/>
                </a:solidFill>
                <a:latin typeface="Arial" panose="020B0604020202020204" pitchFamily="34" charset="0"/>
              </a:rPr>
              <a:t> u </a:t>
            </a:r>
            <a:r>
              <a:rPr lang="en-US" sz="1600" dirty="0" err="1">
                <a:solidFill>
                  <a:srgbClr val="202122"/>
                </a:solidFill>
                <a:latin typeface="Arial" panose="020B0604020202020204" pitchFamily="34" charset="0"/>
              </a:rPr>
              <a:t>Misuriju</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gde</a:t>
            </a:r>
            <a:r>
              <a:rPr lang="en-US" sz="1600" dirty="0">
                <a:solidFill>
                  <a:srgbClr val="202122"/>
                </a:solidFill>
                <a:latin typeface="Arial" panose="020B0604020202020204" pitchFamily="34" charset="0"/>
              </a:rPr>
              <a:t> se Koen </a:t>
            </a:r>
            <a:r>
              <a:rPr lang="en-US" sz="1600" dirty="0" err="1">
                <a:solidFill>
                  <a:srgbClr val="202122"/>
                </a:solidFill>
                <a:latin typeface="Arial" panose="020B0604020202020204" pitchFamily="34" charset="0"/>
              </a:rPr>
              <a:t>kao</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tinejdžer</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preselio</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sa</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porodicom</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Kada</a:t>
            </a:r>
            <a:r>
              <a:rPr lang="en-US" sz="1600" dirty="0">
                <a:solidFill>
                  <a:srgbClr val="202122"/>
                </a:solidFill>
                <a:latin typeface="Arial" panose="020B0604020202020204" pitchFamily="34" charset="0"/>
              </a:rPr>
              <a:t> se </a:t>
            </a:r>
            <a:r>
              <a:rPr lang="en-US" sz="1600" dirty="0" err="1">
                <a:solidFill>
                  <a:srgbClr val="202122"/>
                </a:solidFill>
                <a:latin typeface="Arial" panose="020B0604020202020204" pitchFamily="34" charset="0"/>
              </a:rPr>
              <a:t>njegova</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porodica</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vratila</a:t>
            </a:r>
            <a:r>
              <a:rPr lang="en-US" sz="1600" dirty="0">
                <a:solidFill>
                  <a:srgbClr val="202122"/>
                </a:solidFill>
                <a:latin typeface="Arial" panose="020B0604020202020204" pitchFamily="34" charset="0"/>
              </a:rPr>
              <a:t> u </a:t>
            </a:r>
            <a:r>
              <a:rPr lang="en-US" sz="1600" dirty="0" err="1">
                <a:solidFill>
                  <a:srgbClr val="202122"/>
                </a:solidFill>
                <a:latin typeface="Arial" panose="020B0604020202020204" pitchFamily="34" charset="0"/>
              </a:rPr>
              <a:t>Izrael</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pridružio</a:t>
            </a:r>
            <a:r>
              <a:rPr lang="en-US" sz="1600" dirty="0">
                <a:solidFill>
                  <a:srgbClr val="202122"/>
                </a:solidFill>
                <a:latin typeface="Arial" panose="020B0604020202020204" pitchFamily="34" charset="0"/>
              </a:rPr>
              <a:t> se </a:t>
            </a:r>
            <a:r>
              <a:rPr lang="en-US" sz="1600" b="1" dirty="0" err="1">
                <a:solidFill>
                  <a:srgbClr val="202122"/>
                </a:solidFill>
                <a:latin typeface="Arial" panose="020B0604020202020204" pitchFamily="34" charset="0"/>
              </a:rPr>
              <a:t>Muzičko-umetničkoj</a:t>
            </a:r>
            <a:r>
              <a:rPr lang="en-US" sz="1600" b="1" dirty="0">
                <a:solidFill>
                  <a:srgbClr val="202122"/>
                </a:solidFill>
                <a:latin typeface="Arial" panose="020B0604020202020204" pitchFamily="34" charset="0"/>
              </a:rPr>
              <a:t> </a:t>
            </a:r>
            <a:r>
              <a:rPr lang="en-US" sz="1600" b="1" dirty="0" err="1">
                <a:solidFill>
                  <a:srgbClr val="202122"/>
                </a:solidFill>
                <a:latin typeface="Arial" panose="020B0604020202020204" pitchFamily="34" charset="0"/>
              </a:rPr>
              <a:t>akademiji</a:t>
            </a:r>
            <a:r>
              <a:rPr lang="en-US" sz="1600" b="1" dirty="0">
                <a:solidFill>
                  <a:srgbClr val="202122"/>
                </a:solidFill>
                <a:latin typeface="Arial" panose="020B0604020202020204" pitchFamily="34" charset="0"/>
              </a:rPr>
              <a:t> u </a:t>
            </a:r>
            <a:r>
              <a:rPr lang="en-US" sz="1600" b="1" dirty="0" err="1">
                <a:solidFill>
                  <a:srgbClr val="202122"/>
                </a:solidFill>
                <a:latin typeface="Arial" panose="020B0604020202020204" pitchFamily="34" charset="0"/>
              </a:rPr>
              <a:t>Jerusalimu</a:t>
            </a:r>
            <a:r>
              <a:rPr lang="en-US" sz="1600" b="1"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sa</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fokusom</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na</a:t>
            </a:r>
            <a:r>
              <a:rPr lang="en-US" sz="1600" dirty="0">
                <a:solidFill>
                  <a:srgbClr val="202122"/>
                </a:solidFill>
                <a:latin typeface="Arial" panose="020B0604020202020204" pitchFamily="34" charset="0"/>
              </a:rPr>
              <a:t> </a:t>
            </a:r>
            <a:r>
              <a:rPr lang="en-US" sz="1600" dirty="0" err="1">
                <a:solidFill>
                  <a:srgbClr val="202122"/>
                </a:solidFill>
                <a:latin typeface="Arial" panose="020B0604020202020204" pitchFamily="34" charset="0"/>
              </a:rPr>
              <a:t>akustični</a:t>
            </a:r>
            <a:r>
              <a:rPr lang="en-US" sz="1600" dirty="0">
                <a:solidFill>
                  <a:srgbClr val="202122"/>
                </a:solidFill>
                <a:latin typeface="Arial" panose="020B0604020202020204" pitchFamily="34" charset="0"/>
              </a:rPr>
              <a:t> bas. 
</a:t>
            </a:r>
            <a:br>
              <a:rPr kumimoji="0" lang="en-US" altLang="en-US" sz="2400" b="0" i="0" u="none" strike="noStrike" cap="none" normalizeH="0" baseline="0" dirty="0">
                <a:ln>
                  <a:noFill/>
                </a:ln>
                <a:effectLst/>
                <a:latin typeface="Arial Unicode MS" panose="020B0604020202020204" pitchFamily="34" charset="-128"/>
                <a:cs typeface="Calibri" panose="020F0502020204030204" pitchFamily="34" charset="0"/>
              </a:rPr>
            </a:br>
            <a:endParaRPr kumimoji="0" lang="en-US" altLang="en-US" sz="2400" b="0" i="0" u="none" strike="noStrike" cap="none" normalizeH="0" baseline="0" dirty="0">
              <a:ln>
                <a:noFill/>
              </a:ln>
              <a:effectLst/>
              <a:latin typeface="Arial" panose="020B0604020202020204" pitchFamily="34" charset="0"/>
            </a:endParaRPr>
          </a:p>
        </p:txBody>
      </p:sp>
      <p:pic>
        <p:nvPicPr>
          <p:cNvPr id="3074" name="Picture 2" descr="Avishai Cohen">
            <a:extLst>
              <a:ext uri="{FF2B5EF4-FFF2-40B4-BE49-F238E27FC236}">
                <a16:creationId xmlns:a16="http://schemas.microsoft.com/office/drawing/2014/main" id="{CB7FEF60-D24F-28AD-5F53-FB82FE4328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073"/>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Online Media 4" title="Avishai Cohen - Nu Nu">
            <a:hlinkClick r:id="" action="ppaction://media"/>
            <a:extLst>
              <a:ext uri="{FF2B5EF4-FFF2-40B4-BE49-F238E27FC236}">
                <a16:creationId xmlns:a16="http://schemas.microsoft.com/office/drawing/2014/main" id="{587AC34D-EA72-9037-527E-D8CFC35512AC}"/>
              </a:ext>
            </a:extLst>
          </p:cNvPr>
          <p:cNvPicPr>
            <a:picLocks noRot="1" noChangeAspect="1"/>
          </p:cNvPicPr>
          <p:nvPr>
            <a:videoFile r:link="rId1"/>
          </p:nvPr>
        </p:nvPicPr>
        <p:blipFill>
          <a:blip r:embed="rId5"/>
          <a:stretch>
            <a:fillRect/>
          </a:stretch>
        </p:blipFill>
        <p:spPr>
          <a:xfrm>
            <a:off x="9802009" y="441407"/>
            <a:ext cx="2540000" cy="1435100"/>
          </a:xfrm>
          <a:prstGeom prst="rect">
            <a:avLst/>
          </a:prstGeom>
        </p:spPr>
      </p:pic>
    </p:spTree>
    <p:extLst>
      <p:ext uri="{BB962C8B-B14F-4D97-AF65-F5344CB8AC3E}">
        <p14:creationId xmlns:p14="http://schemas.microsoft.com/office/powerpoint/2010/main" val="338975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A48F9-D5E3-3B6E-2CE4-48A1776C6FE1}"/>
              </a:ext>
            </a:extLst>
          </p:cNvPr>
          <p:cNvSpPr>
            <a:spLocks noGrp="1"/>
          </p:cNvSpPr>
          <p:nvPr>
            <p:ph type="title"/>
          </p:nvPr>
        </p:nvSpPr>
        <p:spPr>
          <a:xfrm>
            <a:off x="648928" y="338328"/>
            <a:ext cx="3685032" cy="1608328"/>
          </a:xfrm>
        </p:spPr>
        <p:txBody>
          <a:bodyPr>
            <a:normAutofit/>
          </a:bodyPr>
          <a:lstStyle/>
          <a:p>
            <a:r>
              <a:rPr lang="en-US" sz="3600" dirty="0" err="1"/>
              <a:t>Klezmer+Jazz</a:t>
            </a:r>
            <a:endParaRPr lang="en-US" sz="3600" dirty="0"/>
          </a:p>
        </p:txBody>
      </p:sp>
      <p:sp>
        <p:nvSpPr>
          <p:cNvPr id="7" name="Content Placeholder 6">
            <a:extLst>
              <a:ext uri="{FF2B5EF4-FFF2-40B4-BE49-F238E27FC236}">
                <a16:creationId xmlns:a16="http://schemas.microsoft.com/office/drawing/2014/main" id="{A8E1F7ED-6FEC-46F9-FE99-5D9555A19128}"/>
              </a:ext>
            </a:extLst>
          </p:cNvPr>
          <p:cNvSpPr>
            <a:spLocks noGrp="1"/>
          </p:cNvSpPr>
          <p:nvPr>
            <p:ph idx="1"/>
          </p:nvPr>
        </p:nvSpPr>
        <p:spPr>
          <a:xfrm>
            <a:off x="4084320" y="335084"/>
            <a:ext cx="7455407" cy="1608328"/>
          </a:xfrm>
        </p:spPr>
        <p:txBody>
          <a:bodyPr anchor="ctr">
            <a:normAutofit lnSpcReduction="10000"/>
          </a:bodyPr>
          <a:lstStyle/>
          <a:p>
            <a:r>
              <a:rPr lang="en-US" sz="1400" b="1" i="0" dirty="0">
                <a:effectLst/>
                <a:latin typeface="Arial" panose="020B0604020202020204" pitchFamily="34" charset="0"/>
              </a:rPr>
              <a:t>Gabriele Coen</a:t>
            </a:r>
            <a:r>
              <a:rPr lang="en-US" sz="1400" b="0" i="0" dirty="0">
                <a:effectLst/>
                <a:latin typeface="Arial" panose="020B0604020202020204" pitchFamily="34" charset="0"/>
              </a:rPr>
              <a:t> (</a:t>
            </a:r>
            <a:r>
              <a:rPr lang="en-US" sz="1400" b="0" i="0" u="none" strike="noStrike" dirty="0">
                <a:effectLst/>
                <a:latin typeface="Arial" panose="020B0604020202020204" pitchFamily="34" charset="0"/>
                <a:hlinkClick r:id="rId3" tooltip="1970"/>
              </a:rPr>
              <a:t>1970</a:t>
            </a:r>
            <a:r>
              <a:rPr lang="en-US" sz="1400" b="0" i="0" dirty="0">
                <a:effectLst/>
                <a:latin typeface="Arial" panose="020B0604020202020204" pitchFamily="34" charset="0"/>
              </a:rPr>
              <a:t> - </a:t>
            </a:r>
            <a:r>
              <a:rPr lang="en-US" sz="1400" dirty="0">
                <a:latin typeface="Arial" panose="020B0604020202020204" pitchFamily="34" charset="0"/>
              </a:rPr>
              <a:t>) je </a:t>
            </a:r>
            <a:r>
              <a:rPr lang="en-US" sz="1400" dirty="0" err="1">
                <a:latin typeface="Arial" panose="020B0604020202020204" pitchFamily="34" charset="0"/>
              </a:rPr>
              <a:t>italijanski</a:t>
            </a:r>
            <a:r>
              <a:rPr lang="en-US" sz="1400" dirty="0">
                <a:latin typeface="Arial" panose="020B0604020202020204" pitchFamily="34" charset="0"/>
              </a:rPr>
              <a:t> </a:t>
            </a:r>
            <a:r>
              <a:rPr lang="en-US" sz="1400" dirty="0" err="1">
                <a:latin typeface="Arial" panose="020B0604020202020204" pitchFamily="34" charset="0"/>
              </a:rPr>
              <a:t>saksofonista</a:t>
            </a:r>
            <a:r>
              <a:rPr lang="en-US" sz="1400" dirty="0">
                <a:latin typeface="Arial" panose="020B0604020202020204" pitchFamily="34" charset="0"/>
              </a:rPr>
              <a:t> , </a:t>
            </a:r>
            <a:r>
              <a:rPr lang="en-US" sz="1400" dirty="0" err="1">
                <a:latin typeface="Arial" panose="020B0604020202020204" pitchFamily="34" charset="0"/>
              </a:rPr>
              <a:t>klarinetista</a:t>
            </a:r>
            <a:r>
              <a:rPr lang="en-US" sz="1400" dirty="0">
                <a:latin typeface="Arial" panose="020B0604020202020204" pitchFamily="34" charset="0"/>
              </a:rPr>
              <a:t> </a:t>
            </a:r>
            <a:r>
              <a:rPr lang="en-US" sz="1400" dirty="0" err="1">
                <a:latin typeface="Arial" panose="020B0604020202020204" pitchFamily="34" charset="0"/>
              </a:rPr>
              <a:t>i</a:t>
            </a:r>
            <a:r>
              <a:rPr lang="en-US" sz="1400" dirty="0">
                <a:latin typeface="Arial" panose="020B0604020202020204" pitchFamily="34" charset="0"/>
              </a:rPr>
              <a:t> flautist , </a:t>
            </a:r>
            <a:r>
              <a:rPr lang="en-US" sz="1400" dirty="0" err="1">
                <a:latin typeface="Arial" panose="020B0604020202020204" pitchFamily="34" charset="0"/>
              </a:rPr>
              <a:t>aktivan</a:t>
            </a:r>
            <a:r>
              <a:rPr lang="en-US" sz="1400" dirty="0">
                <a:latin typeface="Arial" panose="020B0604020202020204" pitchFamily="34" charset="0"/>
              </a:rPr>
              <a:t> u </a:t>
            </a:r>
            <a:r>
              <a:rPr lang="en-US" sz="1400" dirty="0" err="1">
                <a:latin typeface="Arial" panose="020B0604020202020204" pitchFamily="34" charset="0"/>
              </a:rPr>
              <a:t>raznim</a:t>
            </a:r>
            <a:r>
              <a:rPr lang="en-US" sz="1400" dirty="0">
                <a:latin typeface="Arial" panose="020B0604020202020204" pitchFamily="34" charset="0"/>
              </a:rPr>
              <a:t> </a:t>
            </a:r>
            <a:r>
              <a:rPr lang="en-US" sz="1400" dirty="0" err="1">
                <a:latin typeface="Arial" panose="020B0604020202020204" pitchFamily="34" charset="0"/>
              </a:rPr>
              <a:t>ansamblima</a:t>
            </a:r>
            <a:r>
              <a:rPr lang="en-US" sz="1400" dirty="0">
                <a:latin typeface="Arial" panose="020B0604020202020204" pitchFamily="34" charset="0"/>
              </a:rPr>
              <a:t> , </a:t>
            </a:r>
            <a:r>
              <a:rPr lang="en-US" sz="1400" dirty="0" err="1">
                <a:latin typeface="Arial" panose="020B0604020202020204" pitchFamily="34" charset="0"/>
              </a:rPr>
              <a:t>posebno</a:t>
            </a:r>
            <a:r>
              <a:rPr lang="en-US" sz="1400" dirty="0">
                <a:latin typeface="Arial" panose="020B0604020202020204" pitchFamily="34" charset="0"/>
              </a:rPr>
              <a:t> </a:t>
            </a:r>
            <a:r>
              <a:rPr lang="en-US" sz="1400" dirty="0" err="1">
                <a:latin typeface="Arial" panose="020B0604020202020204" pitchFamily="34" charset="0"/>
              </a:rPr>
              <a:t>džez</a:t>
            </a:r>
            <a:r>
              <a:rPr lang="en-US" sz="1400" dirty="0">
                <a:latin typeface="Arial" panose="020B0604020202020204" pitchFamily="34" charset="0"/>
              </a:rPr>
              <a:t>.
Gabriele Coen se od </a:t>
            </a:r>
            <a:r>
              <a:rPr lang="en-US" sz="1400" dirty="0" err="1">
                <a:latin typeface="Arial" panose="020B0604020202020204" pitchFamily="34" charset="0"/>
              </a:rPr>
              <a:t>ranih</a:t>
            </a:r>
            <a:r>
              <a:rPr lang="en-US" sz="1400" dirty="0">
                <a:latin typeface="Arial" panose="020B0604020202020204" pitchFamily="34" charset="0"/>
              </a:rPr>
              <a:t> </a:t>
            </a:r>
            <a:r>
              <a:rPr lang="en-US" sz="1400" dirty="0" err="1">
                <a:latin typeface="Arial" panose="020B0604020202020204" pitchFamily="34" charset="0"/>
              </a:rPr>
              <a:t>devedesetih</a:t>
            </a:r>
            <a:r>
              <a:rPr lang="en-US" sz="1400" dirty="0">
                <a:latin typeface="Arial" panose="020B0604020202020204" pitchFamily="34" charset="0"/>
              </a:rPr>
              <a:t> </a:t>
            </a:r>
            <a:r>
              <a:rPr lang="en-US" sz="1400" dirty="0" err="1">
                <a:latin typeface="Arial" panose="020B0604020202020204" pitchFamily="34" charset="0"/>
              </a:rPr>
              <a:t>posvetio</a:t>
            </a:r>
            <a:r>
              <a:rPr lang="en-US" sz="1400" dirty="0">
                <a:latin typeface="Arial" panose="020B0604020202020204" pitchFamily="34" charset="0"/>
              </a:rPr>
              <a:t> </a:t>
            </a:r>
            <a:r>
              <a:rPr lang="en-US" sz="1400" dirty="0" err="1">
                <a:latin typeface="Arial" panose="020B0604020202020204" pitchFamily="34" charset="0"/>
              </a:rPr>
              <a:t>susretu</a:t>
            </a:r>
            <a:r>
              <a:rPr lang="en-US" sz="1400" dirty="0">
                <a:latin typeface="Arial" panose="020B0604020202020204" pitchFamily="34" charset="0"/>
              </a:rPr>
              <a:t> </a:t>
            </a:r>
            <a:r>
              <a:rPr lang="en-US" sz="1400" dirty="0" err="1">
                <a:latin typeface="Arial" panose="020B0604020202020204" pitchFamily="34" charset="0"/>
              </a:rPr>
              <a:t>džeza</a:t>
            </a:r>
            <a:r>
              <a:rPr lang="en-US" sz="1400" dirty="0">
                <a:latin typeface="Arial" panose="020B0604020202020204" pitchFamily="34" charset="0"/>
              </a:rPr>
              <a:t> </a:t>
            </a:r>
            <a:r>
              <a:rPr lang="en-US" sz="1400" dirty="0" err="1">
                <a:latin typeface="Arial" panose="020B0604020202020204" pitchFamily="34" charset="0"/>
              </a:rPr>
              <a:t>i</a:t>
            </a:r>
            <a:r>
              <a:rPr lang="en-US" sz="1400" dirty="0">
                <a:latin typeface="Arial" panose="020B0604020202020204" pitchFamily="34" charset="0"/>
              </a:rPr>
              <a:t> </a:t>
            </a:r>
            <a:r>
              <a:rPr lang="en-US" sz="1400" dirty="0" err="1">
                <a:latin typeface="Arial" panose="020B0604020202020204" pitchFamily="34" charset="0"/>
              </a:rPr>
              <a:t>etničke</a:t>
            </a:r>
            <a:r>
              <a:rPr lang="en-US" sz="1400" dirty="0">
                <a:latin typeface="Arial" panose="020B0604020202020204" pitchFamily="34" charset="0"/>
              </a:rPr>
              <a:t> </a:t>
            </a:r>
            <a:r>
              <a:rPr lang="en-US" sz="1400" dirty="0" err="1">
                <a:latin typeface="Arial" panose="020B0604020202020204" pitchFamily="34" charset="0"/>
              </a:rPr>
              <a:t>muzike</a:t>
            </a:r>
            <a:r>
              <a:rPr lang="en-US" sz="1400" dirty="0">
                <a:latin typeface="Arial" panose="020B0604020202020204" pitchFamily="34" charset="0"/>
              </a:rPr>
              <a:t>, </a:t>
            </a:r>
            <a:r>
              <a:rPr lang="en-US" sz="1400" dirty="0" err="1">
                <a:latin typeface="Arial" panose="020B0604020202020204" pitchFamily="34" charset="0"/>
              </a:rPr>
              <a:t>posebno</a:t>
            </a:r>
            <a:r>
              <a:rPr lang="en-US" sz="1400" dirty="0">
                <a:latin typeface="Arial" panose="020B0604020202020204" pitchFamily="34" charset="0"/>
              </a:rPr>
              <a:t> </a:t>
            </a:r>
            <a:r>
              <a:rPr lang="en-US" sz="1400" dirty="0" err="1">
                <a:latin typeface="Arial" panose="020B0604020202020204" pitchFamily="34" charset="0"/>
              </a:rPr>
              <a:t>mediteranske</a:t>
            </a:r>
            <a:r>
              <a:rPr lang="en-US" sz="1400" dirty="0">
                <a:latin typeface="Arial" panose="020B0604020202020204" pitchFamily="34" charset="0"/>
              </a:rPr>
              <a:t> </a:t>
            </a:r>
            <a:r>
              <a:rPr lang="en-US" sz="1400" dirty="0" err="1">
                <a:latin typeface="Arial" panose="020B0604020202020204" pitchFamily="34" charset="0"/>
              </a:rPr>
              <a:t>i</a:t>
            </a:r>
            <a:r>
              <a:rPr lang="en-US" sz="1400" dirty="0">
                <a:latin typeface="Arial" panose="020B0604020202020204" pitchFamily="34" charset="0"/>
              </a:rPr>
              <a:t> </a:t>
            </a:r>
            <a:r>
              <a:rPr lang="en-US" sz="1400" dirty="0" err="1">
                <a:latin typeface="Arial" panose="020B0604020202020204" pitchFamily="34" charset="0"/>
              </a:rPr>
              <a:t>istočnoevropske</a:t>
            </a:r>
            <a:r>
              <a:rPr lang="en-US" sz="1400" dirty="0">
                <a:latin typeface="Arial" panose="020B0604020202020204" pitchFamily="34" charset="0"/>
              </a:rPr>
              <a:t> </a:t>
            </a:r>
            <a:r>
              <a:rPr lang="en-US" sz="1400" dirty="0" err="1">
                <a:latin typeface="Arial" panose="020B0604020202020204" pitchFamily="34" charset="0"/>
              </a:rPr>
              <a:t>muzike</a:t>
            </a:r>
            <a:r>
              <a:rPr lang="en-US" sz="1400" dirty="0">
                <a:latin typeface="Arial" panose="020B0604020202020204" pitchFamily="34" charset="0"/>
              </a:rPr>
              <a:t>, </a:t>
            </a:r>
            <a:r>
              <a:rPr lang="en-US" sz="1400" dirty="0" err="1">
                <a:latin typeface="Arial" panose="020B0604020202020204" pitchFamily="34" charset="0"/>
              </a:rPr>
              <a:t>sprovodeći</a:t>
            </a:r>
            <a:r>
              <a:rPr lang="en-US" sz="1400" dirty="0">
                <a:latin typeface="Arial" panose="020B0604020202020204" pitchFamily="34" charset="0"/>
              </a:rPr>
              <a:t> </a:t>
            </a:r>
            <a:r>
              <a:rPr lang="en-US" sz="1400" dirty="0" err="1">
                <a:latin typeface="Arial" panose="020B0604020202020204" pitchFamily="34" charset="0"/>
              </a:rPr>
              <a:t>intenzivnu</a:t>
            </a:r>
            <a:r>
              <a:rPr lang="en-US" sz="1400" dirty="0">
                <a:latin typeface="Arial" panose="020B0604020202020204" pitchFamily="34" charset="0"/>
              </a:rPr>
              <a:t> </a:t>
            </a:r>
            <a:r>
              <a:rPr lang="en-US" sz="1400" dirty="0" err="1">
                <a:latin typeface="Arial" panose="020B0604020202020204" pitchFamily="34" charset="0"/>
              </a:rPr>
              <a:t>aktivnost</a:t>
            </a:r>
            <a:r>
              <a:rPr lang="en-US" sz="1400" dirty="0">
                <a:latin typeface="Arial" panose="020B0604020202020204" pitchFamily="34" charset="0"/>
              </a:rPr>
              <a:t> </a:t>
            </a:r>
            <a:r>
              <a:rPr lang="en-US" sz="1400" dirty="0" err="1">
                <a:latin typeface="Arial" panose="020B0604020202020204" pitchFamily="34" charset="0"/>
              </a:rPr>
              <a:t>na</a:t>
            </a:r>
            <a:r>
              <a:rPr lang="en-US" sz="1400" dirty="0">
                <a:latin typeface="Arial" panose="020B0604020202020204" pitchFamily="34" charset="0"/>
              </a:rPr>
              <a:t> </a:t>
            </a:r>
            <a:r>
              <a:rPr lang="en-US" sz="1400" dirty="0" err="1">
                <a:latin typeface="Arial" panose="020B0604020202020204" pitchFamily="34" charset="0"/>
              </a:rPr>
              <a:t>nacionalnom</a:t>
            </a:r>
            <a:r>
              <a:rPr lang="en-US" sz="1400" dirty="0">
                <a:latin typeface="Arial" panose="020B0604020202020204" pitchFamily="34" charset="0"/>
              </a:rPr>
              <a:t> </a:t>
            </a:r>
            <a:r>
              <a:rPr lang="en-US" sz="1400" dirty="0" err="1">
                <a:latin typeface="Arial" panose="020B0604020202020204" pitchFamily="34" charset="0"/>
              </a:rPr>
              <a:t>i</a:t>
            </a:r>
            <a:r>
              <a:rPr lang="en-US" sz="1400" dirty="0">
                <a:latin typeface="Arial" panose="020B0604020202020204" pitchFamily="34" charset="0"/>
              </a:rPr>
              <a:t> </a:t>
            </a:r>
            <a:r>
              <a:rPr lang="en-US" sz="1400" dirty="0" err="1">
                <a:latin typeface="Arial" panose="020B0604020202020204" pitchFamily="34" charset="0"/>
              </a:rPr>
              <a:t>međunarodnom</a:t>
            </a:r>
            <a:r>
              <a:rPr lang="en-US" sz="1400" dirty="0">
                <a:latin typeface="Arial" panose="020B0604020202020204" pitchFamily="34" charset="0"/>
              </a:rPr>
              <a:t> </a:t>
            </a:r>
            <a:r>
              <a:rPr lang="en-US" sz="1400" dirty="0" err="1">
                <a:latin typeface="Arial" panose="020B0604020202020204" pitchFamily="34" charset="0"/>
              </a:rPr>
              <a:t>nivou</a:t>
            </a:r>
            <a:r>
              <a:rPr lang="en-US" sz="1400" dirty="0">
                <a:latin typeface="Arial" panose="020B0604020202020204" pitchFamily="34" charset="0"/>
              </a:rPr>
              <a:t>. </a:t>
            </a:r>
            <a:r>
              <a:rPr lang="en-US" sz="1400" dirty="0" err="1">
                <a:latin typeface="Arial" panose="020B0604020202020204" pitchFamily="34" charset="0"/>
              </a:rPr>
              <a:t>Godine</a:t>
            </a:r>
            <a:r>
              <a:rPr lang="en-US" sz="1400" dirty="0">
                <a:latin typeface="Arial" panose="020B0604020202020204" pitchFamily="34" charset="0"/>
              </a:rPr>
              <a:t> 1995. </a:t>
            </a:r>
            <a:r>
              <a:rPr lang="en-US" sz="1400" dirty="0" err="1">
                <a:latin typeface="Arial" panose="020B0604020202020204" pitchFamily="34" charset="0"/>
              </a:rPr>
              <a:t>napravio</a:t>
            </a:r>
            <a:r>
              <a:rPr lang="en-US" sz="1400" dirty="0">
                <a:latin typeface="Arial" panose="020B0604020202020204" pitchFamily="34" charset="0"/>
              </a:rPr>
              <a:t> je </a:t>
            </a:r>
            <a:r>
              <a:rPr lang="en-US" sz="1400" b="1" dirty="0">
                <a:latin typeface="Arial" panose="020B0604020202020204" pitchFamily="34" charset="0"/>
              </a:rPr>
              <a:t> </a:t>
            </a:r>
            <a:r>
              <a:rPr lang="en-US" sz="1400" b="1" dirty="0" err="1">
                <a:solidFill>
                  <a:srgbClr val="0070C0"/>
                </a:solidFill>
                <a:latin typeface="Arial" panose="020B0604020202020204" pitchFamily="34" charset="0"/>
              </a:rPr>
              <a:t>KlezRoym</a:t>
            </a:r>
            <a:r>
              <a:rPr lang="en-US" sz="1400" b="1" dirty="0">
                <a:solidFill>
                  <a:srgbClr val="0070C0"/>
                </a:solidFill>
                <a:latin typeface="Arial" panose="020B0604020202020204" pitchFamily="34" charset="0"/>
              </a:rPr>
              <a:t> </a:t>
            </a:r>
            <a:r>
              <a:rPr lang="en-US" sz="1400" dirty="0">
                <a:latin typeface="Arial" panose="020B0604020202020204" pitchFamily="34" charset="0"/>
              </a:rPr>
              <a:t>, klezmer </a:t>
            </a:r>
            <a:r>
              <a:rPr lang="en-US" sz="1400" dirty="0" err="1">
                <a:latin typeface="Arial" panose="020B0604020202020204" pitchFamily="34" charset="0"/>
              </a:rPr>
              <a:t>muzičku</a:t>
            </a:r>
            <a:r>
              <a:rPr lang="en-US" sz="1400" dirty="0">
                <a:latin typeface="Arial" panose="020B0604020202020204" pitchFamily="34" charset="0"/>
              </a:rPr>
              <a:t> </a:t>
            </a:r>
            <a:r>
              <a:rPr lang="en-US" sz="1400" dirty="0" err="1">
                <a:latin typeface="Arial" panose="020B0604020202020204" pitchFamily="34" charset="0"/>
              </a:rPr>
              <a:t>grupu</a:t>
            </a:r>
            <a:r>
              <a:rPr lang="en-US" sz="1400" dirty="0">
                <a:latin typeface="Arial" panose="020B0604020202020204" pitchFamily="34" charset="0"/>
              </a:rPr>
              <a:t>. </a:t>
            </a:r>
            <a:r>
              <a:rPr lang="en-US" sz="1400" dirty="0" err="1">
                <a:latin typeface="Arial" panose="020B0604020202020204" pitchFamily="34" charset="0"/>
              </a:rPr>
              <a:t>Najpoznatija</a:t>
            </a:r>
            <a:r>
              <a:rPr lang="en-US" sz="1400" dirty="0">
                <a:latin typeface="Arial" panose="020B0604020202020204" pitchFamily="34" charset="0"/>
              </a:rPr>
              <a:t> </a:t>
            </a:r>
            <a:r>
              <a:rPr lang="en-US" sz="1400" dirty="0" err="1">
                <a:latin typeface="Arial" panose="020B0604020202020204" pitchFamily="34" charset="0"/>
              </a:rPr>
              <a:t>italijanska</a:t>
            </a:r>
            <a:r>
              <a:rPr lang="en-US" sz="1400" dirty="0">
                <a:latin typeface="Arial" panose="020B0604020202020204" pitchFamily="34" charset="0"/>
              </a:rPr>
              <a:t> </a:t>
            </a:r>
            <a:r>
              <a:rPr lang="en-US" sz="1400" dirty="0" err="1">
                <a:latin typeface="Arial" panose="020B0604020202020204" pitchFamily="34" charset="0"/>
              </a:rPr>
              <a:t>grupa</a:t>
            </a:r>
            <a:r>
              <a:rPr lang="en-US" sz="1400" dirty="0">
                <a:latin typeface="Arial" panose="020B0604020202020204" pitchFamily="34" charset="0"/>
              </a:rPr>
              <a:t> </a:t>
            </a:r>
            <a:r>
              <a:rPr lang="en-US" sz="1400" dirty="0" err="1">
                <a:latin typeface="Arial" panose="020B0604020202020204" pitchFamily="34" charset="0"/>
              </a:rPr>
              <a:t>posvećena</a:t>
            </a:r>
            <a:r>
              <a:rPr lang="en-US" sz="1400" dirty="0">
                <a:latin typeface="Arial" panose="020B0604020202020204" pitchFamily="34" charset="0"/>
              </a:rPr>
              <a:t> </a:t>
            </a:r>
            <a:r>
              <a:rPr lang="en-US" sz="1400" dirty="0" err="1">
                <a:latin typeface="Arial" panose="020B0604020202020204" pitchFamily="34" charset="0"/>
              </a:rPr>
              <a:t>ažuriranju</a:t>
            </a:r>
            <a:r>
              <a:rPr lang="en-US" sz="1400" dirty="0">
                <a:latin typeface="Arial" panose="020B0604020202020204" pitchFamily="34" charset="0"/>
              </a:rPr>
              <a:t> </a:t>
            </a:r>
            <a:r>
              <a:rPr lang="en-US" sz="1400" dirty="0" err="1">
                <a:latin typeface="Arial" panose="020B0604020202020204" pitchFamily="34" charset="0"/>
              </a:rPr>
              <a:t>jevrejskog</a:t>
            </a:r>
            <a:r>
              <a:rPr lang="en-US" sz="1400" dirty="0">
                <a:latin typeface="Arial" panose="020B0604020202020204" pitchFamily="34" charset="0"/>
              </a:rPr>
              <a:t> </a:t>
            </a:r>
            <a:r>
              <a:rPr lang="en-US" sz="1400" dirty="0" err="1">
                <a:latin typeface="Arial" panose="020B0604020202020204" pitchFamily="34" charset="0"/>
              </a:rPr>
              <a:t>muzičkog</a:t>
            </a:r>
            <a:r>
              <a:rPr lang="en-US" sz="1400" dirty="0">
                <a:latin typeface="Arial" panose="020B0604020202020204" pitchFamily="34" charset="0"/>
              </a:rPr>
              <a:t> </a:t>
            </a:r>
            <a:r>
              <a:rPr lang="en-US" sz="1400" dirty="0" err="1">
                <a:latin typeface="Arial" panose="020B0604020202020204" pitchFamily="34" charset="0"/>
              </a:rPr>
              <a:t>nasleđa</a:t>
            </a:r>
            <a:r>
              <a:rPr lang="en-US" sz="1400" dirty="0">
                <a:latin typeface="Arial" panose="020B0604020202020204" pitchFamily="34" charset="0"/>
              </a:rPr>
              <a:t> - </a:t>
            </a:r>
            <a:r>
              <a:rPr lang="en-US" sz="1400" dirty="0" err="1">
                <a:latin typeface="Arial" panose="020B0604020202020204" pitchFamily="34" charset="0"/>
              </a:rPr>
              <a:t>sa</a:t>
            </a:r>
            <a:r>
              <a:rPr lang="en-US" sz="1400" dirty="0">
                <a:latin typeface="Arial" panose="020B0604020202020204" pitchFamily="34" charset="0"/>
              </a:rPr>
              <a:t> </a:t>
            </a:r>
            <a:r>
              <a:rPr lang="en-US" sz="1400" dirty="0" err="1">
                <a:latin typeface="Arial" panose="020B0604020202020204" pitchFamily="34" charset="0"/>
              </a:rPr>
              <a:t>kojom</a:t>
            </a:r>
            <a:r>
              <a:rPr lang="en-US" sz="1400" dirty="0">
                <a:latin typeface="Arial" panose="020B0604020202020204" pitchFamily="34" charset="0"/>
              </a:rPr>
              <a:t> je </a:t>
            </a:r>
            <a:r>
              <a:rPr lang="en-US" sz="1400" dirty="0" err="1">
                <a:latin typeface="Arial" panose="020B0604020202020204" pitchFamily="34" charset="0"/>
              </a:rPr>
              <a:t>snimio</a:t>
            </a:r>
            <a:r>
              <a:rPr lang="en-US" sz="1400" dirty="0">
                <a:latin typeface="Arial" panose="020B0604020202020204" pitchFamily="34" charset="0"/>
              </a:rPr>
              <a:t> </a:t>
            </a:r>
            <a:r>
              <a:rPr lang="en-US" sz="1400" dirty="0" err="1">
                <a:latin typeface="Arial" panose="020B0604020202020204" pitchFamily="34" charset="0"/>
              </a:rPr>
              <a:t>šest</a:t>
            </a:r>
            <a:r>
              <a:rPr lang="en-US" sz="1400" dirty="0">
                <a:latin typeface="Arial" panose="020B0604020202020204" pitchFamily="34" charset="0"/>
              </a:rPr>
              <a:t> </a:t>
            </a:r>
            <a:r>
              <a:rPr lang="en-US" sz="1400" dirty="0" err="1">
                <a:latin typeface="Arial" panose="020B0604020202020204" pitchFamily="34" charset="0"/>
              </a:rPr>
              <a:t>diskova</a:t>
            </a:r>
            <a:r>
              <a:rPr lang="en-US" sz="1400" dirty="0">
                <a:latin typeface="Arial" panose="020B0604020202020204" pitchFamily="34" charset="0"/>
              </a:rPr>
              <a:t> (</a:t>
            </a:r>
            <a:r>
              <a:rPr lang="en-US" sz="1400" dirty="0" err="1">
                <a:latin typeface="Arial" panose="020B0604020202020204" pitchFamily="34" charset="0"/>
              </a:rPr>
              <a:t>Klezroym</a:t>
            </a:r>
            <a:r>
              <a:rPr lang="en-US" sz="1400" dirty="0">
                <a:latin typeface="Arial" panose="020B0604020202020204" pitchFamily="34" charset="0"/>
              </a:rPr>
              <a:t> - 1998, </a:t>
            </a:r>
            <a:r>
              <a:rPr lang="en-US" sz="1400" dirty="0" err="1">
                <a:latin typeface="Arial" panose="020B0604020202020204" pitchFamily="34" charset="0"/>
              </a:rPr>
              <a:t>Scen</a:t>
            </a:r>
            <a:r>
              <a:rPr lang="en-US" sz="1400" dirty="0">
                <a:latin typeface="Arial" panose="020B0604020202020204" pitchFamily="34" charset="0"/>
              </a:rPr>
              <a:t> - 2000, </a:t>
            </a:r>
            <a:r>
              <a:rPr lang="en-US" sz="1400" dirty="0" err="1">
                <a:latin typeface="Arial" panose="020B0604020202020204" pitchFamily="34" charset="0"/>
              </a:rPr>
              <a:t>Yankele</a:t>
            </a:r>
            <a:r>
              <a:rPr lang="en-US" sz="1400" dirty="0">
                <a:latin typeface="Arial" panose="020B0604020202020204" pitchFamily="34" charset="0"/>
              </a:rPr>
              <a:t> </a:t>
            </a:r>
            <a:r>
              <a:rPr lang="en-US" sz="1400" dirty="0" err="1">
                <a:latin typeface="Arial" panose="020B0604020202020204" pitchFamily="34" charset="0"/>
              </a:rPr>
              <a:t>nel</a:t>
            </a:r>
            <a:r>
              <a:rPr lang="en-US" sz="1400" dirty="0">
                <a:latin typeface="Arial" panose="020B0604020202020204" pitchFamily="34" charset="0"/>
              </a:rPr>
              <a:t> </a:t>
            </a:r>
            <a:r>
              <a:rPr lang="en-US" sz="1400" dirty="0" err="1">
                <a:latin typeface="Arial" panose="020B0604020202020204" pitchFamily="34" charset="0"/>
              </a:rPr>
              <a:t>geto</a:t>
            </a:r>
            <a:r>
              <a:rPr lang="en-US" sz="1400" dirty="0">
                <a:latin typeface="Arial" panose="020B0604020202020204" pitchFamily="34" charset="0"/>
              </a:rPr>
              <a:t> - 2002,  </a:t>
            </a:r>
            <a:r>
              <a:rPr lang="en-US" sz="1400" dirty="0" err="1">
                <a:latin typeface="Arial" panose="020B0604020202020204" pitchFamily="34" charset="0"/>
              </a:rPr>
              <a:t>Klezroym</a:t>
            </a:r>
            <a:r>
              <a:rPr lang="en-US" sz="1400" dirty="0">
                <a:latin typeface="Arial" panose="020B0604020202020204" pitchFamily="34" charset="0"/>
              </a:rPr>
              <a:t> - 2003, 25th April - 2007, </a:t>
            </a:r>
            <a:r>
              <a:rPr lang="en-US" sz="1400" dirty="0" err="1">
                <a:latin typeface="Arial" panose="020B0604020202020204" pitchFamily="34" charset="0"/>
              </a:rPr>
              <a:t>Klezroym</a:t>
            </a:r>
            <a:r>
              <a:rPr lang="en-US" sz="1400" dirty="0">
                <a:latin typeface="Arial" panose="020B0604020202020204" pitchFamily="34" charset="0"/>
              </a:rPr>
              <a:t> 20 years - 2016).</a:t>
            </a:r>
            <a:endParaRPr lang="en-US" sz="1400" dirty="0"/>
          </a:p>
        </p:txBody>
      </p:sp>
      <p:sp>
        <p:nvSpPr>
          <p:cNvPr id="71" name="Rectangle 70">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Gabriele Coen - Jewish Experience @ Auditorium Roma">
            <a:hlinkClick r:id="" action="ppaction://media"/>
            <a:extLst>
              <a:ext uri="{FF2B5EF4-FFF2-40B4-BE49-F238E27FC236}">
                <a16:creationId xmlns:a16="http://schemas.microsoft.com/office/drawing/2014/main" id="{948671C7-BAFA-1D48-4549-27E3C6728980}"/>
              </a:ext>
            </a:extLst>
          </p:cNvPr>
          <p:cNvPicPr>
            <a:picLocks noRot="1" noChangeAspect="1"/>
          </p:cNvPicPr>
          <p:nvPr>
            <a:videoFile r:link="rId1"/>
          </p:nvPr>
        </p:nvPicPr>
        <p:blipFill>
          <a:blip r:embed="rId4"/>
          <a:stretch>
            <a:fillRect/>
          </a:stretch>
        </p:blipFill>
        <p:spPr>
          <a:xfrm>
            <a:off x="933788" y="2742397"/>
            <a:ext cx="4389120" cy="3291840"/>
          </a:xfrm>
          <a:prstGeom prst="rect">
            <a:avLst/>
          </a:prstGeom>
        </p:spPr>
      </p:pic>
      <p:sp>
        <p:nvSpPr>
          <p:cNvPr id="75"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abriele Coen Klezmer Trio | Artigiani Digitali">
            <a:extLst>
              <a:ext uri="{FF2B5EF4-FFF2-40B4-BE49-F238E27FC236}">
                <a16:creationId xmlns:a16="http://schemas.microsoft.com/office/drawing/2014/main" id="{80899D4D-8E59-0B56-946A-42772D9D150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643705" y="2742397"/>
            <a:ext cx="4839894"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37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F4CBFA-B385-4B16-B63B-29D40EBF7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698CE04-5039-4B4D-B676-5DDF9467EA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13372" y="563918"/>
            <a:ext cx="4163968" cy="5978614"/>
            <a:chOff x="7513372" y="803186"/>
            <a:chExt cx="4163968" cy="5978614"/>
          </a:xfrm>
        </p:grpSpPr>
        <p:sp>
          <p:nvSpPr>
            <p:cNvPr id="11" name="Freeform 6">
              <a:extLst>
                <a:ext uri="{FF2B5EF4-FFF2-40B4-BE49-F238E27FC236}">
                  <a16:creationId xmlns:a16="http://schemas.microsoft.com/office/drawing/2014/main" id="{A5B7FFC8-6FAA-4120-AC51-F1C9C825A0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FF5B224B-4446-4B75-8B12-7FAFA8ED8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807611F-497E-428E-9B8B-0192C78970C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82B9129-00D3-CC44-8D84-6619FCE17626}"/>
              </a:ext>
            </a:extLst>
          </p:cNvPr>
          <p:cNvSpPr>
            <a:spLocks noGrp="1"/>
          </p:cNvSpPr>
          <p:nvPr>
            <p:ph type="title"/>
          </p:nvPr>
        </p:nvSpPr>
        <p:spPr>
          <a:xfrm>
            <a:off x="7835106" y="1132517"/>
            <a:ext cx="3246509" cy="4367531"/>
          </a:xfrm>
        </p:spPr>
        <p:txBody>
          <a:bodyPr>
            <a:normAutofit/>
          </a:bodyPr>
          <a:lstStyle/>
          <a:p>
            <a:r>
              <a:rPr lang="sr-Latn-RS" dirty="0">
                <a:solidFill>
                  <a:srgbClr val="FFFFFF"/>
                </a:solidFill>
              </a:rPr>
              <a:t>Šta je </a:t>
            </a:r>
            <a:r>
              <a:rPr lang="sr-Latn-RS" dirty="0" err="1">
                <a:solidFill>
                  <a:srgbClr val="FFFFFF"/>
                </a:solidFill>
              </a:rPr>
              <a:t>Jazz</a:t>
            </a:r>
            <a:r>
              <a:rPr lang="sr-Latn-RS" dirty="0">
                <a:solidFill>
                  <a:srgbClr val="FFFFFF"/>
                </a:solidFill>
              </a:rPr>
              <a:t>?</a:t>
            </a:r>
            <a:br>
              <a:rPr lang="sr-Latn-RS" dirty="0">
                <a:solidFill>
                  <a:srgbClr val="FFFFFF"/>
                </a:solidFill>
              </a:rPr>
            </a:br>
            <a:r>
              <a:rPr lang="sr-Latn-RS" dirty="0">
                <a:solidFill>
                  <a:srgbClr val="FFFFFF"/>
                </a:solidFill>
              </a:rPr>
              <a:t> Teško definisati i opisati</a:t>
            </a:r>
            <a:endParaRPr lang="en-US" dirty="0">
              <a:solidFill>
                <a:srgbClr val="FFFFFF"/>
              </a:solidFill>
            </a:endParaRPr>
          </a:p>
        </p:txBody>
      </p:sp>
      <p:sp>
        <p:nvSpPr>
          <p:cNvPr id="3" name="Content Placeholder 2">
            <a:extLst>
              <a:ext uri="{FF2B5EF4-FFF2-40B4-BE49-F238E27FC236}">
                <a16:creationId xmlns:a16="http://schemas.microsoft.com/office/drawing/2014/main" id="{DE7727CF-EAA8-7374-C414-163554BB4C2D}"/>
              </a:ext>
            </a:extLst>
          </p:cNvPr>
          <p:cNvSpPr>
            <a:spLocks noGrp="1"/>
          </p:cNvSpPr>
          <p:nvPr>
            <p:ph idx="1"/>
          </p:nvPr>
        </p:nvSpPr>
        <p:spPr>
          <a:xfrm>
            <a:off x="838200" y="1132519"/>
            <a:ext cx="6300975" cy="4367530"/>
          </a:xfrm>
        </p:spPr>
        <p:txBody>
          <a:bodyPr anchor="ctr">
            <a:normAutofit/>
          </a:bodyPr>
          <a:lstStyle/>
          <a:p>
            <a:r>
              <a:rPr lang="sr-Latn-RS" sz="2400" dirty="0">
                <a:latin typeface="crimson pro"/>
              </a:rPr>
              <a:t>Džez muzika je širok muzički stil koji se izdvaja složenom harmonijom, sinhronizovanim ritmovima i snažnim naglaskom na improvizaciju. To je muzički stil koji potiče početkom 20.
</a:t>
            </a:r>
            <a:r>
              <a:rPr lang="pl-PL" sz="2400" dirty="0">
                <a:latin typeface="Open Sans" panose="020B0606030504020204" pitchFamily="34" charset="0"/>
              </a:rPr>
              <a:t>Za mnoge je džez bio najvažniji umetnički razvoj 20 veka.</a:t>
            </a:r>
            <a:endParaRPr lang="en-US" sz="2400" dirty="0"/>
          </a:p>
        </p:txBody>
      </p:sp>
      <p:graphicFrame>
        <p:nvGraphicFramePr>
          <p:cNvPr id="4" name="Diagram 3">
            <a:extLst>
              <a:ext uri="{FF2B5EF4-FFF2-40B4-BE49-F238E27FC236}">
                <a16:creationId xmlns:a16="http://schemas.microsoft.com/office/drawing/2014/main" id="{93967AD2-5E22-30BA-294D-EE3897D3A5CE}"/>
              </a:ext>
            </a:extLst>
          </p:cNvPr>
          <p:cNvGraphicFramePr/>
          <p:nvPr>
            <p:extLst>
              <p:ext uri="{D42A27DB-BD31-4B8C-83A1-F6EECF244321}">
                <p14:modId xmlns:p14="http://schemas.microsoft.com/office/powerpoint/2010/main" val="1092714452"/>
              </p:ext>
            </p:extLst>
          </p:nvPr>
        </p:nvGraphicFramePr>
        <p:xfrm>
          <a:off x="2032000" y="1816100"/>
          <a:ext cx="5945375" cy="4322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396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8FB9-B44F-4BEA-B3ED-0151E221B89C}"/>
              </a:ext>
            </a:extLst>
          </p:cNvPr>
          <p:cNvSpPr>
            <a:spLocks noGrp="1"/>
          </p:cNvSpPr>
          <p:nvPr>
            <p:ph type="title"/>
          </p:nvPr>
        </p:nvSpPr>
        <p:spPr>
          <a:xfrm>
            <a:off x="7695174" y="3921874"/>
            <a:ext cx="2944962" cy="1325563"/>
          </a:xfrm>
        </p:spPr>
        <p:txBody>
          <a:bodyPr>
            <a:noAutofit/>
          </a:bodyPr>
          <a:lstStyle/>
          <a:p>
            <a:r>
              <a:rPr lang="en-US" sz="900" b="0" i="0" dirty="0">
                <a:solidFill>
                  <a:srgbClr val="777777"/>
                </a:solidFill>
                <a:effectLst/>
                <a:latin typeface="din-2014"/>
              </a:rPr>
              <a:t>Gabriele Coen: Soprano And Tenor Saxes, Clarinet</a:t>
            </a:r>
            <a:br>
              <a:rPr lang="en-US" sz="900" dirty="0"/>
            </a:br>
            <a:r>
              <a:rPr lang="en-US" sz="900" b="0" i="0" dirty="0" err="1">
                <a:solidFill>
                  <a:srgbClr val="777777"/>
                </a:solidFill>
                <a:effectLst/>
                <a:latin typeface="din-2014"/>
              </a:rPr>
              <a:t>Lutte</a:t>
            </a:r>
            <a:r>
              <a:rPr lang="en-US" sz="900" b="0" i="0" dirty="0">
                <a:solidFill>
                  <a:srgbClr val="777777"/>
                </a:solidFill>
                <a:effectLst/>
                <a:latin typeface="din-2014"/>
              </a:rPr>
              <a:t> Berg: Electric Guitar</a:t>
            </a:r>
            <a:br>
              <a:rPr lang="en-US" sz="900" dirty="0"/>
            </a:br>
            <a:r>
              <a:rPr lang="en-US" sz="900" b="0" i="0" dirty="0">
                <a:solidFill>
                  <a:srgbClr val="777777"/>
                </a:solidFill>
                <a:effectLst/>
                <a:latin typeface="din-2014"/>
              </a:rPr>
              <a:t>Luca </a:t>
            </a:r>
            <a:r>
              <a:rPr lang="en-US" sz="900" b="0" i="0" dirty="0" err="1">
                <a:solidFill>
                  <a:srgbClr val="777777"/>
                </a:solidFill>
                <a:effectLst/>
                <a:latin typeface="din-2014"/>
              </a:rPr>
              <a:t>Caponi</a:t>
            </a:r>
            <a:r>
              <a:rPr lang="en-US" sz="900" b="0" i="0" dirty="0">
                <a:solidFill>
                  <a:srgbClr val="777777"/>
                </a:solidFill>
                <a:effectLst/>
                <a:latin typeface="din-2014"/>
              </a:rPr>
              <a:t>: Drums</a:t>
            </a:r>
            <a:br>
              <a:rPr lang="en-US" sz="900" dirty="0"/>
            </a:br>
            <a:r>
              <a:rPr lang="en-US" sz="900" b="0" i="0" dirty="0">
                <a:solidFill>
                  <a:srgbClr val="777777"/>
                </a:solidFill>
                <a:effectLst/>
                <a:latin typeface="din-2014"/>
              </a:rPr>
              <a:t>Marco </a:t>
            </a:r>
            <a:r>
              <a:rPr lang="en-US" sz="900" b="0" i="0" dirty="0" err="1">
                <a:solidFill>
                  <a:srgbClr val="777777"/>
                </a:solidFill>
                <a:effectLst/>
                <a:latin typeface="din-2014"/>
              </a:rPr>
              <a:t>Loddo</a:t>
            </a:r>
            <a:r>
              <a:rPr lang="en-US" sz="900" b="0" i="0" dirty="0">
                <a:solidFill>
                  <a:srgbClr val="777777"/>
                </a:solidFill>
                <a:effectLst/>
                <a:latin typeface="din-2014"/>
              </a:rPr>
              <a:t>: Double Bass</a:t>
            </a:r>
            <a:br>
              <a:rPr lang="en-US" sz="900" dirty="0"/>
            </a:br>
            <a:r>
              <a:rPr lang="en-US" sz="900" b="0" i="0" dirty="0">
                <a:solidFill>
                  <a:srgbClr val="777777"/>
                </a:solidFill>
                <a:effectLst/>
                <a:latin typeface="din-2014"/>
              </a:rPr>
              <a:t>Pietro </a:t>
            </a:r>
            <a:r>
              <a:rPr lang="en-US" sz="900" b="0" i="0" dirty="0" err="1">
                <a:solidFill>
                  <a:srgbClr val="777777"/>
                </a:solidFill>
                <a:effectLst/>
                <a:latin typeface="din-2014"/>
              </a:rPr>
              <a:t>Lussu</a:t>
            </a:r>
            <a:r>
              <a:rPr lang="en-US" sz="900" b="0" i="0" dirty="0">
                <a:solidFill>
                  <a:srgbClr val="777777"/>
                </a:solidFill>
                <a:effectLst/>
                <a:latin typeface="din-2014"/>
              </a:rPr>
              <a:t>: Piano</a:t>
            </a:r>
            <a:br>
              <a:rPr lang="en-US" sz="900" dirty="0"/>
            </a:br>
            <a:br>
              <a:rPr lang="en-US" sz="900" dirty="0"/>
            </a:br>
            <a:r>
              <a:rPr lang="en-US" sz="900" b="0" i="0" dirty="0">
                <a:solidFill>
                  <a:srgbClr val="777777"/>
                </a:solidFill>
                <a:effectLst/>
                <a:latin typeface="din-2014"/>
              </a:rPr>
              <a:t>1. BUBLITCKI</a:t>
            </a:r>
            <a:br>
              <a:rPr lang="en-US" sz="900" dirty="0"/>
            </a:br>
            <a:r>
              <a:rPr lang="en-US" sz="900" b="0" i="0" dirty="0">
                <a:solidFill>
                  <a:srgbClr val="777777"/>
                </a:solidFill>
                <a:effectLst/>
                <a:latin typeface="din-2014"/>
              </a:rPr>
              <a:t>2. DI GRINE KUZINE</a:t>
            </a:r>
            <a:br>
              <a:rPr lang="en-US" sz="900" dirty="0"/>
            </a:br>
            <a:r>
              <a:rPr lang="en-US" sz="900" b="0" i="0" dirty="0">
                <a:solidFill>
                  <a:srgbClr val="777777"/>
                </a:solidFill>
                <a:effectLst/>
                <a:latin typeface="din-2014"/>
              </a:rPr>
              <a:t>3. LIRI</a:t>
            </a:r>
            <a:br>
              <a:rPr lang="en-US" sz="900" dirty="0"/>
            </a:br>
            <a:r>
              <a:rPr lang="en-US" sz="900" b="0" i="0" dirty="0">
                <a:solidFill>
                  <a:srgbClr val="777777"/>
                </a:solidFill>
                <a:effectLst/>
                <a:latin typeface="din-2014"/>
              </a:rPr>
              <a:t>4. JEWISH FIVE</a:t>
            </a:r>
            <a:br>
              <a:rPr lang="en-US" sz="900" dirty="0"/>
            </a:br>
            <a:r>
              <a:rPr lang="en-US" sz="900" b="0" i="0" dirty="0">
                <a:solidFill>
                  <a:srgbClr val="777777"/>
                </a:solidFill>
                <a:effectLst/>
                <a:latin typeface="din-2014"/>
              </a:rPr>
              <a:t>5. YOSEL </a:t>
            </a:r>
            <a:r>
              <a:rPr lang="en-US" sz="900" b="0" i="0" dirty="0" err="1">
                <a:solidFill>
                  <a:srgbClr val="777777"/>
                </a:solidFill>
                <a:effectLst/>
                <a:latin typeface="din-2014"/>
              </a:rPr>
              <a:t>YOSEL</a:t>
            </a:r>
            <a:br>
              <a:rPr lang="en-US" sz="900" dirty="0"/>
            </a:br>
            <a:r>
              <a:rPr lang="en-US" sz="900" b="0" i="0" dirty="0">
                <a:solidFill>
                  <a:srgbClr val="777777"/>
                </a:solidFill>
                <a:effectLst/>
                <a:latin typeface="din-2014"/>
              </a:rPr>
              <a:t>6. DER SHTILER BULGAR</a:t>
            </a:r>
            <a:br>
              <a:rPr lang="en-US" sz="900" dirty="0"/>
            </a:br>
            <a:r>
              <a:rPr lang="en-US" sz="900" b="0" i="0" dirty="0">
                <a:solidFill>
                  <a:srgbClr val="777777"/>
                </a:solidFill>
                <a:effectLst/>
                <a:latin typeface="din-2014"/>
              </a:rPr>
              <a:t>7. BEI MIR BIST DU SCHOEN</a:t>
            </a:r>
            <a:br>
              <a:rPr lang="en-US" sz="900" dirty="0"/>
            </a:br>
            <a:r>
              <a:rPr lang="en-US" sz="900" b="0" i="0" dirty="0">
                <a:solidFill>
                  <a:srgbClr val="777777"/>
                </a:solidFill>
                <a:effectLst/>
                <a:latin typeface="din-2014"/>
              </a:rPr>
              <a:t>8. MAZAL TOV FROM TOBAGO</a:t>
            </a:r>
            <a:br>
              <a:rPr lang="en-US" sz="900" dirty="0"/>
            </a:br>
            <a:r>
              <a:rPr lang="en-US" sz="900" b="0" i="0" dirty="0">
                <a:solidFill>
                  <a:srgbClr val="777777"/>
                </a:solidFill>
                <a:effectLst/>
                <a:latin typeface="din-2014"/>
              </a:rPr>
              <a:t>9. YIDDISH MAME</a:t>
            </a:r>
            <a:br>
              <a:rPr lang="en-US" sz="900" dirty="0"/>
            </a:br>
            <a:r>
              <a:rPr lang="en-US" sz="900" b="0" i="0" dirty="0">
                <a:solidFill>
                  <a:srgbClr val="777777"/>
                </a:solidFill>
                <a:effectLst/>
                <a:latin typeface="din-2014"/>
              </a:rPr>
              <a:t>10. LEENA FROM PALESTINA</a:t>
            </a:r>
            <a:endParaRPr lang="en-US" sz="900" dirty="0"/>
          </a:p>
        </p:txBody>
      </p:sp>
      <p:sp>
        <p:nvSpPr>
          <p:cNvPr id="6" name="TextBox 5">
            <a:extLst>
              <a:ext uri="{FF2B5EF4-FFF2-40B4-BE49-F238E27FC236}">
                <a16:creationId xmlns:a16="http://schemas.microsoft.com/office/drawing/2014/main" id="{1C1DE242-E445-443D-B7DE-B995F907BC75}"/>
              </a:ext>
            </a:extLst>
          </p:cNvPr>
          <p:cNvSpPr txBox="1"/>
          <p:nvPr/>
        </p:nvSpPr>
        <p:spPr>
          <a:xfrm>
            <a:off x="546340" y="266843"/>
            <a:ext cx="9638580" cy="1477328"/>
          </a:xfrm>
          <a:prstGeom prst="rect">
            <a:avLst/>
          </a:prstGeom>
          <a:noFill/>
        </p:spPr>
        <p:txBody>
          <a:bodyPr wrap="square" rtlCol="0">
            <a:spAutoFit/>
          </a:bodyPr>
          <a:lstStyle/>
          <a:p>
            <a:r>
              <a:rPr lang="en-US" dirty="0" err="1">
                <a:solidFill>
                  <a:srgbClr val="777777"/>
                </a:solidFill>
                <a:latin typeface="din-2014"/>
              </a:rPr>
              <a:t>Drugi</a:t>
            </a:r>
            <a:r>
              <a:rPr lang="en-US" dirty="0">
                <a:solidFill>
                  <a:srgbClr val="777777"/>
                </a:solidFill>
                <a:latin typeface="din-2014"/>
              </a:rPr>
              <a:t> </a:t>
            </a:r>
            <a:r>
              <a:rPr lang="en-US" dirty="0" err="1">
                <a:solidFill>
                  <a:srgbClr val="777777"/>
                </a:solidFill>
                <a:latin typeface="din-2014"/>
              </a:rPr>
              <a:t>projekat</a:t>
            </a:r>
            <a:r>
              <a:rPr lang="en-US" dirty="0">
                <a:solidFill>
                  <a:srgbClr val="777777"/>
                </a:solidFill>
                <a:latin typeface="din-2014"/>
              </a:rPr>
              <a:t> </a:t>
            </a:r>
            <a:r>
              <a:rPr lang="en-US" dirty="0" err="1">
                <a:solidFill>
                  <a:srgbClr val="777777"/>
                </a:solidFill>
                <a:latin typeface="din-2014"/>
              </a:rPr>
              <a:t>Gabrijela</a:t>
            </a:r>
            <a:r>
              <a:rPr lang="en-US" dirty="0">
                <a:solidFill>
                  <a:srgbClr val="777777"/>
                </a:solidFill>
                <a:latin typeface="din-2014"/>
              </a:rPr>
              <a:t> </a:t>
            </a:r>
            <a:r>
              <a:rPr lang="en-US" dirty="0" err="1">
                <a:solidFill>
                  <a:srgbClr val="777777"/>
                </a:solidFill>
                <a:latin typeface="din-2014"/>
              </a:rPr>
              <a:t>Koena</a:t>
            </a:r>
            <a:r>
              <a:rPr lang="en-US" dirty="0">
                <a:solidFill>
                  <a:srgbClr val="777777"/>
                </a:solidFill>
                <a:latin typeface="din-2014"/>
              </a:rPr>
              <a:t> za Tzadik </a:t>
            </a:r>
            <a:r>
              <a:rPr lang="en-US" dirty="0" err="1">
                <a:solidFill>
                  <a:srgbClr val="777777"/>
                </a:solidFill>
                <a:latin typeface="din-2014"/>
              </a:rPr>
              <a:t>istražuje</a:t>
            </a:r>
            <a:r>
              <a:rPr lang="en-US" dirty="0">
                <a:solidFill>
                  <a:srgbClr val="777777"/>
                </a:solidFill>
                <a:latin typeface="din-2014"/>
              </a:rPr>
              <a:t> </a:t>
            </a:r>
            <a:r>
              <a:rPr lang="en-US" dirty="0" err="1">
                <a:solidFill>
                  <a:srgbClr val="777777"/>
                </a:solidFill>
                <a:latin typeface="din-2014"/>
              </a:rPr>
              <a:t>neksus</a:t>
            </a:r>
            <a:r>
              <a:rPr lang="en-US" dirty="0">
                <a:solidFill>
                  <a:srgbClr val="777777"/>
                </a:solidFill>
                <a:latin typeface="din-2014"/>
              </a:rPr>
              <a:t> </a:t>
            </a:r>
            <a:r>
              <a:rPr lang="en-US" dirty="0" err="1">
                <a:solidFill>
                  <a:srgbClr val="777777"/>
                </a:solidFill>
                <a:latin typeface="din-2014"/>
              </a:rPr>
              <a:t>jevrejske</a:t>
            </a:r>
            <a:r>
              <a:rPr lang="en-US" dirty="0">
                <a:solidFill>
                  <a:srgbClr val="777777"/>
                </a:solidFill>
                <a:latin typeface="din-2014"/>
              </a:rPr>
              <a:t> </a:t>
            </a:r>
            <a:r>
              <a:rPr lang="en-US" dirty="0" err="1">
                <a:solidFill>
                  <a:srgbClr val="777777"/>
                </a:solidFill>
                <a:latin typeface="din-2014"/>
              </a:rPr>
              <a:t>muzike</a:t>
            </a:r>
            <a:r>
              <a:rPr lang="en-US" dirty="0">
                <a:solidFill>
                  <a:srgbClr val="777777"/>
                </a:solidFill>
                <a:latin typeface="din-2014"/>
              </a:rPr>
              <a:t> </a:t>
            </a:r>
            <a:r>
              <a:rPr lang="en-US" dirty="0" err="1">
                <a:solidFill>
                  <a:srgbClr val="777777"/>
                </a:solidFill>
                <a:latin typeface="din-2014"/>
              </a:rPr>
              <a:t>i</a:t>
            </a:r>
            <a:r>
              <a:rPr lang="en-US" dirty="0">
                <a:solidFill>
                  <a:srgbClr val="777777"/>
                </a:solidFill>
                <a:latin typeface="din-2014"/>
              </a:rPr>
              <a:t> </a:t>
            </a:r>
            <a:r>
              <a:rPr lang="en-US" dirty="0" err="1">
                <a:solidFill>
                  <a:srgbClr val="777777"/>
                </a:solidFill>
                <a:latin typeface="din-2014"/>
              </a:rPr>
              <a:t>džeza</a:t>
            </a:r>
            <a:r>
              <a:rPr lang="en-US" dirty="0">
                <a:solidFill>
                  <a:srgbClr val="777777"/>
                </a:solidFill>
                <a:latin typeface="din-2014"/>
              </a:rPr>
              <a:t> </a:t>
            </a:r>
            <a:r>
              <a:rPr lang="en-US" dirty="0" err="1">
                <a:solidFill>
                  <a:srgbClr val="777777"/>
                </a:solidFill>
                <a:latin typeface="din-2014"/>
              </a:rPr>
              <a:t>kroz</a:t>
            </a:r>
            <a:r>
              <a:rPr lang="en-US" dirty="0">
                <a:solidFill>
                  <a:srgbClr val="777777"/>
                </a:solidFill>
                <a:latin typeface="din-2014"/>
              </a:rPr>
              <a:t> rad </a:t>
            </a:r>
            <a:r>
              <a:rPr lang="en-US" dirty="0" err="1">
                <a:solidFill>
                  <a:srgbClr val="777777"/>
                </a:solidFill>
                <a:latin typeface="din-2014"/>
              </a:rPr>
              <a:t>originalnog</a:t>
            </a:r>
            <a:r>
              <a:rPr lang="en-US" dirty="0">
                <a:solidFill>
                  <a:srgbClr val="777777"/>
                </a:solidFill>
                <a:latin typeface="din-2014"/>
              </a:rPr>
              <a:t> </a:t>
            </a:r>
            <a:r>
              <a:rPr lang="en-US" dirty="0" err="1">
                <a:solidFill>
                  <a:srgbClr val="777777"/>
                </a:solidFill>
                <a:latin typeface="din-2014"/>
              </a:rPr>
              <a:t>Diksilend</a:t>
            </a:r>
            <a:r>
              <a:rPr lang="en-US" dirty="0">
                <a:solidFill>
                  <a:srgbClr val="777777"/>
                </a:solidFill>
                <a:latin typeface="din-2014"/>
              </a:rPr>
              <a:t> </a:t>
            </a:r>
            <a:r>
              <a:rPr lang="en-US" dirty="0" err="1">
                <a:solidFill>
                  <a:srgbClr val="777777"/>
                </a:solidFill>
                <a:latin typeface="din-2014"/>
              </a:rPr>
              <a:t>džez</a:t>
            </a:r>
            <a:r>
              <a:rPr lang="en-US" dirty="0">
                <a:solidFill>
                  <a:srgbClr val="777777"/>
                </a:solidFill>
                <a:latin typeface="din-2014"/>
              </a:rPr>
              <a:t> </a:t>
            </a:r>
            <a:r>
              <a:rPr lang="en-US" dirty="0" err="1">
                <a:solidFill>
                  <a:srgbClr val="777777"/>
                </a:solidFill>
                <a:latin typeface="din-2014"/>
              </a:rPr>
              <a:t>benda</a:t>
            </a:r>
            <a:r>
              <a:rPr lang="en-US" dirty="0">
                <a:solidFill>
                  <a:srgbClr val="777777"/>
                </a:solidFill>
                <a:latin typeface="din-2014"/>
              </a:rPr>
              <a:t>, </a:t>
            </a:r>
            <a:r>
              <a:rPr lang="en-US" dirty="0" err="1">
                <a:solidFill>
                  <a:srgbClr val="777777"/>
                </a:solidFill>
                <a:latin typeface="din-2014"/>
              </a:rPr>
              <a:t>Benija</a:t>
            </a:r>
            <a:r>
              <a:rPr lang="en-US" dirty="0">
                <a:solidFill>
                  <a:srgbClr val="777777"/>
                </a:solidFill>
                <a:latin typeface="din-2014"/>
              </a:rPr>
              <a:t> </a:t>
            </a:r>
            <a:r>
              <a:rPr lang="en-US" dirty="0" err="1">
                <a:solidFill>
                  <a:srgbClr val="777777"/>
                </a:solidFill>
                <a:latin typeface="din-2014"/>
              </a:rPr>
              <a:t>Gudmana</a:t>
            </a:r>
            <a:r>
              <a:rPr lang="en-US" dirty="0">
                <a:solidFill>
                  <a:srgbClr val="777777"/>
                </a:solidFill>
                <a:latin typeface="din-2014"/>
              </a:rPr>
              <a:t>, </a:t>
            </a:r>
            <a:r>
              <a:rPr lang="en-US" dirty="0" err="1">
                <a:solidFill>
                  <a:srgbClr val="777777"/>
                </a:solidFill>
                <a:latin typeface="din-2014"/>
              </a:rPr>
              <a:t>Ele</a:t>
            </a:r>
            <a:r>
              <a:rPr lang="en-US" dirty="0">
                <a:solidFill>
                  <a:srgbClr val="777777"/>
                </a:solidFill>
                <a:latin typeface="din-2014"/>
              </a:rPr>
              <a:t> </a:t>
            </a:r>
            <a:r>
              <a:rPr lang="en-US" dirty="0" err="1">
                <a:solidFill>
                  <a:srgbClr val="777777"/>
                </a:solidFill>
                <a:latin typeface="din-2014"/>
              </a:rPr>
              <a:t>Ficdžerald</a:t>
            </a:r>
            <a:r>
              <a:rPr lang="en-US" dirty="0">
                <a:solidFill>
                  <a:srgbClr val="777777"/>
                </a:solidFill>
                <a:latin typeface="din-2014"/>
              </a:rPr>
              <a:t>, Bili </a:t>
            </a:r>
            <a:r>
              <a:rPr lang="en-US" dirty="0" err="1">
                <a:solidFill>
                  <a:srgbClr val="777777"/>
                </a:solidFill>
                <a:latin typeface="din-2014"/>
              </a:rPr>
              <a:t>Holidej</a:t>
            </a:r>
            <a:r>
              <a:rPr lang="en-US" dirty="0">
                <a:solidFill>
                  <a:srgbClr val="777777"/>
                </a:solidFill>
                <a:latin typeface="din-2014"/>
              </a:rPr>
              <a:t>, </a:t>
            </a:r>
            <a:r>
              <a:rPr lang="en-US" dirty="0" err="1">
                <a:solidFill>
                  <a:srgbClr val="777777"/>
                </a:solidFill>
                <a:latin typeface="din-2014"/>
              </a:rPr>
              <a:t>Kabi</a:t>
            </a:r>
            <a:r>
              <a:rPr lang="en-US" dirty="0">
                <a:solidFill>
                  <a:srgbClr val="777777"/>
                </a:solidFill>
                <a:latin typeface="din-2014"/>
              </a:rPr>
              <a:t> </a:t>
            </a:r>
            <a:r>
              <a:rPr lang="en-US" dirty="0" err="1">
                <a:solidFill>
                  <a:srgbClr val="777777"/>
                </a:solidFill>
                <a:latin typeface="din-2014"/>
              </a:rPr>
              <a:t>Kalovej</a:t>
            </a:r>
            <a:r>
              <a:rPr lang="en-US" dirty="0">
                <a:solidFill>
                  <a:srgbClr val="777777"/>
                </a:solidFill>
                <a:latin typeface="din-2014"/>
              </a:rPr>
              <a:t>, </a:t>
            </a:r>
            <a:r>
              <a:rPr lang="en-US" dirty="0" err="1">
                <a:solidFill>
                  <a:srgbClr val="777777"/>
                </a:solidFill>
                <a:latin typeface="din-2014"/>
              </a:rPr>
              <a:t>Šeli</a:t>
            </a:r>
            <a:r>
              <a:rPr lang="en-US" dirty="0">
                <a:solidFill>
                  <a:srgbClr val="777777"/>
                </a:solidFill>
                <a:latin typeface="din-2014"/>
              </a:rPr>
              <a:t> Man, </a:t>
            </a:r>
            <a:r>
              <a:rPr lang="en-US" dirty="0" err="1">
                <a:solidFill>
                  <a:srgbClr val="777777"/>
                </a:solidFill>
                <a:latin typeface="din-2014"/>
              </a:rPr>
              <a:t>Terija</a:t>
            </a:r>
            <a:r>
              <a:rPr lang="en-US" dirty="0">
                <a:solidFill>
                  <a:srgbClr val="777777"/>
                </a:solidFill>
                <a:latin typeface="din-2014"/>
              </a:rPr>
              <a:t> </a:t>
            </a:r>
            <a:r>
              <a:rPr lang="en-US" dirty="0" err="1">
                <a:solidFill>
                  <a:srgbClr val="777777"/>
                </a:solidFill>
                <a:latin typeface="din-2014"/>
              </a:rPr>
              <a:t>Gibsa</a:t>
            </a:r>
            <a:r>
              <a:rPr lang="en-US" dirty="0">
                <a:solidFill>
                  <a:srgbClr val="777777"/>
                </a:solidFill>
                <a:latin typeface="din-2014"/>
              </a:rPr>
              <a:t>, </a:t>
            </a:r>
            <a:r>
              <a:rPr lang="en-US" dirty="0" err="1">
                <a:solidFill>
                  <a:srgbClr val="777777"/>
                </a:solidFill>
                <a:latin typeface="din-2014"/>
              </a:rPr>
              <a:t>Herbija</a:t>
            </a:r>
            <a:r>
              <a:rPr lang="en-US" dirty="0">
                <a:solidFill>
                  <a:srgbClr val="777777"/>
                </a:solidFill>
                <a:latin typeface="din-2014"/>
              </a:rPr>
              <a:t> Mana, </a:t>
            </a:r>
            <a:r>
              <a:rPr lang="en-US" dirty="0" err="1">
                <a:solidFill>
                  <a:srgbClr val="777777"/>
                </a:solidFill>
                <a:latin typeface="din-2014"/>
              </a:rPr>
              <a:t>Mikija</a:t>
            </a:r>
            <a:r>
              <a:rPr lang="en-US" dirty="0">
                <a:solidFill>
                  <a:srgbClr val="777777"/>
                </a:solidFill>
                <a:latin typeface="din-2014"/>
              </a:rPr>
              <a:t> </a:t>
            </a:r>
            <a:r>
              <a:rPr lang="en-US" dirty="0" err="1">
                <a:solidFill>
                  <a:srgbClr val="777777"/>
                </a:solidFill>
                <a:latin typeface="din-2014"/>
              </a:rPr>
              <a:t>Kaca</a:t>
            </a:r>
            <a:r>
              <a:rPr lang="en-US" dirty="0">
                <a:solidFill>
                  <a:srgbClr val="777777"/>
                </a:solidFill>
                <a:latin typeface="din-2014"/>
              </a:rPr>
              <a:t> </a:t>
            </a:r>
            <a:r>
              <a:rPr lang="en-US" dirty="0" err="1">
                <a:solidFill>
                  <a:srgbClr val="777777"/>
                </a:solidFill>
                <a:latin typeface="din-2014"/>
              </a:rPr>
              <a:t>i</a:t>
            </a:r>
            <a:r>
              <a:rPr lang="en-US" dirty="0">
                <a:solidFill>
                  <a:srgbClr val="777777"/>
                </a:solidFill>
                <a:latin typeface="din-2014"/>
              </a:rPr>
              <a:t> </a:t>
            </a:r>
            <a:r>
              <a:rPr lang="en-US" dirty="0" err="1">
                <a:solidFill>
                  <a:srgbClr val="777777"/>
                </a:solidFill>
                <a:latin typeface="din-2014"/>
              </a:rPr>
              <a:t>još</a:t>
            </a:r>
            <a:r>
              <a:rPr lang="en-US" dirty="0">
                <a:solidFill>
                  <a:srgbClr val="777777"/>
                </a:solidFill>
                <a:latin typeface="din-2014"/>
              </a:rPr>
              <a:t> </a:t>
            </a:r>
            <a:r>
              <a:rPr lang="en-US" dirty="0" err="1">
                <a:solidFill>
                  <a:srgbClr val="777777"/>
                </a:solidFill>
                <a:latin typeface="din-2014"/>
              </a:rPr>
              <a:t>mnogo</a:t>
            </a:r>
            <a:r>
              <a:rPr lang="en-US" dirty="0">
                <a:solidFill>
                  <a:srgbClr val="777777"/>
                </a:solidFill>
                <a:latin typeface="din-2014"/>
              </a:rPr>
              <a:t> toga. </a:t>
            </a:r>
            <a:r>
              <a:rPr lang="en-US" dirty="0" err="1">
                <a:solidFill>
                  <a:srgbClr val="777777"/>
                </a:solidFill>
                <a:latin typeface="din-2014"/>
              </a:rPr>
              <a:t>Tapkajući</a:t>
            </a:r>
            <a:r>
              <a:rPr lang="en-US" dirty="0">
                <a:solidFill>
                  <a:srgbClr val="777777"/>
                </a:solidFill>
                <a:latin typeface="din-2014"/>
              </a:rPr>
              <a:t> u </a:t>
            </a:r>
            <a:r>
              <a:rPr lang="en-US" dirty="0" err="1">
                <a:solidFill>
                  <a:srgbClr val="777777"/>
                </a:solidFill>
                <a:latin typeface="din-2014"/>
              </a:rPr>
              <a:t>moderni</a:t>
            </a:r>
            <a:r>
              <a:rPr lang="en-US" dirty="0">
                <a:solidFill>
                  <a:srgbClr val="777777"/>
                </a:solidFill>
                <a:latin typeface="din-2014"/>
              </a:rPr>
              <a:t> Yiddish swing, Coen-</a:t>
            </a:r>
            <a:r>
              <a:rPr lang="en-US" dirty="0" err="1">
                <a:solidFill>
                  <a:srgbClr val="777777"/>
                </a:solidFill>
                <a:latin typeface="din-2014"/>
              </a:rPr>
              <a:t>ove</a:t>
            </a:r>
            <a:r>
              <a:rPr lang="en-US" dirty="0">
                <a:solidFill>
                  <a:srgbClr val="777777"/>
                </a:solidFill>
                <a:latin typeface="din-2014"/>
              </a:rPr>
              <a:t> </a:t>
            </a:r>
            <a:r>
              <a:rPr lang="en-US" dirty="0" err="1">
                <a:solidFill>
                  <a:srgbClr val="777777"/>
                </a:solidFill>
                <a:latin typeface="din-2014"/>
              </a:rPr>
              <a:t>uzbudljive</a:t>
            </a:r>
            <a:r>
              <a:rPr lang="en-US" dirty="0">
                <a:solidFill>
                  <a:srgbClr val="777777"/>
                </a:solidFill>
                <a:latin typeface="din-2014"/>
              </a:rPr>
              <a:t> </a:t>
            </a:r>
            <a:r>
              <a:rPr lang="en-US" dirty="0" err="1">
                <a:solidFill>
                  <a:srgbClr val="777777"/>
                </a:solidFill>
                <a:latin typeface="din-2014"/>
              </a:rPr>
              <a:t>aranžmane</a:t>
            </a:r>
            <a:r>
              <a:rPr lang="en-US" dirty="0">
                <a:solidFill>
                  <a:srgbClr val="777777"/>
                </a:solidFill>
                <a:latin typeface="din-2014"/>
              </a:rPr>
              <a:t> </a:t>
            </a:r>
            <a:r>
              <a:rPr lang="en-US" dirty="0" err="1">
                <a:solidFill>
                  <a:srgbClr val="777777"/>
                </a:solidFill>
                <a:latin typeface="din-2014"/>
              </a:rPr>
              <a:t>i</a:t>
            </a:r>
            <a:r>
              <a:rPr lang="en-US" dirty="0">
                <a:solidFill>
                  <a:srgbClr val="777777"/>
                </a:solidFill>
                <a:latin typeface="din-2014"/>
              </a:rPr>
              <a:t> </a:t>
            </a:r>
            <a:r>
              <a:rPr lang="en-US" dirty="0" err="1">
                <a:solidFill>
                  <a:srgbClr val="777777"/>
                </a:solidFill>
                <a:latin typeface="din-2014"/>
              </a:rPr>
              <a:t>fenomenalan</a:t>
            </a:r>
            <a:r>
              <a:rPr lang="en-US" dirty="0">
                <a:solidFill>
                  <a:srgbClr val="777777"/>
                </a:solidFill>
                <a:latin typeface="din-2014"/>
              </a:rPr>
              <a:t> bend </a:t>
            </a:r>
            <a:r>
              <a:rPr lang="en-US" dirty="0" err="1">
                <a:solidFill>
                  <a:srgbClr val="777777"/>
                </a:solidFill>
                <a:latin typeface="din-2014"/>
              </a:rPr>
              <a:t>stvorili</a:t>
            </a:r>
            <a:r>
              <a:rPr lang="en-US" dirty="0">
                <a:solidFill>
                  <a:srgbClr val="777777"/>
                </a:solidFill>
                <a:latin typeface="din-2014"/>
              </a:rPr>
              <a:t> </a:t>
            </a:r>
            <a:r>
              <a:rPr lang="en-US" dirty="0" err="1">
                <a:solidFill>
                  <a:srgbClr val="777777"/>
                </a:solidFill>
                <a:latin typeface="din-2014"/>
              </a:rPr>
              <a:t>su</a:t>
            </a:r>
            <a:r>
              <a:rPr lang="en-US" dirty="0">
                <a:solidFill>
                  <a:srgbClr val="777777"/>
                </a:solidFill>
                <a:latin typeface="din-2014"/>
              </a:rPr>
              <a:t> </a:t>
            </a:r>
            <a:r>
              <a:rPr lang="en-US" dirty="0" err="1">
                <a:solidFill>
                  <a:srgbClr val="777777"/>
                </a:solidFill>
                <a:latin typeface="din-2014"/>
              </a:rPr>
              <a:t>pravu</a:t>
            </a:r>
            <a:r>
              <a:rPr lang="en-US" dirty="0">
                <a:solidFill>
                  <a:srgbClr val="777777"/>
                </a:solidFill>
                <a:latin typeface="din-2014"/>
              </a:rPr>
              <a:t> </a:t>
            </a:r>
            <a:r>
              <a:rPr lang="en-US" dirty="0" err="1">
                <a:solidFill>
                  <a:srgbClr val="777777"/>
                </a:solidFill>
                <a:latin typeface="din-2014"/>
              </a:rPr>
              <a:t>muziku</a:t>
            </a:r>
            <a:r>
              <a:rPr lang="en-US" dirty="0">
                <a:solidFill>
                  <a:srgbClr val="777777"/>
                </a:solidFill>
                <a:latin typeface="din-2014"/>
              </a:rPr>
              <a:t> </a:t>
            </a:r>
            <a:r>
              <a:rPr lang="en-US" dirty="0" err="1">
                <a:solidFill>
                  <a:srgbClr val="777777"/>
                </a:solidFill>
                <a:latin typeface="din-2014"/>
              </a:rPr>
              <a:t>koja</a:t>
            </a:r>
            <a:r>
              <a:rPr lang="en-US" dirty="0">
                <a:solidFill>
                  <a:srgbClr val="777777"/>
                </a:solidFill>
                <a:latin typeface="din-2014"/>
              </a:rPr>
              <a:t> se topi, </a:t>
            </a:r>
            <a:r>
              <a:rPr lang="en-US" dirty="0" err="1">
                <a:solidFill>
                  <a:srgbClr val="777777"/>
                </a:solidFill>
                <a:latin typeface="din-2014"/>
              </a:rPr>
              <a:t>spajajući</a:t>
            </a:r>
            <a:r>
              <a:rPr lang="en-US" dirty="0">
                <a:solidFill>
                  <a:srgbClr val="777777"/>
                </a:solidFill>
                <a:latin typeface="din-2014"/>
              </a:rPr>
              <a:t> </a:t>
            </a:r>
            <a:r>
              <a:rPr lang="en-US" dirty="0" err="1">
                <a:solidFill>
                  <a:srgbClr val="777777"/>
                </a:solidFill>
                <a:latin typeface="din-2014"/>
              </a:rPr>
              <a:t>mnoštvo</a:t>
            </a:r>
            <a:r>
              <a:rPr lang="en-US" dirty="0">
                <a:solidFill>
                  <a:srgbClr val="777777"/>
                </a:solidFill>
                <a:latin typeface="din-2014"/>
              </a:rPr>
              <a:t> </a:t>
            </a:r>
            <a:r>
              <a:rPr lang="en-US" dirty="0" err="1">
                <a:solidFill>
                  <a:srgbClr val="777777"/>
                </a:solidFill>
                <a:latin typeface="din-2014"/>
              </a:rPr>
              <a:t>džez</a:t>
            </a:r>
            <a:r>
              <a:rPr lang="en-US" dirty="0">
                <a:solidFill>
                  <a:srgbClr val="777777"/>
                </a:solidFill>
                <a:latin typeface="din-2014"/>
              </a:rPr>
              <a:t> </a:t>
            </a:r>
            <a:r>
              <a:rPr lang="en-US" dirty="0" err="1">
                <a:solidFill>
                  <a:srgbClr val="777777"/>
                </a:solidFill>
                <a:latin typeface="din-2014"/>
              </a:rPr>
              <a:t>stilova</a:t>
            </a:r>
            <a:r>
              <a:rPr lang="en-US" dirty="0">
                <a:solidFill>
                  <a:srgbClr val="777777"/>
                </a:solidFill>
                <a:latin typeface="din-2014"/>
              </a:rPr>
              <a:t> u </a:t>
            </a:r>
            <a:r>
              <a:rPr lang="en-US" dirty="0" err="1">
                <a:solidFill>
                  <a:srgbClr val="777777"/>
                </a:solidFill>
                <a:latin typeface="din-2014"/>
              </a:rPr>
              <a:t>ovoj</a:t>
            </a:r>
            <a:r>
              <a:rPr lang="en-US" dirty="0">
                <a:solidFill>
                  <a:srgbClr val="777777"/>
                </a:solidFill>
                <a:latin typeface="din-2014"/>
              </a:rPr>
              <a:t> </a:t>
            </a:r>
            <a:r>
              <a:rPr lang="en-US" dirty="0" err="1">
                <a:solidFill>
                  <a:srgbClr val="777777"/>
                </a:solidFill>
                <a:latin typeface="din-2014"/>
              </a:rPr>
              <a:t>prelepoj</a:t>
            </a:r>
            <a:r>
              <a:rPr lang="en-US" dirty="0">
                <a:solidFill>
                  <a:srgbClr val="777777"/>
                </a:solidFill>
                <a:latin typeface="din-2014"/>
              </a:rPr>
              <a:t> </a:t>
            </a:r>
            <a:r>
              <a:rPr lang="en-US" dirty="0" err="1">
                <a:solidFill>
                  <a:srgbClr val="777777"/>
                </a:solidFill>
                <a:latin typeface="din-2014"/>
              </a:rPr>
              <a:t>i</a:t>
            </a:r>
            <a:r>
              <a:rPr lang="en-US" dirty="0">
                <a:solidFill>
                  <a:srgbClr val="777777"/>
                </a:solidFill>
                <a:latin typeface="din-2014"/>
              </a:rPr>
              <a:t> </a:t>
            </a:r>
            <a:r>
              <a:rPr lang="en-US" dirty="0" err="1">
                <a:solidFill>
                  <a:srgbClr val="777777"/>
                </a:solidFill>
                <a:latin typeface="din-2014"/>
              </a:rPr>
              <a:t>lirskoj</a:t>
            </a:r>
            <a:r>
              <a:rPr lang="en-US" dirty="0">
                <a:solidFill>
                  <a:srgbClr val="777777"/>
                </a:solidFill>
                <a:latin typeface="din-2014"/>
              </a:rPr>
              <a:t> </a:t>
            </a:r>
            <a:r>
              <a:rPr lang="en-US" dirty="0" err="1">
                <a:solidFill>
                  <a:srgbClr val="777777"/>
                </a:solidFill>
                <a:latin typeface="din-2014"/>
              </a:rPr>
              <a:t>kolekciji</a:t>
            </a:r>
            <a:r>
              <a:rPr lang="en-US" dirty="0">
                <a:solidFill>
                  <a:srgbClr val="777777"/>
                </a:solidFill>
                <a:latin typeface="din-2014"/>
              </a:rPr>
              <a:t>.</a:t>
            </a:r>
            <a:endParaRPr lang="en-US" dirty="0"/>
          </a:p>
        </p:txBody>
      </p:sp>
      <p:pic>
        <p:nvPicPr>
          <p:cNvPr id="4" name="Online Media 3" title="BUBLITCKI">
            <a:hlinkClick r:id="" action="ppaction://media"/>
            <a:extLst>
              <a:ext uri="{FF2B5EF4-FFF2-40B4-BE49-F238E27FC236}">
                <a16:creationId xmlns:a16="http://schemas.microsoft.com/office/drawing/2014/main" id="{E8E18B37-7B8B-6C12-9EE0-DA9D31742261}"/>
              </a:ext>
            </a:extLst>
          </p:cNvPr>
          <p:cNvPicPr>
            <a:picLocks noRot="1" noChangeAspect="1"/>
          </p:cNvPicPr>
          <p:nvPr>
            <a:videoFile r:link="rId1"/>
          </p:nvPr>
        </p:nvPicPr>
        <p:blipFill>
          <a:blip r:embed="rId3"/>
          <a:stretch>
            <a:fillRect/>
          </a:stretch>
        </p:blipFill>
        <p:spPr>
          <a:xfrm>
            <a:off x="526895" y="2799956"/>
            <a:ext cx="5977003" cy="3377007"/>
          </a:xfrm>
          <a:prstGeom prst="rect">
            <a:avLst/>
          </a:prstGeom>
        </p:spPr>
      </p:pic>
      <p:sp>
        <p:nvSpPr>
          <p:cNvPr id="7" name="Content Placeholder 6">
            <a:extLst>
              <a:ext uri="{FF2B5EF4-FFF2-40B4-BE49-F238E27FC236}">
                <a16:creationId xmlns:a16="http://schemas.microsoft.com/office/drawing/2014/main" id="{F5846122-4F34-EFF3-9E33-3E01DC8B965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2227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1DCD4319-21CA-4165-A08D-D1E05DC37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592824" cy="3233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1708C2-503E-406D-914B-891A6C5241D1}"/>
              </a:ext>
            </a:extLst>
          </p:cNvPr>
          <p:cNvSpPr>
            <a:spLocks noGrp="1"/>
          </p:cNvSpPr>
          <p:nvPr>
            <p:ph type="title"/>
          </p:nvPr>
        </p:nvSpPr>
        <p:spPr>
          <a:xfrm>
            <a:off x="1166648" y="655591"/>
            <a:ext cx="4929352" cy="2315616"/>
          </a:xfrm>
        </p:spPr>
        <p:txBody>
          <a:bodyPr vert="horz" lIns="91440" tIns="45720" rIns="91440" bIns="45720" rtlCol="0">
            <a:normAutofit/>
          </a:bodyPr>
          <a:lstStyle/>
          <a:p>
            <a:pPr>
              <a:spcAft>
                <a:spcPts val="800"/>
              </a:spcAft>
            </a:pPr>
            <a:r>
              <a:rPr lang="sr-Latn-RS" sz="3700" dirty="0">
                <a:effectLst/>
                <a:latin typeface="Calibri" panose="020F0502020204030204" pitchFamily="34" charset="0"/>
                <a:ea typeface="Calibri" panose="020F0502020204030204" pitchFamily="34" charset="0"/>
                <a:cs typeface="Arial" panose="020B0604020202020204" pitchFamily="34" charset="0"/>
              </a:rPr>
              <a:t> </a:t>
            </a:r>
            <a:br>
              <a:rPr lang="en-US" sz="3700" dirty="0">
                <a:effectLst/>
                <a:latin typeface="Calibri" panose="020F0502020204030204" pitchFamily="34" charset="0"/>
                <a:ea typeface="Calibri" panose="020F0502020204030204" pitchFamily="34" charset="0"/>
                <a:cs typeface="Arial" panose="020B0604020202020204" pitchFamily="34" charset="0"/>
              </a:rPr>
            </a:br>
            <a:r>
              <a:rPr lang="sr-Latn-RS" sz="3700" u="sng" dirty="0" err="1">
                <a:latin typeface="Calibri" panose="020F0502020204030204" pitchFamily="34" charset="0"/>
                <a:ea typeface="Calibri" panose="020F0502020204030204" pitchFamily="34" charset="0"/>
                <a:cs typeface="Arial" panose="020B0604020202020204" pitchFamily="34" charset="0"/>
              </a:rPr>
              <a:t>The</a:t>
            </a:r>
            <a:r>
              <a:rPr lang="sr-Latn-RS" sz="3700" u="sng" dirty="0">
                <a:latin typeface="Calibri" panose="020F0502020204030204" pitchFamily="34" charset="0"/>
                <a:ea typeface="Calibri" panose="020F0502020204030204" pitchFamily="34" charset="0"/>
                <a:cs typeface="Arial" panose="020B0604020202020204" pitchFamily="34" charset="0"/>
              </a:rPr>
              <a:t> </a:t>
            </a:r>
            <a:r>
              <a:rPr lang="sr-Latn-RS" sz="3700" u="sng" dirty="0" err="1">
                <a:latin typeface="Calibri" panose="020F0502020204030204" pitchFamily="34" charset="0"/>
                <a:ea typeface="Calibri" panose="020F0502020204030204" pitchFamily="34" charset="0"/>
                <a:cs typeface="Arial" panose="020B0604020202020204" pitchFamily="34" charset="0"/>
              </a:rPr>
              <a:t>Giora</a:t>
            </a:r>
            <a:r>
              <a:rPr lang="sr-Latn-RS" sz="3700" u="sng" dirty="0">
                <a:latin typeface="Calibri" panose="020F0502020204030204" pitchFamily="34" charset="0"/>
                <a:ea typeface="Calibri" panose="020F0502020204030204" pitchFamily="34" charset="0"/>
                <a:cs typeface="Arial" panose="020B0604020202020204" pitchFamily="34" charset="0"/>
              </a:rPr>
              <a:t> </a:t>
            </a:r>
            <a:r>
              <a:rPr lang="sr-Latn-RS" sz="3700" u="sng" dirty="0" err="1">
                <a:latin typeface="Calibri" panose="020F0502020204030204" pitchFamily="34" charset="0"/>
                <a:ea typeface="Calibri" panose="020F0502020204030204" pitchFamily="34" charset="0"/>
                <a:cs typeface="Arial" panose="020B0604020202020204" pitchFamily="34" charset="0"/>
              </a:rPr>
              <a:t>Feidman</a:t>
            </a:r>
            <a:r>
              <a:rPr lang="sr-Latn-RS" sz="3700" u="sng" dirty="0">
                <a:latin typeface="Calibri" panose="020F0502020204030204" pitchFamily="34" charset="0"/>
                <a:ea typeface="Calibri" panose="020F0502020204030204" pitchFamily="34" charset="0"/>
                <a:cs typeface="Arial" panose="020B0604020202020204" pitchFamily="34" charset="0"/>
              </a:rPr>
              <a:t> </a:t>
            </a:r>
            <a:r>
              <a:rPr lang="sr-Latn-RS" sz="3700" u="sng" dirty="0" err="1">
                <a:latin typeface="Calibri" panose="020F0502020204030204" pitchFamily="34" charset="0"/>
                <a:ea typeface="Calibri" panose="020F0502020204030204" pitchFamily="34" charset="0"/>
                <a:cs typeface="Arial" panose="020B0604020202020204" pitchFamily="34" charset="0"/>
              </a:rPr>
              <a:t>Jazz</a:t>
            </a:r>
            <a:r>
              <a:rPr lang="sr-Latn-RS" sz="3700" u="sng" dirty="0">
                <a:latin typeface="Calibri" panose="020F0502020204030204" pitchFamily="34" charset="0"/>
                <a:ea typeface="Calibri" panose="020F0502020204030204" pitchFamily="34" charset="0"/>
                <a:cs typeface="Arial" panose="020B0604020202020204" pitchFamily="34" charset="0"/>
              </a:rPr>
              <a:t> </a:t>
            </a:r>
            <a:r>
              <a:rPr lang="sr-Latn-RS" sz="3700" u="sng" dirty="0" err="1">
                <a:latin typeface="Calibri" panose="020F0502020204030204" pitchFamily="34" charset="0"/>
                <a:ea typeface="Calibri" panose="020F0502020204030204" pitchFamily="34" charset="0"/>
                <a:cs typeface="Arial" panose="020B0604020202020204" pitchFamily="34" charset="0"/>
              </a:rPr>
              <a:t>Experience</a:t>
            </a:r>
            <a:r>
              <a:rPr lang="sr-Latn-RS" sz="3700" u="sng" dirty="0">
                <a:latin typeface="Calibri" panose="020F0502020204030204" pitchFamily="34" charset="0"/>
                <a:ea typeface="Calibri" panose="020F0502020204030204" pitchFamily="34" charset="0"/>
                <a:cs typeface="Arial" panose="020B0604020202020204" pitchFamily="34" charset="0"/>
              </a:rPr>
              <a:t> </a:t>
            </a:r>
            <a:br>
              <a:rPr lang="en-US" sz="3700" dirty="0">
                <a:effectLst/>
                <a:latin typeface="Calibri" panose="020F0502020204030204" pitchFamily="34" charset="0"/>
                <a:ea typeface="Calibri" panose="020F0502020204030204" pitchFamily="34" charset="0"/>
                <a:cs typeface="Arial" panose="020B0604020202020204" pitchFamily="34" charset="0"/>
              </a:rPr>
            </a:br>
            <a:endParaRPr lang="en-US" sz="3700" dirty="0"/>
          </a:p>
        </p:txBody>
      </p:sp>
      <p:sp>
        <p:nvSpPr>
          <p:cNvPr id="203" name="Rectangle 202">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a:extLst>
              <a:ext uri="{FF2B5EF4-FFF2-40B4-BE49-F238E27FC236}">
                <a16:creationId xmlns:a16="http://schemas.microsoft.com/office/drawing/2014/main" id="{71669B06-C46A-44F5-8C95-4AA9C87956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06" name="Rectangle 64">
              <a:extLst>
                <a:ext uri="{FF2B5EF4-FFF2-40B4-BE49-F238E27FC236}">
                  <a16:creationId xmlns:a16="http://schemas.microsoft.com/office/drawing/2014/main" id="{4D76B2F7-4F50-4773-9D4F-290F710032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66">
              <a:extLst>
                <a:ext uri="{FF2B5EF4-FFF2-40B4-BE49-F238E27FC236}">
                  <a16:creationId xmlns:a16="http://schemas.microsoft.com/office/drawing/2014/main" id="{129C72A8-9B1F-4E7C-849C-3ED6C4F65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64">
              <a:extLst>
                <a:ext uri="{FF2B5EF4-FFF2-40B4-BE49-F238E27FC236}">
                  <a16:creationId xmlns:a16="http://schemas.microsoft.com/office/drawing/2014/main" id="{9B4AD277-5CD3-42C3-8B43-2D645DF11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66">
              <a:extLst>
                <a:ext uri="{FF2B5EF4-FFF2-40B4-BE49-F238E27FC236}">
                  <a16:creationId xmlns:a16="http://schemas.microsoft.com/office/drawing/2014/main" id="{6B705E15-6BC1-424E-9A76-D1005A391C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64">
              <a:extLst>
                <a:ext uri="{FF2B5EF4-FFF2-40B4-BE49-F238E27FC236}">
                  <a16:creationId xmlns:a16="http://schemas.microsoft.com/office/drawing/2014/main" id="{1F76BC37-F98D-4577-97A0-F827D0D17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66">
              <a:extLst>
                <a:ext uri="{FF2B5EF4-FFF2-40B4-BE49-F238E27FC236}">
                  <a16:creationId xmlns:a16="http://schemas.microsoft.com/office/drawing/2014/main" id="{9BD26941-01BA-4D66-8E65-20857D3DC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64">
              <a:extLst>
                <a:ext uri="{FF2B5EF4-FFF2-40B4-BE49-F238E27FC236}">
                  <a16:creationId xmlns:a16="http://schemas.microsoft.com/office/drawing/2014/main" id="{449B424C-62D9-4A49-AC52-5A78F2E40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66">
              <a:extLst>
                <a:ext uri="{FF2B5EF4-FFF2-40B4-BE49-F238E27FC236}">
                  <a16:creationId xmlns:a16="http://schemas.microsoft.com/office/drawing/2014/main" id="{576C9EBF-ED63-4269-A697-F6509920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64">
              <a:extLst>
                <a:ext uri="{FF2B5EF4-FFF2-40B4-BE49-F238E27FC236}">
                  <a16:creationId xmlns:a16="http://schemas.microsoft.com/office/drawing/2014/main" id="{AD803FF3-8F07-4737-8BB1-105F778F12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66">
              <a:extLst>
                <a:ext uri="{FF2B5EF4-FFF2-40B4-BE49-F238E27FC236}">
                  <a16:creationId xmlns:a16="http://schemas.microsoft.com/office/drawing/2014/main" id="{7FAED273-7CA0-4E1E-B334-37B189A6B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64">
              <a:extLst>
                <a:ext uri="{FF2B5EF4-FFF2-40B4-BE49-F238E27FC236}">
                  <a16:creationId xmlns:a16="http://schemas.microsoft.com/office/drawing/2014/main" id="{C9C1E0D9-E570-4AF5-880E-BBA6DD522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66">
              <a:extLst>
                <a:ext uri="{FF2B5EF4-FFF2-40B4-BE49-F238E27FC236}">
                  <a16:creationId xmlns:a16="http://schemas.microsoft.com/office/drawing/2014/main" id="{EDEDE693-1FBA-4D1A-A164-53CCD5CB0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64">
              <a:extLst>
                <a:ext uri="{FF2B5EF4-FFF2-40B4-BE49-F238E27FC236}">
                  <a16:creationId xmlns:a16="http://schemas.microsoft.com/office/drawing/2014/main" id="{6AA202F9-EAD4-4DEA-9024-632A4F73B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66">
              <a:extLst>
                <a:ext uri="{FF2B5EF4-FFF2-40B4-BE49-F238E27FC236}">
                  <a16:creationId xmlns:a16="http://schemas.microsoft.com/office/drawing/2014/main" id="{C6CCC0AF-E071-40EB-8C53-5ACA30272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64">
              <a:extLst>
                <a:ext uri="{FF2B5EF4-FFF2-40B4-BE49-F238E27FC236}">
                  <a16:creationId xmlns:a16="http://schemas.microsoft.com/office/drawing/2014/main" id="{0AA000E7-AF97-4611-99C3-B1E03F5A4A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66">
              <a:extLst>
                <a:ext uri="{FF2B5EF4-FFF2-40B4-BE49-F238E27FC236}">
                  <a16:creationId xmlns:a16="http://schemas.microsoft.com/office/drawing/2014/main" id="{AFC00B1E-E93B-4433-97D2-5360B330A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64">
              <a:extLst>
                <a:ext uri="{FF2B5EF4-FFF2-40B4-BE49-F238E27FC236}">
                  <a16:creationId xmlns:a16="http://schemas.microsoft.com/office/drawing/2014/main" id="{B4B77C83-19B4-4B90-ABA7-E70C365B4F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66">
              <a:extLst>
                <a:ext uri="{FF2B5EF4-FFF2-40B4-BE49-F238E27FC236}">
                  <a16:creationId xmlns:a16="http://schemas.microsoft.com/office/drawing/2014/main" id="{597565E2-2F06-489E-937B-AD74A7823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64">
              <a:extLst>
                <a:ext uri="{FF2B5EF4-FFF2-40B4-BE49-F238E27FC236}">
                  <a16:creationId xmlns:a16="http://schemas.microsoft.com/office/drawing/2014/main" id="{2F228EE9-2816-457D-83CE-BCFA543CB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66">
              <a:extLst>
                <a:ext uri="{FF2B5EF4-FFF2-40B4-BE49-F238E27FC236}">
                  <a16:creationId xmlns:a16="http://schemas.microsoft.com/office/drawing/2014/main" id="{374D8F1E-E29D-4C22-AF20-A95EB92C9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7" name="Rectangle 226">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606971"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Content Placeholder 195">
            <a:extLst>
              <a:ext uri="{FF2B5EF4-FFF2-40B4-BE49-F238E27FC236}">
                <a16:creationId xmlns:a16="http://schemas.microsoft.com/office/drawing/2014/main" id="{3B9BAC40-59F4-BFE5-4596-5936E7F5DC53}"/>
              </a:ext>
            </a:extLst>
          </p:cNvPr>
          <p:cNvSpPr>
            <a:spLocks noGrp="1"/>
          </p:cNvSpPr>
          <p:nvPr>
            <p:ph idx="1"/>
          </p:nvPr>
        </p:nvSpPr>
        <p:spPr>
          <a:xfrm>
            <a:off x="1166648" y="3502955"/>
            <a:ext cx="5164703" cy="3027651"/>
          </a:xfrm>
        </p:spPr>
        <p:txBody>
          <a:bodyPr anchor="ctr">
            <a:normAutofit/>
          </a:bodyPr>
          <a:lstStyle/>
          <a:p>
            <a:r>
              <a:rPr lang="en-US" sz="3200" b="0" i="0" dirty="0">
                <a:solidFill>
                  <a:srgbClr val="606060"/>
                </a:solidFill>
                <a:effectLst/>
                <a:latin typeface="Roboto" panose="02000000000000000000" pitchFamily="2" charset="0"/>
              </a:rPr>
              <a:t>Matt Temkin's </a:t>
            </a:r>
            <a:r>
              <a:rPr lang="en-US" sz="3200" b="0" i="0" dirty="0" err="1">
                <a:solidFill>
                  <a:srgbClr val="606060"/>
                </a:solidFill>
                <a:effectLst/>
                <a:latin typeface="Roboto" panose="02000000000000000000" pitchFamily="2" charset="0"/>
              </a:rPr>
              <a:t>Yiddishe</a:t>
            </a:r>
            <a:r>
              <a:rPr lang="en-US" sz="3200" b="0" i="0" dirty="0">
                <a:solidFill>
                  <a:srgbClr val="606060"/>
                </a:solidFill>
                <a:effectLst/>
                <a:latin typeface="Roboto" panose="02000000000000000000" pitchFamily="2" charset="0"/>
              </a:rPr>
              <a:t> Jam Band</a:t>
            </a:r>
            <a:endParaRPr lang="en-US" sz="4400" dirty="0"/>
          </a:p>
        </p:txBody>
      </p:sp>
      <p:pic>
        <p:nvPicPr>
          <p:cNvPr id="4" name="Online Media 3" title="MTYJB at City Winery">
            <a:hlinkClick r:id="" action="ppaction://media"/>
            <a:extLst>
              <a:ext uri="{FF2B5EF4-FFF2-40B4-BE49-F238E27FC236}">
                <a16:creationId xmlns:a16="http://schemas.microsoft.com/office/drawing/2014/main" id="{AEC08301-D63B-CE97-B7C4-727F9F630DF7}"/>
              </a:ext>
            </a:extLst>
          </p:cNvPr>
          <p:cNvPicPr>
            <a:picLocks noRot="1" noChangeAspect="1"/>
          </p:cNvPicPr>
          <p:nvPr>
            <a:videoFile r:link="rId1"/>
          </p:nvPr>
        </p:nvPicPr>
        <p:blipFill>
          <a:blip r:embed="rId4"/>
          <a:stretch>
            <a:fillRect/>
          </a:stretch>
        </p:blipFill>
        <p:spPr>
          <a:xfrm>
            <a:off x="6950625" y="3657790"/>
            <a:ext cx="4890276" cy="2763005"/>
          </a:xfrm>
          <a:prstGeom prst="rect">
            <a:avLst/>
          </a:prstGeom>
        </p:spPr>
      </p:pic>
      <p:sp>
        <p:nvSpPr>
          <p:cNvPr id="6" name="Rectangle 2">
            <a:extLst>
              <a:ext uri="{FF2B5EF4-FFF2-40B4-BE49-F238E27FC236}">
                <a16:creationId xmlns:a16="http://schemas.microsoft.com/office/drawing/2014/main" id="{B2A1C779-6FF0-484E-9CF3-293C74D73C14}"/>
              </a:ext>
            </a:extLst>
          </p:cNvPr>
          <p:cNvSpPr>
            <a:spLocks noChangeArrowheads="1"/>
          </p:cNvSpPr>
          <p:nvPr/>
        </p:nvSpPr>
        <p:spPr bwMode="auto">
          <a:xfrm>
            <a:off x="722489" y="-1610087"/>
            <a:ext cx="709073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sr-Latn-R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hlinkClick r:id="rId5"/>
              </a:rPr>
              <a:t>The Giora Feidman Jazz Experience - CARAVAN</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FF810E50-B053-4BE2-8947-6AB4DB098A35}"/>
              </a:ext>
            </a:extLst>
          </p:cNvPr>
          <p:cNvSpPr>
            <a:spLocks noChangeArrowheads="1"/>
          </p:cNvSpPr>
          <p:nvPr/>
        </p:nvSpPr>
        <p:spPr bwMode="auto">
          <a:xfrm flipV="1">
            <a:off x="722489" y="-1207912"/>
            <a:ext cx="70907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Online Media 2" title="Giora Feidman - The Magic of the Klezmer (1990)">
            <a:hlinkClick r:id="" action="ppaction://media"/>
            <a:extLst>
              <a:ext uri="{FF2B5EF4-FFF2-40B4-BE49-F238E27FC236}">
                <a16:creationId xmlns:a16="http://schemas.microsoft.com/office/drawing/2014/main" id="{6965FB6E-B0FB-65A9-D2C3-FE985B8FA6CE}"/>
              </a:ext>
            </a:extLst>
          </p:cNvPr>
          <p:cNvPicPr>
            <a:picLocks noRot="1" noChangeAspect="1"/>
          </p:cNvPicPr>
          <p:nvPr>
            <a:videoFile r:link="rId2"/>
          </p:nvPr>
        </p:nvPicPr>
        <p:blipFill>
          <a:blip r:embed="rId6"/>
          <a:stretch>
            <a:fillRect/>
          </a:stretch>
        </p:blipFill>
        <p:spPr>
          <a:xfrm>
            <a:off x="6977805" y="437205"/>
            <a:ext cx="4950051" cy="2796779"/>
          </a:xfrm>
          <a:prstGeom prst="rect">
            <a:avLst/>
          </a:prstGeom>
        </p:spPr>
      </p:pic>
      <p:pic>
        <p:nvPicPr>
          <p:cNvPr id="9" name="Picture 8">
            <a:extLst>
              <a:ext uri="{FF2B5EF4-FFF2-40B4-BE49-F238E27FC236}">
                <a16:creationId xmlns:a16="http://schemas.microsoft.com/office/drawing/2014/main" id="{71562521-FDFE-A6AB-7F6A-4CDE96E2931F}"/>
              </a:ext>
            </a:extLst>
          </p:cNvPr>
          <p:cNvPicPr>
            <a:picLocks noChangeAspect="1"/>
          </p:cNvPicPr>
          <p:nvPr/>
        </p:nvPicPr>
        <p:blipFill>
          <a:blip r:embed="rId7"/>
          <a:stretch>
            <a:fillRect/>
          </a:stretch>
        </p:blipFill>
        <p:spPr>
          <a:xfrm>
            <a:off x="5225098" y="1860374"/>
            <a:ext cx="1498273" cy="1145314"/>
          </a:xfrm>
          <a:prstGeom prst="rect">
            <a:avLst/>
          </a:prstGeom>
        </p:spPr>
      </p:pic>
    </p:spTree>
    <p:extLst>
      <p:ext uri="{BB962C8B-B14F-4D97-AF65-F5344CB8AC3E}">
        <p14:creationId xmlns:p14="http://schemas.microsoft.com/office/powerpoint/2010/main" val="362215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Masada</a:t>
            </a:r>
            <a:endParaRPr lang="en-US" dirty="0"/>
          </a:p>
        </p:txBody>
      </p:sp>
      <p:pic>
        <p:nvPicPr>
          <p:cNvPr id="3" name="Online Media 2" title="John Zorn - Masada Sextet - 2008">
            <a:hlinkClick r:id="" action="ppaction://media"/>
            <a:extLst>
              <a:ext uri="{FF2B5EF4-FFF2-40B4-BE49-F238E27FC236}">
                <a16:creationId xmlns:a16="http://schemas.microsoft.com/office/drawing/2014/main" id="{CDD727A6-307F-F3BE-BE6B-AB0831C59B73}"/>
              </a:ext>
            </a:extLst>
          </p:cNvPr>
          <p:cNvPicPr>
            <a:picLocks noRot="1" noChangeAspect="1"/>
          </p:cNvPicPr>
          <p:nvPr>
            <a:videoFile r:link="rId1"/>
          </p:nvPr>
        </p:nvPicPr>
        <p:blipFill>
          <a:blip r:embed="rId4"/>
          <a:stretch>
            <a:fillRect/>
          </a:stretch>
        </p:blipFill>
        <p:spPr>
          <a:xfrm>
            <a:off x="970845" y="2004002"/>
            <a:ext cx="3931920" cy="2948940"/>
          </a:xfrm>
          <a:prstGeom prst="rect">
            <a:avLst/>
          </a:prstGeom>
        </p:spPr>
      </p:pic>
      <p:pic>
        <p:nvPicPr>
          <p:cNvPr id="10" name="Online Media 9" title="Masada String Trio - Bethor (Zorn@60 - Walker Art Center - April 6, 2013)">
            <a:hlinkClick r:id="" action="ppaction://media"/>
            <a:extLst>
              <a:ext uri="{FF2B5EF4-FFF2-40B4-BE49-F238E27FC236}">
                <a16:creationId xmlns:a16="http://schemas.microsoft.com/office/drawing/2014/main" id="{C82D7475-F012-02C0-0A68-FF1648337767}"/>
              </a:ext>
            </a:extLst>
          </p:cNvPr>
          <p:cNvPicPr>
            <a:picLocks noRot="1" noChangeAspect="1"/>
          </p:cNvPicPr>
          <p:nvPr>
            <a:videoFile r:link="rId2"/>
          </p:nvPr>
        </p:nvPicPr>
        <p:blipFill>
          <a:blip r:embed="rId5"/>
          <a:stretch>
            <a:fillRect/>
          </a:stretch>
        </p:blipFill>
        <p:spPr>
          <a:xfrm>
            <a:off x="6451600" y="2004002"/>
            <a:ext cx="5292564" cy="2990299"/>
          </a:xfrm>
          <a:prstGeom prst="rect">
            <a:avLst/>
          </a:prstGeom>
        </p:spPr>
      </p:pic>
    </p:spTree>
    <p:extLst>
      <p:ext uri="{BB962C8B-B14F-4D97-AF65-F5344CB8AC3E}">
        <p14:creationId xmlns:p14="http://schemas.microsoft.com/office/powerpoint/2010/main" val="345057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06DD0-10F3-39AD-3845-D4E14AC93DEF}"/>
              </a:ext>
            </a:extLst>
          </p:cNvPr>
          <p:cNvSpPr>
            <a:spLocks noGrp="1"/>
          </p:cNvSpPr>
          <p:nvPr>
            <p:ph type="title"/>
          </p:nvPr>
        </p:nvSpPr>
        <p:spPr/>
        <p:txBody>
          <a:bodyPr>
            <a:normAutofit/>
          </a:bodyPr>
          <a:lstStyle/>
          <a:p>
            <a:r>
              <a:rPr lang="en-US" b="1" i="0" dirty="0">
                <a:solidFill>
                  <a:srgbClr val="030303"/>
                </a:solidFill>
                <a:effectLst/>
                <a:latin typeface="YouTube Sans"/>
              </a:rPr>
              <a:t>Emmet Cohen w/ Samara Joy | 'Round Midnight</a:t>
            </a:r>
            <a:endParaRPr lang="en-US" dirty="0"/>
          </a:p>
        </p:txBody>
      </p:sp>
      <p:sp>
        <p:nvSpPr>
          <p:cNvPr id="3" name="Content Placeholder 2">
            <a:extLst>
              <a:ext uri="{FF2B5EF4-FFF2-40B4-BE49-F238E27FC236}">
                <a16:creationId xmlns:a16="http://schemas.microsoft.com/office/drawing/2014/main" id="{7DA69519-57DE-CFD5-4F2E-F6CAFAC95A77}"/>
              </a:ext>
            </a:extLst>
          </p:cNvPr>
          <p:cNvSpPr>
            <a:spLocks noGrp="1"/>
          </p:cNvSpPr>
          <p:nvPr>
            <p:ph idx="1"/>
          </p:nvPr>
        </p:nvSpPr>
        <p:spPr/>
        <p:txBody>
          <a:bodyPr/>
          <a:lstStyle/>
          <a:p>
            <a:r>
              <a:rPr lang="en-US" b="1" i="0" dirty="0">
                <a:solidFill>
                  <a:srgbClr val="202122"/>
                </a:solidFill>
                <a:effectLst/>
                <a:latin typeface="Arial" panose="020B0604020202020204" pitchFamily="34" charset="0"/>
              </a:rPr>
              <a:t>Emmet Cohen</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3" tooltip="1990"/>
              </a:rPr>
              <a:t>1990</a:t>
            </a:r>
            <a:r>
              <a:rPr lang="sr-Latn-RS" b="0" i="0" u="none" strike="noStrike" dirty="0">
                <a:solidFill>
                  <a:srgbClr val="0645AD"/>
                </a:solidFill>
                <a:effectLst/>
                <a:latin typeface="Arial" panose="020B0604020202020204" pitchFamily="34" charset="0"/>
                <a:hlinkClick r:id="rId3" tooltip="1990"/>
              </a:rPr>
              <a:t>-</a:t>
            </a:r>
            <a:r>
              <a:rPr lang="en-US" b="0" i="0" dirty="0">
                <a:solidFill>
                  <a:srgbClr val="202122"/>
                </a:solidFill>
                <a:effectLst/>
                <a:latin typeface="Arial" panose="020B0604020202020204" pitchFamily="34" charset="0"/>
              </a:rPr>
              <a:t> </a:t>
            </a:r>
            <a:r>
              <a:rPr lang="en-US" dirty="0">
                <a:solidFill>
                  <a:srgbClr val="202122"/>
                </a:solidFill>
                <a:latin typeface="Arial" panose="020B0604020202020204" pitchFamily="34" charset="0"/>
              </a:rPr>
              <a:t>) je </a:t>
            </a:r>
            <a:r>
              <a:rPr lang="en-US" dirty="0" err="1">
                <a:solidFill>
                  <a:srgbClr val="202122"/>
                </a:solidFill>
                <a:latin typeface="Arial" panose="020B0604020202020204" pitchFamily="34" charset="0"/>
              </a:rPr>
              <a:t>američki</a:t>
            </a:r>
            <a:r>
              <a:rPr lang="en-US" dirty="0">
                <a:solidFill>
                  <a:srgbClr val="202122"/>
                </a:solidFill>
                <a:latin typeface="Arial" panose="020B0604020202020204" pitchFamily="34" charset="0"/>
              </a:rPr>
              <a:t> </a:t>
            </a:r>
            <a:r>
              <a:rPr lang="en-US" dirty="0" err="1">
                <a:solidFill>
                  <a:srgbClr val="202122"/>
                </a:solidFill>
                <a:latin typeface="Arial" panose="020B0604020202020204" pitchFamily="34" charset="0"/>
              </a:rPr>
              <a:t>džez</a:t>
            </a:r>
            <a:r>
              <a:rPr lang="en-US" dirty="0">
                <a:solidFill>
                  <a:srgbClr val="202122"/>
                </a:solidFill>
                <a:latin typeface="Arial" panose="020B0604020202020204" pitchFamily="34" charset="0"/>
              </a:rPr>
              <a:t> </a:t>
            </a:r>
            <a:r>
              <a:rPr lang="en-US" dirty="0" err="1">
                <a:solidFill>
                  <a:srgbClr val="202122"/>
                </a:solidFill>
                <a:latin typeface="Arial" panose="020B0604020202020204" pitchFamily="34" charset="0"/>
              </a:rPr>
              <a:t>muzičar</a:t>
            </a:r>
            <a:r>
              <a:rPr lang="en-US" dirty="0">
                <a:solidFill>
                  <a:srgbClr val="202122"/>
                </a:solidFill>
                <a:latin typeface="Arial" panose="020B0604020202020204" pitchFamily="34" charset="0"/>
              </a:rPr>
              <a:t> ( </a:t>
            </a:r>
            <a:r>
              <a:rPr lang="en-US" dirty="0" err="1">
                <a:solidFill>
                  <a:srgbClr val="202122"/>
                </a:solidFill>
                <a:latin typeface="Arial" panose="020B0604020202020204" pitchFamily="34" charset="0"/>
              </a:rPr>
              <a:t>klavir</a:t>
            </a:r>
            <a:r>
              <a:rPr lang="en-US" dirty="0">
                <a:solidFill>
                  <a:srgbClr val="202122"/>
                </a:solidFill>
                <a:latin typeface="Arial" panose="020B0604020202020204" pitchFamily="34" charset="0"/>
              </a:rPr>
              <a:t> , organ , </a:t>
            </a:r>
            <a:r>
              <a:rPr lang="en-US" dirty="0" err="1">
                <a:solidFill>
                  <a:srgbClr val="202122"/>
                </a:solidFill>
                <a:latin typeface="Arial" panose="020B0604020202020204" pitchFamily="34" charset="0"/>
              </a:rPr>
              <a:t>kompozi</a:t>
            </a:r>
            <a:r>
              <a:rPr lang="sr-Latn-RS" dirty="0">
                <a:solidFill>
                  <a:srgbClr val="202122"/>
                </a:solidFill>
                <a:latin typeface="Arial" panose="020B0604020202020204" pitchFamily="34" charset="0"/>
              </a:rPr>
              <a:t>tor</a:t>
            </a:r>
            <a:r>
              <a:rPr lang="en-US" dirty="0">
                <a:solidFill>
                  <a:srgbClr val="202122"/>
                </a:solidFill>
                <a:latin typeface="Arial" panose="020B0604020202020204" pitchFamily="34" charset="0"/>
              </a:rPr>
              <a:t> ) </a:t>
            </a:r>
            <a:r>
              <a:rPr lang="en-US" dirty="0" err="1">
                <a:solidFill>
                  <a:srgbClr val="202122"/>
                </a:solidFill>
                <a:latin typeface="Arial" panose="020B0604020202020204" pitchFamily="34" charset="0"/>
              </a:rPr>
              <a:t>modernog</a:t>
            </a:r>
            <a:r>
              <a:rPr lang="en-US" dirty="0">
                <a:solidFill>
                  <a:srgbClr val="202122"/>
                </a:solidFill>
                <a:latin typeface="Arial" panose="020B0604020202020204" pitchFamily="34" charset="0"/>
              </a:rPr>
              <a:t> </a:t>
            </a:r>
            <a:r>
              <a:rPr lang="en-US" dirty="0" err="1">
                <a:solidFill>
                  <a:srgbClr val="202122"/>
                </a:solidFill>
                <a:latin typeface="Arial" panose="020B0604020202020204" pitchFamily="34" charset="0"/>
              </a:rPr>
              <a:t>džeza</a:t>
            </a:r>
            <a:r>
              <a:rPr lang="en-US" dirty="0">
                <a:solidFill>
                  <a:srgbClr val="202122"/>
                </a:solidFill>
                <a:latin typeface="Arial" panose="020B0604020202020204" pitchFamily="34" charset="0"/>
              </a:rPr>
              <a:t> . </a:t>
            </a:r>
            <a:endParaRPr lang="en-US" dirty="0"/>
          </a:p>
        </p:txBody>
      </p:sp>
      <p:pic>
        <p:nvPicPr>
          <p:cNvPr id="4" name="Online Media 3" title="Emmet Cohen w/ Samara Joy | 'Round Midnight">
            <a:hlinkClick r:id="" action="ppaction://media"/>
            <a:extLst>
              <a:ext uri="{FF2B5EF4-FFF2-40B4-BE49-F238E27FC236}">
                <a16:creationId xmlns:a16="http://schemas.microsoft.com/office/drawing/2014/main" id="{0E423895-2DDF-5462-9F9A-7C3865FE4BD9}"/>
              </a:ext>
            </a:extLst>
          </p:cNvPr>
          <p:cNvPicPr>
            <a:picLocks noRot="1" noChangeAspect="1"/>
          </p:cNvPicPr>
          <p:nvPr>
            <a:videoFile r:link="rId1"/>
          </p:nvPr>
        </p:nvPicPr>
        <p:blipFill>
          <a:blip r:embed="rId4"/>
          <a:stretch>
            <a:fillRect/>
          </a:stretch>
        </p:blipFill>
        <p:spPr>
          <a:xfrm>
            <a:off x="6497145" y="3127659"/>
            <a:ext cx="4488267" cy="2535871"/>
          </a:xfrm>
          <a:prstGeom prst="rect">
            <a:avLst/>
          </a:prstGeom>
        </p:spPr>
      </p:pic>
      <p:pic>
        <p:nvPicPr>
          <p:cNvPr id="5122" name="Picture 2" descr="Emmet Cohen Tickets, 2022 Concert Tour Dates &amp; Details | Bandsintown">
            <a:extLst>
              <a:ext uri="{FF2B5EF4-FFF2-40B4-BE49-F238E27FC236}">
                <a16:creationId xmlns:a16="http://schemas.microsoft.com/office/drawing/2014/main" id="{B6544957-90A8-404F-682A-AD2DF4BE7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1622" y="3196721"/>
            <a:ext cx="3444329" cy="3444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70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DCD4319-21CA-4165-A08D-D1E05DC37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592824" cy="3233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2EFA63-1431-E537-07E2-AFBC38F98235}"/>
              </a:ext>
            </a:extLst>
          </p:cNvPr>
          <p:cNvSpPr>
            <a:spLocks noGrp="1"/>
          </p:cNvSpPr>
          <p:nvPr>
            <p:ph type="title"/>
          </p:nvPr>
        </p:nvSpPr>
        <p:spPr>
          <a:xfrm>
            <a:off x="1166648" y="655591"/>
            <a:ext cx="4929352" cy="2315616"/>
          </a:xfrm>
        </p:spPr>
        <p:txBody>
          <a:bodyPr vert="horz" lIns="91440" tIns="45720" rIns="91440" bIns="45720" rtlCol="0" anchor="ctr">
            <a:normAutofit/>
          </a:bodyPr>
          <a:lstStyle/>
          <a:p>
            <a:r>
              <a:rPr lang="en-US" sz="3700"/>
              <a:t>Zeen PARKINS "GREEN DOME" TRIO @ Festival Météo - Mulhouse, 2016</a:t>
            </a:r>
          </a:p>
        </p:txBody>
      </p:sp>
      <p:sp>
        <p:nvSpPr>
          <p:cNvPr id="53" name="Rectangle 52">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71669B06-C46A-44F5-8C95-4AA9C87956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56" name="Rectangle 64">
              <a:extLst>
                <a:ext uri="{FF2B5EF4-FFF2-40B4-BE49-F238E27FC236}">
                  <a16:creationId xmlns:a16="http://schemas.microsoft.com/office/drawing/2014/main" id="{4D76B2F7-4F50-4773-9D4F-290F710032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129C72A8-9B1F-4E7C-849C-3ED6C4F65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9B4AD277-5CD3-42C3-8B43-2D645DF11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6B705E15-6BC1-424E-9A76-D1005A391C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1F76BC37-F98D-4577-97A0-F827D0D17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9BD26941-01BA-4D66-8E65-20857D3DC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449B424C-62D9-4A49-AC52-5A78F2E40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576C9EBF-ED63-4269-A697-F6509920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AD803FF3-8F07-4737-8BB1-105F778F12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7FAED273-7CA0-4E1E-B334-37B189A6B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C9C1E0D9-E570-4AF5-880E-BBA6DD522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DEDE693-1FBA-4D1A-A164-53CCD5CB0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6AA202F9-EAD4-4DEA-9024-632A4F73B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C6CCC0AF-E071-40EB-8C53-5ACA30272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4">
              <a:extLst>
                <a:ext uri="{FF2B5EF4-FFF2-40B4-BE49-F238E27FC236}">
                  <a16:creationId xmlns:a16="http://schemas.microsoft.com/office/drawing/2014/main" id="{0AA000E7-AF97-4611-99C3-B1E03F5A4A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AFC00B1E-E93B-4433-97D2-5360B330A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4">
              <a:extLst>
                <a:ext uri="{FF2B5EF4-FFF2-40B4-BE49-F238E27FC236}">
                  <a16:creationId xmlns:a16="http://schemas.microsoft.com/office/drawing/2014/main" id="{B4B77C83-19B4-4B90-ABA7-E70C365B4F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6">
              <a:extLst>
                <a:ext uri="{FF2B5EF4-FFF2-40B4-BE49-F238E27FC236}">
                  <a16:creationId xmlns:a16="http://schemas.microsoft.com/office/drawing/2014/main" id="{597565E2-2F06-489E-937B-AD74A7823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4">
              <a:extLst>
                <a:ext uri="{FF2B5EF4-FFF2-40B4-BE49-F238E27FC236}">
                  <a16:creationId xmlns:a16="http://schemas.microsoft.com/office/drawing/2014/main" id="{2F228EE9-2816-457D-83CE-BCFA543CB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6">
              <a:extLst>
                <a:ext uri="{FF2B5EF4-FFF2-40B4-BE49-F238E27FC236}">
                  <a16:creationId xmlns:a16="http://schemas.microsoft.com/office/drawing/2014/main" id="{374D8F1E-E29D-4C22-AF20-A95EB92C9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nline Media 3" title="ZEENA PARKINS &quot;GREEN DOME&quot; TRIO @ Festival Météo - Mulhouse, 2016">
            <a:hlinkClick r:id="" action="ppaction://media"/>
            <a:extLst>
              <a:ext uri="{FF2B5EF4-FFF2-40B4-BE49-F238E27FC236}">
                <a16:creationId xmlns:a16="http://schemas.microsoft.com/office/drawing/2014/main" id="{2BF9797A-90E1-0672-02AA-93742695F46B}"/>
              </a:ext>
            </a:extLst>
          </p:cNvPr>
          <p:cNvPicPr>
            <a:picLocks noRot="1" noChangeAspect="1"/>
          </p:cNvPicPr>
          <p:nvPr>
            <a:videoFile r:link="rId1"/>
          </p:nvPr>
        </p:nvPicPr>
        <p:blipFill>
          <a:blip r:embed="rId4"/>
          <a:stretch>
            <a:fillRect/>
          </a:stretch>
        </p:blipFill>
        <p:spPr>
          <a:xfrm>
            <a:off x="6950625" y="377148"/>
            <a:ext cx="4890276" cy="2763005"/>
          </a:xfrm>
          <a:prstGeom prst="rect">
            <a:avLst/>
          </a:prstGeom>
        </p:spPr>
      </p:pic>
      <p:sp>
        <p:nvSpPr>
          <p:cNvPr id="77" name="Rectangle 76">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606971"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4E9FE36-2342-E0DF-D4A2-3BCA118DEF76}"/>
              </a:ext>
            </a:extLst>
          </p:cNvPr>
          <p:cNvSpPr txBox="1"/>
          <p:nvPr/>
        </p:nvSpPr>
        <p:spPr>
          <a:xfrm>
            <a:off x="1166648" y="3502955"/>
            <a:ext cx="5164703" cy="3027651"/>
          </a:xfrm>
          <a:prstGeom prst="rect">
            <a:avLst/>
          </a:prstGeom>
        </p:spPr>
        <p:txBody>
          <a:bodyPr vert="horz" lIns="91440" tIns="45720" rIns="91440" bIns="45720" rtlCol="0" anchor="ctr">
            <a:normAutofit/>
          </a:bodyPr>
          <a:lstStyle/>
          <a:p>
            <a:pPr>
              <a:lnSpc>
                <a:spcPct val="90000"/>
              </a:lnSpc>
              <a:spcAft>
                <a:spcPts val="600"/>
              </a:spcAft>
            </a:pPr>
            <a:r>
              <a:rPr lang="en-US" sz="4000" b="1" dirty="0"/>
              <a:t>Kobi Israelite band</a:t>
            </a:r>
          </a:p>
        </p:txBody>
      </p:sp>
      <p:pic>
        <p:nvPicPr>
          <p:cNvPr id="44" name="Online Media 2" title="Out To Lounge - Koby Israelite Band">
            <a:hlinkClick r:id="" action="ppaction://media"/>
            <a:extLst>
              <a:ext uri="{FF2B5EF4-FFF2-40B4-BE49-F238E27FC236}">
                <a16:creationId xmlns:a16="http://schemas.microsoft.com/office/drawing/2014/main" id="{FC455B22-6CDC-F2D3-6D31-6DDA0E808F33}"/>
              </a:ext>
            </a:extLst>
          </p:cNvPr>
          <p:cNvPicPr>
            <a:picLocks noRot="1" noChangeAspect="1"/>
          </p:cNvPicPr>
          <p:nvPr>
            <a:videoFile r:link="rId2"/>
          </p:nvPr>
        </p:nvPicPr>
        <p:blipFill>
          <a:blip r:embed="rId5"/>
          <a:stretch>
            <a:fillRect/>
          </a:stretch>
        </p:blipFill>
        <p:spPr>
          <a:xfrm>
            <a:off x="6950625" y="3657790"/>
            <a:ext cx="4890276" cy="2763005"/>
          </a:xfrm>
          <a:prstGeom prst="rect">
            <a:avLst/>
          </a:prstGeom>
        </p:spPr>
      </p:pic>
    </p:spTree>
    <p:extLst>
      <p:ext uri="{BB962C8B-B14F-4D97-AF65-F5344CB8AC3E}">
        <p14:creationId xmlns:p14="http://schemas.microsoft.com/office/powerpoint/2010/main" val="255079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4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4"/>
                                        </p:tgtEl>
                                      </p:cBhvr>
                                    </p:cmd>
                                  </p:childTnLst>
                                </p:cTn>
                              </p:par>
                            </p:childTnLst>
                          </p:cTn>
                        </p:par>
                      </p:childTnLst>
                    </p:cTn>
                  </p:par>
                </p:childTnLst>
              </p:cTn>
              <p:nextCondLst>
                <p:cond evt="onClick" delay="0">
                  <p:tgtEl>
                    <p:spTgt spid="44"/>
                  </p:tgtEl>
                </p:cond>
              </p:nextCondLst>
            </p:seq>
            <p:video>
              <p:cMediaNode vol="80000">
                <p:cTn id="22" fill="hold" display="0">
                  <p:stCondLst>
                    <p:cond delay="indefinite"/>
                  </p:stCondLst>
                </p:cTn>
                <p:tgtEl>
                  <p:spTgt spid="44"/>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itle 4">
            <a:extLst>
              <a:ext uri="{FF2B5EF4-FFF2-40B4-BE49-F238E27FC236}">
                <a16:creationId xmlns:a16="http://schemas.microsoft.com/office/drawing/2014/main" id="{1E8DE6A5-03A5-DD40-EC51-0198975186EA}"/>
              </a:ext>
            </a:extLst>
          </p:cNvPr>
          <p:cNvSpPr>
            <a:spLocks noGrp="1"/>
          </p:cNvSpPr>
          <p:nvPr>
            <p:ph type="title"/>
          </p:nvPr>
        </p:nvSpPr>
        <p:spPr>
          <a:xfrm>
            <a:off x="964760" y="804328"/>
            <a:ext cx="6091312" cy="1205821"/>
          </a:xfrm>
        </p:spPr>
        <p:txBody>
          <a:bodyPr>
            <a:normAutofit fontScale="90000"/>
          </a:bodyPr>
          <a:lstStyle/>
          <a:p>
            <a:r>
              <a:rPr lang="en-US" sz="3100" dirty="0" err="1">
                <a:solidFill>
                  <a:srgbClr val="FEFFFF"/>
                </a:solidFill>
                <a:latin typeface="Roboto" panose="02000000000000000000" pitchFamily="2" charset="0"/>
              </a:rPr>
              <a:t>Izraelski</a:t>
            </a:r>
            <a:r>
              <a:rPr lang="en-US" sz="3100" dirty="0">
                <a:solidFill>
                  <a:srgbClr val="FEFFFF"/>
                </a:solidFill>
                <a:latin typeface="Roboto" panose="02000000000000000000" pitchFamily="2" charset="0"/>
              </a:rPr>
              <a:t> </a:t>
            </a:r>
            <a:r>
              <a:rPr lang="en-US" sz="3100" dirty="0" err="1">
                <a:solidFill>
                  <a:srgbClr val="FEFFFF"/>
                </a:solidFill>
                <a:latin typeface="Roboto" panose="02000000000000000000" pitchFamily="2" charset="0"/>
              </a:rPr>
              <a:t>saksofonista</a:t>
            </a:r>
            <a:r>
              <a:rPr lang="en-US" sz="3100" dirty="0">
                <a:solidFill>
                  <a:srgbClr val="FEFFFF"/>
                </a:solidFill>
                <a:latin typeface="Roboto" panose="02000000000000000000" pitchFamily="2" charset="0"/>
              </a:rPr>
              <a:t> </a:t>
            </a:r>
            <a:r>
              <a:rPr lang="en-US" sz="3100" dirty="0" err="1">
                <a:solidFill>
                  <a:srgbClr val="FEFFFF"/>
                </a:solidFill>
                <a:latin typeface="Roboto" panose="02000000000000000000" pitchFamily="2" charset="0"/>
              </a:rPr>
              <a:t>dovodi</a:t>
            </a:r>
            <a:r>
              <a:rPr lang="en-US" sz="3100" dirty="0">
                <a:solidFill>
                  <a:srgbClr val="FEFFFF"/>
                </a:solidFill>
                <a:latin typeface="Roboto" panose="02000000000000000000" pitchFamily="2" charset="0"/>
              </a:rPr>
              <a:t> </a:t>
            </a:r>
            <a:r>
              <a:rPr lang="en-US" sz="3100" dirty="0" err="1">
                <a:solidFill>
                  <a:srgbClr val="FEFFFF"/>
                </a:solidFill>
                <a:latin typeface="Roboto" panose="02000000000000000000" pitchFamily="2" charset="0"/>
              </a:rPr>
              <a:t>jevrejski</a:t>
            </a:r>
            <a:r>
              <a:rPr lang="en-US" sz="3100" dirty="0">
                <a:solidFill>
                  <a:srgbClr val="FEFFFF"/>
                </a:solidFill>
                <a:latin typeface="Roboto" panose="02000000000000000000" pitchFamily="2" charset="0"/>
              </a:rPr>
              <a:t> </a:t>
            </a:r>
            <a:r>
              <a:rPr lang="en-US" sz="3100" dirty="0" err="1">
                <a:solidFill>
                  <a:srgbClr val="FEFFFF"/>
                </a:solidFill>
                <a:latin typeface="Roboto" panose="02000000000000000000" pitchFamily="2" charset="0"/>
              </a:rPr>
              <a:t>džez</a:t>
            </a:r>
            <a:r>
              <a:rPr lang="en-US" sz="3100" dirty="0">
                <a:solidFill>
                  <a:srgbClr val="FEFFFF"/>
                </a:solidFill>
                <a:latin typeface="Roboto" panose="02000000000000000000" pitchFamily="2" charset="0"/>
              </a:rPr>
              <a:t> u </a:t>
            </a:r>
            <a:r>
              <a:rPr lang="en-US" sz="3100" dirty="0" err="1">
                <a:solidFill>
                  <a:srgbClr val="FEFFFF"/>
                </a:solidFill>
                <a:latin typeface="Roboto" panose="02000000000000000000" pitchFamily="2" charset="0"/>
              </a:rPr>
              <a:t>verske</a:t>
            </a:r>
            <a:r>
              <a:rPr lang="en-US" sz="3100" dirty="0">
                <a:solidFill>
                  <a:srgbClr val="FEFFFF"/>
                </a:solidFill>
                <a:latin typeface="Roboto" panose="02000000000000000000" pitchFamily="2" charset="0"/>
              </a:rPr>
              <a:t> </a:t>
            </a:r>
            <a:r>
              <a:rPr lang="en-US" sz="3100" dirty="0" err="1">
                <a:solidFill>
                  <a:srgbClr val="FEFFFF"/>
                </a:solidFill>
                <a:latin typeface="Roboto" panose="02000000000000000000" pitchFamily="2" charset="0"/>
              </a:rPr>
              <a:t>zajednice</a:t>
            </a:r>
            <a:r>
              <a:rPr lang="en-US" sz="3100" dirty="0">
                <a:solidFill>
                  <a:srgbClr val="FEFFFF"/>
                </a:solidFill>
                <a:latin typeface="Roboto" panose="02000000000000000000" pitchFamily="2" charset="0"/>
              </a:rPr>
              <a:t>
</a:t>
            </a:r>
            <a:endParaRPr lang="en-US" sz="3100" dirty="0">
              <a:solidFill>
                <a:srgbClr val="FEFFFF"/>
              </a:solidFill>
            </a:endParaRPr>
          </a:p>
        </p:txBody>
      </p:sp>
      <p:sp>
        <p:nvSpPr>
          <p:cNvPr id="4" name="Content Placeholder 3">
            <a:extLst>
              <a:ext uri="{FF2B5EF4-FFF2-40B4-BE49-F238E27FC236}">
                <a16:creationId xmlns:a16="http://schemas.microsoft.com/office/drawing/2014/main" id="{DF49C1CF-973D-DDC7-374C-A24189A026C8}"/>
              </a:ext>
            </a:extLst>
          </p:cNvPr>
          <p:cNvSpPr>
            <a:spLocks noGrp="1"/>
          </p:cNvSpPr>
          <p:nvPr>
            <p:ph idx="1"/>
          </p:nvPr>
        </p:nvSpPr>
        <p:spPr>
          <a:xfrm>
            <a:off x="1282189" y="2494450"/>
            <a:ext cx="5773883" cy="3563159"/>
          </a:xfrm>
        </p:spPr>
        <p:txBody>
          <a:bodyPr>
            <a:normAutofit/>
          </a:bodyPr>
          <a:lstStyle/>
          <a:p>
            <a:pPr marL="0" indent="0">
              <a:spcBef>
                <a:spcPts val="0"/>
              </a:spcBef>
              <a:spcAft>
                <a:spcPts val="600"/>
              </a:spcAft>
              <a:buNone/>
            </a:pPr>
            <a:r>
              <a:rPr lang="en-US" sz="2400" dirty="0">
                <a:latin typeface="Arial" panose="020B0604020202020204" pitchFamily="34" charset="0"/>
              </a:rPr>
              <a:t>Daniel Zamir (</a:t>
            </a:r>
            <a:r>
              <a:rPr lang="he-IL" sz="2400" dirty="0">
                <a:latin typeface="Arial" panose="020B0604020202020204" pitchFamily="34" charset="0"/>
              </a:rPr>
              <a:t>דניאל זמיר: </a:t>
            </a:r>
            <a:r>
              <a:rPr lang="en-US" sz="2400" dirty="0">
                <a:latin typeface="Arial" panose="020B0604020202020204" pitchFamily="34" charset="0"/>
              </a:rPr>
              <a:t>) </a:t>
            </a:r>
            <a:r>
              <a:rPr lang="en-US" sz="2400" dirty="0" err="1">
                <a:latin typeface="Arial" panose="020B0604020202020204" pitchFamily="34" charset="0"/>
              </a:rPr>
              <a:t>rođen</a:t>
            </a:r>
            <a:r>
              <a:rPr lang="en-US" sz="2400" dirty="0">
                <a:latin typeface="Arial" panose="020B0604020202020204" pitchFamily="34" charset="0"/>
              </a:rPr>
              <a:t> 1980. u Petah </a:t>
            </a:r>
            <a:r>
              <a:rPr lang="en-US" sz="2400" dirty="0" err="1">
                <a:latin typeface="Arial" panose="020B0604020202020204" pitchFamily="34" charset="0"/>
              </a:rPr>
              <a:t>Tikva</a:t>
            </a:r>
            <a:r>
              <a:rPr lang="en-US" sz="2400" dirty="0">
                <a:latin typeface="Arial" panose="020B0604020202020204" pitchFamily="34" charset="0"/>
              </a:rPr>
              <a:t>,  je </a:t>
            </a:r>
            <a:r>
              <a:rPr lang="en-US" sz="2400" dirty="0" err="1">
                <a:latin typeface="Arial" panose="020B0604020202020204" pitchFamily="34" charset="0"/>
              </a:rPr>
              <a:t>izraelski</a:t>
            </a:r>
            <a:r>
              <a:rPr lang="en-US" sz="2400" dirty="0">
                <a:latin typeface="Arial" panose="020B0604020202020204" pitchFamily="34" charset="0"/>
              </a:rPr>
              <a:t> </a:t>
            </a:r>
            <a:r>
              <a:rPr lang="en-US" sz="2400" dirty="0" err="1">
                <a:latin typeface="Arial" panose="020B0604020202020204" pitchFamily="34" charset="0"/>
              </a:rPr>
              <a:t>religiozni</a:t>
            </a:r>
            <a:r>
              <a:rPr lang="en-US" sz="2400" dirty="0">
                <a:latin typeface="Arial" panose="020B0604020202020204" pitchFamily="34" charset="0"/>
              </a:rPr>
              <a:t> </a:t>
            </a:r>
            <a:r>
              <a:rPr lang="en-US" sz="2400" dirty="0" err="1">
                <a:latin typeface="Arial" panose="020B0604020202020204" pitchFamily="34" charset="0"/>
              </a:rPr>
              <a:t>jevrejski</a:t>
            </a:r>
            <a:r>
              <a:rPr lang="en-US" sz="2400" dirty="0">
                <a:latin typeface="Arial" panose="020B0604020202020204" pitchFamily="34" charset="0"/>
              </a:rPr>
              <a:t> </a:t>
            </a:r>
            <a:r>
              <a:rPr lang="en-US" sz="2400" dirty="0" err="1">
                <a:latin typeface="Arial" panose="020B0604020202020204" pitchFamily="34" charset="0"/>
              </a:rPr>
              <a:t>saksofonista</a:t>
            </a:r>
            <a:r>
              <a:rPr lang="en-US" sz="2400" dirty="0">
                <a:latin typeface="Arial" panose="020B0604020202020204" pitchFamily="34" charset="0"/>
              </a:rPr>
              <a:t> </a:t>
            </a:r>
            <a:r>
              <a:rPr lang="en-US" sz="2400" dirty="0" err="1">
                <a:latin typeface="Arial" panose="020B0604020202020204" pitchFamily="34" charset="0"/>
              </a:rPr>
              <a:t>i</a:t>
            </a:r>
            <a:r>
              <a:rPr lang="en-US" sz="2400" dirty="0">
                <a:latin typeface="Arial" panose="020B0604020202020204" pitchFamily="34" charset="0"/>
              </a:rPr>
              <a:t> </a:t>
            </a:r>
            <a:r>
              <a:rPr lang="en-US" sz="2400" dirty="0" err="1">
                <a:latin typeface="Arial" panose="020B0604020202020204" pitchFamily="34" charset="0"/>
              </a:rPr>
              <a:t>pevač</a:t>
            </a:r>
            <a:r>
              <a:rPr lang="en-US" sz="2400" dirty="0">
                <a:latin typeface="Arial" panose="020B0604020202020204" pitchFamily="34" charset="0"/>
              </a:rPr>
              <a:t>. Zamir je </a:t>
            </a:r>
            <a:r>
              <a:rPr lang="en-US" sz="2400" dirty="0" err="1">
                <a:latin typeface="Arial" panose="020B0604020202020204" pitchFamily="34" charset="0"/>
              </a:rPr>
              <a:t>uglavnom</a:t>
            </a:r>
            <a:r>
              <a:rPr lang="en-US" sz="2400" dirty="0">
                <a:latin typeface="Arial" panose="020B0604020202020204" pitchFamily="34" charset="0"/>
              </a:rPr>
              <a:t> </a:t>
            </a:r>
            <a:r>
              <a:rPr lang="en-US" sz="2400" dirty="0" err="1">
                <a:latin typeface="Arial" panose="020B0604020202020204" pitchFamily="34" charset="0"/>
              </a:rPr>
              <a:t>poznat</a:t>
            </a:r>
            <a:r>
              <a:rPr lang="en-US" sz="2400" dirty="0">
                <a:latin typeface="Arial" panose="020B0604020202020204" pitchFamily="34" charset="0"/>
              </a:rPr>
              <a:t> po </a:t>
            </a:r>
            <a:r>
              <a:rPr lang="en-US" sz="2400" dirty="0" err="1">
                <a:latin typeface="Arial" panose="020B0604020202020204" pitchFamily="34" charset="0"/>
              </a:rPr>
              <a:t>sviranju</a:t>
            </a:r>
            <a:r>
              <a:rPr lang="en-US" sz="2400" dirty="0">
                <a:latin typeface="Arial" panose="020B0604020202020204" pitchFamily="34" charset="0"/>
              </a:rPr>
              <a:t> </a:t>
            </a:r>
            <a:r>
              <a:rPr lang="en-US" sz="2400" dirty="0" err="1">
                <a:latin typeface="Arial" panose="020B0604020202020204" pitchFamily="34" charset="0"/>
              </a:rPr>
              <a:t>na</a:t>
            </a:r>
            <a:r>
              <a:rPr lang="en-US" sz="2400" dirty="0">
                <a:latin typeface="Arial" panose="020B0604020202020204" pitchFamily="34" charset="0"/>
              </a:rPr>
              <a:t> </a:t>
            </a:r>
            <a:r>
              <a:rPr lang="en-US" sz="2400" dirty="0" err="1">
                <a:latin typeface="Arial" panose="020B0604020202020204" pitchFamily="34" charset="0"/>
              </a:rPr>
              <a:t>sopran</a:t>
            </a:r>
            <a:r>
              <a:rPr lang="en-US" sz="2400" dirty="0">
                <a:latin typeface="Arial" panose="020B0604020202020204" pitchFamily="34" charset="0"/>
              </a:rPr>
              <a:t> </a:t>
            </a:r>
            <a:r>
              <a:rPr lang="en-US" sz="2400" dirty="0" err="1">
                <a:latin typeface="Arial" panose="020B0604020202020204" pitchFamily="34" charset="0"/>
              </a:rPr>
              <a:t>saksofonu</a:t>
            </a:r>
            <a:r>
              <a:rPr lang="en-US" sz="2400" dirty="0">
                <a:latin typeface="Arial" panose="020B0604020202020204" pitchFamily="34" charset="0"/>
              </a:rPr>
              <a:t>. </a:t>
            </a:r>
            <a:endParaRPr lang="en-US" sz="2400" dirty="0"/>
          </a:p>
        </p:txBody>
      </p:sp>
      <p:pic>
        <p:nvPicPr>
          <p:cNvPr id="6" name="Online Media 5" title="חמש-עשרה - דניאל זמיר">
            <a:hlinkClick r:id="" action="ppaction://media"/>
            <a:extLst>
              <a:ext uri="{FF2B5EF4-FFF2-40B4-BE49-F238E27FC236}">
                <a16:creationId xmlns:a16="http://schemas.microsoft.com/office/drawing/2014/main" id="{FE44FA6D-A36E-BD9A-C188-3DFD23153B4C}"/>
              </a:ext>
            </a:extLst>
          </p:cNvPr>
          <p:cNvPicPr>
            <a:picLocks noRot="1" noChangeAspect="1"/>
          </p:cNvPicPr>
          <p:nvPr>
            <a:videoFile r:link="rId1"/>
          </p:nvPr>
        </p:nvPicPr>
        <p:blipFill>
          <a:blip r:embed="rId4"/>
          <a:stretch>
            <a:fillRect/>
          </a:stretch>
        </p:blipFill>
        <p:spPr>
          <a:xfrm>
            <a:off x="8024706" y="1042656"/>
            <a:ext cx="3343407" cy="1889024"/>
          </a:xfrm>
          <a:prstGeom prst="rect">
            <a:avLst/>
          </a:prstGeom>
        </p:spPr>
      </p:pic>
      <p:pic>
        <p:nvPicPr>
          <p:cNvPr id="2" name="Online Media 1" title="Israeli Saxophonist Brings Jewish Jazz to Religious Communities">
            <a:hlinkClick r:id="" action="ppaction://media"/>
            <a:extLst>
              <a:ext uri="{FF2B5EF4-FFF2-40B4-BE49-F238E27FC236}">
                <a16:creationId xmlns:a16="http://schemas.microsoft.com/office/drawing/2014/main" id="{64B9D3C7-45EC-864D-5EE6-48B88FFBBBE5}"/>
              </a:ext>
            </a:extLst>
          </p:cNvPr>
          <p:cNvPicPr>
            <a:picLocks noRot="1" noChangeAspect="1"/>
          </p:cNvPicPr>
          <p:nvPr>
            <a:videoFile r:link="rId2"/>
          </p:nvPr>
        </p:nvPicPr>
        <p:blipFill>
          <a:blip r:embed="rId5"/>
          <a:stretch>
            <a:fillRect/>
          </a:stretch>
        </p:blipFill>
        <p:spPr>
          <a:xfrm>
            <a:off x="8024706" y="3946380"/>
            <a:ext cx="3340358" cy="1887302"/>
          </a:xfrm>
          <a:prstGeom prst="rect">
            <a:avLst/>
          </a:prstGeom>
        </p:spPr>
      </p:pic>
    </p:spTree>
    <p:extLst>
      <p:ext uri="{BB962C8B-B14F-4D97-AF65-F5344CB8AC3E}">
        <p14:creationId xmlns:p14="http://schemas.microsoft.com/office/powerpoint/2010/main" val="108632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1921AC1-32CD-4CFB-B751-F46CC5343FE4}"/>
              </a:ext>
            </a:extLst>
          </p:cNvPr>
          <p:cNvSpPr>
            <a:spLocks noGrp="1"/>
          </p:cNvSpPr>
          <p:nvPr>
            <p:ph type="title"/>
          </p:nvPr>
        </p:nvSpPr>
        <p:spPr>
          <a:xfrm>
            <a:off x="804672" y="640263"/>
            <a:ext cx="5221266" cy="1344975"/>
          </a:xfrm>
        </p:spPr>
        <p:txBody>
          <a:bodyPr vert="horz" lIns="91440" tIns="45720" rIns="91440" bIns="45720" rtlCol="0" anchor="ctr">
            <a:normAutofit/>
          </a:bodyPr>
          <a:lstStyle/>
          <a:p>
            <a:r>
              <a:rPr lang="en-US" sz="4000" b="0" i="0" dirty="0">
                <a:effectLst/>
              </a:rPr>
              <a:t>Yiddish Jazz</a:t>
            </a:r>
            <a:endParaRPr lang="en-US" sz="4000" dirty="0"/>
          </a:p>
        </p:txBody>
      </p:sp>
      <p:sp>
        <p:nvSpPr>
          <p:cNvPr id="9" name="TextBox 8">
            <a:extLst>
              <a:ext uri="{FF2B5EF4-FFF2-40B4-BE49-F238E27FC236}">
                <a16:creationId xmlns:a16="http://schemas.microsoft.com/office/drawing/2014/main" id="{280ACDB2-0D68-48C4-8996-3B362B56DBE9}"/>
              </a:ext>
            </a:extLst>
          </p:cNvPr>
          <p:cNvSpPr txBox="1"/>
          <p:nvPr/>
        </p:nvSpPr>
        <p:spPr>
          <a:xfrm>
            <a:off x="804672" y="2121763"/>
            <a:ext cx="5235490"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0" i="0" dirty="0">
                <a:effectLst/>
              </a:rPr>
              <a:t>Tatiana </a:t>
            </a:r>
            <a:r>
              <a:rPr lang="en-US" sz="2000" b="0" i="0" dirty="0" err="1">
                <a:effectLst/>
              </a:rPr>
              <a:t>Amirova-Ukrajina</a:t>
            </a:r>
            <a:r>
              <a:rPr lang="en-US" sz="2000" b="0" i="0" dirty="0">
                <a:effectLst/>
              </a:rPr>
              <a:t> </a:t>
            </a:r>
          </a:p>
        </p:txBody>
      </p:sp>
      <p:pic>
        <p:nvPicPr>
          <p:cNvPr id="4" name="Online Media 3" title="Татьяна Амирова (Tatiana Amirova)- Еврейский Jazz">
            <a:hlinkClick r:id="" action="ppaction://media"/>
            <a:extLst>
              <a:ext uri="{FF2B5EF4-FFF2-40B4-BE49-F238E27FC236}">
                <a16:creationId xmlns:a16="http://schemas.microsoft.com/office/drawing/2014/main" id="{8A8136A4-8F7F-1FF5-1C16-0514FB698588}"/>
              </a:ext>
            </a:extLst>
          </p:cNvPr>
          <p:cNvPicPr>
            <a:picLocks noRot="1" noChangeAspect="1"/>
          </p:cNvPicPr>
          <p:nvPr>
            <a:videoFile r:link="rId1"/>
          </p:nvPr>
        </p:nvPicPr>
        <p:blipFill>
          <a:blip r:embed="rId3"/>
          <a:stretch>
            <a:fillRect/>
          </a:stretch>
        </p:blipFill>
        <p:spPr>
          <a:xfrm>
            <a:off x="7021741" y="546474"/>
            <a:ext cx="4684864" cy="2646948"/>
          </a:xfrm>
          <a:prstGeom prst="rect">
            <a:avLst/>
          </a:prstGeom>
        </p:spPr>
      </p:pic>
      <p:pic>
        <p:nvPicPr>
          <p:cNvPr id="2050" name="Picture 2" descr="Yiddish Jazz by Tatiana Amirova &amp; Band - Caribbean">
            <a:extLst>
              <a:ext uri="{FF2B5EF4-FFF2-40B4-BE49-F238E27FC236}">
                <a16:creationId xmlns:a16="http://schemas.microsoft.com/office/drawing/2014/main" id="{58C31A39-5BC0-6919-DCEC-C504D781B78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21741" y="3520841"/>
            <a:ext cx="4684864" cy="262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6739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9691-3718-6E7C-EC31-69A3FD99AFD7}"/>
              </a:ext>
            </a:extLst>
          </p:cNvPr>
          <p:cNvSpPr>
            <a:spLocks noGrp="1"/>
          </p:cNvSpPr>
          <p:nvPr>
            <p:ph type="title"/>
          </p:nvPr>
        </p:nvSpPr>
        <p:spPr>
          <a:xfrm>
            <a:off x="801098" y="1396289"/>
            <a:ext cx="5712824" cy="1325563"/>
          </a:xfrm>
        </p:spPr>
        <p:txBody>
          <a:bodyPr>
            <a:normAutofit/>
          </a:bodyPr>
          <a:lstStyle/>
          <a:p>
            <a:r>
              <a:rPr lang="sr-Latn-RS"/>
              <a:t>Jazz festivali u Izraelu</a:t>
            </a:r>
            <a:endParaRPr lang="en-US"/>
          </a:p>
        </p:txBody>
      </p:sp>
      <p:sp>
        <p:nvSpPr>
          <p:cNvPr id="3" name="Content Placeholder 2">
            <a:extLst>
              <a:ext uri="{FF2B5EF4-FFF2-40B4-BE49-F238E27FC236}">
                <a16:creationId xmlns:a16="http://schemas.microsoft.com/office/drawing/2014/main" id="{1BA36889-0DCA-0EA9-CFDC-11E9CD3D59D2}"/>
              </a:ext>
            </a:extLst>
          </p:cNvPr>
          <p:cNvSpPr>
            <a:spLocks noGrp="1"/>
          </p:cNvSpPr>
          <p:nvPr>
            <p:ph idx="1"/>
          </p:nvPr>
        </p:nvSpPr>
        <p:spPr>
          <a:xfrm>
            <a:off x="805543" y="2871982"/>
            <a:ext cx="4558309" cy="3181684"/>
          </a:xfrm>
        </p:spPr>
        <p:txBody>
          <a:bodyPr anchor="t">
            <a:normAutofit/>
          </a:bodyPr>
          <a:lstStyle/>
          <a:p>
            <a:r>
              <a:rPr lang="sr-Latn-RS" sz="1800" b="1">
                <a:effectLst/>
                <a:latin typeface="Arial" panose="020B0604020202020204" pitchFamily="34" charset="0"/>
                <a:ea typeface="Calibri" panose="020F0502020204030204" pitchFamily="34" charset="0"/>
              </a:rPr>
              <a:t>Red Sea Jazz Festival </a:t>
            </a:r>
            <a:r>
              <a:rPr lang="sr-Latn-RS" sz="1800">
                <a:effectLst/>
                <a:latin typeface="Arial" panose="020B0604020202020204" pitchFamily="34" charset="0"/>
                <a:ea typeface="Calibri" panose="020F0502020204030204" pitchFamily="34" charset="0"/>
              </a:rPr>
              <a:t>od 1987,</a:t>
            </a:r>
            <a:r>
              <a:rPr lang="sr-Latn-RS" sz="1800" b="1">
                <a:effectLst/>
                <a:latin typeface="Arial" panose="020B0604020202020204" pitchFamily="34" charset="0"/>
                <a:ea typeface="Calibri" panose="020F0502020204030204" pitchFamily="34" charset="0"/>
              </a:rPr>
              <a:t> </a:t>
            </a:r>
            <a:r>
              <a:rPr lang="sr-Latn-RS" sz="1800">
                <a:effectLst/>
                <a:latin typeface="Arial" panose="020B0604020202020204" pitchFamily="34" charset="0"/>
                <a:ea typeface="Calibri" panose="020F0502020204030204" pitchFamily="34" charset="0"/>
              </a:rPr>
              <a:t>nakon toga </a:t>
            </a:r>
            <a:r>
              <a:rPr lang="sr-Latn-RS" sz="1800" b="1">
                <a:effectLst/>
                <a:latin typeface="Arial" panose="020B0604020202020204" pitchFamily="34" charset="0"/>
                <a:ea typeface="Times New Roman" panose="02020603050405020304" pitchFamily="18" charset="0"/>
              </a:rPr>
              <a:t>Tel Aviv Jazz Festival</a:t>
            </a:r>
            <a:r>
              <a:rPr lang="sr-Latn-RS" sz="1800">
                <a:effectLst/>
                <a:latin typeface="Arial" panose="020B0604020202020204" pitchFamily="34" charset="0"/>
                <a:ea typeface="Calibri" panose="020F0502020204030204" pitchFamily="34" charset="0"/>
              </a:rPr>
              <a:t> od  1991, a </a:t>
            </a:r>
            <a:r>
              <a:rPr lang="sr-Latn-RS" sz="1800">
                <a:latin typeface="Arial" panose="020B0604020202020204" pitchFamily="34" charset="0"/>
                <a:ea typeface="Calibri" panose="020F0502020204030204" pitchFamily="34" charset="0"/>
              </a:rPr>
              <a:t>od 2018</a:t>
            </a:r>
            <a:r>
              <a:rPr lang="sr-Latn-RS" sz="1800">
                <a:effectLst/>
                <a:latin typeface="Arial" panose="020B0604020202020204" pitchFamily="34" charset="0"/>
                <a:ea typeface="Calibri" panose="020F0502020204030204" pitchFamily="34" charset="0"/>
              </a:rPr>
              <a:t>, </a:t>
            </a:r>
            <a:r>
              <a:rPr lang="sr-Latn-RS" sz="1800">
                <a:latin typeface="Arial" panose="020B0604020202020204" pitchFamily="34" charset="0"/>
                <a:ea typeface="Calibri" panose="020F0502020204030204" pitchFamily="34" charset="0"/>
              </a:rPr>
              <a:t>postoji i  </a:t>
            </a:r>
            <a:r>
              <a:rPr lang="sr-Latn-RS" sz="1800" b="1">
                <a:effectLst/>
                <a:latin typeface="Arial" panose="020B0604020202020204" pitchFamily="34" charset="0"/>
                <a:ea typeface="Times New Roman" panose="02020603050405020304" pitchFamily="18" charset="0"/>
              </a:rPr>
              <a:t>Jerusalem Jazz Festival</a:t>
            </a:r>
            <a:endParaRPr lang="en-US" sz="1800"/>
          </a:p>
        </p:txBody>
      </p:sp>
      <p:sp>
        <p:nvSpPr>
          <p:cNvPr id="139" name="Oval 138">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0" name="Picture 4" descr="The Tel Aviv Jazz Festival 2022 | Tickets Dates &amp; Venues – CarniFest.com">
            <a:extLst>
              <a:ext uri="{FF2B5EF4-FFF2-40B4-BE49-F238E27FC236}">
                <a16:creationId xmlns:a16="http://schemas.microsoft.com/office/drawing/2014/main" id="{C8B76A0C-652F-D6CE-72F0-44AC66205A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930" r="28148" b="-1"/>
          <a:stretch/>
        </p:blipFill>
        <p:spPr bwMode="auto">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Red Sea Jazz Festival // Spring edition | Secret Tel Aviv">
            <a:extLst>
              <a:ext uri="{FF2B5EF4-FFF2-40B4-BE49-F238E27FC236}">
                <a16:creationId xmlns:a16="http://schemas.microsoft.com/office/drawing/2014/main" id="{B99069D9-F1A9-31E4-C6EE-71D3F36DFE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86" r="11723" b="-2"/>
          <a:stretch/>
        </p:blipFill>
        <p:spPr bwMode="auto">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Lst>
        </p:spPr>
      </p:pic>
      <p:sp>
        <p:nvSpPr>
          <p:cNvPr id="143" name="Freeform: Shape 142">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2" name="Picture 6" descr="Home - פסטיבל הג׳אז">
            <a:extLst>
              <a:ext uri="{FF2B5EF4-FFF2-40B4-BE49-F238E27FC236}">
                <a16:creationId xmlns:a16="http://schemas.microsoft.com/office/drawing/2014/main" id="{5E14B87E-B407-7035-D09F-3FDE995726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232" r="2" b="2"/>
          <a:stretch/>
        </p:blipFill>
        <p:spPr bwMode="auto">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804282"/>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9E99F1CF-C561-FC74-103A-22197ED2D0FC}"/>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kern="1200">
                <a:solidFill>
                  <a:srgbClr val="FFFFFF"/>
                </a:solidFill>
                <a:latin typeface="+mj-lt"/>
                <a:ea typeface="+mj-ea"/>
                <a:cs typeface="+mj-cs"/>
              </a:rPr>
              <a:t>Svira se svuda …..</a:t>
            </a:r>
          </a:p>
        </p:txBody>
      </p:sp>
      <p:sp>
        <p:nvSpPr>
          <p:cNvPr id="4" name="Content Placeholder 3">
            <a:extLst>
              <a:ext uri="{FF2B5EF4-FFF2-40B4-BE49-F238E27FC236}">
                <a16:creationId xmlns:a16="http://schemas.microsoft.com/office/drawing/2014/main" id="{0EB55D57-64A2-A747-C856-C1C708A55649}"/>
              </a:ext>
            </a:extLst>
          </p:cNvPr>
          <p:cNvSpPr>
            <a:spLocks noGrp="1"/>
          </p:cNvSpPr>
          <p:nvPr>
            <p:ph sz="half" idx="1"/>
          </p:nvPr>
        </p:nvSpPr>
        <p:spPr>
          <a:xfrm>
            <a:off x="1424904" y="2494450"/>
            <a:ext cx="4053545" cy="3563159"/>
          </a:xfrm>
        </p:spPr>
        <p:txBody>
          <a:bodyPr vert="horz" lIns="91440" tIns="45720" rIns="91440" bIns="45720" rtlCol="0">
            <a:normAutofit/>
          </a:bodyPr>
          <a:lstStyle/>
          <a:p>
            <a:r>
              <a:rPr lang="en-US" sz="2400" dirty="0" err="1"/>
              <a:t>Pančevo</a:t>
            </a:r>
            <a:r>
              <a:rPr lang="en-US" sz="2400" dirty="0"/>
              <a:t> </a:t>
            </a:r>
            <a:r>
              <a:rPr lang="sr-Latn-RS" sz="2400" dirty="0" err="1"/>
              <a:t>Jazz</a:t>
            </a:r>
            <a:r>
              <a:rPr lang="sr-Latn-RS" sz="2400" dirty="0"/>
              <a:t> Festival </a:t>
            </a:r>
            <a:r>
              <a:rPr lang="en-US" sz="2400" dirty="0"/>
              <a:t>2018</a:t>
            </a:r>
          </a:p>
          <a:p>
            <a:endParaRPr lang="en-US" sz="2400" dirty="0"/>
          </a:p>
          <a:p>
            <a:endParaRPr lang="en-US" sz="2400" dirty="0"/>
          </a:p>
        </p:txBody>
      </p:sp>
      <p:sp>
        <p:nvSpPr>
          <p:cNvPr id="19" name="Content Placeholder 3">
            <a:extLst>
              <a:ext uri="{FF2B5EF4-FFF2-40B4-BE49-F238E27FC236}">
                <a16:creationId xmlns:a16="http://schemas.microsoft.com/office/drawing/2014/main" id="{F6D9453D-09DF-9E7A-6D10-84A1B47F9E77}"/>
              </a:ext>
            </a:extLst>
          </p:cNvPr>
          <p:cNvSpPr txBox="1">
            <a:spLocks/>
          </p:cNvSpPr>
          <p:nvPr/>
        </p:nvSpPr>
        <p:spPr>
          <a:xfrm>
            <a:off x="7224478" y="2659125"/>
            <a:ext cx="4053545" cy="3563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r-Latn-RS" sz="2400" dirty="0" err="1"/>
              <a:t>Nisvill</a:t>
            </a:r>
            <a:r>
              <a:rPr lang="sr-Latn-RS" sz="2400" dirty="0"/>
              <a:t> </a:t>
            </a:r>
            <a:r>
              <a:rPr lang="sr-Latn-RS" sz="2400" dirty="0" err="1"/>
              <a:t>Jazz</a:t>
            </a:r>
            <a:r>
              <a:rPr lang="sr-Latn-RS" sz="2400" dirty="0"/>
              <a:t> festival</a:t>
            </a:r>
            <a:endParaRPr lang="en-US" sz="2400" dirty="0"/>
          </a:p>
          <a:p>
            <a:endParaRPr lang="en-US" sz="2400" dirty="0"/>
          </a:p>
        </p:txBody>
      </p:sp>
      <p:sp>
        <p:nvSpPr>
          <p:cNvPr id="20" name="TextBox 19">
            <a:extLst>
              <a:ext uri="{FF2B5EF4-FFF2-40B4-BE49-F238E27FC236}">
                <a16:creationId xmlns:a16="http://schemas.microsoft.com/office/drawing/2014/main" id="{72E4CDCC-BB82-84BB-58FB-D83F4CF4C971}"/>
              </a:ext>
            </a:extLst>
          </p:cNvPr>
          <p:cNvSpPr txBox="1"/>
          <p:nvPr/>
        </p:nvSpPr>
        <p:spPr>
          <a:xfrm>
            <a:off x="6857475" y="6235075"/>
            <a:ext cx="6094948" cy="369332"/>
          </a:xfrm>
          <a:prstGeom prst="rect">
            <a:avLst/>
          </a:prstGeom>
          <a:noFill/>
        </p:spPr>
        <p:txBody>
          <a:bodyPr wrap="square">
            <a:spAutoFit/>
          </a:bodyPr>
          <a:lstStyle/>
          <a:p>
            <a:pPr algn="l"/>
            <a:r>
              <a:rPr lang="it-IT" b="1" i="0" dirty="0">
                <a:solidFill>
                  <a:srgbClr val="030303"/>
                </a:solidFill>
                <a:effectLst/>
                <a:latin typeface="YouTube Sans"/>
              </a:rPr>
              <a:t>Yossi Fine &amp; Ben Aylon Trio at Nisville 2019</a:t>
            </a:r>
          </a:p>
        </p:txBody>
      </p:sp>
      <p:sp>
        <p:nvSpPr>
          <p:cNvPr id="21" name="TextBox 20">
            <a:extLst>
              <a:ext uri="{FF2B5EF4-FFF2-40B4-BE49-F238E27FC236}">
                <a16:creationId xmlns:a16="http://schemas.microsoft.com/office/drawing/2014/main" id="{64BE1F55-0097-0DD5-050E-55D8216D880F}"/>
              </a:ext>
            </a:extLst>
          </p:cNvPr>
          <p:cNvSpPr txBox="1"/>
          <p:nvPr/>
        </p:nvSpPr>
        <p:spPr>
          <a:xfrm>
            <a:off x="933450" y="6217106"/>
            <a:ext cx="6477000" cy="369332"/>
          </a:xfrm>
          <a:prstGeom prst="rect">
            <a:avLst/>
          </a:prstGeom>
          <a:noFill/>
        </p:spPr>
        <p:txBody>
          <a:bodyPr wrap="square">
            <a:spAutoFit/>
          </a:bodyPr>
          <a:lstStyle/>
          <a:p>
            <a:pPr algn="l"/>
            <a:r>
              <a:rPr lang="en-US" b="1" i="0" dirty="0">
                <a:solidFill>
                  <a:srgbClr val="030303"/>
                </a:solidFill>
                <a:effectLst/>
                <a:latin typeface="YouTube Sans"/>
              </a:rPr>
              <a:t>Oded </a:t>
            </a:r>
            <a:r>
              <a:rPr lang="en-US" b="1" i="0" dirty="0" err="1">
                <a:solidFill>
                  <a:srgbClr val="030303"/>
                </a:solidFill>
                <a:effectLst/>
                <a:latin typeface="YouTube Sans"/>
              </a:rPr>
              <a:t>Tzur</a:t>
            </a:r>
            <a:r>
              <a:rPr lang="en-US" b="1" i="0" dirty="0">
                <a:solidFill>
                  <a:srgbClr val="030303"/>
                </a:solidFill>
                <a:effectLst/>
                <a:latin typeface="YouTube Sans"/>
              </a:rPr>
              <a:t> Quartet</a:t>
            </a:r>
            <a:r>
              <a:rPr lang="sr-Latn-RS" b="1" i="0" dirty="0">
                <a:solidFill>
                  <a:srgbClr val="030303"/>
                </a:solidFill>
                <a:effectLst/>
                <a:latin typeface="YouTube Sans"/>
              </a:rPr>
              <a:t>, </a:t>
            </a:r>
            <a:r>
              <a:rPr lang="en-US" b="1" i="0" dirty="0">
                <a:solidFill>
                  <a:srgbClr val="030303"/>
                </a:solidFill>
                <a:effectLst/>
                <a:latin typeface="YouTube Sans"/>
              </a:rPr>
              <a:t>Israel</a:t>
            </a:r>
            <a:r>
              <a:rPr lang="sr-Latn-RS" b="1" dirty="0">
                <a:solidFill>
                  <a:srgbClr val="030303"/>
                </a:solidFill>
                <a:latin typeface="YouTube Sans"/>
              </a:rPr>
              <a:t>, </a:t>
            </a:r>
            <a:r>
              <a:rPr lang="en-US" b="1" i="0" dirty="0">
                <a:solidFill>
                  <a:srgbClr val="030303"/>
                </a:solidFill>
                <a:effectLst/>
                <a:latin typeface="YouTube Sans"/>
              </a:rPr>
              <a:t>Jazz </a:t>
            </a:r>
            <a:r>
              <a:rPr lang="en-US" b="1" i="0" dirty="0" err="1">
                <a:solidFill>
                  <a:srgbClr val="030303"/>
                </a:solidFill>
                <a:effectLst/>
                <a:latin typeface="YouTube Sans"/>
              </a:rPr>
              <a:t>Festival,Pančevo</a:t>
            </a:r>
            <a:r>
              <a:rPr lang="en-US" b="1" i="0" dirty="0">
                <a:solidFill>
                  <a:srgbClr val="030303"/>
                </a:solidFill>
                <a:effectLst/>
                <a:latin typeface="YouTube Sans"/>
              </a:rPr>
              <a:t> </a:t>
            </a:r>
          </a:p>
        </p:txBody>
      </p:sp>
      <p:pic>
        <p:nvPicPr>
          <p:cNvPr id="8" name="Online Media 7" title="Welcome-Oded Tzur Quartet (Israel)-85 Jazz Festival,Pančevo - KC Pančeva - 01.11.2018">
            <a:hlinkClick r:id="" action="ppaction://media"/>
            <a:extLst>
              <a:ext uri="{FF2B5EF4-FFF2-40B4-BE49-F238E27FC236}">
                <a16:creationId xmlns:a16="http://schemas.microsoft.com/office/drawing/2014/main" id="{CF2F3ED2-213D-4664-D630-091A85008E6B}"/>
              </a:ext>
            </a:extLst>
          </p:cNvPr>
          <p:cNvPicPr>
            <a:picLocks noGrp="1" noRot="1" noChangeAspect="1"/>
          </p:cNvPicPr>
          <p:nvPr>
            <p:ph sz="half" idx="2"/>
            <a:videoFile r:link="rId1"/>
          </p:nvPr>
        </p:nvPicPr>
        <p:blipFill>
          <a:blip r:embed="rId4"/>
          <a:stretch>
            <a:fillRect/>
          </a:stretch>
        </p:blipFill>
        <p:spPr>
          <a:xfrm>
            <a:off x="1258886" y="3303571"/>
            <a:ext cx="4381582" cy="2475379"/>
          </a:xfrm>
          <a:prstGeom prst="rect">
            <a:avLst/>
          </a:prstGeom>
        </p:spPr>
      </p:pic>
      <p:pic>
        <p:nvPicPr>
          <p:cNvPr id="9" name="Online Media 8" title="Yossi Fine &amp; Ben Aylon Trio at Nisville 2019">
            <a:hlinkClick r:id="" action="ppaction://media"/>
            <a:extLst>
              <a:ext uri="{FF2B5EF4-FFF2-40B4-BE49-F238E27FC236}">
                <a16:creationId xmlns:a16="http://schemas.microsoft.com/office/drawing/2014/main" id="{5C8D9751-F976-6A6C-BE08-6C960B23125C}"/>
              </a:ext>
            </a:extLst>
          </p:cNvPr>
          <p:cNvPicPr>
            <a:picLocks noRot="1" noChangeAspect="1"/>
          </p:cNvPicPr>
          <p:nvPr>
            <a:videoFile r:link="rId2"/>
          </p:nvPr>
        </p:nvPicPr>
        <p:blipFill>
          <a:blip r:embed="rId5"/>
          <a:stretch>
            <a:fillRect/>
          </a:stretch>
        </p:blipFill>
        <p:spPr>
          <a:xfrm>
            <a:off x="6729300" y="3379573"/>
            <a:ext cx="4246684" cy="2399377"/>
          </a:xfrm>
          <a:prstGeom prst="rect">
            <a:avLst/>
          </a:prstGeom>
        </p:spPr>
      </p:pic>
    </p:spTree>
    <p:extLst>
      <p:ext uri="{BB962C8B-B14F-4D97-AF65-F5344CB8AC3E}">
        <p14:creationId xmlns:p14="http://schemas.microsoft.com/office/powerpoint/2010/main" val="278189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30541A9-7F3F-C3AF-5E6B-FB026C211C0A}"/>
              </a:ext>
            </a:extLst>
          </p:cNvPr>
          <p:cNvSpPr>
            <a:spLocks noGrp="1"/>
          </p:cNvSpPr>
          <p:nvPr>
            <p:ph type="title"/>
          </p:nvPr>
        </p:nvSpPr>
        <p:spPr>
          <a:xfrm>
            <a:off x="777240" y="731519"/>
            <a:ext cx="2845191" cy="3237579"/>
          </a:xfrm>
        </p:spPr>
        <p:txBody>
          <a:bodyPr>
            <a:normAutofit/>
          </a:bodyPr>
          <a:lstStyle/>
          <a:p>
            <a:r>
              <a:rPr lang="en-US" sz="3800">
                <a:solidFill>
                  <a:srgbClr val="FFFFFF"/>
                </a:solidFill>
              </a:rPr>
              <a:t>Neka interesentna pitanja?</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074E2E-2768-7D8A-23B7-04DFBB6CBAF4}"/>
              </a:ext>
            </a:extLst>
          </p:cNvPr>
          <p:cNvSpPr>
            <a:spLocks noGrp="1"/>
          </p:cNvSpPr>
          <p:nvPr>
            <p:ph idx="1"/>
          </p:nvPr>
        </p:nvSpPr>
        <p:spPr>
          <a:xfrm>
            <a:off x="4379709" y="686862"/>
            <a:ext cx="7037591" cy="5475129"/>
          </a:xfrm>
        </p:spPr>
        <p:txBody>
          <a:bodyPr anchor="ctr">
            <a:normAutofit/>
          </a:bodyPr>
          <a:lstStyle/>
          <a:p>
            <a:pPr>
              <a:spcAft>
                <a:spcPts val="800"/>
              </a:spcAft>
            </a:pPr>
            <a:r>
              <a:rPr lang="sr-Latn-RS" sz="1800" b="1" dirty="0">
                <a:ea typeface="Georgia Regular"/>
                <a:cs typeface="Georgia Regular"/>
              </a:rPr>
              <a:t>Da li je džez popularan širom izraelskog </a:t>
            </a:r>
            <a:r>
              <a:rPr lang="en-US" sz="1800" b="1" dirty="0" err="1">
                <a:ea typeface="Georgia Regular"/>
                <a:cs typeface="Georgia Regular"/>
              </a:rPr>
              <a:t>dru</a:t>
            </a:r>
            <a:r>
              <a:rPr lang="sr-Latn-RS" sz="1800" b="1" dirty="0">
                <a:ea typeface="Georgia Regular"/>
                <a:cs typeface="Georgia Regular"/>
              </a:rPr>
              <a:t>š</a:t>
            </a:r>
            <a:r>
              <a:rPr lang="en-US" sz="1800" b="1" dirty="0" err="1">
                <a:ea typeface="Georgia Regular"/>
                <a:cs typeface="Georgia Regular"/>
              </a:rPr>
              <a:t>tva</a:t>
            </a:r>
            <a:r>
              <a:rPr lang="en-US" sz="1800" b="1" dirty="0">
                <a:ea typeface="Georgia Regular"/>
                <a:cs typeface="Georgia Regular"/>
              </a:rPr>
              <a:t> </a:t>
            </a:r>
            <a:r>
              <a:rPr lang="sr-Latn-RS" sz="1800" b="1" dirty="0">
                <a:ea typeface="Georgia Regular"/>
                <a:cs typeface="Georgia Regular"/>
              </a:rPr>
              <a:t>?
</a:t>
            </a:r>
            <a:r>
              <a:rPr lang="en-US" sz="1800" dirty="0">
                <a:ea typeface="Georgia Regular"/>
                <a:cs typeface="Georgia Regular"/>
              </a:rPr>
              <a:t>G</a:t>
            </a:r>
            <a:r>
              <a:rPr lang="sr-Latn-RS" sz="1800" dirty="0" err="1">
                <a:ea typeface="Georgia Regular"/>
                <a:cs typeface="Georgia Regular"/>
              </a:rPr>
              <a:t>eneralno</a:t>
            </a:r>
            <a:r>
              <a:rPr lang="sr-Latn-RS" sz="1800" dirty="0">
                <a:ea typeface="Georgia Regular"/>
                <a:cs typeface="Georgia Regular"/>
              </a:rPr>
              <a:t> džez publika i džez muzičari je deo liberalnijeg dela izraelskog društva</a:t>
            </a:r>
            <a:r>
              <a:rPr lang="en-US" sz="1800" dirty="0">
                <a:ea typeface="Georgia Regular"/>
                <a:cs typeface="Georgia Regular"/>
              </a:rPr>
              <a:t>, po </a:t>
            </a:r>
            <a:r>
              <a:rPr lang="sr-Latn-RS" sz="1800" dirty="0">
                <a:ea typeface="Georgia Regular"/>
                <a:cs typeface="Georgia Regular"/>
              </a:rPr>
              <a:t>prirod</a:t>
            </a:r>
            <a:r>
              <a:rPr lang="en-US" sz="1800" dirty="0" err="1">
                <a:ea typeface="Georgia Regular"/>
                <a:cs typeface="Georgia Regular"/>
              </a:rPr>
              <a:t>i</a:t>
            </a:r>
            <a:r>
              <a:rPr lang="sr-Latn-RS" sz="1800" dirty="0">
                <a:ea typeface="Georgia Regular"/>
                <a:cs typeface="Georgia Regular"/>
              </a:rPr>
              <a:t> džeza, zapravo – da prihvatate sve ostale na osnovu toga koliko neko vredi na sceni, naučite da slušate jedni druge
</a:t>
            </a:r>
            <a:r>
              <a:rPr lang="pl-PL" sz="1800" b="1" dirty="0">
                <a:ea typeface="Times New Roman" panose="02020603050405020304" pitchFamily="18" charset="0"/>
                <a:cs typeface="Arial" panose="020B0604020202020204" pitchFamily="34" charset="0"/>
              </a:rPr>
              <a:t>Da li je džez jevrejska muzika</a:t>
            </a:r>
            <a:r>
              <a:rPr lang="en-US" sz="1800" b="1" dirty="0">
                <a:effectLst/>
                <a:ea typeface="Times New Roman" panose="02020603050405020304" pitchFamily="18" charset="0"/>
                <a:cs typeface="Arial" panose="020B0604020202020204" pitchFamily="34" charset="0"/>
              </a:rPr>
              <a:t>?</a:t>
            </a:r>
            <a:endParaRPr lang="en-US" sz="1800" b="1" dirty="0">
              <a:effectLst/>
              <a:ea typeface="Calibri" panose="020F0502020204030204" pitchFamily="34" charset="0"/>
              <a:cs typeface="Arial" panose="020B0604020202020204" pitchFamily="34" charset="0"/>
            </a:endParaRPr>
          </a:p>
          <a:p>
            <a:pPr>
              <a:spcAft>
                <a:spcPts val="800"/>
              </a:spcAft>
            </a:pPr>
            <a:r>
              <a:rPr lang="en-US" sz="1800" dirty="0" err="1">
                <a:ea typeface="Times New Roman" panose="02020603050405020304" pitchFamily="18" charset="0"/>
                <a:cs typeface="Arial" panose="020B0604020202020204" pitchFamily="34" charset="0"/>
              </a:rPr>
              <a:t>Jevrejski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Amerikanci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odigrali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su</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značajnu</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ulogu</a:t>
            </a:r>
            <a:r>
              <a:rPr lang="en-US" sz="1800" dirty="0">
                <a:ea typeface="Times New Roman" panose="02020603050405020304" pitchFamily="18" charset="0"/>
                <a:cs typeface="Arial" panose="020B0604020202020204" pitchFamily="34" charset="0"/>
              </a:rPr>
              <a:t> u </a:t>
            </a:r>
            <a:r>
              <a:rPr lang="en-US" sz="1800" dirty="0" err="1">
                <a:ea typeface="Times New Roman" panose="02020603050405020304" pitchFamily="18" charset="0"/>
                <a:cs typeface="Arial" panose="020B0604020202020204" pitchFamily="34" charset="0"/>
              </a:rPr>
              <a:t>džezu</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muzičkom</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žanru</a:t>
            </a:r>
            <a:r>
              <a:rPr lang="en-US" sz="1800" dirty="0">
                <a:ea typeface="Times New Roman" panose="02020603050405020304" pitchFamily="18" charset="0"/>
                <a:cs typeface="Arial" panose="020B0604020202020204" pitchFamily="34" charset="0"/>
              </a:rPr>
              <a:t> koji </a:t>
            </a:r>
            <a:r>
              <a:rPr lang="en-US" sz="1800" dirty="0" err="1">
                <a:ea typeface="Times New Roman" panose="02020603050405020304" pitchFamily="18" charset="0"/>
                <a:cs typeface="Arial" panose="020B0604020202020204" pitchFamily="34" charset="0"/>
              </a:rPr>
              <a:t>su</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stvorili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razvili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Afroamerikanci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Kako</a:t>
            </a:r>
            <a:r>
              <a:rPr lang="en-US" sz="1800" dirty="0">
                <a:ea typeface="Times New Roman" panose="02020603050405020304" pitchFamily="18" charset="0"/>
                <a:cs typeface="Arial" panose="020B0604020202020204" pitchFamily="34" charset="0"/>
              </a:rPr>
              <a:t> se </a:t>
            </a:r>
            <a:r>
              <a:rPr lang="en-US" sz="1800" dirty="0" err="1">
                <a:ea typeface="Times New Roman" panose="02020603050405020304" pitchFamily="18" charset="0"/>
                <a:cs typeface="Arial" panose="020B0604020202020204" pitchFamily="34" charset="0"/>
              </a:rPr>
              <a:t>džez</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širio</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razvijao</a:t>
            </a:r>
            <a:r>
              <a:rPr lang="en-US" sz="1800" dirty="0">
                <a:ea typeface="Times New Roman" panose="02020603050405020304" pitchFamily="18" charset="0"/>
                <a:cs typeface="Arial" panose="020B0604020202020204" pitchFamily="34" charset="0"/>
              </a:rPr>
              <a:t> se </a:t>
            </a:r>
            <a:r>
              <a:rPr lang="en-US" sz="1800" dirty="0" err="1">
                <a:ea typeface="Times New Roman" panose="02020603050405020304" pitchFamily="18" charset="0"/>
                <a:cs typeface="Arial" panose="020B0604020202020204" pitchFamily="34" charset="0"/>
              </a:rPr>
              <a:t>tako</a:t>
            </a:r>
            <a:r>
              <a:rPr lang="en-US" sz="1800" dirty="0">
                <a:ea typeface="Times New Roman" panose="02020603050405020304" pitchFamily="18" charset="0"/>
                <a:cs typeface="Arial" panose="020B0604020202020204" pitchFamily="34" charset="0"/>
              </a:rPr>
              <a:t> da </a:t>
            </a:r>
            <a:r>
              <a:rPr lang="en-US" sz="1800" dirty="0" err="1">
                <a:ea typeface="Times New Roman" panose="02020603050405020304" pitchFamily="18" charset="0"/>
                <a:cs typeface="Arial" panose="020B0604020202020204" pitchFamily="34" charset="0"/>
              </a:rPr>
              <a:t>obuhvata</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mnoge</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različite</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kulture</a:t>
            </a:r>
            <a:r>
              <a:rPr lang="en-US" sz="1800" dirty="0">
                <a:ea typeface="Times New Roman" panose="02020603050405020304" pitchFamily="18" charset="0"/>
                <a:cs typeface="Arial" panose="020B0604020202020204" pitchFamily="34" charset="0"/>
              </a:rPr>
              <a:t>, a rad </a:t>
            </a:r>
            <a:r>
              <a:rPr lang="en-US" sz="1800" dirty="0" err="1">
                <a:ea typeface="Times New Roman" panose="02020603050405020304" pitchFamily="18" charset="0"/>
                <a:cs typeface="Arial" panose="020B0604020202020204" pitchFamily="34" charset="0"/>
              </a:rPr>
              <a:t>jevrejskih</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kompozitora</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pomogao</a:t>
            </a:r>
            <a:r>
              <a:rPr lang="en-US" sz="1800" dirty="0">
                <a:ea typeface="Times New Roman" panose="02020603050405020304" pitchFamily="18" charset="0"/>
                <a:cs typeface="Arial" panose="020B0604020202020204" pitchFamily="34" charset="0"/>
              </a:rPr>
              <a:t> je da se </a:t>
            </a:r>
            <a:r>
              <a:rPr lang="en-US" sz="1800" dirty="0" err="1">
                <a:ea typeface="Times New Roman" panose="02020603050405020304" pitchFamily="18" charset="0"/>
                <a:cs typeface="Arial" panose="020B0604020202020204" pitchFamily="34" charset="0"/>
              </a:rPr>
              <a:t>oblikuju</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mnogi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različiti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zvuci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koje</a:t>
            </a:r>
            <a:r>
              <a:rPr lang="en-US" sz="1800" dirty="0">
                <a:ea typeface="Times New Roman" panose="02020603050405020304" pitchFamily="18" charset="0"/>
                <a:cs typeface="Arial" panose="020B0604020202020204" pitchFamily="34" charset="0"/>
              </a:rPr>
              <a:t> je </a:t>
            </a:r>
            <a:r>
              <a:rPr lang="en-US" sz="1800" dirty="0" err="1">
                <a:ea typeface="Times New Roman" panose="02020603050405020304" pitchFamily="18" charset="0"/>
                <a:cs typeface="Arial" panose="020B0604020202020204" pitchFamily="34" charset="0"/>
              </a:rPr>
              <a:t>džez</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ugradio</a:t>
            </a:r>
            <a:r>
              <a:rPr lang="en-US" sz="1800" dirty="0">
                <a:ea typeface="Times New Roman" panose="02020603050405020304" pitchFamily="18" charset="0"/>
                <a:cs typeface="Arial" panose="020B0604020202020204" pitchFamily="34" charset="0"/>
              </a:rPr>
              <a:t>.
</a:t>
            </a:r>
            <a:r>
              <a:rPr lang="it-IT" sz="1800" b="1" dirty="0">
                <a:ea typeface="Times New Roman" panose="02020603050405020304" pitchFamily="18" charset="0"/>
                <a:cs typeface="Arial" panose="020B0604020202020204" pitchFamily="34" charset="0"/>
              </a:rPr>
              <a:t>Da li su Jevreji izmislili džez</a:t>
            </a:r>
            <a:r>
              <a:rPr lang="en-US" sz="1800" b="1" dirty="0">
                <a:effectLst/>
                <a:ea typeface="Times New Roman" panose="02020603050405020304" pitchFamily="18" charset="0"/>
                <a:cs typeface="Arial" panose="020B0604020202020204" pitchFamily="34" charset="0"/>
              </a:rPr>
              <a:t>?</a:t>
            </a:r>
            <a:endParaRPr lang="en-US" sz="1800" b="1" dirty="0">
              <a:effectLst/>
              <a:ea typeface="Calibri" panose="020F0502020204030204" pitchFamily="34" charset="0"/>
              <a:cs typeface="Arial" panose="020B0604020202020204" pitchFamily="34" charset="0"/>
            </a:endParaRPr>
          </a:p>
          <a:p>
            <a:pPr>
              <a:spcAft>
                <a:spcPts val="800"/>
              </a:spcAft>
            </a:pPr>
            <a:r>
              <a:rPr lang="en-US" sz="1800" dirty="0" err="1">
                <a:ea typeface="Times New Roman" panose="02020603050405020304" pitchFamily="18" charset="0"/>
                <a:cs typeface="Arial" panose="020B0604020202020204" pitchFamily="34" charset="0"/>
              </a:rPr>
              <a:t>Džez</a:t>
            </a:r>
            <a:r>
              <a:rPr lang="en-US" sz="1800" dirty="0">
                <a:ea typeface="Times New Roman" panose="02020603050405020304" pitchFamily="18" charset="0"/>
                <a:cs typeface="Arial" panose="020B0604020202020204" pitchFamily="34" charset="0"/>
              </a:rPr>
              <a:t> se </a:t>
            </a:r>
            <a:r>
              <a:rPr lang="en-US" sz="1800" dirty="0" err="1">
                <a:ea typeface="Times New Roman" panose="02020603050405020304" pitchFamily="18" charset="0"/>
                <a:cs typeface="Arial" panose="020B0604020202020204" pitchFamily="34" charset="0"/>
              </a:rPr>
              <a:t>pojavio</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krajem</a:t>
            </a:r>
            <a:r>
              <a:rPr lang="en-US" sz="1800" dirty="0">
                <a:ea typeface="Times New Roman" panose="02020603050405020304" pitchFamily="18" charset="0"/>
                <a:cs typeface="Arial" panose="020B0604020202020204" pitchFamily="34" charset="0"/>
              </a:rPr>
              <a:t> 19. </a:t>
            </a:r>
            <a:r>
              <a:rPr lang="en-US" sz="1800" dirty="0" err="1">
                <a:ea typeface="Times New Roman" panose="02020603050405020304" pitchFamily="18" charset="0"/>
                <a:cs typeface="Arial" panose="020B0604020202020204" pitchFamily="34" charset="0"/>
              </a:rPr>
              <a:t>Iako</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Jevreji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nisu</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bili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centralni</a:t>
            </a:r>
            <a:r>
              <a:rPr lang="en-US" sz="1800" dirty="0">
                <a:ea typeface="Times New Roman" panose="02020603050405020304" pitchFamily="18" charset="0"/>
                <a:cs typeface="Arial" panose="020B0604020202020204" pitchFamily="34" charset="0"/>
              </a:rPr>
              <a:t> deo </a:t>
            </a:r>
            <a:r>
              <a:rPr lang="en-US" sz="1800" dirty="0" err="1">
                <a:ea typeface="Times New Roman" panose="02020603050405020304" pitchFamily="18" charset="0"/>
                <a:cs typeface="Arial" panose="020B0604020202020204" pitchFamily="34" charset="0"/>
              </a:rPr>
              <a:t>stvaranja</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ovog</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žanra</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oni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su</a:t>
            </a:r>
            <a:r>
              <a:rPr lang="en-US" sz="1800" dirty="0">
                <a:ea typeface="Times New Roman" panose="02020603050405020304" pitchFamily="18" charset="0"/>
                <a:cs typeface="Arial" panose="020B0604020202020204" pitchFamily="34" charset="0"/>
              </a:rPr>
              <a:t> od </a:t>
            </a:r>
            <a:r>
              <a:rPr lang="en-US" sz="1800" dirty="0" err="1">
                <a:ea typeface="Times New Roman" panose="02020603050405020304" pitchFamily="18" charset="0"/>
                <a:cs typeface="Arial" panose="020B0604020202020204" pitchFamily="34" charset="0"/>
              </a:rPr>
              <a:t>početka</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učestvovali</a:t>
            </a:r>
            <a:r>
              <a:rPr lang="en-US" sz="1800" dirty="0">
                <a:ea typeface="Times New Roman" panose="02020603050405020304" pitchFamily="18" charset="0"/>
                <a:cs typeface="Arial" panose="020B0604020202020204" pitchFamily="34" charset="0"/>
              </a:rPr>
              <a:t> u </a:t>
            </a:r>
            <a:r>
              <a:rPr lang="en-US" sz="1800" dirty="0" err="1">
                <a:ea typeface="Times New Roman" panose="02020603050405020304" pitchFamily="18" charset="0"/>
                <a:cs typeface="Arial" panose="020B0604020202020204" pitchFamily="34" charset="0"/>
              </a:rPr>
              <a:t>umetničkoj</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formi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kao</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muzičari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promoteri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menadžeri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vlasnici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diskoteka</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i</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još</a:t>
            </a:r>
            <a:r>
              <a:rPr lang="en-US" sz="1800" dirty="0">
                <a:ea typeface="Times New Roman" panose="02020603050405020304" pitchFamily="18" charset="0"/>
                <a:cs typeface="Arial" panose="020B0604020202020204" pitchFamily="34" charset="0"/>
              </a:rPr>
              <a:t> </a:t>
            </a:r>
            <a:r>
              <a:rPr lang="en-US" sz="1800" dirty="0" err="1">
                <a:ea typeface="Times New Roman" panose="02020603050405020304" pitchFamily="18" charset="0"/>
                <a:cs typeface="Arial" panose="020B0604020202020204" pitchFamily="34" charset="0"/>
              </a:rPr>
              <a:t>mnogo</a:t>
            </a:r>
            <a:r>
              <a:rPr lang="en-US" sz="1800" dirty="0">
                <a:ea typeface="Times New Roman" panose="02020603050405020304" pitchFamily="18" charset="0"/>
                <a:cs typeface="Arial" panose="020B0604020202020204" pitchFamily="34" charset="0"/>
              </a:rPr>
              <a:t> toga.</a:t>
            </a:r>
            <a:endParaRPr lang="en-US" sz="1800" dirty="0">
              <a:effectLst/>
              <a:ea typeface="Calibri" panose="020F0502020204030204" pitchFamily="34" charset="0"/>
              <a:cs typeface="Arial" panose="020B0604020202020204" pitchFamily="34" charset="0"/>
            </a:endParaRPr>
          </a:p>
          <a:p>
            <a:endParaRPr lang="en-US" sz="1800" dirty="0"/>
          </a:p>
        </p:txBody>
      </p:sp>
    </p:spTree>
    <p:extLst>
      <p:ext uri="{BB962C8B-B14F-4D97-AF65-F5344CB8AC3E}">
        <p14:creationId xmlns:p14="http://schemas.microsoft.com/office/powerpoint/2010/main" val="1414062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34">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itle 4">
            <a:extLst>
              <a:ext uri="{FF2B5EF4-FFF2-40B4-BE49-F238E27FC236}">
                <a16:creationId xmlns:a16="http://schemas.microsoft.com/office/drawing/2014/main" id="{74A7DC74-DFCC-B2F6-48CB-57BD58EC69BB}"/>
              </a:ext>
            </a:extLst>
          </p:cNvPr>
          <p:cNvSpPr>
            <a:spLocks noGrp="1"/>
          </p:cNvSpPr>
          <p:nvPr>
            <p:ph type="title"/>
          </p:nvPr>
        </p:nvSpPr>
        <p:spPr>
          <a:xfrm>
            <a:off x="958506" y="800392"/>
            <a:ext cx="10264697" cy="1212102"/>
          </a:xfrm>
        </p:spPr>
        <p:txBody>
          <a:bodyPr>
            <a:normAutofit/>
          </a:bodyPr>
          <a:lstStyle/>
          <a:p>
            <a:r>
              <a:rPr lang="sr-Latn-RS" altLang="en-US" sz="4000" dirty="0">
                <a:solidFill>
                  <a:srgbClr val="FFFFFF"/>
                </a:solidFill>
                <a:latin typeface="Arial Unicode MS" panose="020B0604020202020204" pitchFamily="34" charset="-128"/>
                <a:cs typeface="Calibri" panose="020F0502020204030204" pitchFamily="34" charset="0"/>
              </a:rPr>
              <a:t>Šta je </a:t>
            </a:r>
            <a:r>
              <a:rPr lang="en-US" altLang="en-US" sz="4000" dirty="0">
                <a:solidFill>
                  <a:srgbClr val="FFFFFF"/>
                </a:solidFill>
                <a:latin typeface="Arial Unicode MS" panose="020B0604020202020204" pitchFamily="34" charset="-128"/>
                <a:cs typeface="Calibri" panose="020F0502020204030204" pitchFamily="34" charset="0"/>
              </a:rPr>
              <a:t>Jazz? </a:t>
            </a:r>
            <a:endParaRPr lang="en-US" sz="4000" dirty="0">
              <a:solidFill>
                <a:srgbClr val="FFFFFF"/>
              </a:solidFill>
            </a:endParaRPr>
          </a:p>
        </p:txBody>
      </p:sp>
      <p:sp>
        <p:nvSpPr>
          <p:cNvPr id="7" name="Rectangle 1">
            <a:extLst>
              <a:ext uri="{FF2B5EF4-FFF2-40B4-BE49-F238E27FC236}">
                <a16:creationId xmlns:a16="http://schemas.microsoft.com/office/drawing/2014/main" id="{DC17F15C-E995-A199-F0FF-AE52A1AF376F}"/>
              </a:ext>
            </a:extLst>
          </p:cNvPr>
          <p:cNvSpPr>
            <a:spLocks noGrp="1" noChangeArrowheads="1"/>
          </p:cNvSpPr>
          <p:nvPr>
            <p:ph idx="1"/>
          </p:nvPr>
        </p:nvSpPr>
        <p:spPr bwMode="auto">
          <a:xfrm>
            <a:off x="1367624" y="2490436"/>
            <a:ext cx="9708995" cy="35671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lvl="0" indent="0" eaLnBrk="0" fontAlgn="base" hangingPunct="0">
              <a:spcBef>
                <a:spcPct val="0"/>
              </a:spcBef>
              <a:spcAft>
                <a:spcPts val="600"/>
              </a:spcAft>
              <a:buNone/>
            </a:pP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Džez</a:t>
            </a:r>
            <a:r>
              <a:rPr lang="en-US" altLang="en-US" sz="3600" dirty="0">
                <a:latin typeface="Arial Unicode MS" panose="020B0604020202020204" pitchFamily="34" charset="-128"/>
                <a:cs typeface="Calibri" panose="020F0502020204030204" pitchFamily="34" charset="0"/>
              </a:rPr>
              <a:t> je </a:t>
            </a:r>
            <a:r>
              <a:rPr lang="en-US" altLang="en-US" sz="3600" dirty="0" err="1">
                <a:latin typeface="Arial Unicode MS" panose="020B0604020202020204" pitchFamily="34" charset="-128"/>
                <a:cs typeface="Calibri" panose="020F0502020204030204" pitchFamily="34" charset="0"/>
              </a:rPr>
              <a:t>vrsta</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muzike</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crnoameričkog</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porekla</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koju</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karakterišu</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improvizacija</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sinhronizacija</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i</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redovan</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ritam</a:t>
            </a:r>
            <a:r>
              <a:rPr lang="en-US" altLang="en-US" sz="3600" dirty="0">
                <a:latin typeface="Arial Unicode MS" panose="020B0604020202020204" pitchFamily="34" charset="-128"/>
                <a:cs typeface="Calibri" panose="020F0502020204030204" pitchFamily="34" charset="0"/>
              </a:rPr>
              <a:t>, a </a:t>
            </a:r>
            <a:r>
              <a:rPr lang="en-US" altLang="en-US" sz="3600" dirty="0" err="1">
                <a:latin typeface="Arial Unicode MS" panose="020B0604020202020204" pitchFamily="34" charset="-128"/>
                <a:cs typeface="Calibri" panose="020F0502020204030204" pitchFamily="34" charset="0"/>
              </a:rPr>
              <a:t>obično</a:t>
            </a:r>
            <a:r>
              <a:rPr lang="en-US" altLang="en-US" sz="3600" dirty="0">
                <a:latin typeface="Arial Unicode MS" panose="020B0604020202020204" pitchFamily="34" charset="-128"/>
                <a:cs typeface="Calibri" panose="020F0502020204030204" pitchFamily="34" charset="0"/>
              </a:rPr>
              <a:t> se </a:t>
            </a:r>
            <a:r>
              <a:rPr lang="en-US" altLang="en-US" sz="3600" dirty="0" err="1">
                <a:latin typeface="Arial Unicode MS" panose="020B0604020202020204" pitchFamily="34" charset="-128"/>
                <a:cs typeface="Calibri" panose="020F0502020204030204" pitchFamily="34" charset="0"/>
              </a:rPr>
              <a:t>svira</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na</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mesinganim</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i</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drvenim</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instrumentima</a:t>
            </a:r>
            <a:r>
              <a:rPr lang="en-US" altLang="en-US" sz="3600" dirty="0">
                <a:latin typeface="Arial Unicode MS" panose="020B0604020202020204" pitchFamily="34" charset="-128"/>
                <a:cs typeface="Calibri" panose="020F0502020204030204" pitchFamily="34" charset="0"/>
              </a:rPr>
              <a:t>." </a:t>
            </a:r>
            <a:br>
              <a:rPr lang="en-US" altLang="en-US" sz="3600" dirty="0">
                <a:latin typeface="Arial Unicode MS" panose="020B0604020202020204" pitchFamily="34" charset="-128"/>
                <a:cs typeface="Calibri" panose="020F0502020204030204" pitchFamily="34" charset="0"/>
              </a:rPr>
            </a:b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Džez</a:t>
            </a:r>
            <a:r>
              <a:rPr lang="en-US" altLang="en-US" sz="3600" dirty="0">
                <a:latin typeface="Arial Unicode MS" panose="020B0604020202020204" pitchFamily="34" charset="-128"/>
                <a:cs typeface="Calibri" panose="020F0502020204030204" pitchFamily="34" charset="0"/>
              </a:rPr>
              <a:t> je </a:t>
            </a:r>
            <a:r>
              <a:rPr lang="en-US" altLang="en-US" sz="3600" dirty="0" err="1">
                <a:latin typeface="Arial Unicode MS" panose="020B0604020202020204" pitchFamily="34" charset="-128"/>
                <a:cs typeface="Calibri" panose="020F0502020204030204" pitchFamily="34" charset="0"/>
              </a:rPr>
              <a:t>teško</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definisati</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jer</a:t>
            </a:r>
            <a:r>
              <a:rPr lang="en-US" altLang="en-US" sz="3600" dirty="0">
                <a:latin typeface="Arial Unicode MS" panose="020B0604020202020204" pitchFamily="34" charset="-128"/>
                <a:cs typeface="Calibri" panose="020F0502020204030204" pitchFamily="34" charset="0"/>
              </a:rPr>
              <a:t> je  </a:t>
            </a:r>
            <a:r>
              <a:rPr lang="en-US" altLang="en-US" sz="3600" dirty="0" err="1">
                <a:latin typeface="Arial Unicode MS" panose="020B0604020202020204" pitchFamily="34" charset="-128"/>
                <a:cs typeface="Calibri" panose="020F0502020204030204" pitchFamily="34" charset="0"/>
              </a:rPr>
              <a:t>apsorbovao</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muzičke</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uticaje</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iz</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celog</a:t>
            </a:r>
            <a:r>
              <a:rPr lang="en-US" altLang="en-US" sz="3600" dirty="0">
                <a:latin typeface="Arial Unicode MS" panose="020B0604020202020204" pitchFamily="34" charset="-128"/>
                <a:cs typeface="Calibri" panose="020F0502020204030204" pitchFamily="34" charset="0"/>
              </a:rPr>
              <a:t> </a:t>
            </a:r>
            <a:r>
              <a:rPr lang="en-US" altLang="en-US" sz="3600" dirty="0" err="1">
                <a:latin typeface="Arial Unicode MS" panose="020B0604020202020204" pitchFamily="34" charset="-128"/>
                <a:cs typeface="Calibri" panose="020F0502020204030204" pitchFamily="34" charset="0"/>
              </a:rPr>
              <a:t>sveta</a:t>
            </a:r>
            <a:r>
              <a:rPr lang="en-US" altLang="en-US" sz="3600" dirty="0">
                <a:latin typeface="Arial Unicode MS" panose="020B0604020202020204" pitchFamily="34" charset="-128"/>
                <a:cs typeface="Calibri" panose="020F0502020204030204" pitchFamily="34" charset="0"/>
              </a:rPr>
              <a:t>. </a:t>
            </a:r>
            <a:endParaRPr kumimoji="0" lang="en-US" altLang="en-US" sz="36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1045670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DAB0EA3-9907-CE1C-7FBD-0DE961D82178}"/>
              </a:ext>
            </a:extLst>
          </p:cNvPr>
          <p:cNvSpPr>
            <a:spLocks noGrp="1"/>
          </p:cNvSpPr>
          <p:nvPr>
            <p:ph type="title"/>
          </p:nvPr>
        </p:nvSpPr>
        <p:spPr>
          <a:xfrm>
            <a:off x="958506" y="800392"/>
            <a:ext cx="10264697" cy="1212102"/>
          </a:xfrm>
        </p:spPr>
        <p:txBody>
          <a:bodyPr>
            <a:normAutofit/>
          </a:bodyPr>
          <a:lstStyle/>
          <a:p>
            <a:r>
              <a:rPr lang="pl-PL" sz="4000" b="1">
                <a:solidFill>
                  <a:srgbClr val="FFFFFF"/>
                </a:solidFill>
                <a:latin typeface="Georgia Regular"/>
                <a:ea typeface="Georgia Regular"/>
                <a:cs typeface="Georgia Regular"/>
              </a:rPr>
              <a:t>Kakav je izraelski džez zvuk?
</a:t>
            </a:r>
            <a:endParaRPr lang="en-US" sz="4000" dirty="0">
              <a:solidFill>
                <a:srgbClr val="FFFFFF"/>
              </a:solidFill>
            </a:endParaRPr>
          </a:p>
        </p:txBody>
      </p:sp>
      <p:sp>
        <p:nvSpPr>
          <p:cNvPr id="3" name="Content Placeholder 2">
            <a:extLst>
              <a:ext uri="{FF2B5EF4-FFF2-40B4-BE49-F238E27FC236}">
                <a16:creationId xmlns:a16="http://schemas.microsoft.com/office/drawing/2014/main" id="{719132BE-8859-3571-7F7A-167419B87038}"/>
              </a:ext>
            </a:extLst>
          </p:cNvPr>
          <p:cNvSpPr>
            <a:spLocks noGrp="1"/>
          </p:cNvSpPr>
          <p:nvPr>
            <p:ph idx="1"/>
          </p:nvPr>
        </p:nvSpPr>
        <p:spPr>
          <a:xfrm>
            <a:off x="1367624" y="2490436"/>
            <a:ext cx="9708995" cy="3567173"/>
          </a:xfrm>
        </p:spPr>
        <p:txBody>
          <a:bodyPr anchor="ctr">
            <a:normAutofit/>
          </a:bodyPr>
          <a:lstStyle/>
          <a:p>
            <a:pPr>
              <a:spcAft>
                <a:spcPts val="800"/>
              </a:spcAft>
            </a:pPr>
            <a:r>
              <a:rPr lang="sr-Latn-RS" sz="2000" dirty="0">
                <a:latin typeface="Georgia Regular"/>
                <a:ea typeface="Georgia Regular"/>
                <a:cs typeface="Georgia Regular"/>
              </a:rPr>
              <a:t>Izrazita razlika između </a:t>
            </a:r>
            <a:r>
              <a:rPr lang="sr-Latn-RS" sz="2000" dirty="0" err="1">
                <a:latin typeface="Georgia Regular"/>
                <a:ea typeface="Georgia Regular"/>
                <a:cs typeface="Georgia Regular"/>
              </a:rPr>
              <a:t>mejnstrim</a:t>
            </a:r>
            <a:r>
              <a:rPr lang="sr-Latn-RS" sz="2000" dirty="0">
                <a:latin typeface="Georgia Regular"/>
                <a:ea typeface="Georgia Regular"/>
                <a:cs typeface="Georgia Regular"/>
              </a:rPr>
              <a:t> američkog zvuka i izraelskog zvuka je u tome što </a:t>
            </a:r>
            <a:r>
              <a:rPr lang="en-US" sz="2000" dirty="0">
                <a:latin typeface="Georgia Regular"/>
                <a:ea typeface="Georgia Regular"/>
                <a:cs typeface="Georgia Regular"/>
              </a:rPr>
              <a:t>se </a:t>
            </a:r>
            <a:r>
              <a:rPr lang="sr-Latn-RS" sz="2000" b="1" dirty="0">
                <a:solidFill>
                  <a:srgbClr val="0070C0"/>
                </a:solidFill>
                <a:latin typeface="Georgia Regular"/>
                <a:ea typeface="Georgia Regular"/>
                <a:cs typeface="Georgia Regular"/>
              </a:rPr>
              <a:t>korist</a:t>
            </a:r>
            <a:r>
              <a:rPr lang="en-US" sz="2000" b="1" dirty="0">
                <a:solidFill>
                  <a:srgbClr val="0070C0"/>
                </a:solidFill>
                <a:latin typeface="Georgia Regular"/>
                <a:ea typeface="Georgia Regular"/>
                <a:cs typeface="Georgia Regular"/>
              </a:rPr>
              <a:t>e</a:t>
            </a:r>
            <a:r>
              <a:rPr lang="sr-Latn-RS" sz="2000" b="1" dirty="0">
                <a:solidFill>
                  <a:srgbClr val="0070C0"/>
                </a:solidFill>
                <a:latin typeface="Georgia Regular"/>
                <a:ea typeface="Georgia Regular"/>
                <a:cs typeface="Georgia Regular"/>
              </a:rPr>
              <a:t> neparne </a:t>
            </a:r>
            <a:r>
              <a:rPr lang="en-US" sz="2000" b="1" dirty="0" err="1">
                <a:solidFill>
                  <a:srgbClr val="0070C0"/>
                </a:solidFill>
                <a:latin typeface="Georgia Regular"/>
                <a:ea typeface="Georgia Regular"/>
                <a:cs typeface="Georgia Regular"/>
              </a:rPr>
              <a:t>taktove</a:t>
            </a:r>
            <a:r>
              <a:rPr lang="en-US" sz="2000" b="1" dirty="0">
                <a:solidFill>
                  <a:srgbClr val="0070C0"/>
                </a:solidFill>
                <a:latin typeface="Georgia Regular"/>
                <a:ea typeface="Georgia Regular"/>
                <a:cs typeface="Georgia Regular"/>
              </a:rPr>
              <a:t> </a:t>
            </a:r>
            <a:r>
              <a:rPr lang="sr-Latn-RS" sz="2000" dirty="0">
                <a:latin typeface="Georgia Regular"/>
                <a:ea typeface="Georgia Regular"/>
                <a:cs typeface="Georgia Regular"/>
              </a:rPr>
              <a:t>[muzičke ritmičke strukture].</a:t>
            </a:r>
            <a:r>
              <a:rPr lang="en-US" sz="2000" dirty="0">
                <a:latin typeface="Georgia Regular"/>
                <a:ea typeface="Georgia Regular"/>
                <a:cs typeface="Georgia Regular"/>
              </a:rPr>
              <a:t> S</a:t>
            </a:r>
            <a:r>
              <a:rPr lang="sr-Latn-RS" sz="2000" dirty="0" err="1">
                <a:latin typeface="Georgia Regular"/>
                <a:ea typeface="Georgia Regular"/>
                <a:cs typeface="Georgia Regular"/>
              </a:rPr>
              <a:t>ve</a:t>
            </a:r>
            <a:r>
              <a:rPr lang="sr-Latn-RS" sz="2000" dirty="0">
                <a:latin typeface="Georgia Regular"/>
                <a:ea typeface="Georgia Regular"/>
                <a:cs typeface="Georgia Regular"/>
              </a:rPr>
              <a:t> pesme </a:t>
            </a:r>
            <a:r>
              <a:rPr lang="sr-Latn-RS" sz="2000" dirty="0" err="1">
                <a:latin typeface="Georgia Regular"/>
                <a:ea typeface="Georgia Regular"/>
                <a:cs typeface="Georgia Regular"/>
              </a:rPr>
              <a:t>Geršvina</a:t>
            </a:r>
            <a:r>
              <a:rPr lang="sr-Latn-RS" sz="2000" dirty="0">
                <a:latin typeface="Georgia Regular"/>
                <a:ea typeface="Georgia Regular"/>
                <a:cs typeface="Georgia Regular"/>
              </a:rPr>
              <a:t> i Kola Portera, itd., </a:t>
            </a:r>
            <a:r>
              <a:rPr lang="sr-Latn-RS" sz="2000" dirty="0" err="1">
                <a:latin typeface="Georgia Regular"/>
                <a:ea typeface="Georgia Regular"/>
                <a:cs typeface="Georgia Regular"/>
              </a:rPr>
              <a:t>koj</a:t>
            </a:r>
            <a:r>
              <a:rPr lang="en-US" sz="2000" dirty="0">
                <a:latin typeface="Georgia Regular"/>
                <a:ea typeface="Georgia Regular"/>
                <a:cs typeface="Georgia Regular"/>
              </a:rPr>
              <a:t>e</a:t>
            </a:r>
            <a:r>
              <a:rPr lang="sr-Latn-RS" sz="2000" dirty="0">
                <a:latin typeface="Georgia Regular"/>
                <a:ea typeface="Georgia Regular"/>
                <a:cs typeface="Georgia Regular"/>
              </a:rPr>
              <a:t> </a:t>
            </a:r>
            <a:r>
              <a:rPr lang="en-US" sz="2000" dirty="0" err="1">
                <a:latin typeface="Georgia Regular"/>
                <a:ea typeface="Georgia Regular"/>
                <a:cs typeface="Georgia Regular"/>
              </a:rPr>
              <a:t>su</a:t>
            </a:r>
            <a:r>
              <a:rPr lang="sr-Latn-RS" sz="2000" dirty="0">
                <a:latin typeface="Georgia Regular"/>
                <a:ea typeface="Georgia Regular"/>
                <a:cs typeface="Georgia Regular"/>
              </a:rPr>
              <a:t> osnova američkog džeza, radi u </a:t>
            </a:r>
            <a:r>
              <a:rPr lang="sr-Latn-RS" sz="2000" b="1" dirty="0">
                <a:solidFill>
                  <a:srgbClr val="0070C0"/>
                </a:solidFill>
                <a:latin typeface="Georgia Regular"/>
                <a:ea typeface="Georgia Regular"/>
                <a:cs typeface="Georgia Regular"/>
              </a:rPr>
              <a:t>4/4</a:t>
            </a:r>
            <a:r>
              <a:rPr lang="sr-Latn-RS" sz="2000" dirty="0">
                <a:latin typeface="Georgia Regular"/>
                <a:ea typeface="Georgia Regular"/>
                <a:cs typeface="Georgia Regular"/>
              </a:rPr>
              <a:t>. Ali u Izraelu, zato što </a:t>
            </a:r>
            <a:r>
              <a:rPr lang="en-US" sz="2000" dirty="0" err="1">
                <a:latin typeface="Georgia Regular"/>
                <a:ea typeface="Georgia Regular"/>
                <a:cs typeface="Georgia Regular"/>
              </a:rPr>
              <a:t>postoji</a:t>
            </a:r>
            <a:r>
              <a:rPr lang="en-US" sz="2000" dirty="0">
                <a:latin typeface="Georgia Regular"/>
                <a:ea typeface="Georgia Regular"/>
                <a:cs typeface="Georgia Regular"/>
              </a:rPr>
              <a:t> </a:t>
            </a:r>
            <a:r>
              <a:rPr lang="sr-Latn-RS" sz="2000" dirty="0" err="1">
                <a:latin typeface="Georgia Regular"/>
                <a:ea typeface="Georgia Regular"/>
                <a:cs typeface="Georgia Regular"/>
              </a:rPr>
              <a:t>Klezmera</a:t>
            </a:r>
            <a:r>
              <a:rPr lang="sr-Latn-RS" sz="2000" dirty="0">
                <a:latin typeface="Georgia Regular"/>
                <a:ea typeface="Georgia Regular"/>
                <a:cs typeface="Georgia Regular"/>
              </a:rPr>
              <a:t>, iz istočne Evrope, i </a:t>
            </a:r>
            <a:r>
              <a:rPr lang="sr-Latn-RS" sz="2000" dirty="0" err="1">
                <a:latin typeface="Georgia Regular"/>
                <a:ea typeface="Georgia Regular"/>
                <a:cs typeface="Georgia Regular"/>
              </a:rPr>
              <a:t>muzik</a:t>
            </a:r>
            <a:r>
              <a:rPr lang="en-US" sz="2000" dirty="0">
                <a:latin typeface="Georgia Regular"/>
                <a:ea typeface="Georgia Regular"/>
                <a:cs typeface="Georgia Regular"/>
              </a:rPr>
              <a:t>a</a:t>
            </a:r>
            <a:r>
              <a:rPr lang="sr-Latn-RS" sz="2000" dirty="0">
                <a:latin typeface="Georgia Regular"/>
                <a:ea typeface="Georgia Regular"/>
                <a:cs typeface="Georgia Regular"/>
              </a:rPr>
              <a:t> iz Maroka, i Jemena, </a:t>
            </a:r>
            <a:r>
              <a:rPr lang="en-US" sz="2000" dirty="0">
                <a:latin typeface="Georgia Regular"/>
                <a:ea typeface="Georgia Regular"/>
                <a:cs typeface="Georgia Regular"/>
              </a:rPr>
              <a:t>a one </a:t>
            </a:r>
            <a:r>
              <a:rPr lang="en-US" sz="2000" dirty="0" err="1">
                <a:latin typeface="Georgia Regular"/>
                <a:ea typeface="Georgia Regular"/>
                <a:cs typeface="Georgia Regular"/>
              </a:rPr>
              <a:t>sve</a:t>
            </a:r>
            <a:r>
              <a:rPr lang="en-US" sz="2000" dirty="0">
                <a:latin typeface="Georgia Regular"/>
                <a:ea typeface="Georgia Regular"/>
                <a:cs typeface="Georgia Regular"/>
              </a:rPr>
              <a:t> </a:t>
            </a:r>
            <a:r>
              <a:rPr lang="sr-Latn-RS" sz="2000" dirty="0">
                <a:latin typeface="Georgia Regular"/>
                <a:ea typeface="Georgia Regular"/>
                <a:cs typeface="Georgia Regular"/>
              </a:rPr>
              <a:t> ima</a:t>
            </a:r>
            <a:r>
              <a:rPr lang="en-US" sz="2000" dirty="0" err="1">
                <a:latin typeface="Georgia Regular"/>
                <a:ea typeface="Georgia Regular"/>
                <a:cs typeface="Georgia Regular"/>
              </a:rPr>
              <a:t>ju</a:t>
            </a:r>
            <a:r>
              <a:rPr lang="en-US" sz="2000" dirty="0">
                <a:latin typeface="Georgia Regular"/>
                <a:ea typeface="Georgia Regular"/>
                <a:cs typeface="Georgia Regular"/>
              </a:rPr>
              <a:t> </a:t>
            </a:r>
            <a:r>
              <a:rPr lang="sr-Latn-RS" sz="2000" dirty="0">
                <a:latin typeface="Georgia Regular"/>
                <a:ea typeface="Georgia Regular"/>
                <a:cs typeface="Georgia Regular"/>
              </a:rPr>
              <a:t>čudne forme, kao </a:t>
            </a:r>
            <a:r>
              <a:rPr lang="sr-Latn-RS" sz="2000" b="1" dirty="0">
                <a:solidFill>
                  <a:srgbClr val="0070C0"/>
                </a:solidFill>
                <a:latin typeface="Georgia Regular"/>
                <a:ea typeface="Georgia Regular"/>
                <a:cs typeface="Georgia Regular"/>
              </a:rPr>
              <a:t>7/4, i 9/4, i 11/4</a:t>
            </a:r>
            <a:r>
              <a:rPr lang="sr-Latn-RS" sz="2000" dirty="0">
                <a:latin typeface="Georgia Regular"/>
                <a:ea typeface="Georgia Regular"/>
                <a:cs typeface="Georgia Regular"/>
              </a:rPr>
              <a:t>, sve te čudne i neobične taktove.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sr-Latn-RS" sz="2000" dirty="0">
                <a:latin typeface="Georgia Regular"/>
                <a:ea typeface="Georgia Regular"/>
                <a:cs typeface="Georgia Regular"/>
              </a:rPr>
              <a:t>Druga stvar su </a:t>
            </a:r>
            <a:r>
              <a:rPr lang="sr-Latn-RS" sz="2000" b="1" dirty="0">
                <a:solidFill>
                  <a:srgbClr val="0070C0"/>
                </a:solidFill>
                <a:latin typeface="Georgia Regular"/>
                <a:ea typeface="Georgia Regular"/>
                <a:cs typeface="Georgia Regular"/>
              </a:rPr>
              <a:t>melodije</a:t>
            </a:r>
            <a:r>
              <a:rPr lang="sr-Latn-RS" sz="2000" dirty="0">
                <a:latin typeface="Georgia Regular"/>
                <a:ea typeface="Georgia Regular"/>
                <a:cs typeface="Georgia Regular"/>
              </a:rPr>
              <a:t> – imate bliskoistočne melodije, arapske melodije, melodije koje dolaze iz cele dijaspore. Svaki od muzičara se </a:t>
            </a:r>
            <a:r>
              <a:rPr lang="sr-Latn-RS" sz="2000" dirty="0" err="1">
                <a:latin typeface="Georgia Regular"/>
                <a:ea typeface="Georgia Regular"/>
                <a:cs typeface="Georgia Regular"/>
              </a:rPr>
              <a:t>udublju</a:t>
            </a:r>
            <a:r>
              <a:rPr lang="sr-Latn-RS" sz="2000" dirty="0">
                <a:latin typeface="Georgia Regular"/>
                <a:ea typeface="Georgia Regular"/>
                <a:cs typeface="Georgia Regular"/>
              </a:rPr>
              <a:t> u sopstveno nasleđe, tu muziku koju su čuli za </a:t>
            </a:r>
            <a:r>
              <a:rPr lang="sr-Latn-RS" sz="2000" dirty="0" err="1">
                <a:latin typeface="Georgia Regular"/>
                <a:ea typeface="Georgia Regular"/>
                <a:cs typeface="Georgia Regular"/>
              </a:rPr>
              <a:t>Šabat</a:t>
            </a:r>
            <a:r>
              <a:rPr lang="sr-Latn-RS" sz="2000" dirty="0">
                <a:latin typeface="Georgia Regular"/>
                <a:ea typeface="Georgia Regular"/>
                <a:cs typeface="Georgia Regular"/>
              </a:rPr>
              <a:t> </a:t>
            </a:r>
            <a:r>
              <a:rPr lang="sr-Latn-RS" sz="2000" dirty="0" err="1">
                <a:latin typeface="Georgia Regular"/>
                <a:ea typeface="Georgia Regular"/>
                <a:cs typeface="Georgia Regular"/>
              </a:rPr>
              <a:t>stolom,ili</a:t>
            </a:r>
            <a:r>
              <a:rPr lang="sr-Latn-RS" sz="2000" dirty="0">
                <a:latin typeface="Georgia Regular"/>
                <a:ea typeface="Georgia Regular"/>
                <a:cs typeface="Georgia Regular"/>
              </a:rPr>
              <a:t> u izraelskoj narodnoj muzici </a:t>
            </a:r>
            <a:r>
              <a:rPr lang="sr-Latn-RS" sz="2000" dirty="0" err="1">
                <a:latin typeface="Georgia Regular"/>
                <a:ea typeface="Georgia Regular"/>
                <a:cs typeface="Georgia Regular"/>
              </a:rPr>
              <a:t>koj</a:t>
            </a:r>
            <a:r>
              <a:rPr lang="en-US" sz="2000" dirty="0">
                <a:latin typeface="Georgia Regular"/>
                <a:ea typeface="Georgia Regular"/>
                <a:cs typeface="Georgia Regular"/>
              </a:rPr>
              <a:t>a se </a:t>
            </a:r>
            <a:r>
              <a:rPr lang="sr-Latn-RS" sz="2000" dirty="0">
                <a:latin typeface="Georgia Regular"/>
                <a:ea typeface="Georgia Regular"/>
                <a:cs typeface="Georgia Regular"/>
              </a:rPr>
              <a:t>peva, i mešaju</a:t>
            </a:r>
            <a:r>
              <a:rPr lang="en-US" sz="2000" dirty="0">
                <a:latin typeface="Georgia Regular"/>
                <a:ea typeface="Georgia Regular"/>
                <a:cs typeface="Georgia Regular"/>
              </a:rPr>
              <a:t> je </a:t>
            </a:r>
            <a:r>
              <a:rPr lang="en-US" sz="2000" dirty="0" err="1">
                <a:latin typeface="Georgia Regular"/>
                <a:ea typeface="Georgia Regular"/>
                <a:cs typeface="Georgia Regular"/>
              </a:rPr>
              <a:t>sa</a:t>
            </a:r>
            <a:r>
              <a:rPr lang="en-US" sz="2000" dirty="0">
                <a:latin typeface="Georgia Regular"/>
                <a:ea typeface="Georgia Regular"/>
                <a:cs typeface="Georgia Regular"/>
              </a:rPr>
              <a:t> </a:t>
            </a:r>
            <a:r>
              <a:rPr lang="sr-Latn-RS" sz="2000" dirty="0">
                <a:latin typeface="Georgia Regular"/>
                <a:ea typeface="Georgia Regular"/>
                <a:cs typeface="Georgia Regular"/>
              </a:rPr>
              <a:t>sopstven</a:t>
            </a:r>
            <a:r>
              <a:rPr lang="en-US" sz="2000" dirty="0" err="1">
                <a:latin typeface="Georgia Regular"/>
                <a:ea typeface="Georgia Regular"/>
                <a:cs typeface="Georgia Regular"/>
              </a:rPr>
              <a:t>im</a:t>
            </a:r>
            <a:r>
              <a:rPr lang="sr-Latn-RS" sz="2000" dirty="0">
                <a:latin typeface="Georgia Regular"/>
                <a:ea typeface="Georgia Regular"/>
                <a:cs typeface="Georgia Regular"/>
              </a:rPr>
              <a:t> nasleđe</a:t>
            </a:r>
            <a:r>
              <a:rPr lang="en-US" sz="2000" dirty="0">
                <a:latin typeface="Georgia Regular"/>
                <a:ea typeface="Georgia Regular"/>
                <a:cs typeface="Georgia Regular"/>
              </a:rPr>
              <a:t>m</a:t>
            </a:r>
            <a:r>
              <a:rPr lang="sr-Latn-RS" sz="2000" dirty="0">
                <a:latin typeface="Georgia Regular"/>
                <a:ea typeface="Georgia Regular"/>
                <a:cs typeface="Georgia Regular"/>
              </a:rPr>
              <a:t> u džez.</a:t>
            </a:r>
            <a:endParaRPr lang="en-US" sz="2000" dirty="0"/>
          </a:p>
        </p:txBody>
      </p:sp>
    </p:spTree>
    <p:extLst>
      <p:ext uri="{BB962C8B-B14F-4D97-AF65-F5344CB8AC3E}">
        <p14:creationId xmlns:p14="http://schemas.microsoft.com/office/powerpoint/2010/main" val="35029772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ECAE40F-3092-DCE2-9F85-F6CECB948372}"/>
              </a:ext>
            </a:extLst>
          </p:cNvPr>
          <p:cNvSpPr>
            <a:spLocks noGrp="1"/>
          </p:cNvSpPr>
          <p:nvPr>
            <p:ph type="title"/>
          </p:nvPr>
        </p:nvSpPr>
        <p:spPr>
          <a:xfrm>
            <a:off x="934872" y="982272"/>
            <a:ext cx="3388419" cy="4560970"/>
          </a:xfrm>
        </p:spPr>
        <p:txBody>
          <a:bodyPr>
            <a:normAutofit/>
          </a:bodyPr>
          <a:lstStyle/>
          <a:p>
            <a:r>
              <a:rPr lang="en-US" sz="4000" dirty="0">
                <a:solidFill>
                  <a:srgbClr val="FFFFFF"/>
                </a:solidFill>
              </a:rPr>
              <a:t>Jo</a:t>
            </a:r>
            <a:r>
              <a:rPr lang="sr-Latn-RS" sz="4000" dirty="0">
                <a:solidFill>
                  <a:srgbClr val="FFFFFF"/>
                </a:solidFill>
              </a:rPr>
              <a:t>š neke razlike</a:t>
            </a:r>
            <a:endParaRPr lang="en-US" sz="4000" dirty="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809683B-A41A-28C1-7B29-9457491E28AC}"/>
              </a:ext>
            </a:extLst>
          </p:cNvPr>
          <p:cNvSpPr>
            <a:spLocks noGrp="1"/>
          </p:cNvSpPr>
          <p:nvPr>
            <p:ph idx="1"/>
          </p:nvPr>
        </p:nvSpPr>
        <p:spPr>
          <a:xfrm>
            <a:off x="5221862" y="1719618"/>
            <a:ext cx="5948831" cy="4334629"/>
          </a:xfrm>
        </p:spPr>
        <p:txBody>
          <a:bodyPr anchor="ctr">
            <a:normAutofit/>
          </a:bodyPr>
          <a:lstStyle/>
          <a:p>
            <a:r>
              <a:rPr lang="sr-Latn-RS" sz="2200" dirty="0">
                <a:solidFill>
                  <a:srgbClr val="FEFFFF"/>
                </a:solidFill>
                <a:ea typeface="Georgia Regular"/>
                <a:cs typeface="Georgia Regular"/>
              </a:rPr>
              <a:t>Druga stvar je da je američki džez uvek povezan sa društvenim i političkim aspektima </a:t>
            </a:r>
            <a:r>
              <a:rPr lang="sr-Latn-RS" sz="2200" dirty="0" err="1">
                <a:solidFill>
                  <a:srgbClr val="FEFFFF"/>
                </a:solidFill>
                <a:ea typeface="Georgia Regular"/>
                <a:cs typeface="Georgia Regular"/>
              </a:rPr>
              <a:t>zivota</a:t>
            </a:r>
            <a:r>
              <a:rPr lang="sr-Latn-RS" sz="2200" dirty="0">
                <a:solidFill>
                  <a:srgbClr val="FEFFFF"/>
                </a:solidFill>
                <a:ea typeface="Georgia Regular"/>
                <a:cs typeface="Georgia Regular"/>
              </a:rPr>
              <a:t>. Borba </a:t>
            </a:r>
            <a:r>
              <a:rPr lang="sr-Latn-RS" sz="2200" dirty="0" err="1">
                <a:solidFill>
                  <a:srgbClr val="FEFFFF"/>
                </a:solidFill>
                <a:ea typeface="Georgia Regular"/>
                <a:cs typeface="Georgia Regular"/>
              </a:rPr>
              <a:t>Afroamerikanaca</a:t>
            </a:r>
            <a:r>
              <a:rPr lang="sr-Latn-RS" sz="2200" dirty="0">
                <a:solidFill>
                  <a:srgbClr val="FEFFFF"/>
                </a:solidFill>
                <a:ea typeface="Georgia Regular"/>
                <a:cs typeface="Georgia Regular"/>
              </a:rPr>
              <a:t>, borba mladih ljudi kasnih šezdesetih početkom sedamdesetih protiv rata, sve je u politici. Tu su bili uključeni i skoro svi </a:t>
            </a:r>
            <a:r>
              <a:rPr lang="sr-Latn-RS" sz="2200" dirty="0" err="1">
                <a:solidFill>
                  <a:srgbClr val="FEFFFF"/>
                </a:solidFill>
                <a:ea typeface="Georgia Regular"/>
                <a:cs typeface="Georgia Regular"/>
              </a:rPr>
              <a:t>džezeri</a:t>
            </a:r>
            <a:r>
              <a:rPr lang="sr-Latn-RS" sz="2200" dirty="0">
                <a:solidFill>
                  <a:srgbClr val="FEFFFF"/>
                </a:solidFill>
                <a:ea typeface="Georgia Regular"/>
                <a:cs typeface="Georgia Regular"/>
              </a:rPr>
              <a:t>.
U Izraelu, džez muzičara nisu u politici. Ne radi se o tome da nisu društveno ili politički svesni – </a:t>
            </a:r>
            <a:r>
              <a:rPr lang="en-US" sz="2200" dirty="0">
                <a:solidFill>
                  <a:srgbClr val="FEFFFF"/>
                </a:solidFill>
                <a:ea typeface="Georgia Regular"/>
                <a:cs typeface="Georgia Regular"/>
              </a:rPr>
              <a:t> </a:t>
            </a:r>
            <a:r>
              <a:rPr lang="sr-Latn-RS" sz="2200" dirty="0" err="1">
                <a:solidFill>
                  <a:srgbClr val="FEFFFF"/>
                </a:solidFill>
                <a:ea typeface="Georgia Regular"/>
                <a:cs typeface="Georgia Regular"/>
              </a:rPr>
              <a:t>džezeri</a:t>
            </a:r>
            <a:r>
              <a:rPr lang="sr-Latn-RS" sz="2200" dirty="0">
                <a:solidFill>
                  <a:srgbClr val="FEFFFF"/>
                </a:solidFill>
                <a:ea typeface="Georgia Regular"/>
                <a:cs typeface="Georgia Regular"/>
              </a:rPr>
              <a:t> će ići na demonstracije, ići će na mitinge – ali to ne uli</a:t>
            </a:r>
            <a:r>
              <a:rPr lang="en-US" sz="2200" dirty="0" err="1">
                <a:solidFill>
                  <a:srgbClr val="FEFFFF"/>
                </a:solidFill>
                <a:ea typeface="Georgia Regular"/>
                <a:cs typeface="Georgia Regular"/>
              </a:rPr>
              <a:t>vaju</a:t>
            </a:r>
            <a:r>
              <a:rPr lang="en-US" sz="2200" dirty="0">
                <a:solidFill>
                  <a:srgbClr val="FEFFFF"/>
                </a:solidFill>
                <a:ea typeface="Georgia Regular"/>
                <a:cs typeface="Georgia Regular"/>
              </a:rPr>
              <a:t> </a:t>
            </a:r>
            <a:r>
              <a:rPr lang="sr-Latn-RS" sz="2200" dirty="0">
                <a:solidFill>
                  <a:srgbClr val="FEFFFF"/>
                </a:solidFill>
                <a:ea typeface="Georgia Regular"/>
                <a:cs typeface="Georgia Regular"/>
              </a:rPr>
              <a:t>u sopstvenu muziku. A to je sasvim drugačije od džeza u američkoj kulturi i često u evropskoj kulturi</a:t>
            </a:r>
            <a:r>
              <a:rPr lang="sr-Latn-RS" sz="2200" dirty="0">
                <a:solidFill>
                  <a:srgbClr val="FEFFFF"/>
                </a:solidFill>
                <a:latin typeface="Georgia Regular"/>
                <a:ea typeface="Georgia Regular"/>
                <a:cs typeface="Georgia Regular"/>
              </a:rPr>
              <a:t>.</a:t>
            </a:r>
            <a:endParaRPr lang="en-US" sz="2200" dirty="0">
              <a:solidFill>
                <a:srgbClr val="FEFFFF"/>
              </a:solidFill>
            </a:endParaRPr>
          </a:p>
        </p:txBody>
      </p:sp>
    </p:spTree>
    <p:extLst>
      <p:ext uri="{BB962C8B-B14F-4D97-AF65-F5344CB8AC3E}">
        <p14:creationId xmlns:p14="http://schemas.microsoft.com/office/powerpoint/2010/main" val="40596140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7696"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14B441-3E4D-FDC4-D6AE-4C83EC19B58C}"/>
              </a:ext>
            </a:extLst>
          </p:cNvPr>
          <p:cNvSpPr>
            <a:spLocks noGrp="1"/>
          </p:cNvSpPr>
          <p:nvPr>
            <p:ph type="ctrTitle"/>
          </p:nvPr>
        </p:nvSpPr>
        <p:spPr>
          <a:xfrm>
            <a:off x="1100669" y="1111086"/>
            <a:ext cx="7690104" cy="2623885"/>
          </a:xfrm>
        </p:spPr>
        <p:txBody>
          <a:bodyPr anchor="ctr">
            <a:normAutofit/>
          </a:bodyPr>
          <a:lstStyle/>
          <a:p>
            <a:pPr algn="l"/>
            <a:r>
              <a:rPr lang="sr-Latn-RS" sz="6600" dirty="0" err="1">
                <a:solidFill>
                  <a:srgbClr val="FFFFFF"/>
                </a:solidFill>
              </a:rPr>
              <a:t>Jazz</a:t>
            </a:r>
            <a:r>
              <a:rPr lang="sr-Latn-RS" sz="6600" dirty="0">
                <a:solidFill>
                  <a:srgbClr val="FFFFFF"/>
                </a:solidFill>
              </a:rPr>
              <a:t> i Ja </a:t>
            </a:r>
            <a:endParaRPr lang="en-US" sz="6600" dirty="0">
              <a:solidFill>
                <a:srgbClr val="FFFFFF"/>
              </a:solidFill>
            </a:endParaRPr>
          </a:p>
        </p:txBody>
      </p:sp>
      <p:sp>
        <p:nvSpPr>
          <p:cNvPr id="15" name="Rectangle 14">
            <a:extLst>
              <a:ext uri="{FF2B5EF4-FFF2-40B4-BE49-F238E27FC236}">
                <a16:creationId xmlns:a16="http://schemas.microsoft.com/office/drawing/2014/main" id="{927CAFC9-A675-4314-84EF-236FFA58A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2490532"/>
            <a:ext cx="2110597"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1127760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ubtitle 3">
            <a:extLst>
              <a:ext uri="{FF2B5EF4-FFF2-40B4-BE49-F238E27FC236}">
                <a16:creationId xmlns:a16="http://schemas.microsoft.com/office/drawing/2014/main" id="{F4A30A33-C89B-4F56-4BBD-63055CB33D59}"/>
              </a:ext>
            </a:extLst>
          </p:cNvPr>
          <p:cNvSpPr>
            <a:spLocks noGrp="1"/>
          </p:cNvSpPr>
          <p:nvPr>
            <p:ph type="subTitle" idx="1"/>
          </p:nvPr>
        </p:nvSpPr>
        <p:spPr>
          <a:xfrm>
            <a:off x="1079499" y="4843002"/>
            <a:ext cx="10012680" cy="1234345"/>
          </a:xfrm>
        </p:spPr>
        <p:txBody>
          <a:bodyPr anchor="ctr">
            <a:normAutofit/>
          </a:bodyPr>
          <a:lstStyle/>
          <a:p>
            <a:pPr algn="l"/>
            <a:r>
              <a:rPr lang="sr-Latn-RS" sz="2600" dirty="0">
                <a:solidFill>
                  <a:srgbClr val="1B1B1B"/>
                </a:solidFill>
              </a:rPr>
              <a:t>1943-</a:t>
            </a:r>
            <a:endParaRPr lang="en-US" sz="2600" dirty="0">
              <a:solidFill>
                <a:srgbClr val="1B1B1B"/>
              </a:solidFill>
            </a:endParaRPr>
          </a:p>
        </p:txBody>
      </p:sp>
      <p:sp>
        <p:nvSpPr>
          <p:cNvPr id="19" name="Rectangle 18">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raphic 7" descr="Saxophone">
            <a:extLst>
              <a:ext uri="{FF2B5EF4-FFF2-40B4-BE49-F238E27FC236}">
                <a16:creationId xmlns:a16="http://schemas.microsoft.com/office/drawing/2014/main" id="{6862144D-1EEB-13A3-9409-61E4994DAA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57725" y="2612676"/>
            <a:ext cx="1632648" cy="1632648"/>
          </a:xfrm>
          <a:prstGeom prst="rect">
            <a:avLst/>
          </a:prstGeom>
        </p:spPr>
      </p:pic>
    </p:spTree>
    <p:extLst>
      <p:ext uri="{BB962C8B-B14F-4D97-AF65-F5344CB8AC3E}">
        <p14:creationId xmlns:p14="http://schemas.microsoft.com/office/powerpoint/2010/main" val="111053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12" descr="Domaćinstvo Ognjište - Milja Obradović - Smeštaj - Proleće/Leto 2022 | Nove  Slike I Cene | Selo.rs">
            <a:extLst>
              <a:ext uri="{FF2B5EF4-FFF2-40B4-BE49-F238E27FC236}">
                <a16:creationId xmlns:a16="http://schemas.microsoft.com/office/drawing/2014/main" id="{A7207181-B9A0-6DBF-7D5F-36BD10E4DE51}"/>
              </a:ext>
            </a:extLst>
          </p:cNvPr>
          <p:cNvPicPr>
            <a:picLocks noChangeAspect="1" noChangeArrowheads="1"/>
          </p:cNvPicPr>
          <p:nvPr/>
        </p:nvPicPr>
        <p:blipFill rotWithShape="1">
          <a:blip>
            <a:extLst>
              <a:ext uri="{28A0092B-C50C-407E-A947-70E740481C1C}">
                <a14:useLocalDpi xmlns:a14="http://schemas.microsoft.com/office/drawing/2010/main" val="0"/>
              </a:ext>
            </a:extLst>
          </a:blip>
          <a:srcRect t="11886" r="2" b="2"/>
          <a:stretch/>
        </p:blipFill>
        <p:spPr bwMode="auto">
          <a:xfrm>
            <a:off x="-1" y="-3"/>
            <a:ext cx="4064316" cy="22812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unny Little Baby Playing Violin Stock Photo, Picture And Royalty Free  Image. Image 29701403.">
            <a:extLst>
              <a:ext uri="{FF2B5EF4-FFF2-40B4-BE49-F238E27FC236}">
                <a16:creationId xmlns:a16="http://schemas.microsoft.com/office/drawing/2014/main" id="{E706ECDE-5A5A-3185-62D8-0777A1FDBF28}"/>
              </a:ext>
            </a:extLst>
          </p:cNvPr>
          <p:cNvPicPr>
            <a:picLocks noGrp="1" noChangeAspect="1" noChangeArrowheads="1"/>
          </p:cNvPicPr>
          <p:nvPr>
            <p:ph idx="1"/>
          </p:nvPr>
        </p:nvPicPr>
        <p:blipFill rotWithShape="1">
          <a:blip>
            <a:extLst>
              <a:ext uri="{28A0092B-C50C-407E-A947-70E740481C1C}">
                <a14:useLocalDpi xmlns:a14="http://schemas.microsoft.com/office/drawing/2010/main" val="0"/>
              </a:ext>
            </a:extLst>
          </a:blip>
          <a:srcRect t="35122" b="7400"/>
          <a:stretch/>
        </p:blipFill>
        <p:spPr bwMode="auto">
          <a:xfrm>
            <a:off x="4067494" y="-1357"/>
            <a:ext cx="3953242" cy="22722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ako tamna čokolada utiče na treniranje - Alo.rs">
            <a:extLst>
              <a:ext uri="{FF2B5EF4-FFF2-40B4-BE49-F238E27FC236}">
                <a16:creationId xmlns:a16="http://schemas.microsoft.com/office/drawing/2014/main" id="{EA56044F-BE88-CC0C-FE46-BE7B97A4A2A2}"/>
              </a:ext>
            </a:extLst>
          </p:cNvPr>
          <p:cNvPicPr>
            <a:picLocks noChangeAspect="1" noChangeArrowheads="1"/>
          </p:cNvPicPr>
          <p:nvPr/>
        </p:nvPicPr>
        <p:blipFill rotWithShape="1">
          <a:blip>
            <a:extLst>
              <a:ext uri="{28A0092B-C50C-407E-A947-70E740481C1C}">
                <a14:useLocalDpi xmlns:a14="http://schemas.microsoft.com/office/drawing/2010/main" val="0"/>
              </a:ext>
            </a:extLst>
          </a:blip>
          <a:srcRect t="6131"/>
          <a:stretch/>
        </p:blipFill>
        <p:spPr bwMode="auto">
          <a:xfrm>
            <a:off x="8027088" y="-1356"/>
            <a:ext cx="4161863" cy="2272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Ramiz Hadžibegović: OGNJIŠTE – najmoćniji simbol života – Montenegrina.net  | Kultura, umjetnost i nasljeđe Crne Gore. Culture, Arts &amp; Heritage of  Montenegro.">
            <a:extLst>
              <a:ext uri="{FF2B5EF4-FFF2-40B4-BE49-F238E27FC236}">
                <a16:creationId xmlns:a16="http://schemas.microsoft.com/office/drawing/2014/main" id="{112D41C2-554C-8188-5AF6-A4A69F49C812}"/>
              </a:ext>
            </a:extLst>
          </p:cNvPr>
          <p:cNvPicPr>
            <a:picLocks noChangeAspect="1" noChangeArrowheads="1"/>
          </p:cNvPicPr>
          <p:nvPr/>
        </p:nvPicPr>
        <p:blipFill rotWithShape="1">
          <a:blip>
            <a:extLst>
              <a:ext uri="{28A0092B-C50C-407E-A947-70E740481C1C}">
                <a14:useLocalDpi xmlns:a14="http://schemas.microsoft.com/office/drawing/2010/main" val="0"/>
              </a:ext>
            </a:extLst>
          </a:blip>
          <a:srcRect t="16722" b="9392"/>
          <a:stretch/>
        </p:blipFill>
        <p:spPr bwMode="auto">
          <a:xfrm>
            <a:off x="20" y="2292876"/>
            <a:ext cx="4064292" cy="22812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rtStation - The German Soldier">
            <a:extLst>
              <a:ext uri="{FF2B5EF4-FFF2-40B4-BE49-F238E27FC236}">
                <a16:creationId xmlns:a16="http://schemas.microsoft.com/office/drawing/2014/main" id="{EA9E4DB9-9EEE-F514-6C4C-CBD6ABA9A0AC}"/>
              </a:ext>
            </a:extLst>
          </p:cNvPr>
          <p:cNvPicPr>
            <a:picLocks noChangeAspect="1" noChangeArrowheads="1"/>
          </p:cNvPicPr>
          <p:nvPr/>
        </p:nvPicPr>
        <p:blipFill rotWithShape="1">
          <a:blip>
            <a:extLst>
              <a:ext uri="{28A0092B-C50C-407E-A947-70E740481C1C}">
                <a14:useLocalDpi xmlns:a14="http://schemas.microsoft.com/office/drawing/2010/main" val="0"/>
              </a:ext>
            </a:extLst>
          </a:blip>
          <a:srcRect t="10225" r="1" b="1"/>
          <a:stretch/>
        </p:blipFill>
        <p:spPr bwMode="auto">
          <a:xfrm>
            <a:off x="3" y="4585734"/>
            <a:ext cx="4061141" cy="2272267"/>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A33ED8-2558-6F9B-6B0C-CBD0E3BB475D}"/>
              </a:ext>
            </a:extLst>
          </p:cNvPr>
          <p:cNvSpPr>
            <a:spLocks noGrp="1"/>
          </p:cNvSpPr>
          <p:nvPr>
            <p:ph type="title"/>
          </p:nvPr>
        </p:nvSpPr>
        <p:spPr>
          <a:xfrm>
            <a:off x="4657256" y="2916520"/>
            <a:ext cx="6465287" cy="2309364"/>
          </a:xfrm>
        </p:spPr>
        <p:txBody>
          <a:bodyPr vert="horz" lIns="91440" tIns="45720" rIns="91440" bIns="45720" rtlCol="0" anchor="b">
            <a:normAutofit/>
          </a:bodyPr>
          <a:lstStyle/>
          <a:p>
            <a:r>
              <a:rPr lang="en-US" sz="4800" kern="1200" dirty="0" err="1">
                <a:solidFill>
                  <a:srgbClr val="FFFFFF"/>
                </a:solidFill>
                <a:latin typeface="+mj-lt"/>
                <a:ea typeface="+mj-ea"/>
                <a:cs typeface="+mj-cs"/>
              </a:rPr>
              <a:t>Moj</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prvi</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sustet</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sa</a:t>
            </a:r>
            <a:r>
              <a:rPr lang="en-US" sz="4800" kern="1200" dirty="0">
                <a:solidFill>
                  <a:srgbClr val="FFFFFF"/>
                </a:solidFill>
                <a:latin typeface="+mj-lt"/>
                <a:ea typeface="+mj-ea"/>
                <a:cs typeface="+mj-cs"/>
              </a:rPr>
              <a:t> Jazz 1944 </a:t>
            </a:r>
            <a:r>
              <a:rPr lang="en-US" sz="4800" kern="1200" dirty="0" err="1">
                <a:solidFill>
                  <a:srgbClr val="FFFFFF"/>
                </a:solidFill>
                <a:latin typeface="+mj-lt"/>
                <a:ea typeface="+mj-ea"/>
                <a:cs typeface="+mj-cs"/>
              </a:rPr>
              <a:t>i</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čokoladom</a:t>
            </a:r>
            <a:endParaRPr lang="en-US" sz="4800" kern="1200" dirty="0">
              <a:solidFill>
                <a:srgbClr val="FFFFFF"/>
              </a:solidFill>
              <a:latin typeface="+mj-lt"/>
              <a:ea typeface="+mj-ea"/>
              <a:cs typeface="+mj-cs"/>
            </a:endParaRPr>
          </a:p>
        </p:txBody>
      </p:sp>
      <p:cxnSp>
        <p:nvCxnSpPr>
          <p:cNvPr id="89" name="Straight Connector 88">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49" name="Straight Connector 94">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50" name="Straight Connector 96">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pic>
        <p:nvPicPr>
          <p:cNvPr id="14" name="Picture 12" descr="Domaćinstvo Ognjište - Milja Obradović - Smeštaj - Proleće/Leto 2022 | Nove  Slike I Cene | Selo.rs">
            <a:extLst>
              <a:ext uri="{FF2B5EF4-FFF2-40B4-BE49-F238E27FC236}">
                <a16:creationId xmlns:a16="http://schemas.microsoft.com/office/drawing/2014/main" id="{932C57DB-C012-A3C5-4987-3C9929ED52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86" r="2" b="2"/>
          <a:stretch/>
        </p:blipFill>
        <p:spPr bwMode="auto">
          <a:xfrm>
            <a:off x="-4" y="-681"/>
            <a:ext cx="4064316" cy="22812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unny Little Baby Playing Violin Stock Photo, Picture And Royalty Free  Image. Image 29701403.">
            <a:extLst>
              <a:ext uri="{FF2B5EF4-FFF2-40B4-BE49-F238E27FC236}">
                <a16:creationId xmlns:a16="http://schemas.microsoft.com/office/drawing/2014/main" id="{AE78D44F-2CAB-A806-7BE2-79B0350DA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122" b="7400"/>
          <a:stretch/>
        </p:blipFill>
        <p:spPr bwMode="auto">
          <a:xfrm>
            <a:off x="4067491" y="-2035"/>
            <a:ext cx="3953242" cy="22722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Kako tamna čokolada utiče na treniranje - Alo.rs">
            <a:extLst>
              <a:ext uri="{FF2B5EF4-FFF2-40B4-BE49-F238E27FC236}">
                <a16:creationId xmlns:a16="http://schemas.microsoft.com/office/drawing/2014/main" id="{AAF22758-CBE9-EF27-CBD6-82FB39484C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1"/>
          <a:stretch/>
        </p:blipFill>
        <p:spPr bwMode="auto">
          <a:xfrm>
            <a:off x="8027085" y="-2034"/>
            <a:ext cx="4161863" cy="2272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Ramiz Hadžibegović: OGNJIŠTE – najmoćniji simbol života – Montenegrina.net  | Kultura, umjetnost i nasljeđe Crne Gore. Culture, Arts &amp; Heritage of  Montenegro.">
            <a:extLst>
              <a:ext uri="{FF2B5EF4-FFF2-40B4-BE49-F238E27FC236}">
                <a16:creationId xmlns:a16="http://schemas.microsoft.com/office/drawing/2014/main" id="{875AE0DC-D9D9-36E5-8AE4-9C94435161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722" b="9392"/>
          <a:stretch/>
        </p:blipFill>
        <p:spPr bwMode="auto">
          <a:xfrm>
            <a:off x="17" y="2292198"/>
            <a:ext cx="4064292" cy="22812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rtStation - The German Soldier">
            <a:extLst>
              <a:ext uri="{FF2B5EF4-FFF2-40B4-BE49-F238E27FC236}">
                <a16:creationId xmlns:a16="http://schemas.microsoft.com/office/drawing/2014/main" id="{17EE246B-0CD6-10A6-E521-8230A21E1C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25" r="1" b="1"/>
          <a:stretch/>
        </p:blipFill>
        <p:spPr bwMode="auto">
          <a:xfrm>
            <a:off x="0" y="4585056"/>
            <a:ext cx="4061141" cy="227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7558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8B4B16-1542-D084-F0B7-5700DDB9EAF4}"/>
              </a:ext>
            </a:extLst>
          </p:cNvPr>
          <p:cNvSpPr>
            <a:spLocks noGrp="1"/>
          </p:cNvSpPr>
          <p:nvPr>
            <p:ph type="title"/>
          </p:nvPr>
        </p:nvSpPr>
        <p:spPr>
          <a:xfrm>
            <a:off x="5021821" y="3812954"/>
            <a:ext cx="6465287" cy="1516014"/>
          </a:xfrm>
        </p:spPr>
        <p:txBody>
          <a:bodyPr vert="horz" lIns="91440" tIns="45720" rIns="91440" bIns="45720" rtlCol="0" anchor="b">
            <a:normAutofit fontScale="90000"/>
          </a:bodyPr>
          <a:lstStyle/>
          <a:p>
            <a:r>
              <a:rPr lang="en-US" sz="4800" kern="1200" dirty="0" err="1">
                <a:solidFill>
                  <a:srgbClr val="FFFFFF"/>
                </a:solidFill>
                <a:latin typeface="+mj-lt"/>
                <a:ea typeface="+mj-ea"/>
                <a:cs typeface="+mj-cs"/>
              </a:rPr>
              <a:t>Posle</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nekoliko</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meseci</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drugi</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susret</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sa</a:t>
            </a:r>
            <a:r>
              <a:rPr lang="en-US" sz="4800" kern="1200" dirty="0">
                <a:solidFill>
                  <a:srgbClr val="FFFFFF"/>
                </a:solidFill>
                <a:latin typeface="+mj-lt"/>
                <a:ea typeface="+mj-ea"/>
                <a:cs typeface="+mj-cs"/>
              </a:rPr>
              <a:t> Jazz</a:t>
            </a:r>
            <a:r>
              <a:rPr lang="sr-Latn-RS" sz="4800" kern="1200" dirty="0">
                <a:solidFill>
                  <a:srgbClr val="FFFFFF"/>
                </a:solidFill>
                <a:latin typeface="+mj-lt"/>
                <a:ea typeface="+mj-ea"/>
                <a:cs typeface="+mj-cs"/>
              </a:rPr>
              <a:t> i čokoladom</a:t>
            </a:r>
            <a:endParaRPr lang="en-US" sz="4800" kern="1200" dirty="0">
              <a:solidFill>
                <a:srgbClr val="FFFFFF"/>
              </a:solidFill>
              <a:latin typeface="+mj-lt"/>
              <a:ea typeface="+mj-ea"/>
              <a:cs typeface="+mj-cs"/>
            </a:endParaRPr>
          </a:p>
        </p:txBody>
      </p:sp>
      <p:pic>
        <p:nvPicPr>
          <p:cNvPr id="1028" name="Picture 4" descr="American Red Cross Official Emergency Blanket Large Sized 60&quot; x 66&quot; Clean |  eBay">
            <a:extLst>
              <a:ext uri="{FF2B5EF4-FFF2-40B4-BE49-F238E27FC236}">
                <a16:creationId xmlns:a16="http://schemas.microsoft.com/office/drawing/2014/main" id="{7C43DA75-E06E-DEAF-6FB9-760D1B92F39C}"/>
              </a:ext>
            </a:extLst>
          </p:cNvPr>
          <p:cNvPicPr>
            <a:picLocks noChangeAspect="1" noChangeArrowheads="1"/>
          </p:cNvPicPr>
          <p:nvPr/>
        </p:nvPicPr>
        <p:blipFill rotWithShape="1">
          <a:blip>
            <a:extLst>
              <a:ext uri="{28A0092B-C50C-407E-A947-70E740481C1C}">
                <a14:useLocalDpi xmlns:a14="http://schemas.microsoft.com/office/drawing/2010/main" val="0"/>
              </a:ext>
            </a:extLst>
          </a:blip>
          <a:srcRect t="10087" r="1" b="23488"/>
          <a:stretch/>
        </p:blipFill>
        <p:spPr bwMode="auto">
          <a:xfrm>
            <a:off x="8348570" y="321734"/>
            <a:ext cx="3535590" cy="2985818"/>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30" name="Picture 6" descr="Italy police hold 45 Mafia suspects in Brindisi raids - BBC News">
            <a:extLst>
              <a:ext uri="{FF2B5EF4-FFF2-40B4-BE49-F238E27FC236}">
                <a16:creationId xmlns:a16="http://schemas.microsoft.com/office/drawing/2014/main" id="{1D1E6F8D-0E06-B4A9-0D75-581F7E03924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607" r="11420" b="1"/>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person, old, posing&#10;&#10;Description automatically generated">
            <a:extLst>
              <a:ext uri="{FF2B5EF4-FFF2-40B4-BE49-F238E27FC236}">
                <a16:creationId xmlns:a16="http://schemas.microsoft.com/office/drawing/2014/main" id="{45061FE1-3F8D-135A-AD39-D1A418F78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 y="361244"/>
            <a:ext cx="4500565" cy="3067756"/>
          </a:xfrm>
          <a:prstGeom prst="rect">
            <a:avLst/>
          </a:prstGeom>
        </p:spPr>
      </p:pic>
      <p:sp>
        <p:nvSpPr>
          <p:cNvPr id="6" name="Oval 5">
            <a:extLst>
              <a:ext uri="{FF2B5EF4-FFF2-40B4-BE49-F238E27FC236}">
                <a16:creationId xmlns:a16="http://schemas.microsoft.com/office/drawing/2014/main" id="{1B136D13-6F75-1115-B596-FF5E4FD57BED}"/>
              </a:ext>
            </a:extLst>
          </p:cNvPr>
          <p:cNvSpPr/>
          <p:nvPr/>
        </p:nvSpPr>
        <p:spPr>
          <a:xfrm>
            <a:off x="3307796" y="4301976"/>
            <a:ext cx="1400561" cy="791662"/>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050" name="Picture 2" descr="Five WWI Army African American Bands That Changed Music Forever - World War  I Centennial">
            <a:extLst>
              <a:ext uri="{FF2B5EF4-FFF2-40B4-BE49-F238E27FC236}">
                <a16:creationId xmlns:a16="http://schemas.microsoft.com/office/drawing/2014/main" id="{5BA225D2-60F4-661C-A628-FC390264B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389" y="361244"/>
            <a:ext cx="4061951" cy="27982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d cross military helmet editorial stock photo. Image of bearer - 44538303">
            <a:extLst>
              <a:ext uri="{FF2B5EF4-FFF2-40B4-BE49-F238E27FC236}">
                <a16:creationId xmlns:a16="http://schemas.microsoft.com/office/drawing/2014/main" id="{BCB58AF9-3526-B3B3-4D1D-D8EF8769DD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597" y="617594"/>
            <a:ext cx="3388484" cy="2496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55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playing a saxophone&#10;&#10;Description automatically generated with low confidence">
            <a:extLst>
              <a:ext uri="{FF2B5EF4-FFF2-40B4-BE49-F238E27FC236}">
                <a16:creationId xmlns:a16="http://schemas.microsoft.com/office/drawing/2014/main" id="{BAFB3FE6-9CEB-2B55-D71C-01BD4E3B237D}"/>
              </a:ext>
            </a:extLst>
          </p:cNvPr>
          <p:cNvPicPr>
            <a:picLocks noChangeAspect="1"/>
          </p:cNvPicPr>
          <p:nvPr/>
        </p:nvPicPr>
        <p:blipFill rotWithShape="1">
          <a:blip r:embed="rId2">
            <a:extLst>
              <a:ext uri="{28A0092B-C50C-407E-A947-70E740481C1C}">
                <a14:useLocalDpi xmlns:a14="http://schemas.microsoft.com/office/drawing/2010/main" val="0"/>
              </a:ext>
            </a:extLst>
          </a:blip>
          <a:srcRect b="22945"/>
          <a:stretch/>
        </p:blipFill>
        <p:spPr>
          <a:xfrm>
            <a:off x="20" y="10"/>
            <a:ext cx="6095980" cy="3428990"/>
          </a:xfrm>
          <a:prstGeom prst="rect">
            <a:avLst/>
          </a:prstGeom>
        </p:spPr>
      </p:pic>
      <p:pic>
        <p:nvPicPr>
          <p:cNvPr id="5" name="Content Placeholder 4" descr="A picture containing text, person, standing, posing&#10;&#10;Description automatically generated">
            <a:extLst>
              <a:ext uri="{FF2B5EF4-FFF2-40B4-BE49-F238E27FC236}">
                <a16:creationId xmlns:a16="http://schemas.microsoft.com/office/drawing/2014/main" id="{384831C0-573E-9A70-4426-976D13187EC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62032"/>
          <a:stretch/>
        </p:blipFill>
        <p:spPr>
          <a:xfrm>
            <a:off x="6096000" y="2379"/>
            <a:ext cx="6096000" cy="3428990"/>
          </a:xfrm>
          <a:prstGeom prst="rect">
            <a:avLst/>
          </a:prstGeom>
        </p:spPr>
      </p:pic>
      <p:pic>
        <p:nvPicPr>
          <p:cNvPr id="9" name="Picture 8" descr="A person playing a guitar next to a person playing a musical instrument&#10;&#10;Description automatically generated with low confidence">
            <a:extLst>
              <a:ext uri="{FF2B5EF4-FFF2-40B4-BE49-F238E27FC236}">
                <a16:creationId xmlns:a16="http://schemas.microsoft.com/office/drawing/2014/main" id="{6B08A884-09F0-AE68-EC63-F3A5D6C95AA1}"/>
              </a:ext>
            </a:extLst>
          </p:cNvPr>
          <p:cNvPicPr>
            <a:picLocks noChangeAspect="1"/>
          </p:cNvPicPr>
          <p:nvPr/>
        </p:nvPicPr>
        <p:blipFill rotWithShape="1">
          <a:blip r:embed="rId4">
            <a:extLst>
              <a:ext uri="{28A0092B-C50C-407E-A947-70E740481C1C}">
                <a14:useLocalDpi xmlns:a14="http://schemas.microsoft.com/office/drawing/2010/main" val="0"/>
              </a:ext>
            </a:extLst>
          </a:blip>
          <a:srcRect t="18587" b="11969"/>
          <a:stretch/>
        </p:blipFill>
        <p:spPr>
          <a:xfrm>
            <a:off x="20" y="3429000"/>
            <a:ext cx="6095980" cy="3429000"/>
          </a:xfrm>
          <a:prstGeom prst="rect">
            <a:avLst/>
          </a:prstGeom>
        </p:spPr>
      </p:pic>
      <p:pic>
        <p:nvPicPr>
          <p:cNvPr id="11" name="Picture 10" descr="A group of men playing instruments&#10;&#10;Description automatically generated with medium confidence">
            <a:extLst>
              <a:ext uri="{FF2B5EF4-FFF2-40B4-BE49-F238E27FC236}">
                <a16:creationId xmlns:a16="http://schemas.microsoft.com/office/drawing/2014/main" id="{63F0E136-56CE-1DB8-6224-D532EDEEE8BD}"/>
              </a:ext>
            </a:extLst>
          </p:cNvPr>
          <p:cNvPicPr>
            <a:picLocks noChangeAspect="1"/>
          </p:cNvPicPr>
          <p:nvPr/>
        </p:nvPicPr>
        <p:blipFill rotWithShape="1">
          <a:blip r:embed="rId5">
            <a:extLst>
              <a:ext uri="{28A0092B-C50C-407E-A947-70E740481C1C}">
                <a14:useLocalDpi xmlns:a14="http://schemas.microsoft.com/office/drawing/2010/main" val="0"/>
              </a:ext>
            </a:extLst>
          </a:blip>
          <a:srcRect b="21053"/>
          <a:stretch/>
        </p:blipFill>
        <p:spPr>
          <a:xfrm>
            <a:off x="6096000" y="3429000"/>
            <a:ext cx="6096000" cy="3429000"/>
          </a:xfrm>
          <a:prstGeom prst="rect">
            <a:avLst/>
          </a:prstGeom>
        </p:spPr>
      </p:pic>
      <p:sp>
        <p:nvSpPr>
          <p:cNvPr id="16" name="Rectangle 15">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ame 17">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A6539F1-6FB3-556C-9546-5E5414FBE59E}"/>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a:solidFill>
                  <a:srgbClr val="080808"/>
                </a:solidFill>
                <a:latin typeface="+mj-lt"/>
                <a:ea typeface="+mj-ea"/>
                <a:cs typeface="+mj-cs"/>
              </a:rPr>
              <a:t>Profesionalni deo</a:t>
            </a:r>
          </a:p>
        </p:txBody>
      </p:sp>
      <p:sp>
        <p:nvSpPr>
          <p:cNvPr id="12" name="Rectangle 11">
            <a:extLst>
              <a:ext uri="{FF2B5EF4-FFF2-40B4-BE49-F238E27FC236}">
                <a16:creationId xmlns:a16="http://schemas.microsoft.com/office/drawing/2014/main" id="{6591A0A7-36F7-7B7E-AB3D-6E44D6512065}"/>
              </a:ext>
            </a:extLst>
          </p:cNvPr>
          <p:cNvSpPr/>
          <p:nvPr/>
        </p:nvSpPr>
        <p:spPr>
          <a:xfrm>
            <a:off x="8868841" y="935335"/>
            <a:ext cx="1588897" cy="923330"/>
          </a:xfrm>
          <a:prstGeom prst="rect">
            <a:avLst/>
          </a:prstGeom>
          <a:noFill/>
        </p:spPr>
        <p:txBody>
          <a:bodyPr wrap="none" lIns="91440" tIns="45720" rIns="91440" bIns="45720">
            <a:spAutoFit/>
          </a:bodyPr>
          <a:lstStyle/>
          <a:p>
            <a:pPr algn="ctr"/>
            <a:r>
              <a:rPr lang="sr-Latn-R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1959</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5" name="Rectangle 14">
            <a:extLst>
              <a:ext uri="{FF2B5EF4-FFF2-40B4-BE49-F238E27FC236}">
                <a16:creationId xmlns:a16="http://schemas.microsoft.com/office/drawing/2014/main" id="{33E40FD3-E081-59C3-50F8-1BE04662A907}"/>
              </a:ext>
            </a:extLst>
          </p:cNvPr>
          <p:cNvSpPr/>
          <p:nvPr/>
        </p:nvSpPr>
        <p:spPr>
          <a:xfrm>
            <a:off x="1327032" y="4681835"/>
            <a:ext cx="1588897" cy="923330"/>
          </a:xfrm>
          <a:prstGeom prst="rect">
            <a:avLst/>
          </a:prstGeom>
          <a:noFill/>
        </p:spPr>
        <p:txBody>
          <a:bodyPr wrap="none" lIns="91440" tIns="45720" rIns="91440" bIns="45720">
            <a:spAutoFit/>
          </a:bodyPr>
          <a:lstStyle/>
          <a:p>
            <a:pPr algn="ctr"/>
            <a:r>
              <a:rPr lang="sr-Latn-R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1960</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7" name="Rectangle 16">
            <a:extLst>
              <a:ext uri="{FF2B5EF4-FFF2-40B4-BE49-F238E27FC236}">
                <a16:creationId xmlns:a16="http://schemas.microsoft.com/office/drawing/2014/main" id="{7A0311A4-6A5E-4119-26FD-B84F56481D29}"/>
              </a:ext>
            </a:extLst>
          </p:cNvPr>
          <p:cNvSpPr/>
          <p:nvPr/>
        </p:nvSpPr>
        <p:spPr>
          <a:xfrm>
            <a:off x="881963" y="1413707"/>
            <a:ext cx="1588897" cy="923330"/>
          </a:xfrm>
          <a:prstGeom prst="rect">
            <a:avLst/>
          </a:prstGeom>
          <a:noFill/>
        </p:spPr>
        <p:txBody>
          <a:bodyPr wrap="none" lIns="91440" tIns="45720" rIns="91440" bIns="45720">
            <a:spAutoFit/>
          </a:bodyPr>
          <a:lstStyle/>
          <a:p>
            <a:pPr algn="ctr"/>
            <a:r>
              <a:rPr lang="sr-Latn-R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1961</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9" name="Rectangle 18">
            <a:extLst>
              <a:ext uri="{FF2B5EF4-FFF2-40B4-BE49-F238E27FC236}">
                <a16:creationId xmlns:a16="http://schemas.microsoft.com/office/drawing/2014/main" id="{E5141B35-0CE9-C216-0F9B-C3EE5EDF67A7}"/>
              </a:ext>
            </a:extLst>
          </p:cNvPr>
          <p:cNvSpPr/>
          <p:nvPr/>
        </p:nvSpPr>
        <p:spPr>
          <a:xfrm>
            <a:off x="8954492" y="4825990"/>
            <a:ext cx="1588897" cy="923330"/>
          </a:xfrm>
          <a:prstGeom prst="rect">
            <a:avLst/>
          </a:prstGeom>
          <a:noFill/>
        </p:spPr>
        <p:txBody>
          <a:bodyPr wrap="none" lIns="91440" tIns="45720" rIns="91440" bIns="45720">
            <a:spAutoFit/>
          </a:bodyPr>
          <a:lstStyle/>
          <a:p>
            <a:pPr algn="ctr"/>
            <a:r>
              <a:rPr lang="sr-Latn-R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1962</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9492244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Rectangle 72">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F37B1F-8F90-7EC0-1E76-72BFF27B7B48}"/>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I na radnim akcijama i u vojsci se svirao Jazz</a:t>
            </a:r>
          </a:p>
        </p:txBody>
      </p:sp>
      <p:sp>
        <p:nvSpPr>
          <p:cNvPr id="3" name="Content Placeholder 2">
            <a:extLst>
              <a:ext uri="{FF2B5EF4-FFF2-40B4-BE49-F238E27FC236}">
                <a16:creationId xmlns:a16="http://schemas.microsoft.com/office/drawing/2014/main" id="{30594AF2-4D26-0197-C89E-410F4BB04C7B}"/>
              </a:ext>
            </a:extLst>
          </p:cNvPr>
          <p:cNvSpPr>
            <a:spLocks noGrp="1"/>
          </p:cNvSpPr>
          <p:nvPr>
            <p:ph idx="1"/>
          </p:nvPr>
        </p:nvSpPr>
        <p:spPr>
          <a:xfrm>
            <a:off x="5021821" y="5550568"/>
            <a:ext cx="6465286" cy="602551"/>
          </a:xfrm>
        </p:spPr>
        <p:txBody>
          <a:bodyPr vert="horz" lIns="91440" tIns="45720" rIns="91440" bIns="45720" rtlCol="0">
            <a:normAutofit/>
          </a:bodyPr>
          <a:lstStyle/>
          <a:p>
            <a:pPr marL="0" indent="0">
              <a:buNone/>
            </a:pPr>
            <a:r>
              <a:rPr lang="en-US" sz="2000" kern="1200" dirty="0">
                <a:solidFill>
                  <a:srgbClr val="E7E6E6"/>
                </a:solidFill>
                <a:latin typeface="+mn-lt"/>
                <a:ea typeface="+mn-ea"/>
                <a:cs typeface="+mn-cs"/>
              </a:rPr>
              <a:t>1959,1960,1961,1967</a:t>
            </a:r>
          </a:p>
        </p:txBody>
      </p:sp>
      <p:pic>
        <p:nvPicPr>
          <p:cNvPr id="5" name="Picture 4">
            <a:extLst>
              <a:ext uri="{FF2B5EF4-FFF2-40B4-BE49-F238E27FC236}">
                <a16:creationId xmlns:a16="http://schemas.microsoft.com/office/drawing/2014/main" id="{ADCD5EC3-68AF-2931-F96B-E02D8D26697D}"/>
              </a:ext>
            </a:extLst>
          </p:cNvPr>
          <p:cNvPicPr>
            <a:picLocks noChangeAspect="1"/>
          </p:cNvPicPr>
          <p:nvPr/>
        </p:nvPicPr>
        <p:blipFill rotWithShape="1">
          <a:blip r:embed="rId2"/>
          <a:srcRect t="4293" r="1" b="38908"/>
          <a:stretch/>
        </p:blipFill>
        <p:spPr>
          <a:xfrm>
            <a:off x="317635" y="299363"/>
            <a:ext cx="4160452" cy="3049204"/>
          </a:xfrm>
          <a:prstGeom prst="rect">
            <a:avLst/>
          </a:prstGeom>
        </p:spPr>
      </p:pic>
      <p:pic>
        <p:nvPicPr>
          <p:cNvPr id="2050" name="Picture 2" descr="Omladinske radne akcije- jedna od najboljih tekovina SFRJ | Yu NoStAlGiJa |">
            <a:extLst>
              <a:ext uri="{FF2B5EF4-FFF2-40B4-BE49-F238E27FC236}">
                <a16:creationId xmlns:a16="http://schemas.microsoft.com/office/drawing/2014/main" id="{2D19FC9D-6270-0CD2-90C4-53406D1A3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52" r="1" b="10542"/>
          <a:stretch/>
        </p:blipFill>
        <p:spPr bwMode="auto">
          <a:xfrm>
            <a:off x="4583487" y="319871"/>
            <a:ext cx="7217085" cy="3008188"/>
          </a:xfrm>
          <a:prstGeom prst="rect">
            <a:avLst/>
          </a:prstGeom>
          <a:noFill/>
          <a:extLst>
            <a:ext uri="{909E8E84-426E-40DD-AFC4-6F175D3DCCD1}">
              <a14:hiddenFill xmlns:a14="http://schemas.microsoft.com/office/drawing/2010/main">
                <a:solidFill>
                  <a:srgbClr val="FFFFFF"/>
                </a:solidFill>
              </a14:hiddenFill>
            </a:ext>
          </a:extLst>
        </p:spPr>
      </p:pic>
      <p:cxnSp>
        <p:nvCxnSpPr>
          <p:cNvPr id="2055" name="Straight Connector 74">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2" name="Picture 4" descr="Omladinske radne akcije: Hiljade ruku koje su izgradile Beograd | Bilo  jednom u Beogradu">
            <a:extLst>
              <a:ext uri="{FF2B5EF4-FFF2-40B4-BE49-F238E27FC236}">
                <a16:creationId xmlns:a16="http://schemas.microsoft.com/office/drawing/2014/main" id="{4EF4EF8D-102F-C0F0-8CC4-132684E74B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43" r="11384" b="1"/>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DBA8D90-8AC8-ADD7-B0BE-80C0B060ED0E}"/>
              </a:ext>
            </a:extLst>
          </p:cNvPr>
          <p:cNvSpPr/>
          <p:nvPr/>
        </p:nvSpPr>
        <p:spPr>
          <a:xfrm>
            <a:off x="1109506" y="598540"/>
            <a:ext cx="9972987" cy="2585323"/>
          </a:xfrm>
          <a:prstGeom prst="rect">
            <a:avLst/>
          </a:prstGeom>
          <a:noFill/>
        </p:spPr>
        <p:txBody>
          <a:bodyPr wrap="none" lIns="91440" tIns="45720" rIns="91440" bIns="45720">
            <a:spAutoFit/>
          </a:bodyPr>
          <a:lstStyle/>
          <a:p>
            <a:pPr algn="ctr"/>
            <a:r>
              <a:rPr lang="sr-Latn-R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Nagrada na Akciji u Zagrebu 1961 </a:t>
            </a:r>
          </a:p>
          <a:p>
            <a:pPr algn="ctr"/>
            <a:r>
              <a:rPr lang="sr-Latn-R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 Bijelim strelama </a:t>
            </a:r>
          </a:p>
          <a:p>
            <a:pPr algn="ctr"/>
            <a:r>
              <a:rPr lang="sr-Latn-R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na „Prvom Pljesku Radio Zagreba“</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75938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t>
            </a:r>
            <a:r>
              <a:rPr lang="sr-Latn-RS" dirty="0"/>
              <a:t>što </a:t>
            </a:r>
            <a:r>
              <a:rPr lang="en-US" dirty="0" err="1"/>
              <a:t>novije</a:t>
            </a:r>
            <a:r>
              <a:rPr lang="en-US" dirty="0"/>
              <a:t> 2019 New York</a:t>
            </a:r>
            <a:r>
              <a:rPr lang="sr-Latn-RS" dirty="0"/>
              <a:t> </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001" y="3801336"/>
            <a:ext cx="3725041" cy="204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3747772" y="1397949"/>
            <a:ext cx="4508938" cy="1926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823" y="3801336"/>
            <a:ext cx="3297730" cy="2113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7668" y="3774899"/>
            <a:ext cx="3324693" cy="2166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Online Media 3" title="MIKE STERN / BILL EVANS BAND (8.19 sat.) @BLUE NOTE TOKYO">
            <a:hlinkClick r:id="" action="ppaction://media"/>
            <a:extLst>
              <a:ext uri="{FF2B5EF4-FFF2-40B4-BE49-F238E27FC236}">
                <a16:creationId xmlns:a16="http://schemas.microsoft.com/office/drawing/2014/main" id="{1BCC29EB-E210-A276-D6F0-BF889F3E554C}"/>
              </a:ext>
            </a:extLst>
          </p:cNvPr>
          <p:cNvPicPr>
            <a:picLocks noRot="1" noChangeAspect="1"/>
          </p:cNvPicPr>
          <p:nvPr>
            <a:videoFile r:link="rId1"/>
          </p:nvPr>
        </p:nvPicPr>
        <p:blipFill>
          <a:blip r:embed="rId8"/>
          <a:stretch>
            <a:fillRect/>
          </a:stretch>
        </p:blipFill>
        <p:spPr>
          <a:xfrm>
            <a:off x="1002667" y="1604916"/>
            <a:ext cx="2540000" cy="1435100"/>
          </a:xfrm>
          <a:prstGeom prst="rect">
            <a:avLst/>
          </a:prstGeom>
        </p:spPr>
      </p:pic>
      <p:pic>
        <p:nvPicPr>
          <p:cNvPr id="5" name="Online Media 4" title="Csaba Balkan Union ft.  Mike Stern at Nišville 2017">
            <a:hlinkClick r:id="" action="ppaction://media"/>
            <a:extLst>
              <a:ext uri="{FF2B5EF4-FFF2-40B4-BE49-F238E27FC236}">
                <a16:creationId xmlns:a16="http://schemas.microsoft.com/office/drawing/2014/main" id="{9CE643BF-07C3-762B-53A0-C0407BC3FBFA}"/>
              </a:ext>
            </a:extLst>
          </p:cNvPr>
          <p:cNvPicPr>
            <a:picLocks noRot="1" noChangeAspect="1"/>
          </p:cNvPicPr>
          <p:nvPr>
            <a:videoFile r:link="rId2"/>
          </p:nvPr>
        </p:nvPicPr>
        <p:blipFill>
          <a:blip r:embed="rId9"/>
          <a:stretch>
            <a:fillRect/>
          </a:stretch>
        </p:blipFill>
        <p:spPr>
          <a:xfrm>
            <a:off x="8535255" y="1510428"/>
            <a:ext cx="2540000" cy="1435100"/>
          </a:xfrm>
          <a:prstGeom prst="rect">
            <a:avLst/>
          </a:prstGeom>
        </p:spPr>
      </p:pic>
    </p:spTree>
    <p:extLst>
      <p:ext uri="{BB962C8B-B14F-4D97-AF65-F5344CB8AC3E}">
        <p14:creationId xmlns:p14="http://schemas.microsoft.com/office/powerpoint/2010/main" val="150875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495F9630-DC49-F511-AE55-98A291A10783}"/>
              </a:ext>
            </a:extLst>
          </p:cNvPr>
          <p:cNvPicPr>
            <a:picLocks noGrp="1" noChangeAspect="1"/>
          </p:cNvPicPr>
          <p:nvPr>
            <p:ph idx="1"/>
          </p:nvPr>
        </p:nvPicPr>
        <p:blipFill rotWithShape="1">
          <a:blip/>
          <a:srcRect r="12623"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4" name="Picture 3" descr="A person and a child walking out of a store&#10;&#10;Description automatically generated with low confidence">
            <a:extLst>
              <a:ext uri="{FF2B5EF4-FFF2-40B4-BE49-F238E27FC236}">
                <a16:creationId xmlns:a16="http://schemas.microsoft.com/office/drawing/2014/main" id="{BBAA62BF-F6B3-792B-D166-6330BCC6A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15" y="264867"/>
            <a:ext cx="2161784" cy="2853555"/>
          </a:xfrm>
          <a:prstGeom prst="rect">
            <a:avLst/>
          </a:prstGeom>
        </p:spPr>
      </p:pic>
      <p:pic>
        <p:nvPicPr>
          <p:cNvPr id="6" name="Picture 5">
            <a:extLst>
              <a:ext uri="{FF2B5EF4-FFF2-40B4-BE49-F238E27FC236}">
                <a16:creationId xmlns:a16="http://schemas.microsoft.com/office/drawing/2014/main" id="{998CB0B9-3519-21C5-E176-8D7C4B942842}"/>
              </a:ext>
            </a:extLst>
          </p:cNvPr>
          <p:cNvPicPr>
            <a:picLocks noChangeAspect="1"/>
          </p:cNvPicPr>
          <p:nvPr/>
        </p:nvPicPr>
        <p:blipFill>
          <a:blip r:embed="rId3"/>
          <a:stretch>
            <a:fillRect/>
          </a:stretch>
        </p:blipFill>
        <p:spPr>
          <a:xfrm>
            <a:off x="8981371" y="1852583"/>
            <a:ext cx="2342345" cy="1728817"/>
          </a:xfrm>
          <a:prstGeom prst="rect">
            <a:avLst/>
          </a:prstGeom>
        </p:spPr>
      </p:pic>
      <p:sp>
        <p:nvSpPr>
          <p:cNvPr id="8" name="AutoShape 2">
            <a:extLst>
              <a:ext uri="{FF2B5EF4-FFF2-40B4-BE49-F238E27FC236}">
                <a16:creationId xmlns:a16="http://schemas.microsoft.com/office/drawing/2014/main" id="{72FACEB2-5BFB-196A-A7BD-286161CBA1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1B63FB92-CEC8-6DE3-E21B-8227BE98173B}"/>
              </a:ext>
            </a:extLst>
          </p:cNvPr>
          <p:cNvPicPr>
            <a:picLocks noChangeAspect="1"/>
          </p:cNvPicPr>
          <p:nvPr/>
        </p:nvPicPr>
        <p:blipFill>
          <a:blip r:embed="rId4"/>
          <a:stretch>
            <a:fillRect/>
          </a:stretch>
        </p:blipFill>
        <p:spPr>
          <a:xfrm>
            <a:off x="6960305" y="4857807"/>
            <a:ext cx="3402186" cy="1684284"/>
          </a:xfrm>
          <a:prstGeom prst="rect">
            <a:avLst/>
          </a:prstGeom>
        </p:spPr>
      </p:pic>
      <p:pic>
        <p:nvPicPr>
          <p:cNvPr id="15" name="Picture 14">
            <a:extLst>
              <a:ext uri="{FF2B5EF4-FFF2-40B4-BE49-F238E27FC236}">
                <a16:creationId xmlns:a16="http://schemas.microsoft.com/office/drawing/2014/main" id="{F1B460DA-33D9-BF87-3411-AACAF7A38653}"/>
              </a:ext>
            </a:extLst>
          </p:cNvPr>
          <p:cNvPicPr>
            <a:picLocks noChangeAspect="1"/>
          </p:cNvPicPr>
          <p:nvPr/>
        </p:nvPicPr>
        <p:blipFill>
          <a:blip r:embed="rId5"/>
          <a:stretch>
            <a:fillRect/>
          </a:stretch>
        </p:blipFill>
        <p:spPr>
          <a:xfrm>
            <a:off x="465834" y="4668365"/>
            <a:ext cx="2845043" cy="1892813"/>
          </a:xfrm>
          <a:prstGeom prst="rect">
            <a:avLst/>
          </a:prstGeom>
        </p:spPr>
      </p:pic>
      <p:pic>
        <p:nvPicPr>
          <p:cNvPr id="21" name="Picture 20">
            <a:extLst>
              <a:ext uri="{FF2B5EF4-FFF2-40B4-BE49-F238E27FC236}">
                <a16:creationId xmlns:a16="http://schemas.microsoft.com/office/drawing/2014/main" id="{EA7C074D-EF89-7FC8-C442-0BE54F3616ED}"/>
              </a:ext>
            </a:extLst>
          </p:cNvPr>
          <p:cNvPicPr>
            <a:picLocks noChangeAspect="1"/>
          </p:cNvPicPr>
          <p:nvPr/>
        </p:nvPicPr>
        <p:blipFill>
          <a:blip r:embed="rId6"/>
          <a:stretch>
            <a:fillRect/>
          </a:stretch>
        </p:blipFill>
        <p:spPr>
          <a:xfrm>
            <a:off x="4063446" y="2776953"/>
            <a:ext cx="1920720" cy="2481541"/>
          </a:xfrm>
          <a:prstGeom prst="rect">
            <a:avLst/>
          </a:prstGeom>
        </p:spPr>
      </p:pic>
      <p:sp>
        <p:nvSpPr>
          <p:cNvPr id="22" name="AutoShape 4">
            <a:extLst>
              <a:ext uri="{FF2B5EF4-FFF2-40B4-BE49-F238E27FC236}">
                <a16:creationId xmlns:a16="http://schemas.microsoft.com/office/drawing/2014/main" id="{9A97CE6C-6F13-E3B6-B1D2-CF02B6C8583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Picture 22">
            <a:extLst>
              <a:ext uri="{FF2B5EF4-FFF2-40B4-BE49-F238E27FC236}">
                <a16:creationId xmlns:a16="http://schemas.microsoft.com/office/drawing/2014/main" id="{080E0ACB-3FC6-F8A6-84F2-912B3FDC116A}"/>
              </a:ext>
            </a:extLst>
          </p:cNvPr>
          <p:cNvPicPr>
            <a:picLocks noChangeAspect="1"/>
          </p:cNvPicPr>
          <p:nvPr/>
        </p:nvPicPr>
        <p:blipFill>
          <a:blip r:embed="rId7"/>
          <a:stretch>
            <a:fillRect/>
          </a:stretch>
        </p:blipFill>
        <p:spPr>
          <a:xfrm>
            <a:off x="4565650" y="367657"/>
            <a:ext cx="2857500" cy="1190625"/>
          </a:xfrm>
          <a:prstGeom prst="rect">
            <a:avLst/>
          </a:prstGeom>
        </p:spPr>
      </p:pic>
      <p:pic>
        <p:nvPicPr>
          <p:cNvPr id="27" name="Picture 26">
            <a:extLst>
              <a:ext uri="{FF2B5EF4-FFF2-40B4-BE49-F238E27FC236}">
                <a16:creationId xmlns:a16="http://schemas.microsoft.com/office/drawing/2014/main" id="{5CC33B90-CDEC-BCC5-31F1-2EAB776C0468}"/>
              </a:ext>
            </a:extLst>
          </p:cNvPr>
          <p:cNvPicPr>
            <a:picLocks noChangeAspect="1"/>
          </p:cNvPicPr>
          <p:nvPr/>
        </p:nvPicPr>
        <p:blipFill>
          <a:blip r:embed="rId8"/>
          <a:stretch>
            <a:fillRect/>
          </a:stretch>
        </p:blipFill>
        <p:spPr>
          <a:xfrm>
            <a:off x="7451372" y="315909"/>
            <a:ext cx="4565651" cy="1295400"/>
          </a:xfrm>
          <a:prstGeom prst="rect">
            <a:avLst/>
          </a:prstGeom>
        </p:spPr>
      </p:pic>
      <p:sp>
        <p:nvSpPr>
          <p:cNvPr id="29" name="Title 28">
            <a:extLst>
              <a:ext uri="{FF2B5EF4-FFF2-40B4-BE49-F238E27FC236}">
                <a16:creationId xmlns:a16="http://schemas.microsoft.com/office/drawing/2014/main" id="{35EAD384-93DA-CA49-11DC-42921E09C21D}"/>
              </a:ext>
            </a:extLst>
          </p:cNvPr>
          <p:cNvSpPr>
            <a:spLocks noGrp="1"/>
          </p:cNvSpPr>
          <p:nvPr>
            <p:ph type="title"/>
          </p:nvPr>
        </p:nvSpPr>
        <p:spPr>
          <a:xfrm>
            <a:off x="2980732" y="264867"/>
            <a:ext cx="1759995" cy="1114052"/>
          </a:xfrm>
          <a:solidFill>
            <a:schemeClr val="accent2"/>
          </a:solidFill>
        </p:spPr>
        <p:txBody>
          <a:bodyPr>
            <a:normAutofit/>
          </a:bodyPr>
          <a:lstStyle/>
          <a:p>
            <a:r>
              <a:rPr lang="en-US" dirty="0" err="1"/>
              <a:t>Posete</a:t>
            </a:r>
            <a:endParaRPr lang="en-US" dirty="0"/>
          </a:p>
        </p:txBody>
      </p:sp>
      <p:pic>
        <p:nvPicPr>
          <p:cNvPr id="33" name="Picture 32">
            <a:extLst>
              <a:ext uri="{FF2B5EF4-FFF2-40B4-BE49-F238E27FC236}">
                <a16:creationId xmlns:a16="http://schemas.microsoft.com/office/drawing/2014/main" id="{2107CF9F-3980-D444-3BEB-58C64690EEB1}"/>
              </a:ext>
            </a:extLst>
          </p:cNvPr>
          <p:cNvPicPr>
            <a:picLocks noChangeAspect="1"/>
          </p:cNvPicPr>
          <p:nvPr/>
        </p:nvPicPr>
        <p:blipFill>
          <a:blip r:embed="rId9"/>
          <a:stretch>
            <a:fillRect/>
          </a:stretch>
        </p:blipFill>
        <p:spPr>
          <a:xfrm>
            <a:off x="5977467" y="3204220"/>
            <a:ext cx="2342345" cy="1155557"/>
          </a:xfrm>
          <a:prstGeom prst="rect">
            <a:avLst/>
          </a:prstGeom>
        </p:spPr>
      </p:pic>
    </p:spTree>
    <p:extLst>
      <p:ext uri="{BB962C8B-B14F-4D97-AF65-F5344CB8AC3E}">
        <p14:creationId xmlns:p14="http://schemas.microsoft.com/office/powerpoint/2010/main" val="4004477260"/>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5"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3C9AA2C6-FF8A-CFDD-DE42-182322935B9C}"/>
              </a:ext>
            </a:extLst>
          </p:cNvPr>
          <p:cNvPicPr>
            <a:picLocks noChangeAspect="1"/>
          </p:cNvPicPr>
          <p:nvPr/>
        </p:nvPicPr>
        <p:blipFill rotWithShape="1">
          <a:blip r:embed="rId4"/>
          <a:srcRect l="15232" r="12987" b="4"/>
          <a:stretch/>
        </p:blipFill>
        <p:spPr>
          <a:xfrm>
            <a:off x="836472" y="542125"/>
            <a:ext cx="2702440" cy="2945887"/>
          </a:xfrm>
          <a:prstGeom prst="rect">
            <a:avLst/>
          </a:prstGeom>
        </p:spPr>
      </p:pic>
      <p:cxnSp>
        <p:nvCxnSpPr>
          <p:cNvPr id="36"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F067EA-4247-FA8A-5721-970C2F6FA50C}"/>
              </a:ext>
            </a:extLst>
          </p:cNvPr>
          <p:cNvSpPr txBox="1"/>
          <p:nvPr/>
        </p:nvSpPr>
        <p:spPr>
          <a:xfrm>
            <a:off x="4895110" y="4451871"/>
            <a:ext cx="6725232" cy="1714500"/>
          </a:xfrm>
          <a:prstGeom prst="rect">
            <a:avLst/>
          </a:prstGeom>
        </p:spPr>
        <p:txBody>
          <a:bodyPr vert="horz" lIns="91440" tIns="45720" rIns="91440" bIns="45720" rtlCol="0" anchor="ctr">
            <a:normAutofit/>
          </a:bodyPr>
          <a:lstStyle/>
          <a:p>
            <a:pPr>
              <a:lnSpc>
                <a:spcPct val="90000"/>
              </a:lnSpc>
              <a:spcAft>
                <a:spcPts val="600"/>
              </a:spcAft>
            </a:pPr>
            <a:r>
              <a:rPr lang="en-US" sz="1600" dirty="0" err="1">
                <a:latin typeface="Arial" panose="020B0604020202020204" pitchFamily="34" charset="0"/>
              </a:rPr>
              <a:t>Pijanista</a:t>
            </a:r>
            <a:r>
              <a:rPr lang="en-US" sz="1600" dirty="0">
                <a:latin typeface="Arial" panose="020B0604020202020204" pitchFamily="34" charset="0"/>
              </a:rPr>
              <a:t>, </a:t>
            </a:r>
            <a:r>
              <a:rPr lang="en-US" sz="1600" dirty="0" err="1">
                <a:latin typeface="Arial" panose="020B0604020202020204" pitchFamily="34" charset="0"/>
              </a:rPr>
              <a:t>kompozitor</a:t>
            </a:r>
            <a:r>
              <a:rPr lang="en-US" sz="1600" dirty="0">
                <a:latin typeface="Arial" panose="020B0604020202020204" pitchFamily="34" charset="0"/>
              </a:rPr>
              <a:t> </a:t>
            </a:r>
            <a:r>
              <a:rPr lang="en-US" sz="1600" dirty="0" err="1">
                <a:latin typeface="Arial" panose="020B0604020202020204" pitchFamily="34" charset="0"/>
              </a:rPr>
              <a:t>i</a:t>
            </a:r>
            <a:r>
              <a:rPr lang="en-US" sz="1600" dirty="0">
                <a:latin typeface="Arial" panose="020B0604020202020204" pitchFamily="34" charset="0"/>
              </a:rPr>
              <a:t> producent </a:t>
            </a:r>
            <a:r>
              <a:rPr lang="en-US" sz="1600" b="1" dirty="0">
                <a:latin typeface="Arial" panose="020B0604020202020204" pitchFamily="34" charset="0"/>
              </a:rPr>
              <a:t>Eli </a:t>
            </a:r>
            <a:r>
              <a:rPr lang="en-US" sz="1600" b="1" dirty="0" err="1">
                <a:latin typeface="Arial" panose="020B0604020202020204" pitchFamily="34" charset="0"/>
              </a:rPr>
              <a:t>Jamin</a:t>
            </a:r>
            <a:r>
              <a:rPr lang="en-US" sz="1600" b="1" dirty="0">
                <a:latin typeface="Arial" panose="020B0604020202020204" pitchFamily="34" charset="0"/>
              </a:rPr>
              <a:t> </a:t>
            </a:r>
            <a:r>
              <a:rPr lang="en-US" sz="1600" dirty="0" err="1">
                <a:latin typeface="Arial" panose="020B0604020202020204" pitchFamily="34" charset="0"/>
              </a:rPr>
              <a:t>posvetio</a:t>
            </a:r>
            <a:r>
              <a:rPr lang="en-US" sz="1600" dirty="0">
                <a:latin typeface="Arial" panose="020B0604020202020204" pitchFamily="34" charset="0"/>
              </a:rPr>
              <a:t> je </a:t>
            </a:r>
            <a:r>
              <a:rPr lang="en-US" sz="1600" dirty="0" err="1">
                <a:latin typeface="Arial" panose="020B0604020202020204" pitchFamily="34" charset="0"/>
              </a:rPr>
              <a:t>svoj</a:t>
            </a:r>
            <a:r>
              <a:rPr lang="en-US" sz="1600" dirty="0">
                <a:latin typeface="Arial" panose="020B0604020202020204" pitchFamily="34" charset="0"/>
              </a:rPr>
              <a:t> </a:t>
            </a:r>
            <a:r>
              <a:rPr lang="en-US" sz="1600" dirty="0" err="1">
                <a:latin typeface="Arial" panose="020B0604020202020204" pitchFamily="34" charset="0"/>
              </a:rPr>
              <a:t>život</a:t>
            </a:r>
            <a:r>
              <a:rPr lang="en-US" sz="1600" dirty="0">
                <a:latin typeface="Arial" panose="020B0604020202020204" pitchFamily="34" charset="0"/>
              </a:rPr>
              <a:t> </a:t>
            </a:r>
            <a:r>
              <a:rPr lang="en-US" sz="1600" dirty="0" err="1">
                <a:latin typeface="Arial" panose="020B0604020202020204" pitchFamily="34" charset="0"/>
              </a:rPr>
              <a:t>izvođenju</a:t>
            </a:r>
            <a:r>
              <a:rPr lang="en-US" sz="1600" dirty="0">
                <a:latin typeface="Arial" panose="020B0604020202020204" pitchFamily="34" charset="0"/>
              </a:rPr>
              <a:t>, </a:t>
            </a:r>
            <a:r>
              <a:rPr lang="en-US" sz="1600" dirty="0" err="1">
                <a:latin typeface="Arial" panose="020B0604020202020204" pitchFamily="34" charset="0"/>
              </a:rPr>
              <a:t>podučavanju</a:t>
            </a:r>
            <a:r>
              <a:rPr lang="en-US" sz="1600" dirty="0">
                <a:latin typeface="Arial" panose="020B0604020202020204" pitchFamily="34" charset="0"/>
              </a:rPr>
              <a:t> </a:t>
            </a:r>
            <a:r>
              <a:rPr lang="en-US" sz="1600" dirty="0" err="1">
                <a:latin typeface="Arial" panose="020B0604020202020204" pitchFamily="34" charset="0"/>
              </a:rPr>
              <a:t>i</a:t>
            </a:r>
            <a:r>
              <a:rPr lang="en-US" sz="1600" dirty="0">
                <a:latin typeface="Arial" panose="020B0604020202020204" pitchFamily="34" charset="0"/>
              </a:rPr>
              <a:t> </a:t>
            </a:r>
            <a:r>
              <a:rPr lang="en-US" sz="1600" dirty="0" err="1">
                <a:latin typeface="Arial" panose="020B0604020202020204" pitchFamily="34" charset="0"/>
              </a:rPr>
              <a:t>izgradnji</a:t>
            </a:r>
            <a:r>
              <a:rPr lang="en-US" sz="1600" dirty="0">
                <a:latin typeface="Arial" panose="020B0604020202020204" pitchFamily="34" charset="0"/>
              </a:rPr>
              <a:t> </a:t>
            </a:r>
            <a:r>
              <a:rPr lang="en-US" sz="1600" dirty="0" err="1">
                <a:latin typeface="Arial" panose="020B0604020202020204" pitchFamily="34" charset="0"/>
              </a:rPr>
              <a:t>zajednice</a:t>
            </a:r>
            <a:r>
              <a:rPr lang="en-US" sz="1600" dirty="0">
                <a:latin typeface="Arial" panose="020B0604020202020204" pitchFamily="34" charset="0"/>
              </a:rPr>
              <a:t> </a:t>
            </a:r>
            <a:r>
              <a:rPr lang="en-US" sz="1600" dirty="0" err="1">
                <a:latin typeface="Arial" panose="020B0604020202020204" pitchFamily="34" charset="0"/>
              </a:rPr>
              <a:t>kroz</a:t>
            </a:r>
            <a:r>
              <a:rPr lang="en-US" sz="1600" dirty="0">
                <a:latin typeface="Arial" panose="020B0604020202020204" pitchFamily="34" charset="0"/>
              </a:rPr>
              <a:t> </a:t>
            </a:r>
            <a:r>
              <a:rPr lang="en-US" sz="1600" dirty="0" err="1">
                <a:latin typeface="Arial" panose="020B0604020202020204" pitchFamily="34" charset="0"/>
              </a:rPr>
              <a:t>džez</a:t>
            </a:r>
            <a:r>
              <a:rPr lang="en-US" sz="1600" dirty="0">
                <a:latin typeface="Arial" panose="020B0604020202020204" pitchFamily="34" charset="0"/>
              </a:rPr>
              <a:t>. </a:t>
            </a:r>
            <a:r>
              <a:rPr lang="en-US" sz="1600" dirty="0" err="1">
                <a:latin typeface="Arial" panose="020B0604020202020204" pitchFamily="34" charset="0"/>
              </a:rPr>
              <a:t>Nastupao</a:t>
            </a:r>
            <a:r>
              <a:rPr lang="en-US" sz="1600" dirty="0">
                <a:latin typeface="Arial" panose="020B0604020202020204" pitchFamily="34" charset="0"/>
              </a:rPr>
              <a:t> je </a:t>
            </a:r>
            <a:r>
              <a:rPr lang="en-US" sz="1600" dirty="0" err="1">
                <a:latin typeface="Arial" panose="020B0604020202020204" pitchFamily="34" charset="0"/>
              </a:rPr>
              <a:t>i</a:t>
            </a:r>
            <a:r>
              <a:rPr lang="en-US" sz="1600" dirty="0">
                <a:latin typeface="Arial" panose="020B0604020202020204" pitchFamily="34" charset="0"/>
              </a:rPr>
              <a:t> </a:t>
            </a:r>
            <a:r>
              <a:rPr lang="en-US" sz="1600" dirty="0" err="1">
                <a:latin typeface="Arial" panose="020B0604020202020204" pitchFamily="34" charset="0"/>
              </a:rPr>
              <a:t>obilazio</a:t>
            </a:r>
            <a:r>
              <a:rPr lang="en-US" sz="1600" dirty="0">
                <a:latin typeface="Arial" panose="020B0604020202020204" pitchFamily="34" charset="0"/>
              </a:rPr>
              <a:t> </a:t>
            </a:r>
            <a:r>
              <a:rPr lang="en-US" sz="1600" dirty="0" err="1">
                <a:latin typeface="Arial" panose="020B0604020202020204" pitchFamily="34" charset="0"/>
              </a:rPr>
              <a:t>kao</a:t>
            </a:r>
            <a:r>
              <a:rPr lang="en-US" sz="1600" dirty="0">
                <a:latin typeface="Arial" panose="020B0604020202020204" pitchFamily="34" charset="0"/>
              </a:rPr>
              <a:t> </a:t>
            </a:r>
            <a:r>
              <a:rPr lang="en-US" sz="1600" dirty="0" err="1">
                <a:latin typeface="Arial" panose="020B0604020202020204" pitchFamily="34" charset="0"/>
              </a:rPr>
              <a:t>džez</a:t>
            </a:r>
            <a:r>
              <a:rPr lang="en-US" sz="1600" dirty="0">
                <a:latin typeface="Arial" panose="020B0604020202020204" pitchFamily="34" charset="0"/>
              </a:rPr>
              <a:t> </a:t>
            </a:r>
            <a:r>
              <a:rPr lang="en-US" sz="1600" dirty="0" err="1">
                <a:latin typeface="Arial" panose="020B0604020202020204" pitchFamily="34" charset="0"/>
              </a:rPr>
              <a:t>ambasador</a:t>
            </a:r>
            <a:r>
              <a:rPr lang="en-US" sz="1600" dirty="0">
                <a:latin typeface="Arial" panose="020B0604020202020204" pitchFamily="34" charset="0"/>
              </a:rPr>
              <a:t> </a:t>
            </a:r>
            <a:r>
              <a:rPr lang="en-US" sz="1600" dirty="0" err="1">
                <a:latin typeface="Arial" panose="020B0604020202020204" pitchFamily="34" charset="0"/>
              </a:rPr>
              <a:t>Sjedinjenih</a:t>
            </a:r>
            <a:r>
              <a:rPr lang="en-US" sz="1600" dirty="0">
                <a:latin typeface="Arial" panose="020B0604020202020204" pitchFamily="34" charset="0"/>
              </a:rPr>
              <a:t> </a:t>
            </a:r>
            <a:r>
              <a:rPr lang="en-US" sz="1600" dirty="0" err="1">
                <a:latin typeface="Arial" panose="020B0604020202020204" pitchFamily="34" charset="0"/>
              </a:rPr>
              <a:t>Država</a:t>
            </a:r>
            <a:r>
              <a:rPr lang="en-US" sz="1600" dirty="0">
                <a:latin typeface="Arial" panose="020B0604020202020204" pitchFamily="34" charset="0"/>
              </a:rPr>
              <a:t> u </a:t>
            </a:r>
            <a:r>
              <a:rPr lang="en-US" sz="1600" dirty="0" err="1">
                <a:latin typeface="Arial" panose="020B0604020202020204" pitchFamily="34" charset="0"/>
              </a:rPr>
              <a:t>preko</a:t>
            </a:r>
            <a:r>
              <a:rPr lang="en-US" sz="1600" dirty="0">
                <a:latin typeface="Arial" panose="020B0604020202020204" pitchFamily="34" charset="0"/>
              </a:rPr>
              <a:t> 25 </a:t>
            </a:r>
            <a:r>
              <a:rPr lang="en-US" sz="1600" dirty="0" err="1">
                <a:latin typeface="Arial" panose="020B0604020202020204" pitchFamily="34" charset="0"/>
              </a:rPr>
              <a:t>zemalja</a:t>
            </a:r>
            <a:r>
              <a:rPr lang="en-US" sz="1600" dirty="0">
                <a:latin typeface="Arial" panose="020B0604020202020204" pitchFamily="34" charset="0"/>
              </a:rPr>
              <a:t>, </a:t>
            </a:r>
            <a:r>
              <a:rPr lang="en-US" sz="1600" dirty="0" err="1">
                <a:latin typeface="Arial" panose="020B0604020202020204" pitchFamily="34" charset="0"/>
              </a:rPr>
              <a:t>kao</a:t>
            </a:r>
            <a:r>
              <a:rPr lang="en-US" sz="1600" dirty="0">
                <a:latin typeface="Arial" panose="020B0604020202020204" pitchFamily="34" charset="0"/>
              </a:rPr>
              <a:t> </a:t>
            </a:r>
            <a:r>
              <a:rPr lang="en-US" sz="1600" dirty="0" err="1">
                <a:latin typeface="Arial" panose="020B0604020202020204" pitchFamily="34" charset="0"/>
              </a:rPr>
              <a:t>i</a:t>
            </a:r>
            <a:r>
              <a:rPr lang="en-US" sz="1600" dirty="0">
                <a:latin typeface="Arial" panose="020B0604020202020204" pitchFamily="34" charset="0"/>
              </a:rPr>
              <a:t> u </a:t>
            </a:r>
            <a:r>
              <a:rPr lang="en-US" sz="1600" dirty="0" err="1">
                <a:latin typeface="Arial" panose="020B0604020202020204" pitchFamily="34" charset="0"/>
              </a:rPr>
              <a:t>Linkoln</a:t>
            </a:r>
            <a:r>
              <a:rPr lang="en-US" sz="1600" dirty="0">
                <a:latin typeface="Arial" panose="020B0604020202020204" pitchFamily="34" charset="0"/>
              </a:rPr>
              <a:t> </a:t>
            </a:r>
            <a:r>
              <a:rPr lang="en-US" sz="1600" dirty="0" err="1">
                <a:latin typeface="Arial" panose="020B0604020202020204" pitchFamily="34" charset="0"/>
              </a:rPr>
              <a:t>centru</a:t>
            </a:r>
            <a:r>
              <a:rPr lang="en-US" sz="1600" dirty="0">
                <a:latin typeface="Arial" panose="020B0604020202020204" pitchFamily="34" charset="0"/>
              </a:rPr>
              <a:t>, </a:t>
            </a:r>
            <a:r>
              <a:rPr lang="en-US" sz="1600" dirty="0" err="1">
                <a:latin typeface="Arial" panose="020B0604020202020204" pitchFamily="34" charset="0"/>
              </a:rPr>
              <a:t>Karnegi</a:t>
            </a:r>
            <a:r>
              <a:rPr lang="en-US" sz="1600" dirty="0">
                <a:latin typeface="Arial" panose="020B0604020202020204" pitchFamily="34" charset="0"/>
              </a:rPr>
              <a:t> </a:t>
            </a:r>
            <a:r>
              <a:rPr lang="en-US" sz="1600" dirty="0" err="1">
                <a:latin typeface="Arial" panose="020B0604020202020204" pitchFamily="34" charset="0"/>
              </a:rPr>
              <a:t>Holu</a:t>
            </a:r>
            <a:r>
              <a:rPr lang="en-US" sz="1600" dirty="0">
                <a:latin typeface="Arial" panose="020B0604020202020204" pitchFamily="34" charset="0"/>
              </a:rPr>
              <a:t>, </a:t>
            </a:r>
            <a:r>
              <a:rPr lang="en-US" sz="1600" dirty="0" err="1">
                <a:latin typeface="Arial" panose="020B0604020202020204" pitchFamily="34" charset="0"/>
              </a:rPr>
              <a:t>Kenedi</a:t>
            </a:r>
            <a:r>
              <a:rPr lang="en-US" sz="1600" dirty="0">
                <a:latin typeface="Arial" panose="020B0604020202020204" pitchFamily="34" charset="0"/>
              </a:rPr>
              <a:t> </a:t>
            </a:r>
            <a:r>
              <a:rPr lang="en-US" sz="1600" dirty="0" err="1">
                <a:latin typeface="Arial" panose="020B0604020202020204" pitchFamily="34" charset="0"/>
              </a:rPr>
              <a:t>centru</a:t>
            </a:r>
            <a:r>
              <a:rPr lang="en-US" sz="1600" dirty="0">
                <a:latin typeface="Arial" panose="020B0604020202020204" pitchFamily="34" charset="0"/>
              </a:rPr>
              <a:t> </a:t>
            </a:r>
            <a:r>
              <a:rPr lang="en-US" sz="1600" dirty="0" err="1">
                <a:latin typeface="Arial" panose="020B0604020202020204" pitchFamily="34" charset="0"/>
              </a:rPr>
              <a:t>i</a:t>
            </a:r>
            <a:r>
              <a:rPr lang="en-US" sz="1600" dirty="0">
                <a:latin typeface="Arial" panose="020B0604020202020204" pitchFamily="34" charset="0"/>
              </a:rPr>
              <a:t> </a:t>
            </a:r>
            <a:r>
              <a:rPr lang="en-US" sz="1600" dirty="0" err="1">
                <a:latin typeface="Arial" panose="020B0604020202020204" pitchFamily="34" charset="0"/>
              </a:rPr>
              <a:t>Beloj</a:t>
            </a:r>
            <a:r>
              <a:rPr lang="en-US" sz="1600" dirty="0">
                <a:latin typeface="Arial" panose="020B0604020202020204" pitchFamily="34" charset="0"/>
              </a:rPr>
              <a:t> </a:t>
            </a:r>
            <a:r>
              <a:rPr lang="en-US" sz="1600" dirty="0" err="1">
                <a:latin typeface="Arial" panose="020B0604020202020204" pitchFamily="34" charset="0"/>
              </a:rPr>
              <a:t>kući</a:t>
            </a:r>
            <a:r>
              <a:rPr lang="en-US" sz="1600" dirty="0">
                <a:latin typeface="Arial" panose="020B0604020202020204" pitchFamily="34" charset="0"/>
              </a:rPr>
              <a:t>.</a:t>
            </a:r>
            <a:endParaRPr lang="en-US" sz="1700" dirty="0"/>
          </a:p>
        </p:txBody>
      </p:sp>
      <p:pic>
        <p:nvPicPr>
          <p:cNvPr id="9" name="Picture 8">
            <a:extLst>
              <a:ext uri="{FF2B5EF4-FFF2-40B4-BE49-F238E27FC236}">
                <a16:creationId xmlns:a16="http://schemas.microsoft.com/office/drawing/2014/main" id="{AF17A85F-F974-7E0D-7405-288D86E5A903}"/>
              </a:ext>
            </a:extLst>
          </p:cNvPr>
          <p:cNvPicPr>
            <a:picLocks noChangeAspect="1"/>
          </p:cNvPicPr>
          <p:nvPr/>
        </p:nvPicPr>
        <p:blipFill>
          <a:blip r:embed="rId5"/>
          <a:stretch>
            <a:fillRect/>
          </a:stretch>
        </p:blipFill>
        <p:spPr>
          <a:xfrm>
            <a:off x="836472" y="3768921"/>
            <a:ext cx="2702439" cy="2808169"/>
          </a:xfrm>
          <a:prstGeom prst="rect">
            <a:avLst/>
          </a:prstGeom>
        </p:spPr>
      </p:pic>
      <p:pic>
        <p:nvPicPr>
          <p:cNvPr id="12" name="VID-20191013-WA0032">
            <a:hlinkClick r:id="" action="ppaction://media"/>
            <a:extLst>
              <a:ext uri="{FF2B5EF4-FFF2-40B4-BE49-F238E27FC236}">
                <a16:creationId xmlns:a16="http://schemas.microsoft.com/office/drawing/2014/main" id="{B6C55EDD-A067-2857-14EE-7E4718322A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62133" y="380999"/>
            <a:ext cx="5384800" cy="3048000"/>
          </a:xfrm>
          <a:prstGeom prst="rect">
            <a:avLst/>
          </a:prstGeom>
        </p:spPr>
      </p:pic>
    </p:spTree>
    <p:extLst>
      <p:ext uri="{BB962C8B-B14F-4D97-AF65-F5344CB8AC3E}">
        <p14:creationId xmlns:p14="http://schemas.microsoft.com/office/powerpoint/2010/main" val="29513514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5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7191C84-553C-9D08-8D38-07F9C5A3567B}"/>
              </a:ext>
            </a:extLst>
          </p:cNvPr>
          <p:cNvSpPr>
            <a:spLocks noGrp="1"/>
          </p:cNvSpPr>
          <p:nvPr>
            <p:ph type="title"/>
          </p:nvPr>
        </p:nvSpPr>
        <p:spPr>
          <a:xfrm>
            <a:off x="958506" y="800392"/>
            <a:ext cx="10264697" cy="1212102"/>
          </a:xfrm>
        </p:spPr>
        <p:txBody>
          <a:bodyPr>
            <a:normAutofit/>
          </a:bodyPr>
          <a:lstStyle/>
          <a:p>
            <a:r>
              <a:rPr lang="sr-Latn-RS" sz="4000">
                <a:solidFill>
                  <a:srgbClr val="FFFFFF"/>
                </a:solidFill>
              </a:rPr>
              <a:t>Šta je Jazz?</a:t>
            </a:r>
            <a:endParaRPr lang="en-US" sz="4000">
              <a:solidFill>
                <a:srgbClr val="FFFFFF"/>
              </a:solidFill>
            </a:endParaRPr>
          </a:p>
        </p:txBody>
      </p:sp>
      <p:sp>
        <p:nvSpPr>
          <p:cNvPr id="4" name="Content Placeholder 3">
            <a:extLst>
              <a:ext uri="{FF2B5EF4-FFF2-40B4-BE49-F238E27FC236}">
                <a16:creationId xmlns:a16="http://schemas.microsoft.com/office/drawing/2014/main" id="{BDEFA0C7-5210-18A3-345F-350027872622}"/>
              </a:ext>
            </a:extLst>
          </p:cNvPr>
          <p:cNvSpPr>
            <a:spLocks noGrp="1"/>
          </p:cNvSpPr>
          <p:nvPr>
            <p:ph idx="1"/>
          </p:nvPr>
        </p:nvSpPr>
        <p:spPr>
          <a:xfrm>
            <a:off x="1367624" y="2490436"/>
            <a:ext cx="9708995" cy="3567173"/>
          </a:xfrm>
        </p:spPr>
        <p:txBody>
          <a:bodyPr anchor="ctr">
            <a:normAutofit lnSpcReduction="10000"/>
          </a:bodyPr>
          <a:lstStyle/>
          <a:p>
            <a:r>
              <a:rPr lang="sr-Latn-RS" sz="3200" dirty="0"/>
              <a:t>Sigurno je jedini umetnički izraz USA, sve ostalo </a:t>
            </a:r>
            <a:r>
              <a:rPr lang="en-US" sz="3200" dirty="0"/>
              <a:t>u USA </a:t>
            </a:r>
            <a:r>
              <a:rPr lang="sr-Latn-RS" sz="3200" dirty="0"/>
              <a:t>su kopije ostalih delova sveta.</a:t>
            </a:r>
          </a:p>
          <a:p>
            <a:r>
              <a:rPr lang="en-US" sz="3200" dirty="0" err="1"/>
              <a:t>Mnogo</a:t>
            </a:r>
            <a:r>
              <a:rPr lang="en-US" sz="3200" dirty="0"/>
              <a:t> </a:t>
            </a:r>
            <a:r>
              <a:rPr lang="en-US" sz="3200" dirty="0" err="1"/>
              <a:t>ljudi</a:t>
            </a:r>
            <a:r>
              <a:rPr lang="en-US" sz="3200" dirty="0"/>
              <a:t> u USA </a:t>
            </a:r>
            <a:r>
              <a:rPr lang="en-US" sz="3200" dirty="0" err="1"/>
              <a:t>kažu</a:t>
            </a:r>
            <a:r>
              <a:rPr lang="en-US" sz="3200" dirty="0"/>
              <a:t> da je </a:t>
            </a:r>
            <a:r>
              <a:rPr lang="en-US" sz="3200" dirty="0" err="1"/>
              <a:t>džez</a:t>
            </a:r>
            <a:r>
              <a:rPr lang="en-US" sz="3200" dirty="0"/>
              <a:t> </a:t>
            </a:r>
            <a:r>
              <a:rPr lang="en-US" sz="3200" dirty="0" err="1"/>
              <a:t>jedina</a:t>
            </a:r>
            <a:r>
              <a:rPr lang="en-US" sz="3200" dirty="0"/>
              <a:t> </a:t>
            </a:r>
            <a:r>
              <a:rPr lang="en-US" sz="3200" dirty="0" err="1"/>
              <a:t>prava</a:t>
            </a:r>
            <a:r>
              <a:rPr lang="en-US" sz="3200" dirty="0"/>
              <a:t> </a:t>
            </a:r>
            <a:r>
              <a:rPr lang="en-US" sz="3200" dirty="0" err="1"/>
              <a:t>američka</a:t>
            </a:r>
            <a:r>
              <a:rPr lang="en-US" sz="3200" dirty="0"/>
              <a:t> </a:t>
            </a:r>
            <a:r>
              <a:rPr lang="en-US" sz="3200" dirty="0" err="1"/>
              <a:t>umetnička</a:t>
            </a:r>
            <a:r>
              <a:rPr lang="en-US" sz="3200" dirty="0"/>
              <a:t> forma. “To je </a:t>
            </a:r>
            <a:r>
              <a:rPr lang="en-US" sz="3200" dirty="0" err="1"/>
              <a:t>zato</a:t>
            </a:r>
            <a:r>
              <a:rPr lang="en-US" sz="3200" dirty="0"/>
              <a:t> </a:t>
            </a:r>
            <a:r>
              <a:rPr lang="en-US" sz="3200" dirty="0" err="1"/>
              <a:t>što</a:t>
            </a:r>
            <a:r>
              <a:rPr lang="en-US" sz="3200" dirty="0"/>
              <a:t> je </a:t>
            </a:r>
            <a:r>
              <a:rPr lang="en-US" sz="3200" dirty="0" err="1"/>
              <a:t>počelo</a:t>
            </a:r>
            <a:r>
              <a:rPr lang="en-US" sz="3200" dirty="0"/>
              <a:t> </a:t>
            </a:r>
            <a:r>
              <a:rPr lang="en-US" sz="3200" dirty="0" err="1"/>
              <a:t>ovde</a:t>
            </a:r>
            <a:r>
              <a:rPr lang="en-US" sz="3200" dirty="0"/>
              <a:t>, pre </a:t>
            </a:r>
            <a:r>
              <a:rPr lang="en-US" sz="3200" dirty="0" err="1"/>
              <a:t>stotinak</a:t>
            </a:r>
            <a:r>
              <a:rPr lang="en-US" sz="3200" dirty="0"/>
              <a:t> godina, </a:t>
            </a:r>
            <a:r>
              <a:rPr lang="en-US" sz="3200" dirty="0" err="1"/>
              <a:t>na</a:t>
            </a:r>
            <a:r>
              <a:rPr lang="en-US" sz="3200" dirty="0"/>
              <a:t> </a:t>
            </a:r>
            <a:r>
              <a:rPr lang="en-US" sz="3200" dirty="0" err="1"/>
              <a:t>poljima</a:t>
            </a:r>
            <a:r>
              <a:rPr lang="en-US" sz="3200" dirty="0"/>
              <a:t> </a:t>
            </a:r>
            <a:r>
              <a:rPr lang="en-US" sz="3200" dirty="0" err="1"/>
              <a:t>gde</a:t>
            </a:r>
            <a:r>
              <a:rPr lang="en-US" sz="3200" dirty="0"/>
              <a:t> </a:t>
            </a:r>
            <a:r>
              <a:rPr lang="en-US" sz="3200" dirty="0" err="1"/>
              <a:t>su</a:t>
            </a:r>
            <a:r>
              <a:rPr lang="en-US" sz="3200" dirty="0"/>
              <a:t> </a:t>
            </a:r>
            <a:r>
              <a:rPr lang="en-US" sz="3200" dirty="0" err="1"/>
              <a:t>crnci</a:t>
            </a:r>
            <a:r>
              <a:rPr lang="en-US" sz="3200" dirty="0"/>
              <a:t> </a:t>
            </a:r>
            <a:r>
              <a:rPr lang="en-US" sz="3200" dirty="0" err="1"/>
              <a:t>radili</a:t>
            </a:r>
            <a:r>
              <a:rPr lang="en-US" sz="3200" dirty="0"/>
              <a:t> </a:t>
            </a:r>
            <a:r>
              <a:rPr lang="en-US" sz="3200" dirty="0" err="1"/>
              <a:t>kao</a:t>
            </a:r>
            <a:r>
              <a:rPr lang="en-US" sz="3200" dirty="0"/>
              <a:t> </a:t>
            </a:r>
            <a:r>
              <a:rPr lang="en-US" sz="3200" dirty="0" err="1"/>
              <a:t>robovi</a:t>
            </a:r>
            <a:r>
              <a:rPr lang="en-US" sz="3200" dirty="0"/>
              <a:t> </a:t>
            </a:r>
            <a:r>
              <a:rPr lang="en-US" sz="3200" dirty="0" err="1"/>
              <a:t>i</a:t>
            </a:r>
            <a:r>
              <a:rPr lang="en-US" sz="3200" dirty="0"/>
              <a:t> </a:t>
            </a:r>
            <a:r>
              <a:rPr lang="sr-Latn-RS" sz="3200" dirty="0"/>
              <a:t>pevali d</a:t>
            </a:r>
            <a:r>
              <a:rPr lang="en-US" sz="3200" dirty="0"/>
              <a:t>a </a:t>
            </a:r>
            <a:r>
              <a:rPr lang="en-US" sz="3200" dirty="0" err="1"/>
              <a:t>im</a:t>
            </a:r>
            <a:r>
              <a:rPr lang="en-US" sz="3200" dirty="0"/>
              <a:t> </a:t>
            </a:r>
            <a:r>
              <a:rPr lang="en-US" sz="3200" dirty="0" err="1"/>
              <a:t>prođe</a:t>
            </a:r>
            <a:r>
              <a:rPr lang="en-US" sz="3200" dirty="0"/>
              <a:t> </a:t>
            </a:r>
            <a:r>
              <a:rPr lang="en-US" sz="3200" dirty="0" err="1"/>
              <a:t>vreme</a:t>
            </a:r>
            <a:r>
              <a:rPr lang="en-US" sz="3200" dirty="0"/>
              <a:t>, da se </a:t>
            </a:r>
            <a:r>
              <a:rPr lang="en-US" sz="3200" dirty="0" err="1"/>
              <a:t>izraze</a:t>
            </a:r>
            <a:r>
              <a:rPr lang="en-US" sz="3200" dirty="0"/>
              <a:t> </a:t>
            </a:r>
            <a:r>
              <a:rPr lang="en-US" sz="3200" dirty="0" err="1"/>
              <a:t>i</a:t>
            </a:r>
            <a:r>
              <a:rPr lang="en-US" sz="3200" dirty="0"/>
              <a:t> </a:t>
            </a:r>
            <a:r>
              <a:rPr lang="en-US" sz="3200" dirty="0" err="1"/>
              <a:t>održe</a:t>
            </a:r>
            <a:r>
              <a:rPr lang="en-US" sz="3200" dirty="0"/>
              <a:t> u </a:t>
            </a:r>
            <a:r>
              <a:rPr lang="en-US" sz="3200" dirty="0" err="1"/>
              <a:t>životu</a:t>
            </a:r>
            <a:r>
              <a:rPr lang="en-US" sz="3200" dirty="0"/>
              <a:t> </a:t>
            </a:r>
            <a:r>
              <a:rPr lang="en-US" sz="3200" dirty="0" err="1"/>
              <a:t>kulturu</a:t>
            </a:r>
            <a:r>
              <a:rPr lang="en-US" sz="3200" dirty="0"/>
              <a:t> </a:t>
            </a:r>
            <a:r>
              <a:rPr lang="en-US" sz="3200" dirty="0" err="1"/>
              <a:t>i</a:t>
            </a:r>
            <a:r>
              <a:rPr lang="en-US" sz="3200" dirty="0"/>
              <a:t> </a:t>
            </a:r>
            <a:r>
              <a:rPr lang="en-US" sz="3200" dirty="0" err="1"/>
              <a:t>tradiciju</a:t>
            </a:r>
            <a:r>
              <a:rPr lang="en-US" sz="3200" dirty="0"/>
              <a:t> </a:t>
            </a:r>
            <a:r>
              <a:rPr lang="en-US" sz="3200" dirty="0" err="1"/>
              <a:t>svojih</a:t>
            </a:r>
            <a:r>
              <a:rPr lang="en-US" sz="3200" dirty="0"/>
              <a:t> </a:t>
            </a:r>
            <a:r>
              <a:rPr lang="en-US" sz="3200" dirty="0" err="1"/>
              <a:t>afričkih</a:t>
            </a:r>
            <a:r>
              <a:rPr lang="en-US" sz="3200" dirty="0"/>
              <a:t> </a:t>
            </a:r>
            <a:r>
              <a:rPr lang="en-US" sz="3200" dirty="0" err="1"/>
              <a:t>domovina</a:t>
            </a:r>
            <a:r>
              <a:rPr lang="sr-Latn-RS" sz="3200" dirty="0"/>
              <a:t> i pozivali komšije, druge da im se priključe</a:t>
            </a:r>
            <a:r>
              <a:rPr lang="en-US" sz="3200" dirty="0"/>
              <a:t>.”</a:t>
            </a:r>
          </a:p>
        </p:txBody>
      </p:sp>
    </p:spTree>
    <p:extLst>
      <p:ext uri="{BB962C8B-B14F-4D97-AF65-F5344CB8AC3E}">
        <p14:creationId xmlns:p14="http://schemas.microsoft.com/office/powerpoint/2010/main" val="5643292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7696"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14B441-3E4D-FDC4-D6AE-4C83EC19B58C}"/>
              </a:ext>
            </a:extLst>
          </p:cNvPr>
          <p:cNvSpPr>
            <a:spLocks noGrp="1"/>
          </p:cNvSpPr>
          <p:nvPr>
            <p:ph type="ctrTitle"/>
          </p:nvPr>
        </p:nvSpPr>
        <p:spPr>
          <a:xfrm>
            <a:off x="1079499" y="1097339"/>
            <a:ext cx="7690104" cy="2623885"/>
          </a:xfrm>
        </p:spPr>
        <p:txBody>
          <a:bodyPr anchor="ctr">
            <a:normAutofit/>
          </a:bodyPr>
          <a:lstStyle/>
          <a:p>
            <a:pPr algn="l"/>
            <a:r>
              <a:rPr lang="sr-Latn-RS" sz="6600" dirty="0">
                <a:solidFill>
                  <a:srgbClr val="FFFFFF"/>
                </a:solidFill>
              </a:rPr>
              <a:t>Diskusija –pitanja?</a:t>
            </a:r>
            <a:endParaRPr lang="en-US" sz="6600" dirty="0">
              <a:solidFill>
                <a:srgbClr val="FFFFFF"/>
              </a:solidFill>
            </a:endParaRPr>
          </a:p>
        </p:txBody>
      </p:sp>
      <p:sp>
        <p:nvSpPr>
          <p:cNvPr id="15" name="Rectangle 14">
            <a:extLst>
              <a:ext uri="{FF2B5EF4-FFF2-40B4-BE49-F238E27FC236}">
                <a16:creationId xmlns:a16="http://schemas.microsoft.com/office/drawing/2014/main" id="{927CAFC9-A675-4314-84EF-236FFA58A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2490532"/>
            <a:ext cx="2110597"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1127760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ubtitle 3">
            <a:extLst>
              <a:ext uri="{FF2B5EF4-FFF2-40B4-BE49-F238E27FC236}">
                <a16:creationId xmlns:a16="http://schemas.microsoft.com/office/drawing/2014/main" id="{F4A30A33-C89B-4F56-4BBD-63055CB33D59}"/>
              </a:ext>
            </a:extLst>
          </p:cNvPr>
          <p:cNvSpPr>
            <a:spLocks noGrp="1"/>
          </p:cNvSpPr>
          <p:nvPr>
            <p:ph type="subTitle" idx="1"/>
          </p:nvPr>
        </p:nvSpPr>
        <p:spPr>
          <a:xfrm>
            <a:off x="1079499" y="4843002"/>
            <a:ext cx="10012680" cy="1234345"/>
          </a:xfrm>
        </p:spPr>
        <p:txBody>
          <a:bodyPr anchor="ctr">
            <a:normAutofit/>
          </a:bodyPr>
          <a:lstStyle/>
          <a:p>
            <a:r>
              <a:rPr lang="sr-Latn-RS" sz="2600" dirty="0">
                <a:solidFill>
                  <a:srgbClr val="1B1B1B"/>
                </a:solidFill>
              </a:rPr>
              <a:t>HVALA NA PAŽNJI. SHABAT SHALOM!</a:t>
            </a:r>
            <a:endParaRPr lang="en-US" sz="2600" dirty="0">
              <a:solidFill>
                <a:srgbClr val="1B1B1B"/>
              </a:solidFill>
            </a:endParaRPr>
          </a:p>
        </p:txBody>
      </p:sp>
      <p:sp>
        <p:nvSpPr>
          <p:cNvPr id="19" name="Rectangle 18">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raphic 7" descr="Saxophone">
            <a:extLst>
              <a:ext uri="{FF2B5EF4-FFF2-40B4-BE49-F238E27FC236}">
                <a16:creationId xmlns:a16="http://schemas.microsoft.com/office/drawing/2014/main" id="{6862144D-1EEB-13A3-9409-61E4994DAA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57725" y="2612676"/>
            <a:ext cx="1632648" cy="1632648"/>
          </a:xfrm>
          <a:prstGeom prst="rect">
            <a:avLst/>
          </a:prstGeom>
        </p:spPr>
      </p:pic>
    </p:spTree>
    <p:extLst>
      <p:ext uri="{BB962C8B-B14F-4D97-AF65-F5344CB8AC3E}">
        <p14:creationId xmlns:p14="http://schemas.microsoft.com/office/powerpoint/2010/main" val="43207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1766</TotalTime>
  <Words>6640</Words>
  <Application>Microsoft Office PowerPoint</Application>
  <PresentationFormat>Widescreen</PresentationFormat>
  <Paragraphs>339</Paragraphs>
  <Slides>90</Slides>
  <Notes>0</Notes>
  <HiddenSlides>0</HiddenSlides>
  <MMClips>90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90</vt:i4>
      </vt:variant>
    </vt:vector>
  </HeadingPairs>
  <TitlesOfParts>
    <vt:vector size="113" baseType="lpstr">
      <vt:lpstr>Arial Unicode MS</vt:lpstr>
      <vt:lpstr>Arial</vt:lpstr>
      <vt:lpstr>Arial</vt:lpstr>
      <vt:lpstr>Calibri</vt:lpstr>
      <vt:lpstr>Calibri Light</vt:lpstr>
      <vt:lpstr>crimson pro</vt:lpstr>
      <vt:lpstr>din-2014</vt:lpstr>
      <vt:lpstr>futura-pt</vt:lpstr>
      <vt:lpstr>Georgia Regular</vt:lpstr>
      <vt:lpstr>Helvetica</vt:lpstr>
      <vt:lpstr>Helvetica Neue</vt:lpstr>
      <vt:lpstr>inherit</vt:lpstr>
      <vt:lpstr>Linux Libertine</vt:lpstr>
      <vt:lpstr>Merriweather</vt:lpstr>
      <vt:lpstr>Open Sans</vt:lpstr>
      <vt:lpstr>Poppins</vt:lpstr>
      <vt:lpstr>ReithSans</vt:lpstr>
      <vt:lpstr>Roboto</vt:lpstr>
      <vt:lpstr>Times New Roman</vt:lpstr>
      <vt:lpstr>Tw Cen MT</vt:lpstr>
      <vt:lpstr>Wingdings</vt:lpstr>
      <vt:lpstr>YouTube Sans</vt:lpstr>
      <vt:lpstr>Office Theme</vt:lpstr>
      <vt:lpstr>Jevreji i Jazz</vt:lpstr>
      <vt:lpstr>Sadržaj  Teme  </vt:lpstr>
      <vt:lpstr>PowerPoint Presentation</vt:lpstr>
      <vt:lpstr>Uh kakav izazov!</vt:lpstr>
      <vt:lpstr>Da li ih ima mnogo?</vt:lpstr>
      <vt:lpstr>Šta je Jazz?</vt:lpstr>
      <vt:lpstr>Šta je Jazz?  Teško definisati i opisati</vt:lpstr>
      <vt:lpstr>Šta je Jazz? </vt:lpstr>
      <vt:lpstr>Šta je Jazz?</vt:lpstr>
      <vt:lpstr>Džez je jedinstven
</vt:lpstr>
      <vt:lpstr>Blues da ne zamenimo</vt:lpstr>
      <vt:lpstr>Klezmer (Yiddish:  קלעזמער) )</vt:lpstr>
      <vt:lpstr>https://www.youtube.com/watch?v=iSU0UG4VSEI </vt:lpstr>
      <vt:lpstr>Kratka istorija Jazz</vt:lpstr>
      <vt:lpstr>Stilovi Jazz</vt:lpstr>
      <vt:lpstr>Kako je nastao Jazz?</vt:lpstr>
      <vt:lpstr>Početak – videli ste film </vt:lpstr>
      <vt:lpstr>Big Band &amp; Swing Music</vt:lpstr>
      <vt:lpstr>BEBOP</vt:lpstr>
      <vt:lpstr>Gypsy Jazz </vt:lpstr>
      <vt:lpstr>Cool Jazz</vt:lpstr>
      <vt:lpstr>Hard Bop</vt:lpstr>
      <vt:lpstr>Modal Jazz</vt:lpstr>
      <vt:lpstr>Latin Jazz</vt:lpstr>
      <vt:lpstr>Free Jazz</vt:lpstr>
      <vt:lpstr>Fusion</vt:lpstr>
      <vt:lpstr>Smooth jazz</vt:lpstr>
      <vt:lpstr>Smooth poznata imena 
</vt:lpstr>
      <vt:lpstr>Modern Jazz</vt:lpstr>
      <vt:lpstr>Ako pitate za 5 najpoznatijih Jazz pesama</vt:lpstr>
      <vt:lpstr>Jazz i Jevreji –šta ih povezuje?</vt:lpstr>
      <vt:lpstr>PowerPoint Presentation</vt:lpstr>
      <vt:lpstr>Jedna pesma koja može da pokaže</vt:lpstr>
      <vt:lpstr>Ove prve veze možda najbolje objašnjava sam Luj Armstrong</vt:lpstr>
      <vt:lpstr>Novinar koji prati Jazz  (1925 – 2017)</vt:lpstr>
      <vt:lpstr>History: Black-Jewish Jazz Family in Action</vt:lpstr>
      <vt:lpstr>Jevrejski uticaj u džez komponovanju
Samo kao primer – jer je većina muzičara bila ili jesu kompozitori</vt:lpstr>
      <vt:lpstr>Poznati Jazz muzičari Jevreji</vt:lpstr>
      <vt:lpstr>Uvek su bili prisutni u bilo kom obliku i delovanju</vt:lpstr>
      <vt:lpstr>Među prvim diksi orkestrima </vt:lpstr>
      <vt:lpstr>Ukrajinski Jevrejin veoma popularan</vt:lpstr>
      <vt:lpstr>I jedna pesma je napisana ....</vt:lpstr>
      <vt:lpstr>Borba za primenu i promenu kulture i stavova...</vt:lpstr>
      <vt:lpstr>Jevreji koji su promenili zvuk džeza
</vt:lpstr>
      <vt:lpstr>Jevreji koji su promenili zvuk Džeza</vt:lpstr>
      <vt:lpstr>Al Jolson </vt:lpstr>
      <vt:lpstr>Jevreji koji su promenili zvuk džeza
</vt:lpstr>
      <vt:lpstr>Jevreji koji su promenili zvuk džeza</vt:lpstr>
      <vt:lpstr>Jevreji koji su promenili zvuk džeza</vt:lpstr>
      <vt:lpstr>Jevreji koji su promenili zvuk džeza
</vt:lpstr>
      <vt:lpstr>Jevreji koji su promenili zvuk džeza</vt:lpstr>
      <vt:lpstr>Jevreji koji su promenili zvuk džeza</vt:lpstr>
      <vt:lpstr>Jevreji koji su promenili zvuk džeza</vt:lpstr>
      <vt:lpstr>Jevreji koji su promenili zvuk Džeza</vt:lpstr>
      <vt:lpstr>Jevreji koji su promenili zvuk džeza</vt:lpstr>
      <vt:lpstr>Jevrejke u Jazz</vt:lpstr>
      <vt:lpstr>The Swing Era</vt:lpstr>
      <vt:lpstr>Borba za “The Role of Jewishness”</vt:lpstr>
      <vt:lpstr>Četrdesete i pedesete
</vt:lpstr>
      <vt:lpstr>Šezdesete i dalje</vt:lpstr>
      <vt:lpstr>Jazz u Izraelu</vt:lpstr>
      <vt:lpstr>Jazz u Izraelu</vt:lpstr>
      <vt:lpstr>I Još</vt:lpstr>
      <vt:lpstr>Koje je poreklo džeza u Izraelu?</vt:lpstr>
      <vt:lpstr>Dalje …</vt:lpstr>
      <vt:lpstr>Dosta mizičara i odlazi iz Izraela</vt:lpstr>
      <vt:lpstr>Nakon toga počinje ozbiljno obrazovanje </vt:lpstr>
      <vt:lpstr>Avishai Cohen </vt:lpstr>
      <vt:lpstr>Klezmer+Jazz</vt:lpstr>
      <vt:lpstr>Gabriele Coen: Soprano And Tenor Saxes, Clarinet Lutte Berg: Electric Guitar Luca Caponi: Drums Marco Loddo: Double Bass Pietro Lussu: Piano  1. BUBLITCKI 2. DI GRINE KUZINE 3. LIRI 4. JEWISH FIVE 5. YOSEL YOSEL 6. DER SHTILER BULGAR 7. BEI MIR BIST DU SCHOEN 8. MAZAL TOV FROM TOBAGO 9. YIDDISH MAME 10. LEENA FROM PALESTINA</vt:lpstr>
      <vt:lpstr>  The Giora Feidman Jazz Experience  </vt:lpstr>
      <vt:lpstr>Masada</vt:lpstr>
      <vt:lpstr>Emmet Cohen w/ Samara Joy | 'Round Midnight</vt:lpstr>
      <vt:lpstr>Zeen PARKINS "GREEN DOME" TRIO @ Festival Météo - Mulhouse, 2016</vt:lpstr>
      <vt:lpstr>Izraelski saksofonista dovodi jevrejski džez u verske zajednice
</vt:lpstr>
      <vt:lpstr>Yiddish Jazz</vt:lpstr>
      <vt:lpstr>Jazz festivali u Izraelu</vt:lpstr>
      <vt:lpstr>Svira se svuda …..</vt:lpstr>
      <vt:lpstr>Neka interesentna pitanja?</vt:lpstr>
      <vt:lpstr>Kakav je izraelski džez zvuk?
</vt:lpstr>
      <vt:lpstr>Još neke razlike</vt:lpstr>
      <vt:lpstr>Jazz i Ja </vt:lpstr>
      <vt:lpstr>Moj prvi sustet sa Jazz 1944 i čokoladom</vt:lpstr>
      <vt:lpstr>Posle nekoliko meseci drugi susret sa Jazz i čokoladom</vt:lpstr>
      <vt:lpstr>Profesionalni deo</vt:lpstr>
      <vt:lpstr>I na radnim akcijama i u vojsci se svirao Jazz</vt:lpstr>
      <vt:lpstr>Nešto novije 2019 New York </vt:lpstr>
      <vt:lpstr>Posete</vt:lpstr>
      <vt:lpstr>PowerPoint Presentation</vt:lpstr>
      <vt:lpstr>Diskusija –pitanja?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 Vlada</dc:creator>
  <cp:lastModifiedBy>Vladimir Simic</cp:lastModifiedBy>
  <cp:revision>43</cp:revision>
  <dcterms:modified xsi:type="dcterms:W3CDTF">2022-06-10T16:54:30Z</dcterms:modified>
</cp:coreProperties>
</file>