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06" r:id="rId2"/>
    <p:sldId id="307" r:id="rId3"/>
    <p:sldId id="308" r:id="rId4"/>
    <p:sldId id="304" r:id="rId5"/>
    <p:sldId id="309" r:id="rId6"/>
    <p:sldId id="310" r:id="rId7"/>
    <p:sldId id="305" r:id="rId8"/>
    <p:sldId id="302" r:id="rId9"/>
    <p:sldId id="298" r:id="rId10"/>
    <p:sldId id="263" r:id="rId11"/>
    <p:sldId id="264" r:id="rId12"/>
    <p:sldId id="289" r:id="rId13"/>
    <p:sldId id="265" r:id="rId14"/>
    <p:sldId id="266" r:id="rId15"/>
    <p:sldId id="299" r:id="rId16"/>
    <p:sldId id="300" r:id="rId17"/>
    <p:sldId id="290" r:id="rId18"/>
    <p:sldId id="267" r:id="rId19"/>
    <p:sldId id="297" r:id="rId20"/>
    <p:sldId id="268" r:id="rId21"/>
    <p:sldId id="293" r:id="rId22"/>
    <p:sldId id="294" r:id="rId23"/>
    <p:sldId id="270" r:id="rId24"/>
    <p:sldId id="295" r:id="rId25"/>
    <p:sldId id="271" r:id="rId26"/>
    <p:sldId id="274" r:id="rId27"/>
    <p:sldId id="276" r:id="rId28"/>
    <p:sldId id="284" r:id="rId29"/>
    <p:sldId id="285" r:id="rId30"/>
    <p:sldId id="286" r:id="rId31"/>
    <p:sldId id="287" r:id="rId32"/>
    <p:sldId id="291" r:id="rId33"/>
    <p:sldId id="288" r:id="rId34"/>
    <p:sldId id="292" r:id="rId35"/>
    <p:sldId id="259" r:id="rId36"/>
    <p:sldId id="260" r:id="rId37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42" autoAdjust="0"/>
    <p:restoredTop sz="86344" autoAdjust="0"/>
  </p:normalViewPr>
  <p:slideViewPr>
    <p:cSldViewPr>
      <p:cViewPr varScale="1">
        <p:scale>
          <a:sx n="75" d="100"/>
          <a:sy n="75" d="100"/>
        </p:scale>
        <p:origin x="-7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60189-6F77-4366-8055-294EB9BAD98A}" type="datetimeFigureOut">
              <a:rPr lang="sr-Latn-CS" smtClean="0"/>
              <a:pPr/>
              <a:t>1.2.2022.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446D6-4F63-4A1B-8393-F178D54F13DC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747B-654C-4FFB-9BF1-355F0A41610A}" type="datetimeFigureOut">
              <a:rPr lang="sr-Latn-CS" smtClean="0"/>
              <a:pPr/>
              <a:t>1.2.2022.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05B3-0150-46D6-BBC8-0B2BB223229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747B-654C-4FFB-9BF1-355F0A41610A}" type="datetimeFigureOut">
              <a:rPr lang="sr-Latn-CS" smtClean="0"/>
              <a:pPr/>
              <a:t>1.2.2022.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05B3-0150-46D6-BBC8-0B2BB223229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747B-654C-4FFB-9BF1-355F0A41610A}" type="datetimeFigureOut">
              <a:rPr lang="sr-Latn-CS" smtClean="0"/>
              <a:pPr/>
              <a:t>1.2.2022.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05B3-0150-46D6-BBC8-0B2BB223229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747B-654C-4FFB-9BF1-355F0A41610A}" type="datetimeFigureOut">
              <a:rPr lang="sr-Latn-CS" smtClean="0"/>
              <a:pPr/>
              <a:t>1.2.2022.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05B3-0150-46D6-BBC8-0B2BB223229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747B-654C-4FFB-9BF1-355F0A41610A}" type="datetimeFigureOut">
              <a:rPr lang="sr-Latn-CS" smtClean="0"/>
              <a:pPr/>
              <a:t>1.2.2022.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05B3-0150-46D6-BBC8-0B2BB223229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747B-654C-4FFB-9BF1-355F0A41610A}" type="datetimeFigureOut">
              <a:rPr lang="sr-Latn-CS" smtClean="0"/>
              <a:pPr/>
              <a:t>1.2.2022.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05B3-0150-46D6-BBC8-0B2BB223229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747B-654C-4FFB-9BF1-355F0A41610A}" type="datetimeFigureOut">
              <a:rPr lang="sr-Latn-CS" smtClean="0"/>
              <a:pPr/>
              <a:t>1.2.2022.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05B3-0150-46D6-BBC8-0B2BB223229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747B-654C-4FFB-9BF1-355F0A41610A}" type="datetimeFigureOut">
              <a:rPr lang="sr-Latn-CS" smtClean="0"/>
              <a:pPr/>
              <a:t>1.2.2022.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05B3-0150-46D6-BBC8-0B2BB223229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747B-654C-4FFB-9BF1-355F0A41610A}" type="datetimeFigureOut">
              <a:rPr lang="sr-Latn-CS" smtClean="0"/>
              <a:pPr/>
              <a:t>1.2.2022.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05B3-0150-46D6-BBC8-0B2BB223229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747B-654C-4FFB-9BF1-355F0A41610A}" type="datetimeFigureOut">
              <a:rPr lang="sr-Latn-CS" smtClean="0"/>
              <a:pPr/>
              <a:t>1.2.2022.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05B3-0150-46D6-BBC8-0B2BB223229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747B-654C-4FFB-9BF1-355F0A41610A}" type="datetimeFigureOut">
              <a:rPr lang="sr-Latn-CS" smtClean="0"/>
              <a:pPr/>
              <a:t>1.2.2022.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05B3-0150-46D6-BBC8-0B2BB223229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7747B-654C-4FFB-9BF1-355F0A41610A}" type="datetimeFigureOut">
              <a:rPr lang="sr-Latn-CS" smtClean="0"/>
              <a:pPr/>
              <a:t>1.2.2022.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705B3-0150-46D6-BBC8-0B2BB223229E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Predavanja\Nemon\Nemon2021\Nemon_intervju.wav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Predavanja\Nemon\Nemon2021\Nemon_outsider.wav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embed/fIrgGNaCHso?start=2060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714348" y="1785926"/>
            <a:ext cx="743594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i="1" dirty="0" smtClean="0"/>
              <a:t>Darko </a:t>
            </a:r>
            <a:r>
              <a:rPr lang="hr-HR" sz="3600" i="1" dirty="0" err="1" smtClean="0"/>
              <a:t>Fischer</a:t>
            </a:r>
            <a:r>
              <a:rPr lang="hr-HR" sz="3600" i="1" dirty="0" smtClean="0"/>
              <a:t>:</a:t>
            </a:r>
          </a:p>
          <a:p>
            <a:endParaRPr lang="hr-HR" sz="3600" dirty="0" smtClean="0"/>
          </a:p>
          <a:p>
            <a:pPr algn="ctr"/>
            <a:r>
              <a:rPr lang="hr-HR" sz="4400" b="1" dirty="0" err="1" smtClean="0"/>
              <a:t>Oscar</a:t>
            </a:r>
            <a:r>
              <a:rPr lang="hr-HR" sz="4400" b="1" dirty="0" smtClean="0"/>
              <a:t> </a:t>
            </a:r>
            <a:r>
              <a:rPr lang="hr-HR" sz="4400" b="1" dirty="0" err="1" smtClean="0"/>
              <a:t>Nemon</a:t>
            </a:r>
            <a:r>
              <a:rPr lang="hr-HR" sz="4400" b="1" dirty="0" smtClean="0"/>
              <a:t>, </a:t>
            </a:r>
          </a:p>
          <a:p>
            <a:pPr algn="ctr"/>
            <a:r>
              <a:rPr lang="hr-HR" sz="4400" b="1" dirty="0" smtClean="0"/>
              <a:t>kipar svjetskog glasa iz Osijeka </a:t>
            </a:r>
            <a:endParaRPr lang="hr-HR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MajkaiDijete.jpg"/>
          <p:cNvPicPr>
            <a:picLocks noChangeAspect="1"/>
          </p:cNvPicPr>
          <p:nvPr/>
        </p:nvPicPr>
        <p:blipFill>
          <a:blip r:embed="rId2">
            <a:lum bright="40000" contrast="-40000"/>
          </a:blip>
          <a:stretch>
            <a:fillRect/>
          </a:stretch>
        </p:blipFill>
        <p:spPr>
          <a:xfrm>
            <a:off x="-2482138" y="0"/>
            <a:ext cx="12156787" cy="6858000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214282" y="2357430"/>
            <a:ext cx="5723170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 err="1" smtClean="0"/>
              <a:t>Oscar</a:t>
            </a:r>
            <a:r>
              <a:rPr lang="hr-HR" sz="2800" dirty="0" smtClean="0"/>
              <a:t> </a:t>
            </a:r>
            <a:r>
              <a:rPr lang="hr-HR" sz="2800" dirty="0" err="1" smtClean="0"/>
              <a:t>Nemon</a:t>
            </a:r>
            <a:r>
              <a:rPr lang="hr-HR" sz="2800" dirty="0" smtClean="0"/>
              <a:t>: biografija:</a:t>
            </a:r>
          </a:p>
          <a:p>
            <a:endParaRPr lang="hr-HR" sz="2000" dirty="0" smtClean="0"/>
          </a:p>
          <a:p>
            <a:r>
              <a:rPr lang="hr-HR" sz="2000" dirty="0" smtClean="0"/>
              <a:t>Rođen 13. 3. 1906. u Osijeku</a:t>
            </a:r>
          </a:p>
          <a:p>
            <a:r>
              <a:rPr lang="hr-HR" sz="2000" dirty="0" smtClean="0"/>
              <a:t>Osnovna škola i Realna gimnazija Osijek1912 do 1924</a:t>
            </a:r>
          </a:p>
          <a:p>
            <a:r>
              <a:rPr lang="hr-HR" sz="2000" dirty="0" smtClean="0"/>
              <a:t>Školovanje i boravak u Beču 1924. do 1925.</a:t>
            </a:r>
          </a:p>
          <a:p>
            <a:r>
              <a:rPr lang="hr-HR" sz="2000" dirty="0" smtClean="0"/>
              <a:t>Školovanje i boravak u Bruxellesu 1925. - do 1940.</a:t>
            </a:r>
          </a:p>
          <a:p>
            <a:r>
              <a:rPr lang="hr-HR" sz="2000" dirty="0" smtClean="0"/>
              <a:t>Boravak u Londonu i </a:t>
            </a:r>
            <a:r>
              <a:rPr lang="hr-HR" sz="2000" dirty="0" err="1" smtClean="0"/>
              <a:t>Oxfordu</a:t>
            </a:r>
            <a:r>
              <a:rPr lang="hr-HR" sz="2000" dirty="0" smtClean="0"/>
              <a:t> 1940. do 1985.</a:t>
            </a:r>
          </a:p>
          <a:p>
            <a:r>
              <a:rPr lang="hr-HR" sz="2000" dirty="0" smtClean="0"/>
              <a:t>Umro 13. 4. 1985. u </a:t>
            </a:r>
            <a:r>
              <a:rPr lang="hr-HR" sz="2000" dirty="0" err="1" smtClean="0"/>
              <a:t>Oxfordu</a:t>
            </a:r>
            <a:endParaRPr lang="hr-HR" sz="2000" dirty="0" smtClean="0"/>
          </a:p>
          <a:p>
            <a:endParaRPr lang="hr-HR" sz="2000" dirty="0" smtClean="0"/>
          </a:p>
          <a:p>
            <a:endParaRPr lang="hr-H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MajkaiDijete.jpg"/>
          <p:cNvPicPr>
            <a:picLocks noChangeAspect="1"/>
          </p:cNvPicPr>
          <p:nvPr/>
        </p:nvPicPr>
        <p:blipFill>
          <a:blip r:embed="rId2">
            <a:lum bright="40000" contrast="-40000"/>
          </a:blip>
          <a:stretch>
            <a:fillRect/>
          </a:stretch>
        </p:blipFill>
        <p:spPr>
          <a:xfrm>
            <a:off x="-2428924" y="0"/>
            <a:ext cx="12156787" cy="6858000"/>
          </a:xfrm>
          <a:prstGeom prst="rect">
            <a:avLst/>
          </a:prstGeom>
        </p:spPr>
      </p:pic>
      <p:pic>
        <p:nvPicPr>
          <p:cNvPr id="3" name="Slika 2" descr="Aurelia_Nem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1643050"/>
            <a:ext cx="3857625" cy="4876800"/>
          </a:xfrm>
          <a:prstGeom prst="rect">
            <a:avLst/>
          </a:prstGeom>
        </p:spPr>
      </p:pic>
      <p:pic>
        <p:nvPicPr>
          <p:cNvPr id="5" name="Slika 4" descr="Zec_Nem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1428736"/>
            <a:ext cx="3450110" cy="5031410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2714612" y="0"/>
            <a:ext cx="2683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 smtClean="0"/>
              <a:t>Knjige o </a:t>
            </a:r>
            <a:r>
              <a:rPr lang="hr-HR" sz="2800" dirty="0" err="1" smtClean="0"/>
              <a:t>Nemonu</a:t>
            </a:r>
            <a:endParaRPr lang="hr-HR" sz="2800" dirty="0"/>
          </a:p>
        </p:txBody>
      </p:sp>
      <p:sp>
        <p:nvSpPr>
          <p:cNvPr id="7" name="TekstniOkvir 6"/>
          <p:cNvSpPr txBox="1"/>
          <p:nvPr/>
        </p:nvSpPr>
        <p:spPr>
          <a:xfrm>
            <a:off x="571472" y="121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/>
          </a:p>
        </p:txBody>
      </p:sp>
      <p:sp>
        <p:nvSpPr>
          <p:cNvPr id="8" name="TekstniOkvir 7"/>
          <p:cNvSpPr txBox="1"/>
          <p:nvPr/>
        </p:nvSpPr>
        <p:spPr>
          <a:xfrm>
            <a:off x="1142976" y="6429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/>
          </a:p>
        </p:txBody>
      </p:sp>
      <p:sp>
        <p:nvSpPr>
          <p:cNvPr id="9" name="TekstniOkvir 8"/>
          <p:cNvSpPr txBox="1"/>
          <p:nvPr/>
        </p:nvSpPr>
        <p:spPr>
          <a:xfrm>
            <a:off x="500034" y="1000108"/>
            <a:ext cx="1885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Danijel Zec, Osijek</a:t>
            </a:r>
            <a:endParaRPr lang="hr-HR" dirty="0"/>
          </a:p>
        </p:txBody>
      </p:sp>
      <p:sp>
        <p:nvSpPr>
          <p:cNvPr id="10" name="TekstniOkvir 9"/>
          <p:cNvSpPr txBox="1"/>
          <p:nvPr/>
        </p:nvSpPr>
        <p:spPr>
          <a:xfrm>
            <a:off x="5143504" y="1071546"/>
            <a:ext cx="2395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 smtClean="0"/>
              <a:t>Aurelia</a:t>
            </a:r>
            <a:r>
              <a:rPr lang="hr-HR" dirty="0" smtClean="0"/>
              <a:t> </a:t>
            </a:r>
            <a:r>
              <a:rPr lang="hr-HR" dirty="0" err="1" smtClean="0"/>
              <a:t>Young</a:t>
            </a:r>
            <a:r>
              <a:rPr lang="hr-HR" dirty="0" smtClean="0"/>
              <a:t>, Engleska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MajkaiDijete.jpg"/>
          <p:cNvPicPr>
            <a:picLocks noChangeAspect="1"/>
          </p:cNvPicPr>
          <p:nvPr/>
        </p:nvPicPr>
        <p:blipFill>
          <a:blip r:embed="rId2">
            <a:lum bright="40000" contrast="-40000"/>
          </a:blip>
          <a:stretch>
            <a:fillRect/>
          </a:stretch>
        </p:blipFill>
        <p:spPr>
          <a:xfrm>
            <a:off x="-2482138" y="0"/>
            <a:ext cx="12156787" cy="6858000"/>
          </a:xfrm>
          <a:prstGeom prst="rect">
            <a:avLst/>
          </a:prstGeom>
        </p:spPr>
      </p:pic>
      <p:pic>
        <p:nvPicPr>
          <p:cNvPr id="3" name="Slika 2" descr="Finding Nem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640"/>
            <a:ext cx="9144000" cy="5750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MajkaiDijete.jpg"/>
          <p:cNvPicPr>
            <a:picLocks noChangeAspect="1"/>
          </p:cNvPicPr>
          <p:nvPr/>
        </p:nvPicPr>
        <p:blipFill>
          <a:blip r:embed="rId2">
            <a:lum bright="40000" contrast="-40000"/>
          </a:blip>
          <a:stretch>
            <a:fillRect/>
          </a:stretch>
        </p:blipFill>
        <p:spPr>
          <a:xfrm>
            <a:off x="-2500362" y="0"/>
            <a:ext cx="12156787" cy="6858000"/>
          </a:xfrm>
          <a:prstGeom prst="rect">
            <a:avLst/>
          </a:prstGeom>
        </p:spPr>
      </p:pic>
      <p:pic>
        <p:nvPicPr>
          <p:cNvPr id="5" name="Picture 6" descr="C:\ZOO\Nemon\Lazzy Osca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71800" y="0"/>
            <a:ext cx="7858144" cy="5095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niOkvir 6"/>
          <p:cNvSpPr txBox="1"/>
          <p:nvPr/>
        </p:nvSpPr>
        <p:spPr>
          <a:xfrm>
            <a:off x="785786" y="5500702"/>
            <a:ext cx="7245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000" dirty="0" smtClean="0"/>
              <a:t>Anegdota o porijeklu imena Oskar</a:t>
            </a:r>
            <a:endParaRPr lang="hr-H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MajkaiDijete.jpg"/>
          <p:cNvPicPr>
            <a:picLocks noChangeAspect="1"/>
          </p:cNvPicPr>
          <p:nvPr/>
        </p:nvPicPr>
        <p:blipFill>
          <a:blip r:embed="rId2">
            <a:lum bright="40000" contrast="-40000"/>
          </a:blip>
          <a:stretch>
            <a:fillRect/>
          </a:stretch>
        </p:blipFill>
        <p:spPr>
          <a:xfrm>
            <a:off x="-2482138" y="0"/>
            <a:ext cx="12156787" cy="6858000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0" y="357166"/>
            <a:ext cx="3844579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000" dirty="0" err="1" smtClean="0"/>
              <a:t>Nemonov</a:t>
            </a:r>
            <a:r>
              <a:rPr lang="hr-HR" sz="4000" dirty="0" smtClean="0"/>
              <a:t> prvi </a:t>
            </a:r>
          </a:p>
          <a:p>
            <a:r>
              <a:rPr lang="hr-HR" sz="4000" dirty="0" smtClean="0"/>
              <a:t>plaćeni rad: </a:t>
            </a:r>
          </a:p>
          <a:p>
            <a:r>
              <a:rPr lang="hr-HR" sz="4000" dirty="0" smtClean="0"/>
              <a:t>Portret djevojčice</a:t>
            </a:r>
          </a:p>
          <a:p>
            <a:endParaRPr lang="hr-HR" sz="4000" dirty="0" smtClean="0"/>
          </a:p>
          <a:p>
            <a:r>
              <a:rPr lang="hr-HR" sz="4000" dirty="0" smtClean="0"/>
              <a:t>(Nada </a:t>
            </a:r>
            <a:r>
              <a:rPr lang="hr-HR" sz="4000" dirty="0" err="1" smtClean="0"/>
              <a:t>Korski</a:t>
            </a:r>
            <a:endParaRPr lang="hr-HR" sz="4000" dirty="0" smtClean="0"/>
          </a:p>
          <a:p>
            <a:r>
              <a:rPr lang="hr-HR" sz="4000" dirty="0" smtClean="0"/>
              <a:t>- </a:t>
            </a:r>
            <a:r>
              <a:rPr lang="hr-HR" sz="4000" dirty="0" err="1" smtClean="0"/>
              <a:t>Kästenbaum</a:t>
            </a:r>
            <a:r>
              <a:rPr lang="hr-HR" sz="4000" dirty="0" smtClean="0"/>
              <a:t>)</a:t>
            </a:r>
          </a:p>
          <a:p>
            <a:endParaRPr lang="hr-HR" sz="4000" dirty="0"/>
          </a:p>
        </p:txBody>
      </p:sp>
      <p:pic>
        <p:nvPicPr>
          <p:cNvPr id="5" name="Slika 4" descr="Korski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44" y="0"/>
            <a:ext cx="4262120" cy="5674360"/>
          </a:xfrm>
          <a:prstGeom prst="rect">
            <a:avLst/>
          </a:prstGeom>
        </p:spPr>
      </p:pic>
      <p:pic>
        <p:nvPicPr>
          <p:cNvPr id="6" name="Slika 5" descr="Korski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6" y="3969310"/>
            <a:ext cx="1831214" cy="2696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MajkaiDijete.jpg"/>
          <p:cNvPicPr>
            <a:picLocks noChangeAspect="1"/>
          </p:cNvPicPr>
          <p:nvPr/>
        </p:nvPicPr>
        <p:blipFill>
          <a:blip r:embed="rId2">
            <a:lum bright="40000" contrast="-40000"/>
          </a:blip>
          <a:stretch>
            <a:fillRect/>
          </a:stretch>
        </p:blipFill>
        <p:spPr>
          <a:xfrm>
            <a:off x="-2500362" y="0"/>
            <a:ext cx="12156787" cy="6858000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1857356" y="214291"/>
            <a:ext cx="42097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/>
              <a:t>Nemon</a:t>
            </a:r>
            <a:r>
              <a:rPr lang="hr-HR" sz="2800" dirty="0" smtClean="0"/>
              <a:t> kao mladi  umjetnik</a:t>
            </a:r>
          </a:p>
          <a:p>
            <a:endParaRPr lang="hr-HR" sz="2800" dirty="0" smtClean="0"/>
          </a:p>
          <a:p>
            <a:endParaRPr lang="hr-HR" sz="2800" dirty="0"/>
          </a:p>
        </p:txBody>
      </p:sp>
      <p:pic>
        <p:nvPicPr>
          <p:cNvPr id="6" name="Slika 5" descr="Teenage Nem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0" y="1643050"/>
            <a:ext cx="5457313" cy="47434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MajkaiDijete.jpg"/>
          <p:cNvPicPr>
            <a:picLocks noChangeAspect="1"/>
          </p:cNvPicPr>
          <p:nvPr/>
        </p:nvPicPr>
        <p:blipFill>
          <a:blip r:embed="rId2">
            <a:lum bright="40000" contrast="-40000"/>
          </a:blip>
          <a:stretch>
            <a:fillRect/>
          </a:stretch>
        </p:blipFill>
        <p:spPr>
          <a:xfrm>
            <a:off x="-2482138" y="0"/>
            <a:ext cx="12156787" cy="6858000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357158" y="428604"/>
            <a:ext cx="7946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 err="1" smtClean="0"/>
              <a:t>Nemon</a:t>
            </a:r>
            <a:r>
              <a:rPr lang="hr-HR" sz="2800" dirty="0" smtClean="0"/>
              <a:t> u Osijeku: Na grobu obitelji Adler - Neumann </a:t>
            </a:r>
            <a:endParaRPr lang="hr-HR" sz="2800" dirty="0"/>
          </a:p>
        </p:txBody>
      </p:sp>
      <p:pic>
        <p:nvPicPr>
          <p:cNvPr id="5" name="Slika 4" descr="NemonNaGrob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1643050"/>
            <a:ext cx="6200228" cy="43628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MajkaiDijete.jpg"/>
          <p:cNvPicPr>
            <a:picLocks noChangeAspect="1"/>
          </p:cNvPicPr>
          <p:nvPr/>
        </p:nvPicPr>
        <p:blipFill>
          <a:blip r:embed="rId2">
            <a:lum bright="40000" contrast="-40000"/>
          </a:blip>
          <a:stretch>
            <a:fillRect/>
          </a:stretch>
        </p:blipFill>
        <p:spPr>
          <a:xfrm>
            <a:off x="-2482138" y="0"/>
            <a:ext cx="12156787" cy="6858000"/>
          </a:xfrm>
          <a:prstGeom prst="rect">
            <a:avLst/>
          </a:prstGeom>
        </p:spPr>
      </p:pic>
      <p:pic>
        <p:nvPicPr>
          <p:cNvPr id="3" name="Picture 6" descr="C:\ZOO\Nemon\OtkrianjeSpo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1536" y="1017966"/>
            <a:ext cx="8072494" cy="605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niOkvir 3"/>
          <p:cNvSpPr txBox="1"/>
          <p:nvPr/>
        </p:nvSpPr>
        <p:spPr>
          <a:xfrm>
            <a:off x="357158" y="428604"/>
            <a:ext cx="6975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 err="1" smtClean="0"/>
              <a:t>Nemon</a:t>
            </a:r>
            <a:r>
              <a:rPr lang="hr-HR" sz="2800" dirty="0" smtClean="0"/>
              <a:t> u Osijeku: 1965, otkrivanje spomenika </a:t>
            </a:r>
            <a:endParaRPr lang="hr-H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MajkaiDijete.jpg"/>
          <p:cNvPicPr>
            <a:picLocks noChangeAspect="1"/>
          </p:cNvPicPr>
          <p:nvPr/>
        </p:nvPicPr>
        <p:blipFill>
          <a:blip r:embed="rId3">
            <a:lum bright="40000" contrast="-40000"/>
          </a:blip>
          <a:stretch>
            <a:fillRect/>
          </a:stretch>
        </p:blipFill>
        <p:spPr>
          <a:xfrm>
            <a:off x="-2500362" y="0"/>
            <a:ext cx="12156787" cy="6858000"/>
          </a:xfrm>
          <a:prstGeom prst="rect">
            <a:avLst/>
          </a:prstGeom>
        </p:spPr>
      </p:pic>
      <p:pic>
        <p:nvPicPr>
          <p:cNvPr id="9" name="Nemon_intervju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85720" y="3071810"/>
            <a:ext cx="2500330" cy="2500330"/>
          </a:xfrm>
          <a:prstGeom prst="rect">
            <a:avLst/>
          </a:prstGeom>
        </p:spPr>
      </p:pic>
      <p:pic>
        <p:nvPicPr>
          <p:cNvPr id="6" name="Slika 5" descr="GollNemonPortre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9392" y="324612"/>
            <a:ext cx="4864608" cy="6533388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642910" y="1071546"/>
            <a:ext cx="45755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2800" dirty="0" err="1" smtClean="0"/>
              <a:t>Nemon</a:t>
            </a:r>
            <a:r>
              <a:rPr lang="hr-HR" sz="2800" dirty="0" smtClean="0"/>
              <a:t> u Osijeku 14. 10. 1980</a:t>
            </a:r>
          </a:p>
          <a:p>
            <a:pPr algn="ctr"/>
            <a:r>
              <a:rPr lang="hr-HR" sz="2800" dirty="0" smtClean="0"/>
              <a:t>Intervju V. </a:t>
            </a:r>
            <a:r>
              <a:rPr lang="hr-HR" sz="2800" dirty="0" err="1" smtClean="0"/>
              <a:t>Kusiku</a:t>
            </a:r>
            <a:endParaRPr lang="hr-H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MajkaiDijete.jpg"/>
          <p:cNvPicPr>
            <a:picLocks noChangeAspect="1"/>
          </p:cNvPicPr>
          <p:nvPr/>
        </p:nvPicPr>
        <p:blipFill>
          <a:blip r:embed="rId3">
            <a:lum bright="40000" contrast="-40000"/>
          </a:blip>
          <a:stretch>
            <a:fillRect/>
          </a:stretch>
        </p:blipFill>
        <p:spPr>
          <a:xfrm>
            <a:off x="-2500362" y="0"/>
            <a:ext cx="12156787" cy="6858000"/>
          </a:xfrm>
          <a:prstGeom prst="rect">
            <a:avLst/>
          </a:prstGeom>
        </p:spPr>
      </p:pic>
      <p:pic>
        <p:nvPicPr>
          <p:cNvPr id="3" name="Picture 1" descr="F:\Fotografije\00Razno\DrugiAutori\Majka i dijete i O. Nemo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3468" y="0"/>
            <a:ext cx="4200532" cy="6250792"/>
          </a:xfrm>
          <a:prstGeom prst="rect">
            <a:avLst/>
          </a:prstGeom>
          <a:noFill/>
        </p:spPr>
      </p:pic>
      <p:sp>
        <p:nvSpPr>
          <p:cNvPr id="4" name="TekstniOkvir 3"/>
          <p:cNvSpPr txBox="1"/>
          <p:nvPr/>
        </p:nvSpPr>
        <p:spPr>
          <a:xfrm>
            <a:off x="857224" y="1500174"/>
            <a:ext cx="52496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 err="1" smtClean="0"/>
              <a:t>Nemon</a:t>
            </a:r>
            <a:r>
              <a:rPr lang="hr-HR" sz="2800" dirty="0" smtClean="0"/>
              <a:t> u Osijeku uz svoj spomenik</a:t>
            </a:r>
          </a:p>
          <a:p>
            <a:endParaRPr lang="hr-HR" sz="2800" dirty="0" smtClean="0"/>
          </a:p>
          <a:p>
            <a:r>
              <a:rPr lang="hr-HR" sz="2800" dirty="0" err="1" smtClean="0"/>
              <a:t>Nemon</a:t>
            </a:r>
            <a:r>
              <a:rPr lang="hr-HR" sz="2800" dirty="0" smtClean="0"/>
              <a:t> o sebi</a:t>
            </a:r>
            <a:endParaRPr lang="hr-HR" sz="2800" dirty="0"/>
          </a:p>
        </p:txBody>
      </p:sp>
      <p:pic>
        <p:nvPicPr>
          <p:cNvPr id="5" name="Nemon_outsider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500034" y="3357562"/>
            <a:ext cx="2795606" cy="2795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56728"/>
            <a:ext cx="8604677" cy="630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MajkaiDijete.jpg"/>
          <p:cNvPicPr>
            <a:picLocks noChangeAspect="1"/>
          </p:cNvPicPr>
          <p:nvPr/>
        </p:nvPicPr>
        <p:blipFill>
          <a:blip r:embed="rId2">
            <a:lum bright="40000" contrast="-40000"/>
          </a:blip>
          <a:stretch>
            <a:fillRect/>
          </a:stretch>
        </p:blipFill>
        <p:spPr>
          <a:xfrm>
            <a:off x="-2482138" y="0"/>
            <a:ext cx="12156787" cy="6858000"/>
          </a:xfrm>
          <a:prstGeom prst="rect">
            <a:avLst/>
          </a:prstGeom>
        </p:spPr>
      </p:pic>
      <p:pic>
        <p:nvPicPr>
          <p:cNvPr id="3" name="Picture 1031" descr="E:\Nemon\IMG_25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785794"/>
            <a:ext cx="75438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niOkvir 4"/>
          <p:cNvSpPr txBox="1"/>
          <p:nvPr/>
        </p:nvSpPr>
        <p:spPr>
          <a:xfrm>
            <a:off x="53563" y="0"/>
            <a:ext cx="90904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000" dirty="0" err="1" smtClean="0"/>
              <a:t>Nemon</a:t>
            </a:r>
            <a:r>
              <a:rPr lang="hr-HR" sz="4000" dirty="0" smtClean="0"/>
              <a:t>: Grobnica Neumann – Adler, Osijek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PismoCChurchi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251" y="714356"/>
            <a:ext cx="9267251" cy="6753897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1500166" y="0"/>
            <a:ext cx="60103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 smtClean="0"/>
              <a:t>Pismo gospođe Churchill </a:t>
            </a:r>
            <a:r>
              <a:rPr lang="hr-HR" sz="2800" dirty="0" err="1" smtClean="0"/>
              <a:t>Nemonu</a:t>
            </a:r>
            <a:r>
              <a:rPr lang="hr-HR" sz="2800" dirty="0" smtClean="0"/>
              <a:t> 1951.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lanak_Vecernj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MajkaiDijete.jpg"/>
          <p:cNvPicPr>
            <a:picLocks noChangeAspect="1"/>
          </p:cNvPicPr>
          <p:nvPr/>
        </p:nvPicPr>
        <p:blipFill>
          <a:blip r:embed="rId2">
            <a:lum bright="40000" contrast="-40000"/>
          </a:blip>
          <a:stretch>
            <a:fillRect/>
          </a:stretch>
        </p:blipFill>
        <p:spPr>
          <a:xfrm>
            <a:off x="-2482138" y="0"/>
            <a:ext cx="12156787" cy="6858000"/>
          </a:xfrm>
          <a:prstGeom prst="rect">
            <a:avLst/>
          </a:prstGeom>
        </p:spPr>
      </p:pic>
      <p:pic>
        <p:nvPicPr>
          <p:cNvPr id="7" name="Slika 6" descr="AureliaiGeorguOsijeku20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14" y="910810"/>
            <a:ext cx="7929586" cy="5947190"/>
          </a:xfrm>
          <a:prstGeom prst="rect">
            <a:avLst/>
          </a:prstGeom>
        </p:spPr>
      </p:pic>
      <p:sp>
        <p:nvSpPr>
          <p:cNvPr id="8" name="TekstniOkvir 7"/>
          <p:cNvSpPr txBox="1"/>
          <p:nvPr/>
        </p:nvSpPr>
        <p:spPr>
          <a:xfrm>
            <a:off x="1214414" y="785794"/>
            <a:ext cx="3688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000" dirty="0" err="1" smtClean="0"/>
              <a:t>Aurelia</a:t>
            </a:r>
            <a:r>
              <a:rPr lang="hr-HR" sz="4000" dirty="0" smtClean="0"/>
              <a:t> u Osijeku</a:t>
            </a:r>
            <a:endParaRPr lang="hr-HR" dirty="0"/>
          </a:p>
        </p:txBody>
      </p:sp>
      <p:pic>
        <p:nvPicPr>
          <p:cNvPr id="5" name="Slika 4" descr="AureliaiGeorguOsijeku20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814" y="1063210"/>
            <a:ext cx="7929586" cy="5947190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1285852" y="214290"/>
            <a:ext cx="3688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000" dirty="0" err="1" smtClean="0"/>
              <a:t>Aurelia</a:t>
            </a:r>
            <a:r>
              <a:rPr lang="hr-HR" sz="4000" dirty="0" smtClean="0"/>
              <a:t> u Osijeku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creen Shot 08-18-21 at 09.2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57" y="1118208"/>
            <a:ext cx="6849015" cy="5739791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928662" y="214290"/>
            <a:ext cx="7601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 err="1" smtClean="0"/>
              <a:t>Aurelia</a:t>
            </a:r>
            <a:r>
              <a:rPr lang="hr-HR" sz="3600" dirty="0" smtClean="0"/>
              <a:t> </a:t>
            </a:r>
            <a:r>
              <a:rPr lang="hr-HR" sz="3600" dirty="0" err="1" smtClean="0"/>
              <a:t>Young</a:t>
            </a:r>
            <a:r>
              <a:rPr lang="hr-HR" sz="3600" dirty="0" smtClean="0"/>
              <a:t> na predavanju 18. 8.2021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MajkaiDijete.jpg"/>
          <p:cNvPicPr>
            <a:picLocks noChangeAspect="1"/>
          </p:cNvPicPr>
          <p:nvPr/>
        </p:nvPicPr>
        <p:blipFill>
          <a:blip r:embed="rId2">
            <a:lum bright="40000" contrast="-40000"/>
          </a:blip>
          <a:stretch>
            <a:fillRect/>
          </a:stretch>
        </p:blipFill>
        <p:spPr>
          <a:xfrm>
            <a:off x="-2482138" y="0"/>
            <a:ext cx="12156787" cy="6858000"/>
          </a:xfrm>
          <a:prstGeom prst="rect">
            <a:avLst/>
          </a:prstGeom>
        </p:spPr>
      </p:pic>
      <p:pic>
        <p:nvPicPr>
          <p:cNvPr id="6" name="Picture 5" descr="C:\ZOO\Nemon\AureliaAdlerGraveOsijek2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685800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MajkaiDijete.jpg"/>
          <p:cNvPicPr>
            <a:picLocks noChangeAspect="1"/>
          </p:cNvPicPr>
          <p:nvPr/>
        </p:nvPicPr>
        <p:blipFill>
          <a:blip r:embed="rId2">
            <a:lum bright="40000" contrast="-40000"/>
          </a:blip>
          <a:stretch>
            <a:fillRect/>
          </a:stretch>
        </p:blipFill>
        <p:spPr>
          <a:xfrm>
            <a:off x="-2500362" y="0"/>
            <a:ext cx="12156787" cy="6858000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 smtClean="0">
                <a:hlinkClick r:id="rId3"/>
              </a:rPr>
              <a:t>http://www.youtube.com/</a:t>
            </a:r>
            <a:r>
              <a:rPr lang="hr-HR" dirty="0" err="1" smtClean="0">
                <a:hlinkClick r:id="rId3"/>
              </a:rPr>
              <a:t>embed</a:t>
            </a:r>
            <a:r>
              <a:rPr lang="hr-HR" dirty="0" smtClean="0">
                <a:hlinkClick r:id="rId3"/>
              </a:rPr>
              <a:t>/</a:t>
            </a:r>
            <a:r>
              <a:rPr lang="hr-HR" dirty="0" err="1" smtClean="0">
                <a:hlinkClick r:id="rId3"/>
              </a:rPr>
              <a:t>fIrgGNaCHso</a:t>
            </a:r>
            <a:r>
              <a:rPr lang="hr-HR" dirty="0" smtClean="0">
                <a:hlinkClick r:id="rId3"/>
              </a:rPr>
              <a:t>?start=2060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MajkaiDijete.jpg"/>
          <p:cNvPicPr>
            <a:picLocks noChangeAspect="1"/>
          </p:cNvPicPr>
          <p:nvPr/>
        </p:nvPicPr>
        <p:blipFill>
          <a:blip r:embed="rId2">
            <a:lum bright="40000" contrast="-40000"/>
          </a:blip>
          <a:stretch>
            <a:fillRect/>
          </a:stretch>
        </p:blipFill>
        <p:spPr>
          <a:xfrm>
            <a:off x="-2482138" y="0"/>
            <a:ext cx="12156787" cy="6858000"/>
          </a:xfrm>
          <a:prstGeom prst="rect">
            <a:avLst/>
          </a:prstGeom>
        </p:spPr>
      </p:pic>
      <p:pic>
        <p:nvPicPr>
          <p:cNvPr id="3" name="Slika 2" descr="Aureliai u Zgbž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52" y="1785926"/>
            <a:ext cx="8243399" cy="4839360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1571604" y="714356"/>
            <a:ext cx="4153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 smtClean="0"/>
              <a:t>Predavanje u Zagrebu 2016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MajkaiDijete.jpg"/>
          <p:cNvPicPr>
            <a:picLocks noChangeAspect="1"/>
          </p:cNvPicPr>
          <p:nvPr/>
        </p:nvPicPr>
        <p:blipFill>
          <a:blip r:embed="rId2">
            <a:lum bright="40000" contrast="-40000"/>
          </a:blip>
          <a:stretch>
            <a:fillRect/>
          </a:stretch>
        </p:blipFill>
        <p:spPr>
          <a:xfrm>
            <a:off x="-2482138" y="0"/>
            <a:ext cx="12156787" cy="6858000"/>
          </a:xfrm>
          <a:prstGeom prst="rect">
            <a:avLst/>
          </a:prstGeom>
        </p:spPr>
      </p:pic>
      <p:pic>
        <p:nvPicPr>
          <p:cNvPr id="3" name="Slika 2" descr="774Park Oscar Nem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MajkaiDijete.jpg"/>
          <p:cNvPicPr>
            <a:picLocks noChangeAspect="1"/>
          </p:cNvPicPr>
          <p:nvPr/>
        </p:nvPicPr>
        <p:blipFill>
          <a:blip r:embed="rId2">
            <a:lum bright="40000" contrast="-40000"/>
          </a:blip>
          <a:stretch>
            <a:fillRect/>
          </a:stretch>
        </p:blipFill>
        <p:spPr>
          <a:xfrm>
            <a:off x="-2482138" y="0"/>
            <a:ext cx="12156787" cy="6858000"/>
          </a:xfrm>
          <a:prstGeom prst="rect">
            <a:avLst/>
          </a:prstGeom>
        </p:spPr>
      </p:pic>
      <p:pic>
        <p:nvPicPr>
          <p:cNvPr id="3" name="Slika 2" descr="SAM_13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0" y="0"/>
            <a:ext cx="4722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smtClean="0"/>
              <a:t>Predavanje u Zagrebu 2019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inagog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285836"/>
            <a:ext cx="8432778" cy="5572164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1285852" y="500042"/>
            <a:ext cx="6038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 smtClean="0"/>
              <a:t>Osijek, sinagoga; 1869 (</a:t>
            </a:r>
            <a:r>
              <a:rPr lang="hr-HR" sz="2800" dirty="0" err="1" smtClean="0"/>
              <a:t>Stern</a:t>
            </a:r>
            <a:r>
              <a:rPr lang="hr-HR" sz="2800" dirty="0" smtClean="0"/>
              <a:t>, </a:t>
            </a:r>
            <a:r>
              <a:rPr lang="hr-HR" sz="2800" dirty="0" err="1" smtClean="0"/>
              <a:t>Flambach</a:t>
            </a:r>
            <a:r>
              <a:rPr lang="hr-HR" dirty="0" smtClean="0"/>
              <a:t>)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MajkaiDijete.jpg"/>
          <p:cNvPicPr>
            <a:picLocks noChangeAspect="1"/>
          </p:cNvPicPr>
          <p:nvPr/>
        </p:nvPicPr>
        <p:blipFill>
          <a:blip r:embed="rId2">
            <a:lum bright="40000" contrast="-40000"/>
          </a:blip>
          <a:stretch>
            <a:fillRect/>
          </a:stretch>
        </p:blipFill>
        <p:spPr>
          <a:xfrm>
            <a:off x="-2482138" y="0"/>
            <a:ext cx="12156787" cy="6858000"/>
          </a:xfrm>
          <a:prstGeom prst="rect">
            <a:avLst/>
          </a:prstGeom>
        </p:spPr>
      </p:pic>
      <p:pic>
        <p:nvPicPr>
          <p:cNvPr id="3" name="Slika 2" descr="SAM_13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500034" y="285728"/>
            <a:ext cx="2228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smtClean="0"/>
              <a:t>Osijek, </a:t>
            </a:r>
            <a:r>
              <a:rPr lang="hr-HR" sz="3200" dirty="0" smtClean="0"/>
              <a:t>2019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MajkaiDijete.jpg"/>
          <p:cNvPicPr>
            <a:picLocks noChangeAspect="1"/>
          </p:cNvPicPr>
          <p:nvPr/>
        </p:nvPicPr>
        <p:blipFill>
          <a:blip r:embed="rId2">
            <a:lum bright="40000" contrast="-40000"/>
          </a:blip>
          <a:stretch>
            <a:fillRect/>
          </a:stretch>
        </p:blipFill>
        <p:spPr>
          <a:xfrm>
            <a:off x="-2482138" y="0"/>
            <a:ext cx="12156787" cy="6858000"/>
          </a:xfrm>
          <a:prstGeom prst="rect">
            <a:avLst/>
          </a:prstGeom>
        </p:spPr>
      </p:pic>
      <p:pic>
        <p:nvPicPr>
          <p:cNvPr id="8" name="Slika 7" descr="SAM_13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MajkaiDijete.jpg"/>
          <p:cNvPicPr>
            <a:picLocks noChangeAspect="1"/>
          </p:cNvPicPr>
          <p:nvPr/>
        </p:nvPicPr>
        <p:blipFill>
          <a:blip r:embed="rId2">
            <a:lum bright="40000" contrast="-40000"/>
          </a:blip>
          <a:stretch>
            <a:fillRect/>
          </a:stretch>
        </p:blipFill>
        <p:spPr>
          <a:xfrm>
            <a:off x="-2482138" y="0"/>
            <a:ext cx="12156787" cy="6858000"/>
          </a:xfrm>
          <a:prstGeom prst="rect">
            <a:avLst/>
          </a:prstGeom>
        </p:spPr>
      </p:pic>
      <p:pic>
        <p:nvPicPr>
          <p:cNvPr id="3" name="Slika 2" descr="SAM_13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00042"/>
            <a:ext cx="9144000" cy="5143500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0" y="0"/>
            <a:ext cx="8232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 smtClean="0">
                <a:solidFill>
                  <a:srgbClr val="FF0000"/>
                </a:solidFill>
              </a:rPr>
              <a:t>Osijek,  2019.  Predavanje u Muzeju likovnih umjetnosti</a:t>
            </a:r>
            <a:endParaRPr lang="hr-H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MajkaiDijete.jpg"/>
          <p:cNvPicPr>
            <a:picLocks noChangeAspect="1"/>
          </p:cNvPicPr>
          <p:nvPr/>
        </p:nvPicPr>
        <p:blipFill>
          <a:blip r:embed="rId2">
            <a:lum bright="40000" contrast="-40000"/>
          </a:blip>
          <a:stretch>
            <a:fillRect/>
          </a:stretch>
        </p:blipFill>
        <p:spPr>
          <a:xfrm>
            <a:off x="-2482138" y="0"/>
            <a:ext cx="12156787" cy="6858000"/>
          </a:xfrm>
          <a:prstGeom prst="rect">
            <a:avLst/>
          </a:prstGeom>
        </p:spPr>
      </p:pic>
      <p:pic>
        <p:nvPicPr>
          <p:cNvPr id="3" name="Slika 2" descr="SAM_13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MajkaiDijete.jpg"/>
          <p:cNvPicPr>
            <a:picLocks noChangeAspect="1"/>
          </p:cNvPicPr>
          <p:nvPr/>
        </p:nvPicPr>
        <p:blipFill>
          <a:blip r:embed="rId2">
            <a:lum bright="40000" contrast="-40000"/>
          </a:blip>
          <a:stretch>
            <a:fillRect/>
          </a:stretch>
        </p:blipFill>
        <p:spPr>
          <a:xfrm>
            <a:off x="-2482138" y="0"/>
            <a:ext cx="12156787" cy="6858000"/>
          </a:xfrm>
          <a:prstGeom prst="rect">
            <a:avLst/>
          </a:prstGeom>
        </p:spPr>
      </p:pic>
      <p:pic>
        <p:nvPicPr>
          <p:cNvPr id="3" name="Slika 2" descr="SAM_13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25116" y="1496695"/>
            <a:ext cx="6496739" cy="3654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MajkaiDijete.jpg"/>
          <p:cNvPicPr>
            <a:picLocks noChangeAspect="1"/>
          </p:cNvPicPr>
          <p:nvPr/>
        </p:nvPicPr>
        <p:blipFill>
          <a:blip r:embed="rId2">
            <a:lum bright="40000" contrast="-40000"/>
          </a:blip>
          <a:stretch>
            <a:fillRect/>
          </a:stretch>
        </p:blipFill>
        <p:spPr>
          <a:xfrm>
            <a:off x="-2482138" y="0"/>
            <a:ext cx="12156787" cy="6858000"/>
          </a:xfrm>
          <a:prstGeom prst="rect">
            <a:avLst/>
          </a:prstGeom>
        </p:spPr>
      </p:pic>
      <p:pic>
        <p:nvPicPr>
          <p:cNvPr id="3" name="Slika 2" descr="SAM_13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83385" y="1416846"/>
            <a:ext cx="6477013" cy="3643320"/>
          </a:xfrm>
          <a:prstGeom prst="rect">
            <a:avLst/>
          </a:prstGeom>
        </p:spPr>
      </p:pic>
      <p:pic>
        <p:nvPicPr>
          <p:cNvPr id="4" name="Slika 3" descr="SAM_13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MajkaiDijete.jpg"/>
          <p:cNvPicPr>
            <a:picLocks noChangeAspect="1"/>
          </p:cNvPicPr>
          <p:nvPr/>
        </p:nvPicPr>
        <p:blipFill>
          <a:blip r:embed="rId2">
            <a:lum bright="40000" contrast="-40000"/>
          </a:blip>
          <a:stretch>
            <a:fillRect/>
          </a:stretch>
        </p:blipFill>
        <p:spPr>
          <a:xfrm>
            <a:off x="-2482138" y="0"/>
            <a:ext cx="12156787" cy="6858000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2357422" y="2928934"/>
            <a:ext cx="299761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3600" dirty="0" smtClean="0"/>
              <a:t>Kraj</a:t>
            </a:r>
          </a:p>
          <a:p>
            <a:pPr algn="ctr"/>
            <a:endParaRPr lang="hr-HR" sz="3600" dirty="0" smtClean="0"/>
          </a:p>
          <a:p>
            <a:pPr algn="ctr"/>
            <a:r>
              <a:rPr lang="hr-HR" sz="3600" dirty="0" smtClean="0"/>
              <a:t>Hvala na pažnji</a:t>
            </a:r>
            <a:endParaRPr lang="hr-H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13Zgrada opci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589339"/>
            <a:ext cx="8358214" cy="6268661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2000232" y="142852"/>
            <a:ext cx="5597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 smtClean="0"/>
              <a:t>Osijek, Židovska škola, </a:t>
            </a:r>
            <a:r>
              <a:rPr lang="hr-HR" sz="2000" dirty="0" err="1" smtClean="0"/>
              <a:t>Nemon</a:t>
            </a:r>
            <a:r>
              <a:rPr lang="hr-HR" sz="2000" dirty="0" smtClean="0"/>
              <a:t> pohađao 1912.-1916</a:t>
            </a:r>
            <a:r>
              <a:rPr lang="hr-HR" dirty="0" smtClean="0"/>
              <a:t>.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Rodna ku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762000"/>
            <a:ext cx="8128000" cy="6096000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1142976" y="142852"/>
            <a:ext cx="6714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 smtClean="0"/>
              <a:t>Osijek: rodna kuća Oskara </a:t>
            </a:r>
            <a:r>
              <a:rPr lang="hr-HR" sz="3600" dirty="0" err="1" smtClean="0"/>
              <a:t>Nemona</a:t>
            </a:r>
            <a:endParaRPr lang="hr-H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08714seda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"/>
            <a:ext cx="9144000" cy="6858001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1500166" y="0"/>
            <a:ext cx="35959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 smtClean="0"/>
              <a:t>Realna gimnazija Osijek</a:t>
            </a:r>
          </a:p>
          <a:p>
            <a:pPr algn="ctr"/>
            <a:r>
              <a:rPr lang="hr-HR" sz="2400" dirty="0" err="1" smtClean="0"/>
              <a:t>Nemon</a:t>
            </a:r>
            <a:r>
              <a:rPr lang="hr-HR" sz="2400" dirty="0" smtClean="0"/>
              <a:t> maturirao1924</a:t>
            </a:r>
            <a:r>
              <a:rPr lang="hr-HR" sz="2800" dirty="0" smtClean="0"/>
              <a:t>.</a:t>
            </a:r>
            <a:endParaRPr lang="hr-H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2170" y="928670"/>
            <a:ext cx="932617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kstniOkvir 2"/>
          <p:cNvSpPr txBox="1"/>
          <p:nvPr/>
        </p:nvSpPr>
        <p:spPr>
          <a:xfrm>
            <a:off x="357158" y="285728"/>
            <a:ext cx="7732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err="1" smtClean="0"/>
              <a:t>Aurelia</a:t>
            </a:r>
            <a:r>
              <a:rPr lang="hr-HR" sz="2400" dirty="0" smtClean="0"/>
              <a:t> </a:t>
            </a:r>
            <a:r>
              <a:rPr lang="hr-HR" sz="2400" dirty="0" err="1" smtClean="0"/>
              <a:t>Young</a:t>
            </a:r>
            <a:r>
              <a:rPr lang="hr-HR" sz="2400" dirty="0" smtClean="0"/>
              <a:t>, kći </a:t>
            </a:r>
            <a:r>
              <a:rPr lang="hr-HR" sz="2400" dirty="0" err="1" smtClean="0"/>
              <a:t>Nemonova</a:t>
            </a:r>
            <a:r>
              <a:rPr lang="hr-HR" sz="2400" dirty="0" smtClean="0"/>
              <a:t> pred njegovom rodnom kućom</a:t>
            </a:r>
            <a:endParaRPr lang="hr-HR" sz="2400" dirty="0"/>
          </a:p>
        </p:txBody>
      </p:sp>
      <p:sp>
        <p:nvSpPr>
          <p:cNvPr id="4" name="TekstniOkvir 3"/>
          <p:cNvSpPr txBox="1"/>
          <p:nvPr/>
        </p:nvSpPr>
        <p:spPr>
          <a:xfrm>
            <a:off x="1142976" y="6357958"/>
            <a:ext cx="477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http://www.youtube.com/</a:t>
            </a:r>
            <a:r>
              <a:rPr lang="hr-HR" dirty="0" err="1" smtClean="0"/>
              <a:t>watch</a:t>
            </a:r>
            <a:r>
              <a:rPr lang="hr-HR" dirty="0" smtClean="0"/>
              <a:t>?v=</a:t>
            </a:r>
            <a:r>
              <a:rPr lang="hr-HR" dirty="0" err="1" smtClean="0"/>
              <a:t>fIrgGNaCHso</a:t>
            </a:r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MajkaiDijete.jpg"/>
          <p:cNvPicPr>
            <a:picLocks noChangeAspect="1"/>
          </p:cNvPicPr>
          <p:nvPr/>
        </p:nvPicPr>
        <p:blipFill>
          <a:blip r:embed="rId2">
            <a:lum bright="40000" contrast="-40000"/>
          </a:blip>
          <a:stretch>
            <a:fillRect/>
          </a:stretch>
        </p:blipFill>
        <p:spPr>
          <a:xfrm>
            <a:off x="-13153" y="214290"/>
            <a:ext cx="915715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3" name="TekstniOkvir 2"/>
          <p:cNvSpPr txBox="1"/>
          <p:nvPr/>
        </p:nvSpPr>
        <p:spPr>
          <a:xfrm>
            <a:off x="1000100" y="214290"/>
            <a:ext cx="5721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 smtClean="0"/>
              <a:t>Obitelj Adler – Neumann iz Osijeka (1)</a:t>
            </a:r>
            <a:endParaRPr lang="hr-HR" sz="2800" dirty="0"/>
          </a:p>
        </p:txBody>
      </p:sp>
      <p:sp>
        <p:nvSpPr>
          <p:cNvPr id="4" name="Pravokutnik 3"/>
          <p:cNvSpPr/>
          <p:nvPr/>
        </p:nvSpPr>
        <p:spPr>
          <a:xfrm>
            <a:off x="214314" y="785794"/>
            <a:ext cx="1500198" cy="5000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TekstniOkvir 4"/>
          <p:cNvSpPr txBox="1"/>
          <p:nvPr/>
        </p:nvSpPr>
        <p:spPr>
          <a:xfrm>
            <a:off x="214314" y="928670"/>
            <a:ext cx="14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Leopold Adler</a:t>
            </a:r>
            <a:endParaRPr lang="hr-HR" dirty="0"/>
          </a:p>
        </p:txBody>
      </p:sp>
      <p:sp>
        <p:nvSpPr>
          <p:cNvPr id="6" name="Pravokutnik 5"/>
          <p:cNvSpPr/>
          <p:nvPr/>
        </p:nvSpPr>
        <p:spPr>
          <a:xfrm>
            <a:off x="2143140" y="785794"/>
            <a:ext cx="1785950" cy="5000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TekstniOkvir 6"/>
          <p:cNvSpPr txBox="1"/>
          <p:nvPr/>
        </p:nvSpPr>
        <p:spPr>
          <a:xfrm>
            <a:off x="2143140" y="857232"/>
            <a:ext cx="184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 smtClean="0"/>
              <a:t>Johana</a:t>
            </a:r>
            <a:r>
              <a:rPr lang="hr-HR" dirty="0" smtClean="0"/>
              <a:t> </a:t>
            </a:r>
            <a:r>
              <a:rPr lang="hr-HR" dirty="0" err="1" smtClean="0"/>
              <a:t>Schrenger</a:t>
            </a:r>
            <a:endParaRPr lang="hr-HR" dirty="0"/>
          </a:p>
        </p:txBody>
      </p:sp>
      <p:sp>
        <p:nvSpPr>
          <p:cNvPr id="8" name="Pravokutnik 7"/>
          <p:cNvSpPr/>
          <p:nvPr/>
        </p:nvSpPr>
        <p:spPr>
          <a:xfrm>
            <a:off x="214314" y="1857364"/>
            <a:ext cx="1500198" cy="5000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TekstniOkvir 8"/>
          <p:cNvSpPr txBox="1"/>
          <p:nvPr/>
        </p:nvSpPr>
        <p:spPr>
          <a:xfrm>
            <a:off x="214314" y="2000240"/>
            <a:ext cx="98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Eugenija</a:t>
            </a:r>
            <a:endParaRPr lang="hr-HR" dirty="0"/>
          </a:p>
        </p:txBody>
      </p:sp>
      <p:sp>
        <p:nvSpPr>
          <p:cNvPr id="10" name="Pravokutnik 9"/>
          <p:cNvSpPr/>
          <p:nvPr/>
        </p:nvSpPr>
        <p:spPr>
          <a:xfrm>
            <a:off x="2500330" y="1857364"/>
            <a:ext cx="1714512" cy="5000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TekstniOkvir 10"/>
          <p:cNvSpPr txBox="1"/>
          <p:nvPr/>
        </p:nvSpPr>
        <p:spPr>
          <a:xfrm>
            <a:off x="2500330" y="1928802"/>
            <a:ext cx="1768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 smtClean="0"/>
              <a:t>Mavro</a:t>
            </a:r>
            <a:r>
              <a:rPr lang="hr-HR" dirty="0" smtClean="0"/>
              <a:t> Neumann</a:t>
            </a:r>
            <a:endParaRPr lang="hr-HR" dirty="0"/>
          </a:p>
        </p:txBody>
      </p:sp>
      <p:cxnSp>
        <p:nvCxnSpPr>
          <p:cNvPr id="12" name="Ravni poveznik 11"/>
          <p:cNvCxnSpPr/>
          <p:nvPr/>
        </p:nvCxnSpPr>
        <p:spPr>
          <a:xfrm>
            <a:off x="1714512" y="928670"/>
            <a:ext cx="42862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12"/>
          <p:cNvCxnSpPr/>
          <p:nvPr/>
        </p:nvCxnSpPr>
        <p:spPr>
          <a:xfrm>
            <a:off x="1714512" y="2000240"/>
            <a:ext cx="78581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ni poveznik 13"/>
          <p:cNvCxnSpPr/>
          <p:nvPr/>
        </p:nvCxnSpPr>
        <p:spPr>
          <a:xfrm>
            <a:off x="2786082" y="3786190"/>
            <a:ext cx="78581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ni poveznik 14"/>
          <p:cNvCxnSpPr/>
          <p:nvPr/>
        </p:nvCxnSpPr>
        <p:spPr>
          <a:xfrm>
            <a:off x="1714544" y="1071546"/>
            <a:ext cx="42862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ni poveznik 15"/>
          <p:cNvCxnSpPr/>
          <p:nvPr/>
        </p:nvCxnSpPr>
        <p:spPr>
          <a:xfrm rot="5400000">
            <a:off x="1678825" y="1321579"/>
            <a:ext cx="50006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ni poveznik 16"/>
          <p:cNvCxnSpPr/>
          <p:nvPr/>
        </p:nvCxnSpPr>
        <p:spPr>
          <a:xfrm rot="5400000">
            <a:off x="785818" y="1714488"/>
            <a:ext cx="28575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ni poveznik 17"/>
          <p:cNvCxnSpPr/>
          <p:nvPr/>
        </p:nvCxnSpPr>
        <p:spPr>
          <a:xfrm>
            <a:off x="928694" y="1571612"/>
            <a:ext cx="100016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ni poveznik 18"/>
          <p:cNvCxnSpPr/>
          <p:nvPr/>
        </p:nvCxnSpPr>
        <p:spPr>
          <a:xfrm rot="5400000">
            <a:off x="1322397" y="2892421"/>
            <a:ext cx="150019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vni poveznik 19"/>
          <p:cNvCxnSpPr/>
          <p:nvPr/>
        </p:nvCxnSpPr>
        <p:spPr>
          <a:xfrm>
            <a:off x="642942" y="2643182"/>
            <a:ext cx="321471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vni poveznik 20"/>
          <p:cNvCxnSpPr/>
          <p:nvPr/>
        </p:nvCxnSpPr>
        <p:spPr>
          <a:xfrm rot="5400000">
            <a:off x="465141" y="2820983"/>
            <a:ext cx="35719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avokutnik 21"/>
          <p:cNvSpPr/>
          <p:nvPr/>
        </p:nvSpPr>
        <p:spPr>
          <a:xfrm>
            <a:off x="0" y="3000372"/>
            <a:ext cx="1285884" cy="5000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23" name="Ravni poveznik 22"/>
          <p:cNvCxnSpPr/>
          <p:nvPr/>
        </p:nvCxnSpPr>
        <p:spPr>
          <a:xfrm rot="5400000">
            <a:off x="3679851" y="2820983"/>
            <a:ext cx="35719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ravokutnik 23"/>
          <p:cNvSpPr/>
          <p:nvPr/>
        </p:nvSpPr>
        <p:spPr>
          <a:xfrm>
            <a:off x="1285884" y="3714752"/>
            <a:ext cx="1500198" cy="4286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" name="Pravokutnik 24"/>
          <p:cNvSpPr/>
          <p:nvPr/>
        </p:nvSpPr>
        <p:spPr>
          <a:xfrm>
            <a:off x="3143272" y="3000372"/>
            <a:ext cx="1500198" cy="5000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kstniOkvir 25"/>
          <p:cNvSpPr txBox="1"/>
          <p:nvPr/>
        </p:nvSpPr>
        <p:spPr>
          <a:xfrm>
            <a:off x="1357322" y="3714752"/>
            <a:ext cx="1476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err="1" smtClean="0"/>
              <a:t>Oscar</a:t>
            </a:r>
            <a:r>
              <a:rPr lang="hr-HR" b="1" dirty="0" smtClean="0"/>
              <a:t> </a:t>
            </a:r>
            <a:r>
              <a:rPr lang="hr-HR" b="1" dirty="0" err="1" smtClean="0"/>
              <a:t>Nemon</a:t>
            </a:r>
            <a:endParaRPr lang="hr-HR" b="1" dirty="0"/>
          </a:p>
        </p:txBody>
      </p:sp>
      <p:cxnSp>
        <p:nvCxnSpPr>
          <p:cNvPr id="27" name="Ravni poveznik 26"/>
          <p:cNvCxnSpPr/>
          <p:nvPr/>
        </p:nvCxnSpPr>
        <p:spPr>
          <a:xfrm>
            <a:off x="1714512" y="2143116"/>
            <a:ext cx="78581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vni poveznik 27"/>
          <p:cNvCxnSpPr/>
          <p:nvPr/>
        </p:nvCxnSpPr>
        <p:spPr>
          <a:xfrm>
            <a:off x="2786082" y="4000504"/>
            <a:ext cx="78581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ravokutnik 28"/>
          <p:cNvSpPr/>
          <p:nvPr/>
        </p:nvSpPr>
        <p:spPr>
          <a:xfrm>
            <a:off x="3571900" y="3714752"/>
            <a:ext cx="1500198" cy="4286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0" name="TekstniOkvir 29"/>
          <p:cNvSpPr txBox="1"/>
          <p:nvPr/>
        </p:nvSpPr>
        <p:spPr>
          <a:xfrm>
            <a:off x="3571900" y="3071810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Bella</a:t>
            </a:r>
            <a:endParaRPr lang="hr-HR" dirty="0"/>
          </a:p>
        </p:txBody>
      </p:sp>
      <p:cxnSp>
        <p:nvCxnSpPr>
          <p:cNvPr id="31" name="Ravni poveznik 30"/>
          <p:cNvCxnSpPr/>
          <p:nvPr/>
        </p:nvCxnSpPr>
        <p:spPr>
          <a:xfrm rot="5400000">
            <a:off x="2965471" y="4178305"/>
            <a:ext cx="35719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kstniOkvir 31"/>
          <p:cNvSpPr txBox="1"/>
          <p:nvPr/>
        </p:nvSpPr>
        <p:spPr>
          <a:xfrm>
            <a:off x="285752" y="3071810"/>
            <a:ext cx="642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 smtClean="0"/>
              <a:t>Deže</a:t>
            </a:r>
            <a:endParaRPr lang="hr-HR" dirty="0"/>
          </a:p>
        </p:txBody>
      </p:sp>
      <p:sp>
        <p:nvSpPr>
          <p:cNvPr id="33" name="TekstniOkvir 32"/>
          <p:cNvSpPr txBox="1"/>
          <p:nvPr/>
        </p:nvSpPr>
        <p:spPr>
          <a:xfrm>
            <a:off x="2428892" y="4357694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Aurelia</a:t>
            </a:r>
            <a:r>
              <a:rPr lang="hr-HR" dirty="0" smtClean="0"/>
              <a:t> </a:t>
            </a:r>
            <a:r>
              <a:rPr lang="hr-HR" dirty="0" err="1" smtClean="0"/>
              <a:t>Young</a:t>
            </a:r>
            <a:endParaRPr lang="hr-HR" dirty="0"/>
          </a:p>
        </p:txBody>
      </p:sp>
      <p:sp>
        <p:nvSpPr>
          <p:cNvPr id="34" name="Pravokutnik 33"/>
          <p:cNvSpPr/>
          <p:nvPr/>
        </p:nvSpPr>
        <p:spPr>
          <a:xfrm>
            <a:off x="2428892" y="4357694"/>
            <a:ext cx="1500198" cy="4286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5" name="Elipsa 34"/>
          <p:cNvSpPr/>
          <p:nvPr/>
        </p:nvSpPr>
        <p:spPr>
          <a:xfrm>
            <a:off x="5000628" y="642918"/>
            <a:ext cx="2714612" cy="2714644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6" name="Elipsa 35"/>
          <p:cNvSpPr/>
          <p:nvPr/>
        </p:nvSpPr>
        <p:spPr>
          <a:xfrm>
            <a:off x="5429256" y="3857628"/>
            <a:ext cx="2357454" cy="2214578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7" name="TekstniOkvir 36"/>
          <p:cNvSpPr txBox="1"/>
          <p:nvPr/>
        </p:nvSpPr>
        <p:spPr>
          <a:xfrm>
            <a:off x="3571900" y="3786190"/>
            <a:ext cx="2239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 smtClean="0"/>
              <a:t>Patricia</a:t>
            </a:r>
            <a:r>
              <a:rPr lang="hr-HR" dirty="0" smtClean="0"/>
              <a:t> </a:t>
            </a:r>
            <a:r>
              <a:rPr lang="hr-HR" dirty="0" err="1" smtClean="0"/>
              <a:t>Villiers</a:t>
            </a:r>
            <a:r>
              <a:rPr lang="hr-HR" dirty="0" smtClean="0"/>
              <a:t>-</a:t>
            </a:r>
            <a:r>
              <a:rPr lang="hr-HR" dirty="0" err="1" smtClean="0"/>
              <a:t>Stuard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MajkaiDijete.jpg"/>
          <p:cNvPicPr>
            <a:picLocks noChangeAspect="1"/>
          </p:cNvPicPr>
          <p:nvPr/>
        </p:nvPicPr>
        <p:blipFill>
          <a:blip r:embed="rId2">
            <a:lum bright="40000" contrast="-40000"/>
          </a:blip>
          <a:stretch>
            <a:fillRect/>
          </a:stretch>
        </p:blipFill>
        <p:spPr>
          <a:xfrm>
            <a:off x="-2482138" y="0"/>
            <a:ext cx="12156787" cy="6858000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1428728" y="642918"/>
            <a:ext cx="651793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smtClean="0"/>
              <a:t>Obitelj Adler – Neumann iz Osijeka (2)</a:t>
            </a:r>
            <a:endParaRPr lang="hr-HR" dirty="0" smtClean="0"/>
          </a:p>
          <a:p>
            <a:endParaRPr lang="hr-HR" dirty="0"/>
          </a:p>
        </p:txBody>
      </p:sp>
      <p:pic>
        <p:nvPicPr>
          <p:cNvPr id="5" name="Slika 4" descr="DjecaNeuman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182" y="1285860"/>
            <a:ext cx="3621042" cy="4701832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4500562" y="6072206"/>
            <a:ext cx="3087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err="1" smtClean="0"/>
              <a:t>Isabela</a:t>
            </a:r>
            <a:r>
              <a:rPr lang="hr-HR" sz="2400" dirty="0" smtClean="0"/>
              <a:t>, Oskar i </a:t>
            </a:r>
            <a:r>
              <a:rPr lang="hr-HR" sz="2400" dirty="0" err="1" smtClean="0"/>
              <a:t>Desider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1870</TotalTime>
  <Words>282</Words>
  <Application>Microsoft Office PowerPoint</Application>
  <PresentationFormat>Prikaz na zaslonu (4:3)</PresentationFormat>
  <Paragraphs>62</Paragraphs>
  <Slides>36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36</vt:i4>
      </vt:variant>
    </vt:vector>
  </HeadingPairs>
  <TitlesOfParts>
    <vt:vector size="37" baseType="lpstr">
      <vt:lpstr>Office tema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Darko Fischer</dc:creator>
  <cp:lastModifiedBy>Darko Fischer</cp:lastModifiedBy>
  <cp:revision>98</cp:revision>
  <dcterms:created xsi:type="dcterms:W3CDTF">2021-05-03T10:19:37Z</dcterms:created>
  <dcterms:modified xsi:type="dcterms:W3CDTF">2022-02-01T20:40:14Z</dcterms:modified>
</cp:coreProperties>
</file>