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256" r:id="rId2"/>
    <p:sldId id="259" r:id="rId3"/>
    <p:sldId id="257" r:id="rId4"/>
    <p:sldId id="258" r:id="rId5"/>
    <p:sldId id="262" r:id="rId6"/>
    <p:sldId id="260" r:id="rId7"/>
    <p:sldId id="261" r:id="rId8"/>
    <p:sldId id="264" r:id="rId9"/>
    <p:sldId id="288" r:id="rId10"/>
    <p:sldId id="263" r:id="rId11"/>
    <p:sldId id="285" r:id="rId12"/>
    <p:sldId id="284" r:id="rId13"/>
    <p:sldId id="286" r:id="rId14"/>
    <p:sldId id="273" r:id="rId15"/>
    <p:sldId id="274" r:id="rId16"/>
    <p:sldId id="287" r:id="rId17"/>
    <p:sldId id="289" r:id="rId18"/>
    <p:sldId id="272" r:id="rId19"/>
    <p:sldId id="291" r:id="rId20"/>
    <p:sldId id="293" r:id="rId21"/>
    <p:sldId id="294" r:id="rId22"/>
    <p:sldId id="271" r:id="rId23"/>
    <p:sldId id="276" r:id="rId24"/>
    <p:sldId id="298" r:id="rId25"/>
    <p:sldId id="295" r:id="rId26"/>
    <p:sldId id="296" r:id="rId27"/>
    <p:sldId id="297" r:id="rId28"/>
    <p:sldId id="268" r:id="rId29"/>
    <p:sldId id="265" r:id="rId30"/>
    <p:sldId id="270" r:id="rId31"/>
    <p:sldId id="277" r:id="rId32"/>
    <p:sldId id="278" r:id="rId33"/>
    <p:sldId id="279" r:id="rId34"/>
    <p:sldId id="281" r:id="rId35"/>
    <p:sldId id="283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B1881-7200-4C01-9DF8-3528CF2C16F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793A2-DCC2-4684-8773-4C63C66F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793A2-DCC2-4684-8773-4C63C66F28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9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5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9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2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9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6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3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3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5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2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1A236-CD2E-4FA2-89FC-1DC3A10AF61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EFF06-7DC2-45A3-8892-EC0A1A65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5637" y="2641599"/>
            <a:ext cx="7616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JEVREJI U ZRENJANINU</a:t>
            </a:r>
          </a:p>
        </p:txBody>
      </p:sp>
    </p:spTree>
    <p:extLst>
      <p:ext uri="{BB962C8B-B14F-4D97-AF65-F5344CB8AC3E}">
        <p14:creationId xmlns:p14="http://schemas.microsoft.com/office/powerpoint/2010/main" val="3637998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069" y="139458"/>
            <a:ext cx="8027377" cy="11823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r-Latn-RS" sz="3600" dirty="0">
                <a:solidFill>
                  <a:schemeClr val="accent5">
                    <a:lumMod val="75000"/>
                  </a:schemeClr>
                </a:solidFill>
              </a:rPr>
              <a:t>R U Š E NJ E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sr-Latn-RS" sz="3600" dirty="0">
                <a:solidFill>
                  <a:schemeClr val="accent5">
                    <a:lumMod val="75000"/>
                  </a:schemeClr>
                </a:solidFill>
              </a:rPr>
              <a:t>S I N A G O G E  -  O R G U LJ E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197" y="4705477"/>
            <a:ext cx="10451123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R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Nemci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pri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rušenju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izbaclli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skupocene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orgulje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ulični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kolovoz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pa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rukovodioci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reformatske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crkve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zamo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</a:rPr>
              <a:t>li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li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nemačke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vlasti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im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te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orgulje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prodaju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Pošto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im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vlasti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prodale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orgulje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uz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propisan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račun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one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instalirane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reformatskoj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crkvi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kojoj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nalaze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danas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197" y="2004699"/>
            <a:ext cx="1045112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Po ulasku nemačkih okupacionih trupa i grad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1941, 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</a:rPr>
              <a:t>započelo je sistematsko pljačkanje, deportovanje i ubijanje jevrejskog življa.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197" y="2914891"/>
            <a:ext cx="1045112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Zgrada je prvo demolirana, iz nje su izvučeni nameštaj i dragocenosti, sa zidova i poda skinute mermerne pločice,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</a:rPr>
              <a:t> da bi zatim bila minirana.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197" y="3810184"/>
            <a:ext cx="879298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sr-Latn-R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</a:rPr>
              <a:t>Porušeni materijal delom su razvukli domaći nemci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sz="1600" dirty="0">
                <a:solidFill>
                  <a:schemeClr val="accent1">
                    <a:lumMod val="75000"/>
                  </a:schemeClr>
                </a:solidFill>
              </a:rPr>
              <a:t>za izgradnju kuća, šupa i dr.  Deo materijala, cigle</a:t>
            </a:r>
          </a:p>
          <a:p>
            <a:r>
              <a:rPr lang="sr-Latn-RS" sz="1600" dirty="0">
                <a:solidFill>
                  <a:schemeClr val="accent1">
                    <a:lumMod val="75000"/>
                  </a:schemeClr>
                </a:solidFill>
              </a:rPr>
              <a:t>i gvozdene konstrukcije, upotrebljen je za dogradnju fabrike čarapa.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10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zrikipedia.com/images/thumb/f/f6/%D0%A0%D1%83%D1%88%D0%B5%D1%9A%D0%B5_%D1%81%D0%B8%D0%BD%D0%B0%D0%B3%D0%BE%D0%B3%D0%B5.jpg/300px-%D0%A0%D1%83%D1%88%D0%B5%D1%9A%D0%B5_%D1%81%D0%B8%D0%BD%D0%B0%D0%B3%D0%BE%D0%B3%D0%B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5" y="587532"/>
            <a:ext cx="4775195" cy="434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zrenjanin.rs/uploads/files/2021%20godina/Vesti/%D1%81%D0%B5%D0%BF%D1%82%D0%B5%D0%BC%D0%B1%D0%B0%D1%80%202021/Reformatska%20orgulj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75" y="1417780"/>
            <a:ext cx="4852666" cy="45346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01924" y="4930588"/>
            <a:ext cx="3034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Rušenje</a:t>
            </a:r>
            <a:r>
              <a:rPr lang="en-US" sz="1200" dirty="0"/>
              <a:t> </a:t>
            </a:r>
            <a:r>
              <a:rPr lang="en-US" sz="1200" dirty="0" err="1"/>
              <a:t>petrovgradske</a:t>
            </a:r>
            <a:r>
              <a:rPr lang="en-US" sz="1200" dirty="0"/>
              <a:t> </a:t>
            </a:r>
            <a:r>
              <a:rPr lang="en-US" sz="1200" dirty="0" err="1"/>
              <a:t>sinagoge</a:t>
            </a:r>
            <a:r>
              <a:rPr lang="en-US" sz="1200" dirty="0"/>
              <a:t> 1941. </a:t>
            </a:r>
            <a:r>
              <a:rPr lang="en-US" sz="1200" dirty="0" err="1"/>
              <a:t>godine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6746737" y="5952392"/>
            <a:ext cx="44330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Crkvene</a:t>
            </a:r>
            <a:r>
              <a:rPr lang="en-US" sz="1200" dirty="0"/>
              <a:t> </a:t>
            </a:r>
            <a:r>
              <a:rPr lang="en-US" sz="1200" dirty="0" err="1"/>
              <a:t>orgulje</a:t>
            </a:r>
            <a:r>
              <a:rPr lang="en-US" sz="1200" dirty="0"/>
              <a:t>, </a:t>
            </a:r>
            <a:r>
              <a:rPr lang="en-US" sz="1200" dirty="0" err="1"/>
              <a:t>pravljene</a:t>
            </a:r>
            <a:r>
              <a:rPr lang="en-US" sz="1200" dirty="0"/>
              <a:t> u Be</a:t>
            </a:r>
            <a:r>
              <a:rPr lang="sr-Latn-RS" sz="1200"/>
              <a:t>ču, </a:t>
            </a:r>
            <a:r>
              <a:rPr lang="en-US" sz="1200"/>
              <a:t> </a:t>
            </a:r>
            <a:r>
              <a:rPr lang="en-US" sz="1200" dirty="0" err="1"/>
              <a:t>prenete</a:t>
            </a:r>
            <a:r>
              <a:rPr lang="en-US" sz="1200" dirty="0"/>
              <a:t> 1941. </a:t>
            </a:r>
            <a:r>
              <a:rPr lang="en-US" sz="1200" dirty="0" err="1"/>
              <a:t>godine</a:t>
            </a:r>
            <a:r>
              <a:rPr lang="en-US" sz="1200" dirty="0"/>
              <a:t> </a:t>
            </a:r>
            <a:r>
              <a:rPr lang="en-US" sz="1200" dirty="0" err="1"/>
              <a:t>iz</a:t>
            </a:r>
            <a:r>
              <a:rPr lang="en-US" sz="1200" dirty="0"/>
              <a:t> </a:t>
            </a:r>
            <a:r>
              <a:rPr lang="en-US" sz="1200" dirty="0" err="1"/>
              <a:t>sinagoge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7859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747" y="124459"/>
            <a:ext cx="5624146" cy="120501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O </a:t>
            </a:r>
            <a:r>
              <a:rPr lang="sr-Latn-RS" dirty="0">
                <a:solidFill>
                  <a:srgbClr val="0070C0"/>
                </a:solidFill>
              </a:rPr>
              <a:t>S T A C I   S I N A G O G 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273" y="1611199"/>
            <a:ext cx="10309067" cy="2092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Nakon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ru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šenja sinagoge 1941. godine, pored orgulja, ostalo je još nešto malo.                                                                                                                               </a:t>
            </a:r>
          </a:p>
          <a:p>
            <a:endParaRPr lang="sr-Latn-R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 U Jevrejskoj opštini Zrenjanin čuvaju se dvokrilna vrata sa vitražnim staklom, kao i dva dekorativna vitražna stakla, koja predstavljaju delove većih dekorativnih celina enterijera. </a:t>
            </a:r>
          </a:p>
          <a:p>
            <a:endParaRPr lang="sr-Latn-R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 Takodje, u jesen 2011. godine u Narodnom muzeju Zrenjanin </a:t>
            </a:r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</a:rPr>
              <a:t>pronadjene su tri ploče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koje su nekad činile sastavni deo fasade,  što se može utvrditi na osnovu rupa od šrafova ili sličnih pričvršćivača vidljivih u njihovim uglovima, dok njihov tekst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na hebrejskom, madjarskom i srpskom jeziku sadrži podatke o nastanku sinagoge i pojedincima zaslužnim za njenu izgradnju. Sačuvana spomen-ploča sa sinagoge čuva se u Narodnom muzeju u Zrenjaninu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.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0273" y="3817386"/>
            <a:ext cx="232140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Natpis na </a:t>
            </a:r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</a:rPr>
              <a:t>prvoj ploči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glasi: 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7484" y="3836646"/>
            <a:ext cx="799807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Слава Богу</a:t>
            </a:r>
          </a:p>
          <a:p>
            <a:r>
              <a:rPr lang="ru-RU" sz="1000" dirty="0">
                <a:solidFill>
                  <a:schemeClr val="accent1">
                    <a:lumMod val="75000"/>
                  </a:schemeClr>
                </a:solidFill>
              </a:rPr>
              <a:t>ОВА БОЖЈА КУЋА ПОДИГНУТА ЈЕ ЖРТВОМ/ВЕЛИКОДУШНОШЋУ (ЈЕВРЕЈСКЕ) ОПШТИНЕ</a:t>
            </a:r>
          </a:p>
          <a:p>
            <a:r>
              <a:rPr lang="ru-RU" sz="1000" dirty="0">
                <a:solidFill>
                  <a:schemeClr val="accent1">
                    <a:lumMod val="75000"/>
                  </a:schemeClr>
                </a:solidFill>
              </a:rPr>
              <a:t>1896. ГОДИНЕ ЗА ГОСПОДСТВА ЊЕГОВОГ ЦАРСКОГ И КРАЉЕВСКОГ АПОСТОЛСКОГ ВЕЛИЧАНСТВА</a:t>
            </a:r>
          </a:p>
          <a:p>
            <a:r>
              <a:rPr lang="ru-RU" sz="1000" dirty="0">
                <a:solidFill>
                  <a:schemeClr val="accent1">
                    <a:lumMod val="75000"/>
                  </a:schemeClr>
                </a:solidFill>
              </a:rPr>
              <a:t>ФРАЊЕ ЈОСИФА I</a:t>
            </a:r>
            <a:r>
              <a:rPr lang="sr-Latn-RS" sz="1000" dirty="0">
                <a:solidFill>
                  <a:schemeClr val="accent1">
                    <a:lumMod val="75000"/>
                  </a:schemeClr>
                </a:solidFill>
              </a:rPr>
              <a:t>   itd.</a:t>
            </a:r>
            <a:endParaRPr lang="ru-RU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0273" y="4688616"/>
            <a:ext cx="101133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Druga ploča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posvećena je sećanju na predsednika Jevrejske opštine, Mihajla Švarca, koji je u velikoj meri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doprineo izgradnji sinagoge. Tekst na obe strane sadrži jevrejsku varijantu i njen madjarski, odnosno srpsi prevo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273" y="5438449"/>
            <a:ext cx="979756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Treća ploča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čiji je natpis u celosti na hebrejskom, bez ikakvog prevoda na drugoj strani, najverovatnije je takodje posvećena uspomeni na zaslužnog predsednika jevrejske opštine Mihalja Švarca.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74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zrikipedia.com/images/thumb/e/e5/%D0%9F%D0%BB%D0%BE%D1%87%D0%B0_%D1%81%D0%B0_%D1%81%D0%B8%D0%BD%D0%B0%D0%B3%D0%BE%D0%B3%D0%B5.jpg/300px-%D0%9F%D0%BB%D0%BE%D1%87%D0%B0_%D1%81%D0%B0_%D1%81%D0%B8%D0%BD%D0%B0%D0%B3%D0%BE%D0%B3%D0%B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6" y="122629"/>
            <a:ext cx="3890889" cy="56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2383" y="5776546"/>
            <a:ext cx="4267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200" dirty="0"/>
              <a:t>Sačuvana spomen-ploča sa sinagoge ( Narodni muzej ) Zrenjanin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532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108" y="105508"/>
            <a:ext cx="9012116" cy="100532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R U Ž A   Š U L M A N   -  revolucionarka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2868" y="1437474"/>
            <a:ext cx="1037492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Rođena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6.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januara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1917.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Velikom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Bečkereku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porodici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Emanuela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Tereze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Šulman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imali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još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dve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ćerke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Terezu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Floru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Po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majci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porekla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868" y="2155219"/>
            <a:ext cx="10374923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Kao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članica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Mesnog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komiteta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KPJ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Petrovgrad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maja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1940.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uhapšena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velikoj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policijskoj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provali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petrovgradsku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partijsku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organizaciju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Tada je bio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uhapšen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veliki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broj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petrovgradskih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komunista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među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kojima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Žarko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Zrenjanin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Toza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Marković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njen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verenik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Koča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Kolarov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Policijski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agenti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pokušali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Ružinim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hapšenjem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slome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njenog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verenika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pošto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tome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nisu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uspeli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pustili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slobodu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Posle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izlaska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iz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zatvora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nastavila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aktivnošću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sekretar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Mesnog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komiteta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SKOJ-a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Petrovgrad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2867" y="3703905"/>
            <a:ext cx="1037492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Dana 23.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jula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1941.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okupator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uspeo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otkrije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bazu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OK KPJ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severni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Banat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869" y="4064692"/>
            <a:ext cx="1037492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ovoj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bazi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u bili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Ruž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Koč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a.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Nakon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hapšenja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zatvoreni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zatvoru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Banatske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prefekture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Bečkereku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gde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mučeni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maltretirani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6489" y="4853795"/>
            <a:ext cx="1040130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znak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odmazde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okupator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26.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jula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1941.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tom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salašu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streljao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petoro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uhapšenika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Među njima su bili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Ruž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Šulman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Koč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Kolarov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489" y="5601803"/>
            <a:ext cx="1040130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Ruže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Šulman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nosi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jedna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ulica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Zrenjaninu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kao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naselje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izgrađeno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okolini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ulice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parku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naselju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„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Ruža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Šulman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“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podignuta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spomen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bista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9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ac na spomenik Ruži Šulman u Zrenjaninu - Autonomij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916" y="1099599"/>
            <a:ext cx="2775438" cy="38087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821525" y="4908340"/>
            <a:ext cx="30042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Venac na spomenik Ruži Šulman u Zrenjaninu</a:t>
            </a:r>
            <a:endParaRPr lang="en-US" sz="1200" dirty="0"/>
          </a:p>
        </p:txBody>
      </p:sp>
      <p:pic>
        <p:nvPicPr>
          <p:cNvPr id="4" name="Picture 3" descr="Naselje Ruža Šulm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2" y="2657195"/>
            <a:ext cx="3474720" cy="21126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10894" y="4769840"/>
            <a:ext cx="147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Naselje</a:t>
            </a:r>
            <a:r>
              <a:rPr lang="en-US" sz="1200" dirty="0"/>
              <a:t> </a:t>
            </a:r>
            <a:r>
              <a:rPr lang="en-US" sz="1200" dirty="0" err="1"/>
              <a:t>Ruža</a:t>
            </a:r>
            <a:r>
              <a:rPr lang="en-US" sz="1200" dirty="0"/>
              <a:t> </a:t>
            </a:r>
            <a:r>
              <a:rPr lang="en-US" sz="1200" dirty="0" err="1"/>
              <a:t>Šulman</a:t>
            </a:r>
            <a:endParaRPr lang="en-US" sz="1200" dirty="0"/>
          </a:p>
        </p:txBody>
      </p:sp>
      <p:pic>
        <p:nvPicPr>
          <p:cNvPr id="6" name="Picture 5" descr="Sulman Ruz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31" y="491373"/>
            <a:ext cx="4290646" cy="55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087221" y="5991972"/>
            <a:ext cx="9787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Ruža</a:t>
            </a:r>
            <a:r>
              <a:rPr lang="en-US" sz="1200" dirty="0"/>
              <a:t> </a:t>
            </a:r>
            <a:r>
              <a:rPr lang="en-US" sz="1200" dirty="0" err="1"/>
              <a:t>Šulman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7245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531" y="51253"/>
            <a:ext cx="9132278" cy="9562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sr-Latn-RS" sz="3200" dirty="0">
                <a:solidFill>
                  <a:schemeClr val="accent1">
                    <a:lumMod val="75000"/>
                  </a:schemeClr>
                </a:solidFill>
              </a:rPr>
              <a:t>PRVA  ŽRTVA  FAŠISTIČKOG  TERORA  U  P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sr-Latn-RS" sz="3200" dirty="0">
                <a:solidFill>
                  <a:schemeClr val="accent1">
                    <a:lumMod val="75000"/>
                  </a:schemeClr>
                </a:solidFill>
              </a:rPr>
              <a:t>TROVGRADU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Nakon inicijative da Viktor Elek dobije ulicu u Zrenjaninu ..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15" y="1907932"/>
            <a:ext cx="3506021" cy="32883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773561" y="5196254"/>
            <a:ext cx="118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/>
              <a:t>Viktor Elek</a:t>
            </a:r>
            <a:endParaRPr lang="sr-Cyrl-RS" dirty="0"/>
          </a:p>
        </p:txBody>
      </p:sp>
      <p:sp>
        <p:nvSpPr>
          <p:cNvPr id="5" name="Rectangle 4"/>
          <p:cNvSpPr/>
          <p:nvPr/>
        </p:nvSpPr>
        <p:spPr>
          <a:xfrm>
            <a:off x="739848" y="1819193"/>
            <a:ext cx="6812744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●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Fabrika čećera u Velikom Bečkereku osnovana je 1910. godine. Na osnovu podataka, fabrika je izgrađena za devet meseci po planovima inženjera Beneša, građevinskog preduzimača iz Praga.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●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Viktor Elek je radio na jednom gazdinstvu ( Češka) za uzgoj šećerne repe. Po osnivanju fabrike šećera u Velikom Bečkereku, 1911. godine dobio je poziv od njenih osnivača da stupi u službu kao šef biroa, odnosno vodja organizacije i komercijalne službe.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Godine 1914. unapredjen je u pomoćnika direktora, a posle godinu dana za direktora sa velikim ovlašćenjima i na tom mestu ostaje godinama, sve do pogubljenja 1941. godine.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●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Elek je kao direktor bečkerečke šećerane pomagao rad brojnih humanitarnih, nacionalnih i drugih udruženja. Za svoje zasluge i doprinos koji je dao medjuratnom privrednom životu, na predlog Ministra trgovine i industrije odlikovan je Ordenom svetog Save III stepena 1937. godine.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●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Viktor Elek, slovački Jevrejin, koji je živeo je u Bečkereku od 1911. do 1941.godine 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i dalje se pamti i rado spominje iako ni njega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ni fabrike šećera odavno nema.</a:t>
            </a:r>
          </a:p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Vila, u kojoj je živeo, danas služi kao sedište privatne firme „ Bioekološki centar“.</a:t>
            </a:r>
          </a:p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Elek je stradao odmah po okupaciji grada, 1941. godine, u Drugom svetskom ratu, kada je svirepo pogubljen od strane fašista, samo zato što je bio Jevrejin.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Fabriku, koju je podigla ondašnja vlast, uništile su čuvene srpske privatizacije.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848" y="1376816"/>
            <a:ext cx="631158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Prvi  i  dugogodišnji  direktor  zrenjaninske  šećerane  - Viktor Elek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Elekova vila u Zrenjaninu 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2" y="534454"/>
            <a:ext cx="4945477" cy="3981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5" descr="Elekova vila u Zrenjaninu - vitraži u salonu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345224"/>
            <a:ext cx="5436454" cy="4552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07451" y="4494243"/>
            <a:ext cx="2021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Elekova</a:t>
            </a:r>
            <a:r>
              <a:rPr lang="en-US" sz="1400" dirty="0"/>
              <a:t> </a:t>
            </a:r>
            <a:r>
              <a:rPr lang="en-US" sz="1400" dirty="0" err="1"/>
              <a:t>vila</a:t>
            </a:r>
            <a:r>
              <a:rPr lang="en-US" sz="1400" dirty="0"/>
              <a:t> u </a:t>
            </a:r>
            <a:r>
              <a:rPr lang="en-US" sz="1400" dirty="0" err="1"/>
              <a:t>Zrenjaninu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6230938" y="5897761"/>
            <a:ext cx="3259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Elekova</a:t>
            </a:r>
            <a:r>
              <a:rPr lang="en-US" sz="1400" dirty="0"/>
              <a:t> </a:t>
            </a:r>
            <a:r>
              <a:rPr lang="en-US" sz="1400" dirty="0" err="1"/>
              <a:t>vila</a:t>
            </a:r>
            <a:r>
              <a:rPr lang="en-US" sz="1400" dirty="0"/>
              <a:t> u </a:t>
            </a:r>
            <a:r>
              <a:rPr lang="en-US" sz="1400" dirty="0" err="1"/>
              <a:t>Zrenjaninu</a:t>
            </a:r>
            <a:r>
              <a:rPr lang="en-US" sz="1400" dirty="0"/>
              <a:t> - </a:t>
            </a:r>
            <a:r>
              <a:rPr lang="en-US" sz="1400" dirty="0" err="1"/>
              <a:t>vitraži</a:t>
            </a:r>
            <a:r>
              <a:rPr lang="en-US" sz="1400" dirty="0"/>
              <a:t> u </a:t>
            </a:r>
            <a:r>
              <a:rPr lang="en-US" sz="1400" dirty="0" err="1"/>
              <a:t>salonu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984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735" y="0"/>
            <a:ext cx="9935308" cy="113835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Deportacija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Jevreja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Zrenjanina</a:t>
            </a:r>
            <a:r>
              <a:rPr lang="en-US" sz="2800" dirty="0">
                <a:solidFill>
                  <a:srgbClr val="0070C0"/>
                </a:solidFill>
              </a:rPr>
              <a:t> i </a:t>
            </a:r>
            <a:r>
              <a:rPr lang="en-US" sz="2800" dirty="0" err="1">
                <a:solidFill>
                  <a:srgbClr val="0070C0"/>
                </a:solidFill>
              </a:rPr>
              <a:t>okoline</a:t>
            </a:r>
            <a:r>
              <a:rPr lang="sr-Latn-RS" sz="2800" dirty="0">
                <a:solidFill>
                  <a:srgbClr val="0070C0"/>
                </a:solidFill>
              </a:rPr>
              <a:t>    </a:t>
            </a:r>
            <a:r>
              <a:rPr lang="en-US" sz="2800" dirty="0">
                <a:solidFill>
                  <a:srgbClr val="0070C0"/>
                </a:solidFill>
              </a:rPr>
              <a:t>– </a:t>
            </a:r>
            <a:r>
              <a:rPr lang="sr-Latn-RS" sz="2800" dirty="0">
                <a:solidFill>
                  <a:srgbClr val="0070C0"/>
                </a:solidFill>
              </a:rPr>
              <a:t>   </a:t>
            </a:r>
            <a:r>
              <a:rPr lang="en-US" sz="2800" dirty="0">
                <a:solidFill>
                  <a:srgbClr val="0070C0"/>
                </a:solidFill>
              </a:rPr>
              <a:t>18.08.1941. </a:t>
            </a:r>
            <a:r>
              <a:rPr lang="en-US" sz="2800" dirty="0" err="1">
                <a:solidFill>
                  <a:srgbClr val="0070C0"/>
                </a:solidFill>
              </a:rPr>
              <a:t>Zrenjanin</a:t>
            </a:r>
            <a:br>
              <a:rPr lang="en-US" sz="2800" dirty="0">
                <a:solidFill>
                  <a:srgbClr val="0070C0"/>
                </a:solidFill>
              </a:rPr>
            </a:b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7735" y="1512086"/>
            <a:ext cx="9842988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18.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avgusta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1941.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nestala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gotovo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celokupna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tadašnja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populacija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našeg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grada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Skoro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1.300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uhapšenih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prethodnih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dana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Petrovgradu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okolini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robljenih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objektu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nekadašnje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kasarne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današnje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Poljoprivredne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škole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gradu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ostalo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svega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38, pa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samo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jednom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danu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tragično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nestala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čitava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jedna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ovdašnja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populacija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Toga dana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sprovedeno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do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obala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Begeja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podeljeno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dve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grupe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Potom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šlepovima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Begejom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odvedeni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Beograd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zatvoreni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“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Topovske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šupe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”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logor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“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Sajmište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”.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Odatle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sistematski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vođeni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streljanje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Jajince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ledinu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pored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sela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Jabuka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nadomak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Pančeva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929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holocaust.rs/wp-content/uploads/2020/05/Zrenjanin-2-nov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8" y="404740"/>
            <a:ext cx="4261338" cy="254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holocaust.rs/wp-content/uploads/2020/07/zrenjanin-arhivske-fotograf-1024x6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69534"/>
            <a:ext cx="4164623" cy="28123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685085" y="3281891"/>
            <a:ext cx="4261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Uhapšeni</a:t>
            </a:r>
            <a:r>
              <a:rPr lang="en-US" sz="1200" dirty="0"/>
              <a:t> </a:t>
            </a:r>
            <a:r>
              <a:rPr lang="en-US" sz="1200" dirty="0" err="1"/>
              <a:t>zrenjaninski</a:t>
            </a:r>
            <a:r>
              <a:rPr lang="en-US" sz="1200" dirty="0"/>
              <a:t> </a:t>
            </a:r>
            <a:r>
              <a:rPr lang="en-US" sz="1200" dirty="0" err="1"/>
              <a:t>Jevreji</a:t>
            </a:r>
            <a:r>
              <a:rPr lang="en-US" sz="1200" dirty="0"/>
              <a:t> u </a:t>
            </a:r>
            <a:r>
              <a:rPr lang="en-US" sz="1200" dirty="0" err="1"/>
              <a:t>dvorištu</a:t>
            </a:r>
            <a:r>
              <a:rPr lang="en-US" sz="1200" dirty="0"/>
              <a:t> </a:t>
            </a:r>
            <a:r>
              <a:rPr lang="en-US" sz="1200" dirty="0" err="1"/>
              <a:t>današnje</a:t>
            </a:r>
            <a:r>
              <a:rPr lang="en-US" sz="1200" dirty="0"/>
              <a:t> </a:t>
            </a:r>
            <a:r>
              <a:rPr lang="en-US" sz="1200" dirty="0" err="1"/>
              <a:t>Poljoprivredne</a:t>
            </a:r>
            <a:r>
              <a:rPr lang="en-US" sz="1200" dirty="0"/>
              <a:t> </a:t>
            </a:r>
            <a:r>
              <a:rPr lang="en-US" sz="1200" dirty="0" err="1"/>
              <a:t>škole</a:t>
            </a:r>
            <a:r>
              <a:rPr lang="en-US" sz="1200" dirty="0"/>
              <a:t>, a </a:t>
            </a:r>
            <a:r>
              <a:rPr lang="en-US" sz="1200" dirty="0" err="1"/>
              <a:t>nekadašnjem</a:t>
            </a:r>
            <a:r>
              <a:rPr lang="en-US" sz="1200" dirty="0"/>
              <a:t> </a:t>
            </a:r>
            <a:r>
              <a:rPr lang="en-US" sz="1200" dirty="0" err="1"/>
              <a:t>logoru</a:t>
            </a:r>
            <a:r>
              <a:rPr lang="en-US" sz="1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640" y="3004892"/>
            <a:ext cx="2275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Poljoprivredna</a:t>
            </a:r>
            <a:r>
              <a:rPr lang="en-US" sz="1200" dirty="0"/>
              <a:t> </a:t>
            </a:r>
            <a:r>
              <a:rPr lang="sr-Latn-RS" sz="1200" dirty="0"/>
              <a:t>š</a:t>
            </a:r>
            <a:r>
              <a:rPr lang="en-US" sz="1200" dirty="0"/>
              <a:t>kola u </a:t>
            </a:r>
            <a:r>
              <a:rPr lang="en-US" sz="1200" dirty="0" err="1"/>
              <a:t>Zrenjaninu</a:t>
            </a:r>
            <a:endParaRPr lang="en-US" sz="1200" dirty="0"/>
          </a:p>
        </p:txBody>
      </p:sp>
      <p:pic>
        <p:nvPicPr>
          <p:cNvPr id="1026" name="Picture 2" descr="http://holocaust.rs/wp-content/uploads/2020/07/Zrenjanin_foto-300x1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8" y="3414724"/>
            <a:ext cx="4190998" cy="261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3887" y="6097709"/>
            <a:ext cx="3389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Banatski</a:t>
            </a:r>
            <a:r>
              <a:rPr lang="en-US" sz="1200" dirty="0"/>
              <a:t> </a:t>
            </a:r>
            <a:r>
              <a:rPr lang="en-US" sz="1200" dirty="0" err="1"/>
              <a:t>Jevreji</a:t>
            </a:r>
            <a:r>
              <a:rPr lang="en-US" sz="1200" dirty="0"/>
              <a:t> </a:t>
            </a:r>
            <a:r>
              <a:rPr lang="en-US" sz="1200" dirty="0" err="1"/>
              <a:t>prilikom</a:t>
            </a:r>
            <a:r>
              <a:rPr lang="en-US" sz="1200" dirty="0"/>
              <a:t> </a:t>
            </a:r>
            <a:r>
              <a:rPr lang="en-US" sz="1200" dirty="0" err="1"/>
              <a:t>deportovanjem</a:t>
            </a:r>
            <a:r>
              <a:rPr lang="en-US" sz="1200" dirty="0"/>
              <a:t> u Beograd.</a:t>
            </a:r>
          </a:p>
        </p:txBody>
      </p:sp>
      <p:pic>
        <p:nvPicPr>
          <p:cNvPr id="1028" name="Picture 4" descr="http://holocaust.rs/wp-content/uploads/2020/07/zrenjanin-logor-2-300x2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50814"/>
            <a:ext cx="4023945" cy="252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85085" y="6343466"/>
            <a:ext cx="2643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Zrenjaninski Jevreji na prinudnom radu.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566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941308"/>
              </p:ext>
            </p:extLst>
          </p:nvPr>
        </p:nvGraphicFramePr>
        <p:xfrm>
          <a:off x="2224454" y="1850523"/>
          <a:ext cx="7842736" cy="4796460"/>
        </p:xfrm>
        <a:graphic>
          <a:graphicData uri="http://schemas.openxmlformats.org/drawingml/2006/table">
            <a:tbl>
              <a:tblPr/>
              <a:tblGrid>
                <a:gridCol w="7842736">
                  <a:extLst>
                    <a:ext uri="{9D8B030D-6E8A-4147-A177-3AD203B41FA5}">
                      <a16:colId xmlns:a16="http://schemas.microsoft.com/office/drawing/2014/main" val="2924911984"/>
                    </a:ext>
                  </a:extLst>
                </a:gridCol>
              </a:tblGrid>
              <a:tr h="32220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u="sng" dirty="0">
                          <a:solidFill>
                            <a:srgbClr val="0070C0"/>
                          </a:solidFill>
                          <a:latin typeface="+mj-lt"/>
                        </a:rPr>
                        <a:t>1735.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 – 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Na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popisu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je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utvrđeno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da u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Zrenjaninu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živi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100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jevrejskih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porodica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838640"/>
                  </a:ext>
                </a:extLst>
              </a:tr>
              <a:tr h="460293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u="sng" dirty="0">
                          <a:solidFill>
                            <a:srgbClr val="0070C0"/>
                          </a:solidFill>
                          <a:latin typeface="+mj-lt"/>
                        </a:rPr>
                        <a:t>1747.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 –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Nakon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plaćanja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velike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boravišne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takse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prvi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Jevreji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–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Joakim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Goldštajn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i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Mojsije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Abraham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doseljavaju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se u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Zrenjanin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253761"/>
                  </a:ext>
                </a:extLst>
              </a:tr>
              <a:tr h="219816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fi-FI" sz="1100" b="1" u="sng" dirty="0">
                          <a:solidFill>
                            <a:srgbClr val="0070C0"/>
                          </a:solidFill>
                          <a:latin typeface="+mj-lt"/>
                        </a:rPr>
                        <a:t>1760. </a:t>
                      </a:r>
                      <a:r>
                        <a:rPr lang="fi-FI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– </a:t>
                      </a:r>
                      <a:r>
                        <a:rPr lang="fi-FI" sz="1100" dirty="0">
                          <a:solidFill>
                            <a:srgbClr val="0070C0"/>
                          </a:solidFill>
                          <a:latin typeface="+mj-lt"/>
                        </a:rPr>
                        <a:t>Osniva se Jevrejska opština u Zrenjaninu</a:t>
                      </a: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09791"/>
                  </a:ext>
                </a:extLst>
              </a:tr>
              <a:tr h="32220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1781. –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Edikt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o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toleranciji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Josipa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II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obeležava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početak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emancipacije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Jevreja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33329"/>
                  </a:ext>
                </a:extLst>
              </a:tr>
              <a:tr h="219816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u="sng" dirty="0">
                          <a:solidFill>
                            <a:srgbClr val="0070C0"/>
                          </a:solidFill>
                          <a:latin typeface="+mj-lt"/>
                        </a:rPr>
                        <a:t>1847.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–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Izgrađena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prva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sinagoga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u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Zrenjaninu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143172"/>
                  </a:ext>
                </a:extLst>
              </a:tr>
              <a:tr h="32220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pl-PL" sz="1100" b="1" u="sng" dirty="0">
                          <a:solidFill>
                            <a:srgbClr val="0070C0"/>
                          </a:solidFill>
                          <a:latin typeface="+mj-lt"/>
                        </a:rPr>
                        <a:t>1852.</a:t>
                      </a:r>
                      <a:r>
                        <a:rPr lang="pl-PL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 – </a:t>
                      </a:r>
                      <a:r>
                        <a:rPr lang="pl-PL" sz="1100" dirty="0">
                          <a:solidFill>
                            <a:srgbClr val="0070C0"/>
                          </a:solidFill>
                          <a:latin typeface="+mj-lt"/>
                        </a:rPr>
                        <a:t>Osnovani su: religiozna zajednica, rabinat i škola u Zrenjaninu</a:t>
                      </a: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675546"/>
                  </a:ext>
                </a:extLst>
              </a:tr>
              <a:tr h="219816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fi-FI" sz="1100" b="1" u="sng" dirty="0">
                          <a:solidFill>
                            <a:srgbClr val="0070C0"/>
                          </a:solidFill>
                          <a:latin typeface="+mj-lt"/>
                        </a:rPr>
                        <a:t>1896. –</a:t>
                      </a:r>
                      <a:r>
                        <a:rPr lang="fi-FI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 </a:t>
                      </a:r>
                      <a:r>
                        <a:rPr lang="fi-FI" sz="1100" dirty="0">
                          <a:solidFill>
                            <a:srgbClr val="0070C0"/>
                          </a:solidFill>
                          <a:latin typeface="+mj-lt"/>
                        </a:rPr>
                        <a:t>Zavšena izgradnja </a:t>
                      </a:r>
                      <a:r>
                        <a:rPr lang="fi-FI" sz="1100" i="1" dirty="0">
                          <a:solidFill>
                            <a:srgbClr val="0070C0"/>
                          </a:solidFill>
                          <a:latin typeface="+mj-lt"/>
                        </a:rPr>
                        <a:t>Velike sinagoge</a:t>
                      </a:r>
                      <a:r>
                        <a:rPr lang="fi-FI" sz="1100" dirty="0">
                          <a:solidFill>
                            <a:srgbClr val="0070C0"/>
                          </a:solidFill>
                          <a:latin typeface="+mj-lt"/>
                        </a:rPr>
                        <a:t> u Zrenjaninu</a:t>
                      </a: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046432"/>
                  </a:ext>
                </a:extLst>
              </a:tr>
              <a:tr h="32220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u="sng" dirty="0">
                          <a:solidFill>
                            <a:srgbClr val="0070C0"/>
                          </a:solidFill>
                          <a:latin typeface="+mj-lt"/>
                        </a:rPr>
                        <a:t>1900.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–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Popisom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je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utvrđeno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da u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Zrenjaninu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živi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1335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Jevreja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16725"/>
                  </a:ext>
                </a:extLst>
              </a:tr>
              <a:tr h="460293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1919. –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Osnovana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krovna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organizacija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jevrejskih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veroispovesnih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opština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Kraljevine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SHS (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kasnije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Savez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veroispovesnih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opština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Jugoslavije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8894"/>
                  </a:ext>
                </a:extLst>
              </a:tr>
              <a:tr h="219816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1919. –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Osnovan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 </a:t>
                      </a:r>
                      <a:r>
                        <a:rPr lang="en-US" sz="1100" i="1" dirty="0" err="1">
                          <a:solidFill>
                            <a:srgbClr val="0070C0"/>
                          </a:solidFill>
                          <a:latin typeface="+mj-lt"/>
                        </a:rPr>
                        <a:t>Savez</a:t>
                      </a:r>
                      <a:r>
                        <a:rPr lang="en-US" sz="1100" i="1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i="1" dirty="0" err="1">
                          <a:solidFill>
                            <a:srgbClr val="0070C0"/>
                          </a:solidFill>
                          <a:latin typeface="+mj-lt"/>
                        </a:rPr>
                        <a:t>cionista</a:t>
                      </a:r>
                      <a:r>
                        <a:rPr lang="en-US" sz="1100" i="1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i="1" dirty="0" err="1">
                          <a:solidFill>
                            <a:srgbClr val="0070C0"/>
                          </a:solidFill>
                          <a:latin typeface="+mj-lt"/>
                        </a:rPr>
                        <a:t>Jugoslavije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327387"/>
                  </a:ext>
                </a:extLst>
              </a:tr>
              <a:tr h="393602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1919. –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Ministarstvo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unutrašnjih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poslova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Kraljevine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Srba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,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Hrvata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i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Slovenaca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izdaje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naredbu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o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izgonu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stranaca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234936"/>
                  </a:ext>
                </a:extLst>
              </a:tr>
              <a:tr h="460293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1929. –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 Stupa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na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snagu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 </a:t>
                      </a:r>
                      <a:r>
                        <a:rPr lang="en-US" sz="1100" i="1" dirty="0" err="1">
                          <a:solidFill>
                            <a:srgbClr val="0070C0"/>
                          </a:solidFill>
                          <a:latin typeface="+mj-lt"/>
                        </a:rPr>
                        <a:t>Zakon</a:t>
                      </a:r>
                      <a:r>
                        <a:rPr lang="en-US" sz="1100" i="1" dirty="0">
                          <a:solidFill>
                            <a:srgbClr val="0070C0"/>
                          </a:solidFill>
                          <a:latin typeface="+mj-lt"/>
                        </a:rPr>
                        <a:t> o </a:t>
                      </a:r>
                      <a:r>
                        <a:rPr lang="en-US" sz="1100" i="1" dirty="0" err="1">
                          <a:solidFill>
                            <a:srgbClr val="0070C0"/>
                          </a:solidFill>
                          <a:latin typeface="+mj-lt"/>
                        </a:rPr>
                        <a:t>verskoj</a:t>
                      </a:r>
                      <a:r>
                        <a:rPr lang="en-US" sz="1100" i="1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i="1" dirty="0" err="1">
                          <a:solidFill>
                            <a:srgbClr val="0070C0"/>
                          </a:solidFill>
                          <a:latin typeface="+mj-lt"/>
                        </a:rPr>
                        <a:t>zajednici</a:t>
                      </a:r>
                      <a:r>
                        <a:rPr lang="en-US" sz="1100" i="1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i="1" dirty="0" err="1">
                          <a:solidFill>
                            <a:srgbClr val="0070C0"/>
                          </a:solidFill>
                          <a:latin typeface="+mj-lt"/>
                        </a:rPr>
                        <a:t>Jevreja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koji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deli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jevrejsku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zajednicu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u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Jugoslaviji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na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ortodoksnu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i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neološku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611616"/>
                  </a:ext>
                </a:extLst>
              </a:tr>
              <a:tr h="393602">
                <a:tc>
                  <a:txBody>
                    <a:bodyPr/>
                    <a:lstStyle/>
                    <a:p>
                      <a:r>
                        <a:rPr lang="en-US" sz="1100" b="1" baseline="0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1934. –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Nakon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ubistva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kralja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Aleksandra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svi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Jevreji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čije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državljanstvo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nije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bilo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regulisano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proterani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su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iz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Jugoslavije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17619"/>
                  </a:ext>
                </a:extLst>
              </a:tr>
              <a:tr h="460293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en-US" sz="1100" b="1" u="sng" dirty="0">
                          <a:solidFill>
                            <a:srgbClr val="0070C0"/>
                          </a:solidFill>
                          <a:latin typeface="+mj-lt"/>
                        </a:rPr>
                        <a:t>1940.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 – 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Popis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Saveza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jevrejskih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veroispovednih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opština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beleži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1278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Jevreja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latin typeface="+mj-lt"/>
                        </a:rPr>
                        <a:t> u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latin typeface="+mj-lt"/>
                        </a:rPr>
                        <a:t>Zrenjaninu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j-lt"/>
                        </a:rPr>
                        <a:t> </a:t>
                      </a:r>
                      <a:endParaRPr lang="en-US" sz="11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44401" marR="44401" marT="22201" marB="222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55530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1500" y="-26395"/>
            <a:ext cx="10814538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Hronologija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značajnih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događaja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za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Jevreje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Zrenjanina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 do  1940.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godine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789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953" y="114080"/>
            <a:ext cx="112617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KOMEMORACIJA  -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18.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Avgusta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2022. 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Pešačkom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mostu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Zrenjaninu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obeležena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81.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godišnjica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od progona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iz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Zrenjanina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Banata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038" y="5335824"/>
            <a:ext cx="268898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err="1"/>
              <a:t>Predsednik</a:t>
            </a:r>
            <a:r>
              <a:rPr lang="en-US" sz="1200" dirty="0"/>
              <a:t> </a:t>
            </a:r>
            <a:r>
              <a:rPr lang="en-US" sz="1200" dirty="0" err="1"/>
              <a:t>Saveza</a:t>
            </a:r>
            <a:r>
              <a:rPr lang="en-US" sz="1200" dirty="0"/>
              <a:t> </a:t>
            </a:r>
            <a:r>
              <a:rPr lang="en-US" sz="1200" dirty="0" err="1"/>
              <a:t>jevrejskih</a:t>
            </a:r>
            <a:r>
              <a:rPr lang="en-US" sz="1200" dirty="0"/>
              <a:t> </a:t>
            </a:r>
            <a:r>
              <a:rPr lang="en-US" sz="1200" dirty="0" err="1"/>
              <a:t>opština</a:t>
            </a:r>
            <a:r>
              <a:rPr lang="en-US" sz="1200" dirty="0"/>
              <a:t> </a:t>
            </a:r>
            <a:r>
              <a:rPr lang="en-US" sz="1200" dirty="0" err="1"/>
              <a:t>Srbije</a:t>
            </a:r>
            <a:r>
              <a:rPr lang="en-US" sz="1200" dirty="0"/>
              <a:t> </a:t>
            </a:r>
            <a:r>
              <a:rPr lang="en-US" sz="1200" dirty="0" err="1"/>
              <a:t>Aleksandar</a:t>
            </a:r>
            <a:r>
              <a:rPr lang="en-US" sz="1200" dirty="0"/>
              <a:t> </a:t>
            </a:r>
            <a:r>
              <a:rPr lang="en-US" sz="1200" dirty="0" err="1"/>
              <a:t>Albahari</a:t>
            </a:r>
            <a:r>
              <a:rPr lang="en-US" sz="1200" dirty="0"/>
              <a:t>, </a:t>
            </a:r>
            <a:r>
              <a:rPr lang="en-US" sz="1200" dirty="0" err="1"/>
              <a:t>kazao</a:t>
            </a:r>
            <a:r>
              <a:rPr lang="en-US" sz="1200" dirty="0"/>
              <a:t> je da </a:t>
            </a:r>
            <a:r>
              <a:rPr lang="en-US" sz="1200" dirty="0" err="1"/>
              <a:t>ovom</a:t>
            </a:r>
            <a:r>
              <a:rPr lang="en-US" sz="1200" dirty="0"/>
              <a:t> </a:t>
            </a:r>
            <a:r>
              <a:rPr lang="en-US" sz="1200" dirty="0" err="1"/>
              <a:t>ceremonijom</a:t>
            </a:r>
            <a:r>
              <a:rPr lang="en-US" sz="1200" dirty="0"/>
              <a:t> </a:t>
            </a:r>
            <a:r>
              <a:rPr lang="en-US" sz="1200" dirty="0" err="1"/>
              <a:t>odaje</a:t>
            </a:r>
            <a:r>
              <a:rPr lang="en-US" sz="1200" dirty="0"/>
              <a:t> </a:t>
            </a:r>
            <a:r>
              <a:rPr lang="en-US" sz="1200" dirty="0" err="1"/>
              <a:t>počast</a:t>
            </a:r>
            <a:r>
              <a:rPr lang="en-US" sz="1200" dirty="0"/>
              <a:t> </a:t>
            </a:r>
            <a:r>
              <a:rPr lang="en-US" sz="1200" dirty="0" err="1"/>
              <a:t>svim</a:t>
            </a:r>
            <a:r>
              <a:rPr lang="en-US" sz="1200" dirty="0"/>
              <a:t> </a:t>
            </a:r>
            <a:r>
              <a:rPr lang="en-US" sz="1200" dirty="0" err="1"/>
              <a:t>stradalim</a:t>
            </a:r>
            <a:r>
              <a:rPr lang="en-US" sz="1200" dirty="0"/>
              <a:t> </a:t>
            </a:r>
            <a:r>
              <a:rPr lang="en-US" sz="1200" dirty="0" err="1"/>
              <a:t>koji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deportovani</a:t>
            </a:r>
            <a:r>
              <a:rPr lang="en-US" sz="1200" dirty="0"/>
              <a:t> a </a:t>
            </a:r>
            <a:r>
              <a:rPr lang="en-US" sz="1200" dirty="0" err="1"/>
              <a:t>kasnije</a:t>
            </a:r>
            <a:r>
              <a:rPr lang="en-US" sz="1200" dirty="0"/>
              <a:t> i </a:t>
            </a:r>
            <a:r>
              <a:rPr lang="en-US" sz="1200" dirty="0" err="1"/>
              <a:t>streljani</a:t>
            </a:r>
            <a:r>
              <a:rPr lang="en-US" sz="1200" dirty="0"/>
              <a:t> </a:t>
            </a:r>
            <a:r>
              <a:rPr lang="en-US" sz="1200" dirty="0" err="1"/>
              <a:t>samo</a:t>
            </a:r>
            <a:r>
              <a:rPr lang="en-US" sz="1200" dirty="0"/>
              <a:t> </a:t>
            </a:r>
            <a:r>
              <a:rPr lang="en-US" sz="1200" dirty="0" err="1"/>
              <a:t>zato</a:t>
            </a:r>
            <a:r>
              <a:rPr lang="en-US" sz="1200" dirty="0"/>
              <a:t> </a:t>
            </a:r>
            <a:r>
              <a:rPr lang="en-US" sz="1200" dirty="0" err="1"/>
              <a:t>što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bili</a:t>
            </a:r>
            <a:r>
              <a:rPr lang="en-US" sz="1200" dirty="0"/>
              <a:t> </a:t>
            </a:r>
            <a:r>
              <a:rPr lang="en-US" sz="1200" dirty="0" err="1"/>
              <a:t>drugačiji</a:t>
            </a:r>
            <a:r>
              <a:rPr lang="en-US" sz="1200" dirty="0"/>
              <a:t>, </a:t>
            </a:r>
            <a:r>
              <a:rPr lang="en-US" sz="1200" dirty="0" err="1"/>
              <a:t>što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bili</a:t>
            </a:r>
            <a:r>
              <a:rPr lang="en-US" sz="1200" dirty="0"/>
              <a:t> </a:t>
            </a:r>
            <a:r>
              <a:rPr lang="en-US" sz="1200" dirty="0" err="1"/>
              <a:t>druge</a:t>
            </a:r>
            <a:r>
              <a:rPr lang="en-US" sz="1200" dirty="0"/>
              <a:t> </a:t>
            </a:r>
            <a:r>
              <a:rPr lang="en-US" sz="1200" dirty="0" err="1"/>
              <a:t>vere</a:t>
            </a:r>
            <a:r>
              <a:rPr lang="en-US" sz="1200" dirty="0"/>
              <a:t> i </a:t>
            </a:r>
            <a:r>
              <a:rPr lang="en-US" sz="1200" dirty="0" err="1"/>
              <a:t>samo</a:t>
            </a:r>
            <a:r>
              <a:rPr lang="en-US" sz="1200" dirty="0"/>
              <a:t> </a:t>
            </a:r>
            <a:r>
              <a:rPr lang="en-US" sz="1200" dirty="0" err="1"/>
              <a:t>zato</a:t>
            </a:r>
            <a:r>
              <a:rPr lang="en-US" sz="1200" dirty="0"/>
              <a:t> </a:t>
            </a:r>
            <a:r>
              <a:rPr lang="en-US" sz="1200" dirty="0" err="1"/>
              <a:t>što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bili</a:t>
            </a:r>
            <a:r>
              <a:rPr lang="en-US" sz="1200" dirty="0"/>
              <a:t> </a:t>
            </a:r>
            <a:r>
              <a:rPr lang="en-US" sz="1200" dirty="0" err="1"/>
              <a:t>Jevreji</a:t>
            </a:r>
            <a:r>
              <a:rPr lang="en-US" sz="1200" dirty="0"/>
              <a:t>.</a:t>
            </a:r>
          </a:p>
        </p:txBody>
      </p:sp>
      <p:pic>
        <p:nvPicPr>
          <p:cNvPr id="4" name="Picture 3" descr="https://jobeograd.org/wp-content/uploads/2022/08/20220819080428-img-8459-Albahari-co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8" y="2611441"/>
            <a:ext cx="2132037" cy="272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jobeograd.org/wp-content/uploads/2022/08/Ljilja-Popo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62" y="3463075"/>
            <a:ext cx="2880946" cy="19650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338317" y="5428156"/>
            <a:ext cx="39243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Prisutnima</a:t>
            </a:r>
            <a:r>
              <a:rPr lang="en-US" sz="1200" dirty="0"/>
              <a:t> se </a:t>
            </a:r>
            <a:r>
              <a:rPr lang="en-US" sz="1200" dirty="0" err="1"/>
              <a:t>obratila</a:t>
            </a:r>
            <a:r>
              <a:rPr lang="en-US" sz="1200" dirty="0"/>
              <a:t> </a:t>
            </a:r>
            <a:r>
              <a:rPr lang="en-US" sz="1200" dirty="0" err="1"/>
              <a:t>predsednica</a:t>
            </a:r>
            <a:r>
              <a:rPr lang="en-US" sz="1200" dirty="0"/>
              <a:t> </a:t>
            </a:r>
            <a:r>
              <a:rPr lang="en-US" sz="1200" dirty="0" err="1"/>
              <a:t>Jevrejske</a:t>
            </a:r>
            <a:r>
              <a:rPr lang="en-US" sz="1200" dirty="0"/>
              <a:t> </a:t>
            </a:r>
            <a:r>
              <a:rPr lang="en-US" sz="1200" dirty="0" err="1"/>
              <a:t>opštine</a:t>
            </a:r>
            <a:r>
              <a:rPr lang="en-US" sz="1200" dirty="0"/>
              <a:t> </a:t>
            </a:r>
            <a:r>
              <a:rPr lang="en-US" sz="1200" dirty="0" err="1"/>
              <a:t>Zrenjanin</a:t>
            </a:r>
            <a:r>
              <a:rPr lang="en-US" sz="1200" dirty="0"/>
              <a:t>, </a:t>
            </a:r>
            <a:r>
              <a:rPr lang="en-US" sz="1200" dirty="0" err="1"/>
              <a:t>Ljiljana</a:t>
            </a:r>
            <a:r>
              <a:rPr lang="en-US" sz="1200" dirty="0"/>
              <a:t> Popov </a:t>
            </a:r>
            <a:r>
              <a:rPr lang="en-US" sz="1200" dirty="0" err="1"/>
              <a:t>koja</a:t>
            </a:r>
            <a:r>
              <a:rPr lang="en-US" sz="1200" dirty="0"/>
              <a:t> je </a:t>
            </a:r>
            <a:r>
              <a:rPr lang="en-US" sz="1200" dirty="0" err="1"/>
              <a:t>podsetivši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stradanja</a:t>
            </a:r>
            <a:r>
              <a:rPr lang="en-US" sz="1200" dirty="0"/>
              <a:t> </a:t>
            </a:r>
            <a:r>
              <a:rPr lang="en-US" sz="1200" dirty="0" err="1"/>
              <a:t>ukazala</a:t>
            </a:r>
            <a:r>
              <a:rPr lang="en-US" sz="1200" dirty="0"/>
              <a:t> da je </a:t>
            </a:r>
            <a:r>
              <a:rPr lang="en-US" sz="1200" dirty="0" err="1"/>
              <a:t>jevrejska</a:t>
            </a:r>
            <a:r>
              <a:rPr lang="en-US" sz="1200" dirty="0"/>
              <a:t> </a:t>
            </a:r>
            <a:r>
              <a:rPr lang="en-US" sz="1200" dirty="0" err="1"/>
              <a:t>zajednica</a:t>
            </a:r>
            <a:r>
              <a:rPr lang="en-US" sz="1200" dirty="0"/>
              <a:t> u </a:t>
            </a:r>
            <a:r>
              <a:rPr lang="en-US" sz="1200" dirty="0" err="1"/>
              <a:t>Zrenjaninu</a:t>
            </a:r>
            <a:r>
              <a:rPr lang="en-US" sz="1200" dirty="0"/>
              <a:t> </a:t>
            </a:r>
            <a:r>
              <a:rPr lang="en-US" sz="1200" dirty="0" err="1"/>
              <a:t>danas</a:t>
            </a:r>
            <a:r>
              <a:rPr lang="en-US" sz="1200" dirty="0"/>
              <a:t> </a:t>
            </a:r>
            <a:r>
              <a:rPr lang="en-US" sz="1200" dirty="0" err="1"/>
              <a:t>zadovoljna</a:t>
            </a:r>
            <a:r>
              <a:rPr lang="en-US" sz="1200" dirty="0"/>
              <a:t> </a:t>
            </a:r>
            <a:r>
              <a:rPr lang="en-US" sz="1200" dirty="0" err="1"/>
              <a:t>pristupom</a:t>
            </a:r>
            <a:r>
              <a:rPr lang="en-US" sz="1200" dirty="0"/>
              <a:t> </a:t>
            </a:r>
            <a:r>
              <a:rPr lang="en-US" sz="1200" dirty="0" err="1"/>
              <a:t>Grada</a:t>
            </a:r>
            <a:r>
              <a:rPr lang="en-US" sz="1200" dirty="0"/>
              <a:t> </a:t>
            </a:r>
            <a:r>
              <a:rPr lang="en-US" sz="1200" dirty="0" err="1"/>
              <a:t>Zrenjanina</a:t>
            </a:r>
            <a:r>
              <a:rPr lang="en-US" sz="1200" dirty="0"/>
              <a:t> </a:t>
            </a:r>
            <a:r>
              <a:rPr lang="en-US" sz="1200" dirty="0" err="1"/>
              <a:t>ali</a:t>
            </a:r>
            <a:r>
              <a:rPr lang="en-US" sz="1200" dirty="0"/>
              <a:t> ne i </a:t>
            </a:r>
            <a:r>
              <a:rPr lang="en-US" sz="1200" dirty="0" err="1"/>
              <a:t>ovim</a:t>
            </a:r>
            <a:r>
              <a:rPr lang="en-US" sz="1200" dirty="0"/>
              <a:t> </a:t>
            </a:r>
            <a:r>
              <a:rPr lang="en-US" sz="1200" dirty="0" err="1"/>
              <a:t>datumom</a:t>
            </a:r>
            <a:r>
              <a:rPr lang="en-US" sz="1200" dirty="0"/>
              <a:t>, </a:t>
            </a:r>
            <a:r>
              <a:rPr lang="en-US" sz="1200" dirty="0" err="1"/>
              <a:t>jer</a:t>
            </a:r>
            <a:r>
              <a:rPr lang="en-US" sz="1200" dirty="0"/>
              <a:t> </a:t>
            </a:r>
            <a:r>
              <a:rPr lang="en-US" sz="1200" dirty="0" err="1"/>
              <a:t>kako</a:t>
            </a:r>
            <a:r>
              <a:rPr lang="en-US" sz="1200" dirty="0"/>
              <a:t> </a:t>
            </a:r>
            <a:r>
              <a:rPr lang="en-US" sz="1200" dirty="0" err="1"/>
              <a:t>kaže</a:t>
            </a:r>
            <a:r>
              <a:rPr lang="en-US" sz="1200" dirty="0"/>
              <a:t>, </a:t>
            </a:r>
            <a:r>
              <a:rPr lang="en-US" sz="1200" dirty="0" err="1"/>
              <a:t>svako</a:t>
            </a:r>
            <a:r>
              <a:rPr lang="en-US" sz="1200" dirty="0"/>
              <a:t> u </a:t>
            </a:r>
            <a:r>
              <a:rPr lang="en-US" sz="1200" dirty="0" err="1"/>
              <a:t>srcu</a:t>
            </a:r>
            <a:r>
              <a:rPr lang="en-US" sz="1200" dirty="0"/>
              <a:t> </a:t>
            </a:r>
            <a:r>
              <a:rPr lang="en-US" sz="1200" dirty="0" err="1"/>
              <a:t>nosi</a:t>
            </a:r>
            <a:r>
              <a:rPr lang="en-US" sz="1200" dirty="0"/>
              <a:t> </a:t>
            </a:r>
            <a:r>
              <a:rPr lang="en-US" sz="1200" dirty="0" err="1"/>
              <a:t>težinu</a:t>
            </a:r>
            <a:r>
              <a:rPr lang="en-US" sz="1200" dirty="0"/>
              <a:t> toga, bio on </a:t>
            </a:r>
            <a:r>
              <a:rPr lang="en-US" sz="1200" dirty="0" err="1"/>
              <a:t>Jevrej</a:t>
            </a:r>
            <a:r>
              <a:rPr lang="en-US" sz="1200" dirty="0"/>
              <a:t>, </a:t>
            </a:r>
            <a:r>
              <a:rPr lang="en-US" sz="1200" dirty="0" err="1"/>
              <a:t>Srbin</a:t>
            </a:r>
            <a:r>
              <a:rPr lang="en-US" sz="1200" dirty="0"/>
              <a:t>, Rom, </a:t>
            </a:r>
            <a:r>
              <a:rPr lang="en-US" sz="1200" dirty="0" err="1"/>
              <a:t>Mađar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701071" y="6054335"/>
            <a:ext cx="4135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Spuštanjem</a:t>
            </a:r>
            <a:r>
              <a:rPr lang="en-US" sz="1200" dirty="0"/>
              <a:t> </a:t>
            </a:r>
            <a:r>
              <a:rPr lang="en-US" sz="1200" dirty="0" err="1"/>
              <a:t>venaca</a:t>
            </a:r>
            <a:r>
              <a:rPr lang="en-US" sz="1200" dirty="0"/>
              <a:t> u </a:t>
            </a:r>
            <a:r>
              <a:rPr lang="en-US" sz="1200" dirty="0" err="1"/>
              <a:t>Begej</a:t>
            </a:r>
            <a:r>
              <a:rPr lang="en-US" sz="1200" dirty="0"/>
              <a:t> </a:t>
            </a:r>
            <a:r>
              <a:rPr lang="en-US" sz="1200" dirty="0" err="1"/>
              <a:t>obeležena</a:t>
            </a:r>
            <a:r>
              <a:rPr lang="en-US" sz="1200" dirty="0"/>
              <a:t> 81. </a:t>
            </a:r>
            <a:r>
              <a:rPr lang="en-US" sz="1200" dirty="0" err="1"/>
              <a:t>godišnjica</a:t>
            </a:r>
            <a:r>
              <a:rPr lang="en-US" sz="1200" dirty="0"/>
              <a:t> </a:t>
            </a:r>
            <a:r>
              <a:rPr lang="en-US" sz="1200" dirty="0" err="1"/>
              <a:t>deportacije</a:t>
            </a:r>
            <a:r>
              <a:rPr lang="en-US" sz="1200" dirty="0"/>
              <a:t> </a:t>
            </a:r>
            <a:r>
              <a:rPr lang="en-US" sz="1200" dirty="0" err="1"/>
              <a:t>Jevreja</a:t>
            </a:r>
            <a:r>
              <a:rPr lang="en-US" sz="1200" dirty="0"/>
              <a:t> </a:t>
            </a:r>
            <a:r>
              <a:rPr lang="en-US" sz="1200" dirty="0" err="1"/>
              <a:t>iz</a:t>
            </a:r>
            <a:r>
              <a:rPr lang="en-US" sz="1200" dirty="0"/>
              <a:t> </a:t>
            </a:r>
            <a:r>
              <a:rPr lang="en-US" sz="1200" dirty="0" err="1"/>
              <a:t>Zrenjanina</a:t>
            </a:r>
            <a:r>
              <a:rPr lang="en-US" sz="1200" dirty="0"/>
              <a:t> i </a:t>
            </a:r>
            <a:r>
              <a:rPr lang="en-US" sz="1200" dirty="0" err="1"/>
              <a:t>Banata</a:t>
            </a:r>
            <a:endParaRPr lang="en-US" sz="1200" dirty="0"/>
          </a:p>
        </p:txBody>
      </p:sp>
      <p:pic>
        <p:nvPicPr>
          <p:cNvPr id="8" name="Picture 7" descr="8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16" y="3069474"/>
            <a:ext cx="2742419" cy="29588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24961" y="1003207"/>
            <a:ext cx="11356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Komemoraciji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prisustvovali</a:t>
            </a:r>
            <a:r>
              <a:rPr lang="en-US" sz="1600" dirty="0"/>
              <a:t> </a:t>
            </a:r>
            <a:r>
              <a:rPr lang="en-US" sz="1600" dirty="0" err="1"/>
              <a:t>predstavnici</a:t>
            </a:r>
            <a:r>
              <a:rPr lang="en-US" sz="1600" dirty="0"/>
              <a:t> </a:t>
            </a:r>
            <a:r>
              <a:rPr lang="en-US" sz="1600" dirty="0" err="1"/>
              <a:t>jevrejskih</a:t>
            </a:r>
            <a:r>
              <a:rPr lang="en-US" sz="1600" dirty="0"/>
              <a:t> </a:t>
            </a:r>
            <a:r>
              <a:rPr lang="en-US" sz="1600" dirty="0" err="1"/>
              <a:t>opština</a:t>
            </a:r>
            <a:r>
              <a:rPr lang="en-US" sz="1600" dirty="0"/>
              <a:t> Beograd, Novi Sad, Subotica, </a:t>
            </a:r>
            <a:r>
              <a:rPr lang="en-US" sz="1600" dirty="0" err="1"/>
              <a:t>Kikinda</a:t>
            </a:r>
            <a:r>
              <a:rPr lang="en-US" sz="1600" dirty="0"/>
              <a:t>, </a:t>
            </a:r>
            <a:r>
              <a:rPr lang="en-US" sz="1600" dirty="0" err="1"/>
              <a:t>Pančevo</a:t>
            </a:r>
            <a:r>
              <a:rPr lang="en-US" sz="1600" dirty="0"/>
              <a:t> i </a:t>
            </a:r>
            <a:r>
              <a:rPr lang="en-US" sz="1600" dirty="0" err="1"/>
              <a:t>Zrenjanin</a:t>
            </a:r>
            <a:r>
              <a:rPr lang="en-US" sz="1600" dirty="0"/>
              <a:t>, </a:t>
            </a:r>
            <a:r>
              <a:rPr lang="en-US" sz="1600" dirty="0" err="1"/>
              <a:t>preživeli</a:t>
            </a:r>
            <a:r>
              <a:rPr lang="en-US" sz="1600" dirty="0"/>
              <a:t> </a:t>
            </a:r>
            <a:r>
              <a:rPr lang="en-US" sz="1600" dirty="0" err="1"/>
              <a:t>učesnici</a:t>
            </a:r>
            <a:r>
              <a:rPr lang="en-US" sz="1600" dirty="0"/>
              <a:t> </a:t>
            </a:r>
            <a:r>
              <a:rPr lang="en-US" sz="1600" dirty="0" err="1"/>
              <a:t>Holokausta</a:t>
            </a:r>
            <a:r>
              <a:rPr lang="en-US" sz="1600" dirty="0"/>
              <a:t>, </a:t>
            </a:r>
            <a:r>
              <a:rPr lang="en-US" sz="1600" dirty="0" err="1"/>
              <a:t>predstavnici</a:t>
            </a:r>
            <a:r>
              <a:rPr lang="en-US" sz="1600" dirty="0"/>
              <a:t> </a:t>
            </a:r>
            <a:r>
              <a:rPr lang="en-US" sz="1600" dirty="0" err="1"/>
              <a:t>Grada</a:t>
            </a:r>
            <a:r>
              <a:rPr lang="en-US" sz="1600" dirty="0"/>
              <a:t> </a:t>
            </a:r>
            <a:r>
              <a:rPr lang="en-US" sz="1600" dirty="0" err="1"/>
              <a:t>Zrenjanina</a:t>
            </a:r>
            <a:r>
              <a:rPr lang="en-US" sz="1600" dirty="0"/>
              <a:t>, </a:t>
            </a:r>
            <a:r>
              <a:rPr lang="en-US" sz="1600" dirty="0" err="1"/>
              <a:t>konfesija</a:t>
            </a:r>
            <a:r>
              <a:rPr lang="en-US" sz="1600" dirty="0"/>
              <a:t> i </a:t>
            </a:r>
            <a:r>
              <a:rPr lang="en-US" sz="1600" dirty="0" err="1"/>
              <a:t>građani</a:t>
            </a:r>
            <a:r>
              <a:rPr lang="en-US" sz="1600" dirty="0"/>
              <a:t> </a:t>
            </a:r>
            <a:r>
              <a:rPr lang="en-US" sz="1600" dirty="0" err="1"/>
              <a:t>Zrenjanina</a:t>
            </a:r>
            <a:r>
              <a:rPr lang="en-US" sz="1600" dirty="0"/>
              <a:t> </a:t>
            </a:r>
            <a:r>
              <a:rPr lang="en-US" sz="1600" dirty="0" err="1"/>
              <a:t>koji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želeli</a:t>
            </a:r>
            <a:r>
              <a:rPr lang="en-US" sz="1600" dirty="0"/>
              <a:t> da </a:t>
            </a:r>
            <a:r>
              <a:rPr lang="en-US" sz="1600" dirty="0" err="1"/>
              <a:t>odaju</a:t>
            </a:r>
            <a:r>
              <a:rPr lang="en-US" sz="1600" dirty="0"/>
              <a:t> </a:t>
            </a:r>
            <a:r>
              <a:rPr lang="en-US" sz="1600" dirty="0" err="1"/>
              <a:t>počast</a:t>
            </a:r>
            <a:r>
              <a:rPr lang="en-US" sz="1600" dirty="0"/>
              <a:t> </a:t>
            </a:r>
            <a:r>
              <a:rPr lang="en-US" sz="1600" dirty="0" err="1"/>
              <a:t>jevrejskim</a:t>
            </a:r>
            <a:r>
              <a:rPr lang="en-US" sz="1600" dirty="0"/>
              <a:t> </a:t>
            </a:r>
            <a:r>
              <a:rPr lang="en-US" sz="1600" dirty="0" err="1"/>
              <a:t>žrtvama</a:t>
            </a:r>
            <a:r>
              <a:rPr lang="en-US" sz="1600" dirty="0"/>
              <a:t> </a:t>
            </a:r>
            <a:r>
              <a:rPr lang="en-US" sz="1600" dirty="0" err="1"/>
              <a:t>fašističke</a:t>
            </a:r>
            <a:r>
              <a:rPr lang="en-US" sz="1600" dirty="0"/>
              <a:t> </a:t>
            </a:r>
            <a:r>
              <a:rPr lang="en-US" sz="1600" dirty="0" err="1"/>
              <a:t>okupacije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101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3" y="286191"/>
            <a:ext cx="4071111" cy="26631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7086" y="2949389"/>
            <a:ext cx="3771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/>
              <a:t>Sede: p</a:t>
            </a:r>
            <a:r>
              <a:rPr lang="en-US" sz="1200" dirty="0"/>
              <a:t>re</a:t>
            </a:r>
            <a:r>
              <a:rPr lang="sr-Latn-RS" sz="1200" dirty="0"/>
              <a:t>živeli holokaust, umetnik Gunter Deming i drugi  </a:t>
            </a:r>
            <a:endParaRPr lang="en-US" sz="1200" dirty="0"/>
          </a:p>
        </p:txBody>
      </p:sp>
      <p:pic>
        <p:nvPicPr>
          <p:cNvPr id="1028" name="Picture 4" descr="May be an image of 9 people, people standing and bri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98" y="3519857"/>
            <a:ext cx="3935189" cy="262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5 people, people standing and outdo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3" y="3328533"/>
            <a:ext cx="3969154" cy="264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G 20220818 102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98" y="286191"/>
            <a:ext cx="3663389" cy="274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086" y="5950584"/>
            <a:ext cx="4057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200" dirty="0" err="1"/>
              <a:t>Č</a:t>
            </a:r>
            <a:r>
              <a:rPr lang="en-US" sz="1200" dirty="0" err="1"/>
              <a:t>lanovi</a:t>
            </a:r>
            <a:r>
              <a:rPr lang="en-US" sz="1200" dirty="0"/>
              <a:t> hora „</a:t>
            </a:r>
            <a:r>
              <a:rPr lang="en-US" sz="1200" dirty="0" err="1"/>
              <a:t>Hašira</a:t>
            </a:r>
            <a:r>
              <a:rPr lang="en-US" sz="1200" dirty="0"/>
              <a:t>“ </a:t>
            </a:r>
            <a:r>
              <a:rPr lang="en-US" sz="1200" dirty="0" err="1"/>
              <a:t>iz</a:t>
            </a:r>
            <a:r>
              <a:rPr lang="en-US" sz="1200" dirty="0"/>
              <a:t> </a:t>
            </a:r>
            <a:r>
              <a:rPr lang="en-US" sz="1200" dirty="0" err="1"/>
              <a:t>Novog</a:t>
            </a:r>
            <a:r>
              <a:rPr lang="en-US" sz="1200" dirty="0"/>
              <a:t> </a:t>
            </a:r>
            <a:r>
              <a:rPr lang="en-US" sz="1200" dirty="0" err="1"/>
              <a:t>Sada</a:t>
            </a:r>
            <a:r>
              <a:rPr lang="en-US" sz="1200" dirty="0"/>
              <a:t>, </a:t>
            </a:r>
            <a:r>
              <a:rPr lang="en-US" sz="1200" dirty="0" err="1"/>
              <a:t>koji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pevali</a:t>
            </a:r>
            <a:r>
              <a:rPr lang="en-US" sz="1200" dirty="0"/>
              <a:t> </a:t>
            </a:r>
            <a:r>
              <a:rPr lang="en-US" sz="1200" dirty="0" err="1"/>
              <a:t>jevrejske</a:t>
            </a:r>
            <a:r>
              <a:rPr lang="en-US" sz="1200" dirty="0"/>
              <a:t> </a:t>
            </a:r>
            <a:r>
              <a:rPr lang="en-US" sz="1200" dirty="0" err="1"/>
              <a:t>duhovne</a:t>
            </a:r>
            <a:r>
              <a:rPr lang="en-US" sz="1200" dirty="0"/>
              <a:t> </a:t>
            </a:r>
            <a:r>
              <a:rPr lang="en-US" sz="1200" dirty="0" err="1"/>
              <a:t>pesme</a:t>
            </a:r>
            <a:r>
              <a:rPr lang="en-US" sz="1200" dirty="0"/>
              <a:t>, a </a:t>
            </a:r>
            <a:r>
              <a:rPr lang="en-US" sz="1200" dirty="0" err="1"/>
              <a:t>Jevrejsku</a:t>
            </a:r>
            <a:r>
              <a:rPr lang="en-US" sz="1200" dirty="0"/>
              <a:t> </a:t>
            </a:r>
            <a:r>
              <a:rPr lang="en-US" sz="1200" dirty="0" err="1"/>
              <a:t>molitvu</a:t>
            </a:r>
            <a:r>
              <a:rPr lang="en-US" sz="1200" dirty="0"/>
              <a:t> </a:t>
            </a:r>
            <a:r>
              <a:rPr lang="en-US" sz="1200" dirty="0" err="1"/>
              <a:t>za</a:t>
            </a:r>
            <a:r>
              <a:rPr lang="en-US" sz="1200" dirty="0"/>
              <a:t> </a:t>
            </a:r>
            <a:r>
              <a:rPr lang="en-US" sz="1200" dirty="0" err="1"/>
              <a:t>mrtve</a:t>
            </a:r>
            <a:r>
              <a:rPr lang="en-US" sz="1200" dirty="0"/>
              <a:t> </a:t>
            </a:r>
            <a:r>
              <a:rPr lang="en-US" sz="1200" dirty="0" err="1"/>
              <a:t>izgovorio</a:t>
            </a:r>
            <a:r>
              <a:rPr lang="en-US" sz="1200" dirty="0"/>
              <a:t> je </a:t>
            </a:r>
            <a:r>
              <a:rPr lang="en-US" sz="1200" dirty="0" err="1"/>
              <a:t>predsednik</a:t>
            </a:r>
            <a:r>
              <a:rPr lang="en-US" sz="1200" dirty="0"/>
              <a:t> </a:t>
            </a:r>
            <a:r>
              <a:rPr lang="en-US" sz="1200" dirty="0" err="1"/>
              <a:t>Jevrejske</a:t>
            </a:r>
            <a:r>
              <a:rPr lang="en-US" sz="1200" dirty="0"/>
              <a:t> </a:t>
            </a:r>
            <a:r>
              <a:rPr lang="en-US" sz="1200" dirty="0" err="1"/>
              <a:t>opštine</a:t>
            </a:r>
            <a:r>
              <a:rPr lang="en-US" sz="1200" dirty="0"/>
              <a:t> Beograd Aron </a:t>
            </a:r>
            <a:r>
              <a:rPr lang="en-US" sz="1200" dirty="0" err="1"/>
              <a:t>Fuks</a:t>
            </a:r>
            <a:r>
              <a:rPr lang="en-US" sz="1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4039" y="6157160"/>
            <a:ext cx="1759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/>
              <a:t>Spuštanje venaca u Begej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814039" y="3051534"/>
            <a:ext cx="1817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/>
              <a:t>Venci za spuštanje u Begej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3980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447" y="29430"/>
            <a:ext cx="6646984" cy="109598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r-Latn-RS" dirty="0">
                <a:solidFill>
                  <a:srgbClr val="0070C0"/>
                </a:solidFill>
              </a:rPr>
              <a:t>K A M E N   S P O T I C A NJ 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4209" y="3437655"/>
            <a:ext cx="1020786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rad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Zrenjanin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prošle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(2021.)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80-godišnjicu od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pogroma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jevrejske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zajednice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pet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lokacija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postavio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jedinstvena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spomen-obeležja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"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kamen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spoticanja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",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svedočanstvo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o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porodicama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živele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tim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mestima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sr-Latn-R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Zrenjanin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prvi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grad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našoj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zemlji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dobio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takva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obeležja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uz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brojna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postoje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širom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Evrope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što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potvrđuje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jasno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opredeljenje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Jevrejske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opštine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lokalne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samouprave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zajednički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neguju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kulturu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sećanja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tragično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stradale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sugrađane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4209" y="2646187"/>
            <a:ext cx="1020786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Kamen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spoticanja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gospodin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Ginter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prvo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postavio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Kelnu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dan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50-to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godišnjice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od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odvođenja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Jevreja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Roma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iz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Berlina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Osim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Nemačkoj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Kamen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spoticanja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postavljen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do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sada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Mađarskoj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Rusiji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Italiji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Holandiji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Norveškoj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Hrvatskoj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Sloveniji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4209" y="4660010"/>
            <a:ext cx="10207868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Kamen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spoticanja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postavljen je na adresi:                                                                                                                                                                                      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▪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prve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žrtve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fašizma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našem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gradu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porodicu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Elek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Petra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Drapšina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15,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ispred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objekta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sklopu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nekadašnje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Fabrike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šećera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sada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“Bio-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ekološkog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centra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”.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▪ 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Ulici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kralja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Aleksandra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Karađorđevića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39,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ispred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jednospratne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stambene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zgrade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lokalom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porodicu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Ekštajn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                    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▪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porodicu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Kunstler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adresi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Svetosavska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31,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ispred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stambene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zgrade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kojoj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danas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Dom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zdravlja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“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Boško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Vrebalov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”,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             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▪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porodicu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Đarfaš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Keju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oktobra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17,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ispred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današnje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zgrade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MZ „Mala Amerika“ i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▪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porodicu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Ivanji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Ulici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kralja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Aleksandra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Karađorđevića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47,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ispred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zgrade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kojoj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nalazi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Centralna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apoteka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              </a:t>
            </a:r>
          </a:p>
          <a:p>
            <a:endParaRPr lang="sr-Latn-RS" sz="1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Novom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Bečeju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Kamen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spoticanja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postavljen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porodicu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Šlezinger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4209" y="1639275"/>
            <a:ext cx="1020786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Dvadeset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godina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„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kamena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spoticanja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</a:p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Umetnik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Gunter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Demnig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ugradio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skoro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60.000 „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kamenova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spoticanja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“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širom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Evrope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Prvih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50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postavio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1996.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Berlinu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ilegalno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Danas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„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Štolperštajne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“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najveći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decentralizovani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spomenik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sveta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15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8716" y="149360"/>
            <a:ext cx="999978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Postavljena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prva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spomen-obeležja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“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kamen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spoticanja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” –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Zrenjanin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obeležio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godišnjicu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jednog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od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najtragičnijih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događaja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svojoj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istoriji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http://www.zrenjanin.rs/uploads/files/2021%20godina/Vesti/avgust%202021/80%20god%20deportacije%20Jevreja%2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1" y="976211"/>
            <a:ext cx="5237065" cy="306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OBELEŽENO 80 GODINA OD STRADANJA JEVREJA U ZRENJANINA „KAMEN SPOTICANJA“  KAO JASAN PODSETNIK - Minority New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1" y="4354123"/>
            <a:ext cx="2456570" cy="210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leksandar Marton on Twitter: &quot;Danas se obeležava 80 godina od deportacije  nasih komšija, prijatelja, rođaka. Gotovo celokupna Jevrejska zajednica  Zrenjanina šlepovima je odvedena u Beograd/Topovske šupe. Ogromna većina  odvedenih nije doživela 1942.godinu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933" y="4092390"/>
            <a:ext cx="1858690" cy="23668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58262" y="6462346"/>
            <a:ext cx="28603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</a:rPr>
              <a:t>"</a:t>
            </a:r>
            <a:r>
              <a:rPr lang="en-US" sz="1200" dirty="0" err="1">
                <a:latin typeface="+mj-lt"/>
              </a:rPr>
              <a:t>Stolperstein</a:t>
            </a:r>
            <a:r>
              <a:rPr lang="en-US" sz="1200" dirty="0">
                <a:latin typeface="+mj-lt"/>
              </a:rPr>
              <a:t> - </a:t>
            </a:r>
            <a:r>
              <a:rPr lang="en-US" sz="1200" dirty="0" err="1">
                <a:latin typeface="+mj-lt"/>
              </a:rPr>
              <a:t>Kamen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spoticanja</a:t>
            </a:r>
            <a:r>
              <a:rPr lang="sr-Latn-RS" sz="1200" dirty="0">
                <a:latin typeface="+mj-lt"/>
              </a:rPr>
              <a:t> za Ekštajn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07770" y="6462345"/>
            <a:ext cx="26992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>"</a:t>
            </a:r>
            <a:r>
              <a:rPr lang="en-US" sz="1200" dirty="0" err="1">
                <a:latin typeface="+mj-lt"/>
              </a:rPr>
              <a:t>Stolperstein</a:t>
            </a:r>
            <a:r>
              <a:rPr lang="en-US" sz="1200" dirty="0">
                <a:latin typeface="+mj-lt"/>
              </a:rPr>
              <a:t> - </a:t>
            </a:r>
            <a:r>
              <a:rPr lang="en-US" sz="1200" dirty="0" err="1">
                <a:latin typeface="+mj-lt"/>
              </a:rPr>
              <a:t>Kamen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spoticanja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za</a:t>
            </a:r>
            <a:r>
              <a:rPr lang="en-US" sz="1200" dirty="0">
                <a:latin typeface="+mj-lt"/>
              </a:rPr>
              <a:t> </a:t>
            </a:r>
            <a:r>
              <a:rPr lang="sr-Latn-RS" sz="1200" dirty="0">
                <a:latin typeface="+mj-lt"/>
              </a:rPr>
              <a:t>Ivanji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262" y="4009027"/>
            <a:ext cx="4192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>
                <a:latin typeface="+mj-lt"/>
              </a:rPr>
              <a:t>Umetnik Gunter Deming postavlja kamen spoticanja u Zrenjaninu</a:t>
            </a:r>
            <a:endParaRPr lang="en-US" sz="1200" dirty="0">
              <a:latin typeface="+mj-lt"/>
            </a:endParaRPr>
          </a:p>
        </p:txBody>
      </p:sp>
      <p:pic>
        <p:nvPicPr>
          <p:cNvPr id="11" name="Picture 10" descr="Najnovije vesti Zrenjanin - I Love Zrenjani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23" y="976211"/>
            <a:ext cx="4096361" cy="28308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6091" y="3765798"/>
            <a:ext cx="29891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200" dirty="0"/>
              <a:t>P</a:t>
            </a:r>
            <a:r>
              <a:rPr lang="en-US" sz="1200" dirty="0" err="1"/>
              <a:t>ostavlja</a:t>
            </a:r>
            <a:r>
              <a:rPr lang="sr-Latn-RS" sz="1200" dirty="0"/>
              <a:t>nje </a:t>
            </a:r>
            <a:r>
              <a:rPr lang="en-US" sz="1200" dirty="0"/>
              <a:t> </a:t>
            </a:r>
            <a:r>
              <a:rPr lang="en-US" sz="1200" dirty="0" err="1"/>
              <a:t>kamen</a:t>
            </a:r>
            <a:r>
              <a:rPr lang="sr-Latn-RS" sz="1200" dirty="0"/>
              <a:t>a</a:t>
            </a:r>
            <a:r>
              <a:rPr lang="en-US" sz="1200" dirty="0"/>
              <a:t> </a:t>
            </a:r>
            <a:r>
              <a:rPr lang="en-US" sz="1200" dirty="0" err="1"/>
              <a:t>spoticanja</a:t>
            </a:r>
            <a:r>
              <a:rPr lang="en-US" sz="1200" dirty="0"/>
              <a:t> u </a:t>
            </a:r>
            <a:r>
              <a:rPr lang="en-US" sz="1200" dirty="0" err="1"/>
              <a:t>Zrenjaninu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160223" y="486032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PRVI "</a:t>
            </a:r>
            <a:r>
              <a:rPr lang="en-US" sz="1600" dirty="0" err="1"/>
              <a:t>kamenovi</a:t>
            </a:r>
            <a:r>
              <a:rPr lang="en-US" sz="1600" dirty="0"/>
              <a:t> </a:t>
            </a:r>
            <a:r>
              <a:rPr lang="en-US" sz="1600" dirty="0" err="1"/>
              <a:t>spoticanja</a:t>
            </a:r>
            <a:r>
              <a:rPr lang="en-US" sz="1600" dirty="0"/>
              <a:t>", </a:t>
            </a:r>
            <a:r>
              <a:rPr lang="en-US" sz="1600" dirty="0" err="1"/>
              <a:t>poznati</a:t>
            </a:r>
            <a:r>
              <a:rPr lang="en-US" sz="1600" dirty="0"/>
              <a:t> </a:t>
            </a:r>
            <a:r>
              <a:rPr lang="en-US" sz="1600" dirty="0" err="1"/>
              <a:t>kao</a:t>
            </a:r>
            <a:r>
              <a:rPr lang="en-US" sz="1600" dirty="0"/>
              <a:t> "</a:t>
            </a:r>
            <a:r>
              <a:rPr lang="en-US" sz="1600" dirty="0" err="1"/>
              <a:t>stolperstein</a:t>
            </a:r>
            <a:r>
              <a:rPr lang="en-US" sz="1600" dirty="0"/>
              <a:t>", u </a:t>
            </a:r>
            <a:r>
              <a:rPr lang="en-US" sz="1600" dirty="0" err="1"/>
              <a:t>znak</a:t>
            </a:r>
            <a:r>
              <a:rPr lang="en-US" sz="1600" dirty="0"/>
              <a:t> </a:t>
            </a:r>
            <a:r>
              <a:rPr lang="en-US" sz="1600" dirty="0" err="1"/>
              <a:t>sećanja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stradale</a:t>
            </a:r>
            <a:r>
              <a:rPr lang="en-US" sz="1600" dirty="0"/>
              <a:t> u </a:t>
            </a:r>
            <a:r>
              <a:rPr lang="en-US" sz="1600" dirty="0" err="1"/>
              <a:t>Holokaustu</a:t>
            </a:r>
            <a:r>
              <a:rPr lang="en-US" sz="1600" dirty="0"/>
              <a:t>, </a:t>
            </a:r>
            <a:r>
              <a:rPr lang="en-US" sz="1600" dirty="0" err="1"/>
              <a:t>postavljeni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 </a:t>
            </a:r>
            <a:r>
              <a:rPr lang="en-US" sz="1600" dirty="0" err="1"/>
              <a:t>ispred</a:t>
            </a:r>
            <a:r>
              <a:rPr lang="en-US" sz="1600" dirty="0"/>
              <a:t> pet </a:t>
            </a:r>
            <a:r>
              <a:rPr lang="en-US" sz="1600" dirty="0" err="1"/>
              <a:t>kuća</a:t>
            </a:r>
            <a:r>
              <a:rPr lang="en-US" sz="1600" dirty="0"/>
              <a:t> u </a:t>
            </a:r>
            <a:r>
              <a:rPr lang="en-US" sz="1600" dirty="0" err="1"/>
              <a:t>kojima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nekada</a:t>
            </a:r>
            <a:r>
              <a:rPr lang="en-US" sz="1600" dirty="0"/>
              <a:t> </a:t>
            </a:r>
            <a:r>
              <a:rPr lang="en-US" sz="1600" dirty="0" err="1"/>
              <a:t>živeli</a:t>
            </a:r>
            <a:r>
              <a:rPr lang="en-US" sz="1600" dirty="0"/>
              <a:t> </a:t>
            </a:r>
            <a:r>
              <a:rPr lang="en-US" sz="1600" dirty="0" err="1"/>
              <a:t>Jevreji</a:t>
            </a:r>
            <a:r>
              <a:rPr lang="en-US" sz="1600" dirty="0"/>
              <a:t>, </a:t>
            </a:r>
            <a:r>
              <a:rPr lang="en-US" sz="1600" dirty="0" err="1"/>
              <a:t>ubijeni</a:t>
            </a:r>
            <a:r>
              <a:rPr lang="en-US" sz="1600" dirty="0"/>
              <a:t> </a:t>
            </a:r>
            <a:r>
              <a:rPr lang="en-US" sz="1600" dirty="0" err="1"/>
              <a:t>tokom</a:t>
            </a:r>
            <a:r>
              <a:rPr lang="en-US" sz="1600" dirty="0"/>
              <a:t> </a:t>
            </a:r>
            <a:r>
              <a:rPr lang="en-US" sz="1600" dirty="0" err="1"/>
              <a:t>Drugog</a:t>
            </a:r>
            <a:r>
              <a:rPr lang="en-US" sz="1600" dirty="0"/>
              <a:t> </a:t>
            </a:r>
            <a:r>
              <a:rPr lang="en-US" sz="1600" dirty="0" err="1"/>
              <a:t>svetskog</a:t>
            </a:r>
            <a:r>
              <a:rPr lang="en-US" sz="1600" dirty="0"/>
              <a:t> rata, u </a:t>
            </a:r>
            <a:r>
              <a:rPr lang="en-US" sz="1600" dirty="0" err="1"/>
              <a:t>Zrenjaninu</a:t>
            </a:r>
            <a:r>
              <a:rPr lang="sr-Latn-RS" sz="1600" dirty="0"/>
              <a:t>, a zatim u Novom Bečeju.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8400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avljena prva spomen-obeležja “kamen spoticanja” – Zrenjanin obeležio  godišnjicu jednog od najtragičnijih događaja u svojoj istoriji | ZR Kli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3" y="309317"/>
            <a:ext cx="6257193" cy="40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a pomenu samome sebi - Polaganje kamenja spoticanja u Zrenjaninu -  Nedeljnik Vrem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13" y="2640819"/>
            <a:ext cx="4935171" cy="3997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114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053" y="96715"/>
            <a:ext cx="8371351" cy="104628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r-Latn-RS" sz="2400" dirty="0">
                <a:solidFill>
                  <a:srgbClr val="0070C0"/>
                </a:solidFill>
              </a:rPr>
              <a:t>„K A M E N   S P O T I C A NJ A“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  <a:r>
              <a:rPr lang="sr-Latn-RS" sz="2400" dirty="0">
                <a:solidFill>
                  <a:srgbClr val="0070C0"/>
                </a:solidFill>
              </a:rPr>
              <a:t>P O S T A V LJ E N   </a:t>
            </a:r>
            <a:r>
              <a:rPr lang="en-US" sz="2400" dirty="0">
                <a:solidFill>
                  <a:srgbClr val="0070C0"/>
                </a:solidFill>
              </a:rPr>
              <a:t>N A   </a:t>
            </a:r>
            <a:r>
              <a:rPr lang="en-US" sz="2400" dirty="0" err="1">
                <a:solidFill>
                  <a:srgbClr val="0070C0"/>
                </a:solidFill>
              </a:rPr>
              <a:t>A</a:t>
            </a:r>
            <a:r>
              <a:rPr lang="en-US" sz="2400" dirty="0">
                <a:solidFill>
                  <a:srgbClr val="0070C0"/>
                </a:solidFill>
              </a:rPr>
              <a:t> D R E S I</a:t>
            </a:r>
          </a:p>
        </p:txBody>
      </p:sp>
      <p:pic>
        <p:nvPicPr>
          <p:cNvPr id="3" name="Picture 2" descr="xx - 1 E Zgrada Jovana Ekstajna Ul kralja A prvog Karadjordjevica br 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33" y="1793630"/>
            <a:ext cx="2691521" cy="36224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46779" y="5416037"/>
            <a:ext cx="16194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Zgrada</a:t>
            </a:r>
            <a:r>
              <a:rPr lang="en-US" sz="1200" dirty="0"/>
              <a:t> </a:t>
            </a:r>
            <a:r>
              <a:rPr lang="en-US" sz="1200" dirty="0" err="1"/>
              <a:t>Jovana</a:t>
            </a:r>
            <a:r>
              <a:rPr lang="en-US" sz="1200" dirty="0"/>
              <a:t> </a:t>
            </a:r>
            <a:r>
              <a:rPr lang="en-US" sz="1200" dirty="0" err="1"/>
              <a:t>Ekštajna</a:t>
            </a:r>
            <a:endParaRPr lang="en-US" sz="1200" dirty="0"/>
          </a:p>
        </p:txBody>
      </p:sp>
      <p:pic>
        <p:nvPicPr>
          <p:cNvPr id="1026" name="Picture 2" descr="http://www.zrenjaninheritage.com/wp-content/uploads/2011/03/elek-vila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58" y="2875084"/>
            <a:ext cx="3247292" cy="24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3029" y="541603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/>
              <a:t>Vila Viktora Eleka</a:t>
            </a:r>
            <a:endParaRPr lang="en-US" sz="1200" dirty="0"/>
          </a:p>
        </p:txBody>
      </p:sp>
      <p:pic>
        <p:nvPicPr>
          <p:cNvPr id="7" name="Picture 6" descr="Elekova vila u Zrenjaninu | Zavod za zaštitu spomenika kulture Zrenjani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97" y="2926274"/>
            <a:ext cx="3646121" cy="24897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316522" y="5416036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Vila </a:t>
            </a:r>
            <a:r>
              <a:rPr lang="en-US" sz="1200" dirty="0" err="1"/>
              <a:t>Viktora</a:t>
            </a:r>
            <a:r>
              <a:rPr lang="en-US" sz="1200" dirty="0"/>
              <a:t> </a:t>
            </a:r>
            <a:r>
              <a:rPr lang="en-US" sz="1200" dirty="0" err="1"/>
              <a:t>Eleka</a:t>
            </a:r>
            <a:r>
              <a:rPr lang="sr-Latn-RS" sz="1200" dirty="0"/>
              <a:t>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9851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zrenjaninheritage.com/wp-content/uploads/2014/06/DSC00455saj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8" y="286703"/>
            <a:ext cx="3426070" cy="30983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1529" y="3385038"/>
            <a:ext cx="1516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Kuća</a:t>
            </a:r>
            <a:r>
              <a:rPr lang="en-US" sz="1200" dirty="0"/>
              <a:t> </a:t>
            </a:r>
            <a:r>
              <a:rPr lang="en-US" sz="1200" dirty="0" err="1"/>
              <a:t>dr</a:t>
            </a:r>
            <a:r>
              <a:rPr lang="en-US" sz="1200" dirty="0"/>
              <a:t> </a:t>
            </a:r>
            <a:r>
              <a:rPr lang="en-US" sz="1200" dirty="0" err="1"/>
              <a:t>Luja</a:t>
            </a:r>
            <a:r>
              <a:rPr lang="en-US" sz="1200" dirty="0"/>
              <a:t> </a:t>
            </a:r>
            <a:r>
              <a:rPr lang="en-US" sz="1200" dirty="0" err="1"/>
              <a:t>Kinstlera</a:t>
            </a:r>
            <a:endParaRPr lang="en-US" sz="1200" dirty="0"/>
          </a:p>
        </p:txBody>
      </p:sp>
      <p:pic>
        <p:nvPicPr>
          <p:cNvPr id="4" name="Picture 3" descr="br 17front saj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61" y="426890"/>
            <a:ext cx="4700953" cy="25665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126991" y="3003865"/>
            <a:ext cx="14100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Kuća</a:t>
            </a:r>
            <a:r>
              <a:rPr lang="en-US" sz="1200" dirty="0"/>
              <a:t> </a:t>
            </a:r>
            <a:r>
              <a:rPr lang="en-US" sz="1200" dirty="0" err="1"/>
              <a:t>Edena</a:t>
            </a:r>
            <a:r>
              <a:rPr lang="en-US" sz="1200" dirty="0"/>
              <a:t> </a:t>
            </a:r>
            <a:r>
              <a:rPr lang="en-US" sz="1200" dirty="0" err="1"/>
              <a:t>Đarfaša</a:t>
            </a:r>
            <a:endParaRPr lang="en-US" sz="1200" dirty="0"/>
          </a:p>
        </p:txBody>
      </p:sp>
      <p:pic>
        <p:nvPicPr>
          <p:cNvPr id="6" name="Picture 5" descr="1191 saj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62" y="3721814"/>
            <a:ext cx="4358054" cy="25750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126991" y="6307341"/>
            <a:ext cx="3057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200" dirty="0" err="1"/>
              <a:t>I</a:t>
            </a:r>
            <a:r>
              <a:rPr lang="en-US" sz="1200" dirty="0" err="1"/>
              <a:t>zgled</a:t>
            </a:r>
            <a:r>
              <a:rPr lang="en-US" sz="1200" dirty="0"/>
              <a:t> </a:t>
            </a:r>
            <a:r>
              <a:rPr lang="en-US" sz="1200" dirty="0" err="1"/>
              <a:t>kuće</a:t>
            </a:r>
            <a:r>
              <a:rPr lang="en-US" sz="1200" dirty="0"/>
              <a:t> </a:t>
            </a:r>
            <a:r>
              <a:rPr lang="en-US" sz="1200" dirty="0" err="1"/>
              <a:t>Edena</a:t>
            </a:r>
            <a:r>
              <a:rPr lang="en-US" sz="1200" dirty="0"/>
              <a:t> </a:t>
            </a:r>
            <a:r>
              <a:rPr lang="en-US" sz="1200" dirty="0" err="1"/>
              <a:t>Đarfaša</a:t>
            </a:r>
            <a:r>
              <a:rPr lang="en-US" sz="1200" dirty="0"/>
              <a:t> </a:t>
            </a:r>
            <a:r>
              <a:rPr lang="en-US" sz="1200" dirty="0" err="1"/>
              <a:t>sa</a:t>
            </a:r>
            <a:r>
              <a:rPr lang="en-US" sz="1200" dirty="0"/>
              <a:t> </a:t>
            </a:r>
            <a:r>
              <a:rPr lang="en-US" sz="1200" dirty="0" err="1"/>
              <a:t>početka</a:t>
            </a:r>
            <a:r>
              <a:rPr lang="en-US" sz="1200" dirty="0"/>
              <a:t> 20. </a:t>
            </a:r>
            <a:r>
              <a:rPr lang="en-US" sz="1200" dirty="0" err="1"/>
              <a:t>veka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271529" y="6307341"/>
            <a:ext cx="21014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Kuća</a:t>
            </a:r>
            <a:r>
              <a:rPr lang="sr-Latn-RS" sz="1200" dirty="0"/>
              <a:t> u kojoj je živeo </a:t>
            </a:r>
            <a:r>
              <a:rPr lang="en-US" sz="1200" dirty="0"/>
              <a:t>Ivan </a:t>
            </a:r>
            <a:r>
              <a:rPr lang="en-US" sz="1200" dirty="0" err="1"/>
              <a:t>Ivanji</a:t>
            </a:r>
            <a:endParaRPr lang="en-US" sz="1200" dirty="0"/>
          </a:p>
        </p:txBody>
      </p:sp>
      <p:pic>
        <p:nvPicPr>
          <p:cNvPr id="11" name="Picture 10" descr="https://plezirmagazin.net/wp-content/uploads/2017/11/GRAD-MOSTOVA-ZRENJANIN-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8" y="3800536"/>
            <a:ext cx="3094114" cy="2506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420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973016" y="87814"/>
            <a:ext cx="999978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Postavljen</a:t>
            </a:r>
            <a:r>
              <a:rPr lang="sr-Latn-RS" sz="280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spomen-obeležj</a:t>
            </a:r>
            <a:r>
              <a:rPr lang="sr-Latn-RS" sz="28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“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kamen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spoticanja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” </a:t>
            </a:r>
            <a:r>
              <a:rPr lang="sr-Latn-RS" sz="2800" dirty="0">
                <a:solidFill>
                  <a:schemeClr val="accent1">
                    <a:lumMod val="75000"/>
                  </a:schemeClr>
                </a:solidFill>
              </a:rPr>
              <a:t> u Novom Bečeju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KamenSpoticanj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0" y="1027906"/>
            <a:ext cx="2872154" cy="20171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637084" y="1183169"/>
            <a:ext cx="4507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 </a:t>
            </a:r>
            <a:r>
              <a:rPr lang="en-US" sz="1200" dirty="0" err="1"/>
              <a:t>Novom</a:t>
            </a:r>
            <a:r>
              <a:rPr lang="en-US" sz="1200" dirty="0"/>
              <a:t> </a:t>
            </a:r>
            <a:r>
              <a:rPr lang="en-US" sz="1200" dirty="0" err="1"/>
              <a:t>Bečeju</a:t>
            </a:r>
            <a:r>
              <a:rPr lang="en-US" sz="1200" dirty="0"/>
              <a:t> je 14. </a:t>
            </a:r>
            <a:r>
              <a:rPr lang="en-US" sz="1200" dirty="0" err="1"/>
              <a:t>septembra</a:t>
            </a:r>
            <a:r>
              <a:rPr lang="en-US" sz="1200" dirty="0"/>
              <a:t> </a:t>
            </a:r>
            <a:r>
              <a:rPr lang="en-US" sz="1200" dirty="0" err="1"/>
              <a:t>održana</a:t>
            </a:r>
            <a:r>
              <a:rPr lang="en-US" sz="1200" dirty="0"/>
              <a:t> </a:t>
            </a:r>
            <a:r>
              <a:rPr lang="en-US" sz="1200" dirty="0" err="1"/>
              <a:t>Komemoracija</a:t>
            </a:r>
            <a:r>
              <a:rPr lang="en-US" sz="1200" dirty="0"/>
              <a:t> </a:t>
            </a:r>
            <a:r>
              <a:rPr lang="en-US" sz="1200" dirty="0" err="1"/>
              <a:t>Jevrejskim</a:t>
            </a:r>
            <a:r>
              <a:rPr lang="en-US" sz="1200" dirty="0"/>
              <a:t> </a:t>
            </a:r>
            <a:r>
              <a:rPr lang="en-US" sz="1200" dirty="0" err="1"/>
              <a:t>žrtvama</a:t>
            </a:r>
            <a:r>
              <a:rPr lang="en-US" sz="1200" dirty="0"/>
              <a:t> </a:t>
            </a:r>
            <a:r>
              <a:rPr lang="en-US" sz="1200" dirty="0" err="1"/>
              <a:t>povodom</a:t>
            </a:r>
            <a:r>
              <a:rPr lang="en-US" sz="1200" dirty="0"/>
              <a:t> 8 </a:t>
            </a:r>
            <a:r>
              <a:rPr lang="en-US" sz="1200" dirty="0" err="1"/>
              <a:t>decenija</a:t>
            </a:r>
            <a:r>
              <a:rPr lang="en-US" sz="1200" dirty="0"/>
              <a:t> </a:t>
            </a:r>
            <a:r>
              <a:rPr lang="en-US" sz="1200" dirty="0" err="1"/>
              <a:t>njihovog</a:t>
            </a:r>
            <a:r>
              <a:rPr lang="en-US" sz="1200" dirty="0"/>
              <a:t> </a:t>
            </a:r>
            <a:r>
              <a:rPr lang="en-US" sz="1200" dirty="0" err="1"/>
              <a:t>stradanja</a:t>
            </a:r>
            <a:r>
              <a:rPr lang="en-US" sz="1200" dirty="0"/>
              <a:t> u </a:t>
            </a:r>
            <a:r>
              <a:rPr lang="en-US" sz="1200" dirty="0" err="1"/>
              <a:t>Drugom</a:t>
            </a:r>
            <a:r>
              <a:rPr lang="en-US" sz="1200" dirty="0"/>
              <a:t> </a:t>
            </a:r>
            <a:r>
              <a:rPr lang="en-US" sz="1200" dirty="0" err="1"/>
              <a:t>svetskom</a:t>
            </a:r>
            <a:r>
              <a:rPr lang="en-US" sz="1200" dirty="0"/>
              <a:t> </a:t>
            </a:r>
            <a:r>
              <a:rPr lang="en-US" sz="1200" dirty="0" err="1"/>
              <a:t>ratu</a:t>
            </a:r>
            <a:r>
              <a:rPr lang="en-US" sz="1200" dirty="0"/>
              <a:t>.</a:t>
            </a:r>
          </a:p>
          <a:p>
            <a:r>
              <a:rPr lang="en-US" sz="1200" dirty="0"/>
              <a:t>Tom </a:t>
            </a:r>
            <a:r>
              <a:rPr lang="en-US" sz="1200" dirty="0" err="1"/>
              <a:t>prilikom</a:t>
            </a:r>
            <a:r>
              <a:rPr lang="en-US" sz="1200" dirty="0"/>
              <a:t>, </a:t>
            </a:r>
            <a:r>
              <a:rPr lang="en-US" sz="1200" dirty="0" err="1"/>
              <a:t>ispred</a:t>
            </a:r>
            <a:r>
              <a:rPr lang="en-US" sz="1200" dirty="0"/>
              <a:t> </a:t>
            </a:r>
            <a:r>
              <a:rPr lang="en-US" sz="1200" dirty="0" err="1"/>
              <a:t>Šlezingerove</a:t>
            </a:r>
            <a:r>
              <a:rPr lang="en-US" sz="1200" dirty="0"/>
              <a:t> palate, </a:t>
            </a:r>
            <a:r>
              <a:rPr lang="en-US" sz="1200" dirty="0" err="1"/>
              <a:t>nekadašnje</a:t>
            </a:r>
            <a:r>
              <a:rPr lang="en-US" sz="1200" dirty="0"/>
              <a:t> </a:t>
            </a:r>
            <a:r>
              <a:rPr lang="en-US" sz="1200" dirty="0" err="1"/>
              <a:t>kuće</a:t>
            </a:r>
            <a:r>
              <a:rPr lang="en-US" sz="1200" dirty="0"/>
              <a:t> </a:t>
            </a:r>
            <a:r>
              <a:rPr lang="en-US" sz="1200" dirty="0" err="1"/>
              <a:t>ugledne</a:t>
            </a:r>
            <a:r>
              <a:rPr lang="en-US" sz="1200" dirty="0"/>
              <a:t> </a:t>
            </a:r>
            <a:r>
              <a:rPr lang="en-US" sz="1200" dirty="0" err="1"/>
              <a:t>Jevrejske</a:t>
            </a:r>
            <a:r>
              <a:rPr lang="en-US" sz="1200" dirty="0"/>
              <a:t> </a:t>
            </a:r>
            <a:r>
              <a:rPr lang="en-US" sz="1200" dirty="0" err="1"/>
              <a:t>porodice</a:t>
            </a:r>
            <a:r>
              <a:rPr lang="en-US" sz="1200" dirty="0"/>
              <a:t>, </a:t>
            </a:r>
            <a:r>
              <a:rPr lang="en-US" sz="1200" dirty="0" err="1"/>
              <a:t>postavljeno</a:t>
            </a:r>
            <a:r>
              <a:rPr lang="en-US" sz="1200" dirty="0"/>
              <a:t> je </a:t>
            </a:r>
            <a:r>
              <a:rPr lang="en-US" sz="1200" dirty="0" err="1"/>
              <a:t>spomen</a:t>
            </a:r>
            <a:r>
              <a:rPr lang="en-US" sz="1200" dirty="0"/>
              <a:t> </a:t>
            </a:r>
            <a:r>
              <a:rPr lang="en-US" sz="1200" dirty="0" err="1"/>
              <a:t>obeležje</a:t>
            </a:r>
            <a:r>
              <a:rPr lang="en-US" sz="1200" dirty="0"/>
              <a:t> „</a:t>
            </a:r>
            <a:r>
              <a:rPr lang="en-US" sz="1200" dirty="0" err="1"/>
              <a:t>Kamen</a:t>
            </a:r>
            <a:r>
              <a:rPr lang="en-US" sz="1200" dirty="0"/>
              <a:t> </a:t>
            </a:r>
            <a:r>
              <a:rPr lang="en-US" sz="1200" dirty="0" err="1"/>
              <a:t>spoticanja</a:t>
            </a:r>
            <a:r>
              <a:rPr lang="en-US" sz="1200" dirty="0"/>
              <a:t>“, </a:t>
            </a:r>
            <a:r>
              <a:rPr lang="en-US" sz="1200" dirty="0" err="1"/>
              <a:t>delo</a:t>
            </a:r>
            <a:r>
              <a:rPr lang="en-US" sz="1200" dirty="0"/>
              <a:t> </a:t>
            </a:r>
            <a:r>
              <a:rPr lang="en-US" sz="1200" dirty="0" err="1"/>
              <a:t>nemačkog</a:t>
            </a:r>
            <a:r>
              <a:rPr lang="en-US" sz="1200" dirty="0"/>
              <a:t> </a:t>
            </a:r>
            <a:r>
              <a:rPr lang="en-US" sz="1200" dirty="0" err="1"/>
              <a:t>umetnika</a:t>
            </a:r>
            <a:r>
              <a:rPr lang="en-US" sz="1200" dirty="0"/>
              <a:t> </a:t>
            </a:r>
            <a:r>
              <a:rPr lang="en-US" sz="1200" dirty="0" err="1"/>
              <a:t>Gintera</a:t>
            </a:r>
            <a:r>
              <a:rPr lang="en-US" sz="1200" dirty="0"/>
              <a:t> </a:t>
            </a:r>
            <a:r>
              <a:rPr lang="en-US" sz="1200" dirty="0" err="1"/>
              <a:t>Demniga</a:t>
            </a:r>
            <a:r>
              <a:rPr lang="en-US" sz="1200" dirty="0"/>
              <a:t>, a </a:t>
            </a:r>
            <a:r>
              <a:rPr lang="en-US" sz="1200" dirty="0" err="1"/>
              <a:t>opština</a:t>
            </a:r>
            <a:r>
              <a:rPr lang="en-US" sz="1200" dirty="0"/>
              <a:t> Novi </a:t>
            </a:r>
            <a:r>
              <a:rPr lang="en-US" sz="1200" dirty="0" err="1"/>
              <a:t>Bečej</a:t>
            </a:r>
            <a:r>
              <a:rPr lang="en-US" sz="1200" dirty="0"/>
              <a:t> je </a:t>
            </a:r>
            <a:r>
              <a:rPr lang="en-US" sz="1200" dirty="0" err="1"/>
              <a:t>tako</a:t>
            </a:r>
            <a:r>
              <a:rPr lang="en-US" sz="1200" dirty="0"/>
              <a:t> </a:t>
            </a:r>
            <a:r>
              <a:rPr lang="en-US" sz="1200" dirty="0" err="1"/>
              <a:t>postala</a:t>
            </a:r>
            <a:r>
              <a:rPr lang="en-US" sz="1200" dirty="0"/>
              <a:t> </a:t>
            </a:r>
            <a:r>
              <a:rPr lang="en-US" sz="1200" dirty="0" err="1"/>
              <a:t>druga</a:t>
            </a:r>
            <a:r>
              <a:rPr lang="en-US" sz="1200" dirty="0"/>
              <a:t> </a:t>
            </a:r>
            <a:r>
              <a:rPr lang="en-US" sz="1200" dirty="0" err="1"/>
              <a:t>opština</a:t>
            </a:r>
            <a:r>
              <a:rPr lang="en-US" sz="1200" dirty="0"/>
              <a:t> u </a:t>
            </a:r>
            <a:r>
              <a:rPr lang="en-US" sz="1200" dirty="0" err="1"/>
              <a:t>Srbiji</a:t>
            </a:r>
            <a:r>
              <a:rPr lang="en-US" sz="1200" dirty="0"/>
              <a:t>, </a:t>
            </a:r>
            <a:r>
              <a:rPr lang="en-US" sz="1200" dirty="0" err="1"/>
              <a:t>posle</a:t>
            </a:r>
            <a:r>
              <a:rPr lang="en-US" sz="1200" dirty="0"/>
              <a:t> </a:t>
            </a:r>
            <a:r>
              <a:rPr lang="en-US" sz="1200" dirty="0" err="1"/>
              <a:t>Zrenjanina</a:t>
            </a:r>
            <a:r>
              <a:rPr lang="en-US" sz="1200" dirty="0"/>
              <a:t>, </a:t>
            </a:r>
            <a:r>
              <a:rPr lang="en-US" sz="1200" dirty="0" err="1"/>
              <a:t>koja</a:t>
            </a:r>
            <a:r>
              <a:rPr lang="en-US" sz="1200" dirty="0"/>
              <a:t> </a:t>
            </a:r>
            <a:r>
              <a:rPr lang="en-US" sz="1200" dirty="0" err="1"/>
              <a:t>ima</a:t>
            </a:r>
            <a:r>
              <a:rPr lang="en-US" sz="1200" dirty="0"/>
              <a:t> </a:t>
            </a:r>
            <a:r>
              <a:rPr lang="en-US" sz="1200" dirty="0" err="1"/>
              <a:t>ovo</a:t>
            </a:r>
            <a:r>
              <a:rPr lang="en-US" sz="1200" dirty="0"/>
              <a:t> </a:t>
            </a:r>
            <a:r>
              <a:rPr lang="en-US" sz="1200" dirty="0" err="1"/>
              <a:t>značajno</a:t>
            </a:r>
            <a:r>
              <a:rPr lang="en-US" sz="1200" dirty="0"/>
              <a:t> </a:t>
            </a:r>
            <a:r>
              <a:rPr lang="en-US" sz="1200" dirty="0" err="1"/>
              <a:t>obeležje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103577" y="2982714"/>
            <a:ext cx="4088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200" dirty="0"/>
              <a:t>U</a:t>
            </a:r>
            <a:r>
              <a:rPr lang="en-US" sz="1200" dirty="0"/>
              <a:t> </a:t>
            </a:r>
            <a:r>
              <a:rPr lang="en-US" sz="1200" dirty="0" err="1"/>
              <a:t>znak</a:t>
            </a:r>
            <a:r>
              <a:rPr lang="en-US" sz="1200" dirty="0"/>
              <a:t> </a:t>
            </a:r>
            <a:r>
              <a:rPr lang="en-US" sz="1200" dirty="0" err="1"/>
              <a:t>sećanja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Jevrejsku</a:t>
            </a:r>
            <a:r>
              <a:rPr lang="en-US" sz="1200" dirty="0"/>
              <a:t> </a:t>
            </a:r>
            <a:r>
              <a:rPr lang="en-US" sz="1200" dirty="0" err="1"/>
              <a:t>zajednicu</a:t>
            </a:r>
            <a:r>
              <a:rPr lang="en-US" sz="1200" dirty="0"/>
              <a:t> u </a:t>
            </a:r>
            <a:r>
              <a:rPr lang="en-US" sz="1200" dirty="0" err="1"/>
              <a:t>Novom</a:t>
            </a:r>
            <a:r>
              <a:rPr lang="en-US" sz="1200" dirty="0"/>
              <a:t> </a:t>
            </a:r>
            <a:r>
              <a:rPr lang="en-US" sz="1200" dirty="0" err="1"/>
              <a:t>Bečeju</a:t>
            </a:r>
            <a:r>
              <a:rPr lang="en-US" sz="1200" dirty="0"/>
              <a:t>, </a:t>
            </a:r>
            <a:r>
              <a:rPr lang="en-US" sz="1200" dirty="0" err="1"/>
              <a:t>čiji</a:t>
            </a:r>
            <a:r>
              <a:rPr lang="en-US" sz="1200" dirty="0"/>
              <a:t> je </a:t>
            </a:r>
            <a:r>
              <a:rPr lang="en-US" sz="1200" dirty="0" err="1"/>
              <a:t>jedan</a:t>
            </a:r>
            <a:r>
              <a:rPr lang="en-US" sz="1200" dirty="0"/>
              <a:t> od </a:t>
            </a:r>
            <a:r>
              <a:rPr lang="en-US" sz="1200" dirty="0" err="1"/>
              <a:t>predsednika</a:t>
            </a:r>
            <a:r>
              <a:rPr lang="en-US" sz="1200" dirty="0"/>
              <a:t> bio </a:t>
            </a:r>
            <a:r>
              <a:rPr lang="en-US" sz="1200" dirty="0" err="1"/>
              <a:t>upravo</a:t>
            </a:r>
            <a:r>
              <a:rPr lang="en-US" sz="1200" dirty="0"/>
              <a:t> </a:t>
            </a:r>
            <a:r>
              <a:rPr lang="en-US" sz="1200" dirty="0" err="1"/>
              <a:t>Isidor</a:t>
            </a:r>
            <a:r>
              <a:rPr lang="en-US" sz="1200" dirty="0"/>
              <a:t> </a:t>
            </a:r>
            <a:r>
              <a:rPr lang="en-US" sz="1200" dirty="0" err="1"/>
              <a:t>Šlezinger</a:t>
            </a:r>
            <a:r>
              <a:rPr lang="en-US" sz="1200" dirty="0"/>
              <a:t>, </a:t>
            </a:r>
            <a:r>
              <a:rPr lang="en-US" sz="1200" dirty="0" err="1"/>
              <a:t>postavljena</a:t>
            </a:r>
            <a:r>
              <a:rPr lang="en-US" sz="1200" dirty="0"/>
              <a:t> je </a:t>
            </a:r>
            <a:r>
              <a:rPr lang="en-US" sz="1200" dirty="0" err="1"/>
              <a:t>spomen</a:t>
            </a:r>
            <a:r>
              <a:rPr lang="en-US" sz="1200" dirty="0"/>
              <a:t> </a:t>
            </a:r>
            <a:r>
              <a:rPr lang="en-US" sz="1200" dirty="0" err="1"/>
              <a:t>ploča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mestu</a:t>
            </a:r>
            <a:r>
              <a:rPr lang="en-US" sz="1200" dirty="0"/>
              <a:t> </a:t>
            </a:r>
            <a:r>
              <a:rPr lang="en-US" sz="1200" dirty="0" err="1"/>
              <a:t>nekadašnje</a:t>
            </a:r>
            <a:r>
              <a:rPr lang="en-US" sz="1200" dirty="0"/>
              <a:t> </a:t>
            </a:r>
            <a:r>
              <a:rPr lang="en-US" sz="1200" dirty="0" err="1"/>
              <a:t>sinagoge</a:t>
            </a:r>
            <a:r>
              <a:rPr lang="en-US" sz="1200" dirty="0"/>
              <a:t>, </a:t>
            </a:r>
            <a:r>
              <a:rPr lang="en-US" sz="1200" dirty="0" err="1"/>
              <a:t>koja</a:t>
            </a:r>
            <a:r>
              <a:rPr lang="en-US" sz="1200" dirty="0"/>
              <a:t> je </a:t>
            </a:r>
            <a:r>
              <a:rPr lang="en-US" sz="1200" dirty="0" err="1"/>
              <a:t>tu</a:t>
            </a:r>
            <a:r>
              <a:rPr lang="en-US" sz="1200" dirty="0"/>
              <a:t> </a:t>
            </a:r>
            <a:r>
              <a:rPr lang="en-US" sz="1200" dirty="0" err="1"/>
              <a:t>postojala</a:t>
            </a:r>
            <a:r>
              <a:rPr lang="en-US" sz="1200" dirty="0"/>
              <a:t> u </a:t>
            </a:r>
            <a:r>
              <a:rPr lang="en-US" sz="1200" dirty="0" err="1"/>
              <a:t>periodu</a:t>
            </a:r>
            <a:r>
              <a:rPr lang="en-US" sz="1200" dirty="0"/>
              <a:t> od 1865. do 1947. </a:t>
            </a:r>
            <a:r>
              <a:rPr lang="en-US" sz="1200" dirty="0" err="1"/>
              <a:t>godine</a:t>
            </a:r>
            <a:r>
              <a:rPr lang="en-US" sz="1200" dirty="0"/>
              <a:t>.</a:t>
            </a:r>
          </a:p>
        </p:txBody>
      </p:sp>
      <p:pic>
        <p:nvPicPr>
          <p:cNvPr id="7" name="Picture 6" descr="https://pannonrtv.com/sites/default/files/styles/full_article/public/2021-09/2021-09-14-torokbecse-schlesinger-palota-botlatoko-emlektabla-zsinagoga5.jpg?h=854a7be2&amp;itok=_8G2JnO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69" y="937912"/>
            <a:ext cx="3470031" cy="204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s://pannonrtv.com/sites/default/files/styles/full_article/public/2021-09/2021-09-14-torokbecse-schlesinger-palota-botlatoko-emlektabla-zsinagoga2.jpg?h=854a7be2&amp;itok=wGEgK3F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235" y="3895267"/>
            <a:ext cx="4085492" cy="24924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83930" y="3021530"/>
            <a:ext cx="4724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200" dirty="0"/>
              <a:t>P</a:t>
            </a:r>
            <a:r>
              <a:rPr lang="en-US" sz="1200" dirty="0" err="1"/>
              <a:t>ostavlj</a:t>
            </a:r>
            <a:r>
              <a:rPr lang="sr-Latn-RS" sz="1200" dirty="0"/>
              <a:t>anje</a:t>
            </a:r>
            <a:r>
              <a:rPr lang="en-US" sz="1200" dirty="0"/>
              <a:t> </a:t>
            </a:r>
            <a:r>
              <a:rPr lang="en-US" sz="1200" dirty="0" err="1"/>
              <a:t>spomen</a:t>
            </a:r>
            <a:r>
              <a:rPr lang="en-US" sz="1200" dirty="0"/>
              <a:t> </a:t>
            </a:r>
            <a:r>
              <a:rPr lang="en-US" sz="1200" dirty="0" err="1"/>
              <a:t>obeležje</a:t>
            </a:r>
            <a:r>
              <a:rPr lang="en-US" sz="1200" dirty="0"/>
              <a:t> „</a:t>
            </a:r>
            <a:r>
              <a:rPr lang="en-US" sz="1200" dirty="0" err="1"/>
              <a:t>Kamen</a:t>
            </a:r>
            <a:r>
              <a:rPr lang="en-US" sz="1200" dirty="0"/>
              <a:t> </a:t>
            </a:r>
            <a:r>
              <a:rPr lang="en-US" sz="1200" dirty="0" err="1"/>
              <a:t>spoticanja</a:t>
            </a:r>
            <a:r>
              <a:rPr lang="en-US" sz="1200" dirty="0"/>
              <a:t>“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22431" y="6387766"/>
            <a:ext cx="1381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Šlezingerova</a:t>
            </a:r>
            <a:r>
              <a:rPr lang="en-US" sz="1200" dirty="0"/>
              <a:t> </a:t>
            </a:r>
            <a:r>
              <a:rPr lang="en-US" sz="1200" dirty="0" err="1"/>
              <a:t>palata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4982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515" y="0"/>
            <a:ext cx="9308124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r-Latn-RS" sz="3600" dirty="0">
                <a:solidFill>
                  <a:srgbClr val="0070C0"/>
                </a:solidFill>
              </a:rPr>
              <a:t>Medjunarodni Dan sećanja na Holokaust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3450" y="3061031"/>
            <a:ext cx="656638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Spomen-ploča ostala je na istom mestu i nakon adaptacije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2007. godine. Na ovo spomen-obeležje se polažu venci 27. januara svake godine, kada se obeležava Medjunarodni dan sećanja na Holokaust.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933450" y="1690688"/>
            <a:ext cx="65663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mestu gde se nala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ila sinagoga, posle rata podignut je restoran narodne ishrane.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Na inicijativu Jevrejske opštine grada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renjanina, koja je 1994. godine obnovljena, na tom objektu je 1997. postavljeno spomen-obeležje.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20220127_10320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957" y="1690688"/>
            <a:ext cx="2720193" cy="47787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33451" y="4985371"/>
            <a:ext cx="656638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Tekst na spomen-ploči napisan je na srpskom, hebrejskom i engleskom jeziku.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450" y="5631702"/>
            <a:ext cx="65663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>
                <a:latin typeface="Calibri" panose="020F0502020204030204" pitchFamily="34" charset="0"/>
                <a:cs typeface="Calibri" panose="020F0502020204030204" pitchFamily="34" charset="0"/>
              </a:rPr>
              <a:t>Tekst:  </a:t>
            </a:r>
            <a:r>
              <a:rPr lang="sr-Latn-RS" sz="1400" dirty="0"/>
              <a:t>U znak sećanja na jevrejsku zajednicu u Zrenjaninu i velelepnu sinagogu podignutu 1896. godine, a porušenu 1941. godine kada je deportovano 1288 Jevreja Zrenjanina i okoline. </a:t>
            </a:r>
          </a:p>
          <a:p>
            <a:r>
              <a:rPr lang="sr-Latn-RS" sz="1400" dirty="0"/>
              <a:t>Spomen ploču postavlja Jevrejska opština Zrenjanin u saradnji s gradom.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3661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novosti.rs/data/images/2022-06-24/240627_sinagoga-nova-tabla-1_iff.jpg?165605975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12536"/>
            <a:ext cx="5943600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2062" y="342362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RS" sz="1200" dirty="0"/>
              <a:t>Spomen – ploča</a:t>
            </a:r>
            <a:r>
              <a:rPr lang="en-US" sz="1200" dirty="0"/>
              <a:t>  </a:t>
            </a:r>
            <a:r>
              <a:rPr lang="en-US" sz="1200" dirty="0" err="1"/>
              <a:t>prethodna</a:t>
            </a:r>
            <a:r>
              <a:rPr lang="ru-RU" sz="1200" dirty="0"/>
              <a:t> </a:t>
            </a:r>
          </a:p>
          <a:p>
            <a:endParaRPr lang="ru-RU" sz="1200" dirty="0"/>
          </a:p>
        </p:txBody>
      </p:sp>
      <p:sp>
        <p:nvSpPr>
          <p:cNvPr id="5" name="Rectangle 4"/>
          <p:cNvSpPr/>
          <p:nvPr/>
        </p:nvSpPr>
        <p:spPr>
          <a:xfrm>
            <a:off x="6178062" y="6174886"/>
            <a:ext cx="28604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Spomen</a:t>
            </a:r>
            <a:r>
              <a:rPr lang="en-US" sz="1200" dirty="0"/>
              <a:t> </a:t>
            </a:r>
            <a:r>
              <a:rPr lang="en-US" sz="1200" dirty="0" err="1"/>
              <a:t>obele</a:t>
            </a:r>
            <a:r>
              <a:rPr lang="sr-Latn-RS" sz="1200" dirty="0"/>
              <a:t>žje</a:t>
            </a:r>
            <a:r>
              <a:rPr lang="en-US" sz="1200" dirty="0"/>
              <a:t> </a:t>
            </a:r>
            <a:r>
              <a:rPr lang="en-US" sz="1200" dirty="0" err="1"/>
              <a:t>danas</a:t>
            </a:r>
            <a:endParaRPr lang="en-US" sz="1200" dirty="0"/>
          </a:p>
        </p:txBody>
      </p:sp>
      <p:pic>
        <p:nvPicPr>
          <p:cNvPr id="6" name="Picture 5" descr="Polaganje venaca kod nekadašnje sinagoge u Zrenjaninu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4" y="247333"/>
            <a:ext cx="5342573" cy="3005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808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50731" y="215656"/>
            <a:ext cx="133731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                           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D O L A Z A K    J E V R E J A   U   V E L I K I   B E </a:t>
            </a:r>
            <a:r>
              <a:rPr lang="sr-Latn-RS" sz="3200" dirty="0">
                <a:solidFill>
                  <a:schemeClr val="accent1">
                    <a:lumMod val="75000"/>
                  </a:schemeClr>
                </a:solidFill>
              </a:rPr>
              <a:t>Č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K E R E K</a:t>
            </a:r>
          </a:p>
        </p:txBody>
      </p:sp>
      <p:sp>
        <p:nvSpPr>
          <p:cNvPr id="3" name="Rectangle 2"/>
          <p:cNvSpPr/>
          <p:nvPr/>
        </p:nvSpPr>
        <p:spPr>
          <a:xfrm>
            <a:off x="701964" y="1868438"/>
            <a:ext cx="10651836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prvi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put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pojavili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prostoru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današnje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Srbije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vreme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Rimskog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carstva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zajednice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Balkanu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bile male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sve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kasnog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15.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kada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bežali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španske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portugalske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inkvizicije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našli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utočište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teritorijama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Osmanskog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carstva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uključujući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Srbiju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zajednice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Balkanu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bile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prosperitetne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sve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do 1930-ih.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zajednica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Srbiji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gotovo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sasvim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uništena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holokaustu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tokom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Drugog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svetskog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rata.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Srpska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vlast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uglavnom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dobronamerna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prema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Jevrejima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Pod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vlašću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Miloša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Obrenovića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beogradska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zajednica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izdavala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svoj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sopstveni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novac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Knez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Mihailo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Obrenović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1861.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preuzeo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vlast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uveo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antijevrejska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ograničenja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Ovakav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stav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prema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Jevrejima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proizlazi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iz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istorijskog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konteksta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sredinom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19.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Evropi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SAD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buktao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antisemitizam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posledicu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imao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proterivanje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pogrome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jevrejskim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življem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Prve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porodice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doselile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Veliki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Bečkerek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oko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1760.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Prilikom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popisa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stanovništva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1839.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ukupno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1544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stanovnika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Velikom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Bečkereku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od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kojih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508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žitelja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izraelske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vere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Na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osnovu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popisa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obavljenog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januara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1857,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saznajemo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da je od 604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živeli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gradu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čak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428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rođeno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Velikom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Bečkereku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214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916" y="70339"/>
            <a:ext cx="5583115" cy="72763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r-Latn-RS" sz="3600" dirty="0">
                <a:solidFill>
                  <a:srgbClr val="0070C0"/>
                </a:solidFill>
              </a:rPr>
              <a:t>J E V R E J S K O   G R O B LJ E 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939494" y="985695"/>
            <a:ext cx="1025860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Cyrl-R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Jevrejsko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memorijalno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groblje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Zrenjaninu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nekadašnjem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Velikom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Bečkereku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Petrovgradu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otvoreno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je 1828.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 do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danas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je u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dva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navrata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bilo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premeštano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jedne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drugu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lokaciju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Prilikom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poslednjeg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izmeštanja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1986.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koje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bilo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praćeno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brojnim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propustima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skandalima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nije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sačinjen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popis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sahranjenih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lica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20220428_100338-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3" y="2963009"/>
            <a:ext cx="3906594" cy="312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53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31" y="3033346"/>
            <a:ext cx="3930163" cy="31410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086708" y="6174351"/>
            <a:ext cx="7634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Jevrejska</a:t>
            </a:r>
            <a:r>
              <a:rPr lang="en-US" sz="1200" dirty="0"/>
              <a:t> </a:t>
            </a:r>
            <a:r>
              <a:rPr lang="en-US" sz="1200" dirty="0" err="1"/>
              <a:t>opština</a:t>
            </a:r>
            <a:r>
              <a:rPr lang="en-US" sz="1200" dirty="0"/>
              <a:t> </a:t>
            </a:r>
            <a:r>
              <a:rPr lang="en-US" sz="1200" dirty="0" err="1"/>
              <a:t>Zrenjanin</a:t>
            </a:r>
            <a:r>
              <a:rPr lang="en-US" sz="1200" dirty="0"/>
              <a:t> je </a:t>
            </a:r>
            <a:r>
              <a:rPr lang="en-US" sz="1200" dirty="0" err="1"/>
              <a:t>odala</a:t>
            </a:r>
            <a:r>
              <a:rPr lang="en-US" sz="1200" dirty="0"/>
              <a:t> </a:t>
            </a:r>
            <a:r>
              <a:rPr lang="en-US" sz="1200" dirty="0" err="1"/>
              <a:t>počast</a:t>
            </a:r>
            <a:r>
              <a:rPr lang="en-US" sz="1200" dirty="0"/>
              <a:t> </a:t>
            </a:r>
            <a:r>
              <a:rPr lang="en-US" sz="1200" dirty="0" err="1"/>
              <a:t>žrtvama</a:t>
            </a:r>
            <a:r>
              <a:rPr lang="en-US" sz="1200" dirty="0"/>
              <a:t> </a:t>
            </a:r>
            <a:r>
              <a:rPr lang="en-US" sz="1200" dirty="0" err="1"/>
              <a:t>Holokausta</a:t>
            </a:r>
            <a:r>
              <a:rPr lang="en-US" sz="1200" dirty="0"/>
              <a:t> </a:t>
            </a:r>
            <a:r>
              <a:rPr lang="en-US" sz="1200" dirty="0" err="1"/>
              <a:t>polaganjem</a:t>
            </a:r>
            <a:r>
              <a:rPr lang="en-US" sz="1200" dirty="0"/>
              <a:t> </a:t>
            </a:r>
            <a:r>
              <a:rPr lang="en-US" sz="1200" dirty="0" err="1"/>
              <a:t>venca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Jevrejskom</a:t>
            </a:r>
            <a:r>
              <a:rPr lang="en-US" sz="1200" dirty="0"/>
              <a:t> </a:t>
            </a:r>
            <a:r>
              <a:rPr lang="en-US" sz="1200" dirty="0" err="1"/>
              <a:t>memorijalnom</a:t>
            </a:r>
            <a:r>
              <a:rPr lang="en-US" sz="1200" dirty="0"/>
              <a:t> </a:t>
            </a:r>
            <a:r>
              <a:rPr lang="en-US" sz="1200" dirty="0" err="1"/>
              <a:t>groblju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39494" y="2049740"/>
            <a:ext cx="1025860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Jom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Hašoa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- 28.04.2022.</a:t>
            </a:r>
            <a:r>
              <a:rPr lang="sr-Latn-RS" sz="1200" dirty="0">
                <a:solidFill>
                  <a:schemeClr val="accent1">
                    <a:lumMod val="75000"/>
                  </a:schemeClr>
                </a:solidFill>
              </a:rPr>
              <a:t>     -   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Izlaskom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Memorijalno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jevrejsko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groblje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obeležili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smo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Jom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Hašoa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obeležava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27.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nisana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dan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početka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ustanka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vašavskom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getu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u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znak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sećanja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6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miliona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ubijenih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Jevreja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vreme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Holokausta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ali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herojstvo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onih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pružili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otpor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okupatoru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 Na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spomenik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stradalima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položen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venac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kao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spomen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ploču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Poljoprivrednoj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školi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nekadašnjem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sabirnom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logoru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494" y="1609803"/>
            <a:ext cx="1016671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Iako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prvi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Jevreji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Bečkereku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spominju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1747.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ostaje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nepoznato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gde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oni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sahranjivali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svoje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mrtve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Usled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velikog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požara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avgusta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1807.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nestali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dragoceni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podaci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vezani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drugu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polovinu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XVIII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veka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ne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samo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o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Jevrejima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823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jozrenjanin.rs/wp-content/uploads/2022/04/IMG-818e848ce5ce483f59c64942e672d86f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53" y="417194"/>
            <a:ext cx="3560885" cy="27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s://jozrenjanin.rs/wp-content/uploads/2022/04/IMG-403942fca55229b802840eef86067d10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11" y="3552092"/>
            <a:ext cx="4292966" cy="330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s://jozrenjanin.rs/wp-content/uploads/2022/04/20220319_124958-scale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09" y="3472962"/>
            <a:ext cx="3864659" cy="307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jozrenjanin.rs/wp-content/uploads/2020/04/18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91" y="123031"/>
            <a:ext cx="4862145" cy="329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157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73154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Graditeljsko</a:t>
            </a:r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 err="1">
                <a:solidFill>
                  <a:srgbClr val="0070C0"/>
                </a:solidFill>
              </a:rPr>
              <a:t>nasledje</a:t>
            </a:r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 err="1">
                <a:solidFill>
                  <a:srgbClr val="0070C0"/>
                </a:solidFill>
              </a:rPr>
              <a:t>Jevreja</a:t>
            </a:r>
            <a:r>
              <a:rPr lang="en-US" dirty="0">
                <a:solidFill>
                  <a:srgbClr val="0070C0"/>
                </a:solidFill>
              </a:rPr>
              <a:t>  u  </a:t>
            </a:r>
            <a:r>
              <a:rPr lang="en-US" dirty="0" err="1">
                <a:solidFill>
                  <a:srgbClr val="0070C0"/>
                </a:solidFill>
              </a:rPr>
              <a:t>Zrenjaninu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822572"/>
            <a:ext cx="9774115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Deo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graditeljskog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nasleđa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zajednice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je, od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svog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naseljavanja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Veliki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Bečkerek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stradanja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užasnom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zločinu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zvanom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HOLOKAUST 1941.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dala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veliki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doprinos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kulturnom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privrednom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ekonomskom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napretku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grada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Veoma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mali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broj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preživelih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potomaka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stradalih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osnovali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nakon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rata,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Jevrejsku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opštinu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Zrenjanin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nastoji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očuva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sećanje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zajednicu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njen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značaj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periodu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oblikovanja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građanskog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društva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ovoj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sredini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849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rcf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926" y="1157765"/>
            <a:ext cx="2614002" cy="34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88999" y="4708975"/>
            <a:ext cx="1772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Zgrada</a:t>
            </a:r>
            <a:r>
              <a:rPr lang="en-US" sz="1200" dirty="0"/>
              <a:t> </a:t>
            </a:r>
            <a:r>
              <a:rPr lang="en-US" sz="1200" dirty="0" err="1"/>
              <a:t>Vilmoša</a:t>
            </a:r>
            <a:r>
              <a:rPr lang="en-US" sz="1200" dirty="0"/>
              <a:t> </a:t>
            </a:r>
            <a:r>
              <a:rPr lang="en-US" sz="1200" dirty="0" err="1"/>
              <a:t>Hercfelda</a:t>
            </a:r>
            <a:endParaRPr lang="en-US" sz="1200" dirty="0"/>
          </a:p>
        </p:txBody>
      </p:sp>
      <p:pic>
        <p:nvPicPr>
          <p:cNvPr id="1028" name="Picture 4" descr="zgrada samuela frajnd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62" y="389396"/>
            <a:ext cx="2048608" cy="25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47179" y="2974739"/>
            <a:ext cx="1675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Zgrada</a:t>
            </a:r>
            <a:r>
              <a:rPr lang="en-US" sz="1200" dirty="0"/>
              <a:t> </a:t>
            </a:r>
            <a:r>
              <a:rPr lang="en-US" sz="1200" dirty="0" err="1"/>
              <a:t>Samuela</a:t>
            </a:r>
            <a:r>
              <a:rPr lang="en-US" sz="1200" dirty="0"/>
              <a:t> </a:t>
            </a:r>
            <a:r>
              <a:rPr lang="en-US" sz="1200" dirty="0" err="1"/>
              <a:t>Frajnda</a:t>
            </a:r>
            <a:endParaRPr lang="en-US" sz="1200" dirty="0"/>
          </a:p>
        </p:txBody>
      </p:sp>
      <p:pic>
        <p:nvPicPr>
          <p:cNvPr id="6" name="Picture 5" descr="http://www.zrenjaninheritage.com/wp-content/uploads/2014/04/DSC_0018saj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5" y="413551"/>
            <a:ext cx="2787100" cy="23692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12645" y="2945424"/>
            <a:ext cx="20565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Kuća</a:t>
            </a:r>
            <a:r>
              <a:rPr lang="en-US" sz="1200" dirty="0"/>
              <a:t> </a:t>
            </a:r>
            <a:r>
              <a:rPr lang="en-US" sz="1200" dirty="0" err="1"/>
              <a:t>Karolj</a:t>
            </a:r>
            <a:r>
              <a:rPr lang="en-US" sz="1200" dirty="0"/>
              <a:t> </a:t>
            </a:r>
            <a:r>
              <a:rPr lang="en-US" sz="1200" dirty="0" err="1"/>
              <a:t>Langa</a:t>
            </a:r>
            <a:r>
              <a:rPr lang="en-US" sz="1200" dirty="0"/>
              <a:t>, </a:t>
            </a:r>
            <a:r>
              <a:rPr lang="en-US" sz="1200" dirty="0" err="1"/>
              <a:t>Sarajlijina</a:t>
            </a:r>
            <a:r>
              <a:rPr lang="en-US" sz="1200" dirty="0"/>
              <a:t> 5</a:t>
            </a:r>
          </a:p>
        </p:txBody>
      </p:sp>
      <p:pic>
        <p:nvPicPr>
          <p:cNvPr id="8" name="Picture 2" descr="Mencer palata fasada iz glavne ulic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5" y="3483829"/>
            <a:ext cx="3366064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2645" y="5708199"/>
            <a:ext cx="1085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Palata</a:t>
            </a:r>
            <a:r>
              <a:rPr lang="en-US" sz="1200" dirty="0"/>
              <a:t> </a:t>
            </a:r>
            <a:r>
              <a:rPr lang="en-US" sz="1200" dirty="0" err="1"/>
              <a:t>Mencer</a:t>
            </a:r>
            <a:endParaRPr lang="en-US" sz="1200" dirty="0"/>
          </a:p>
        </p:txBody>
      </p:sp>
      <p:pic>
        <p:nvPicPr>
          <p:cNvPr id="10" name="Picture 4" descr="isecak iz novina grinba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62" y="3357056"/>
            <a:ext cx="2048608" cy="29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51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x - 1 B Zgrada Karla Helmbolda Sheherezada.jg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5" y="444257"/>
            <a:ext cx="3200401" cy="48926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92380" y="5336930"/>
            <a:ext cx="2968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Zgrada</a:t>
            </a:r>
            <a:r>
              <a:rPr lang="en-US" sz="1200" dirty="0"/>
              <a:t> </a:t>
            </a:r>
            <a:r>
              <a:rPr lang="en-US" sz="1200" dirty="0" err="1"/>
              <a:t>zlatara</a:t>
            </a:r>
            <a:r>
              <a:rPr lang="en-US" sz="1200" dirty="0"/>
              <a:t> Karla </a:t>
            </a:r>
            <a:r>
              <a:rPr lang="en-US" sz="1200" dirty="0" err="1"/>
              <a:t>Helmbolda</a:t>
            </a:r>
            <a:r>
              <a:rPr lang="en-US" sz="1200" dirty="0"/>
              <a:t> (</a:t>
            </a:r>
            <a:r>
              <a:rPr lang="en-US" sz="1200" dirty="0" err="1"/>
              <a:t>Šeherezada</a:t>
            </a:r>
            <a:r>
              <a:rPr lang="en-US" sz="1200" dirty="0"/>
              <a:t>)</a:t>
            </a:r>
          </a:p>
        </p:txBody>
      </p:sp>
      <p:pic>
        <p:nvPicPr>
          <p:cNvPr id="1026" name="Picture 2" descr="http://www.zrenjaninheritage.com/wp-content/uploads/2012/10/Stara-slikaAA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30" y="322751"/>
            <a:ext cx="3851308" cy="531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07395" y="5635870"/>
            <a:ext cx="21075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Fotografija</a:t>
            </a:r>
            <a:r>
              <a:rPr lang="en-US" sz="1200" dirty="0"/>
              <a:t> </a:t>
            </a:r>
            <a:r>
              <a:rPr lang="en-US" sz="1200" dirty="0" err="1"/>
              <a:t>sa</a:t>
            </a:r>
            <a:r>
              <a:rPr lang="en-US" sz="1200" dirty="0"/>
              <a:t> </a:t>
            </a:r>
            <a:r>
              <a:rPr lang="en-US" sz="1200" dirty="0" err="1"/>
              <a:t>početka</a:t>
            </a:r>
            <a:r>
              <a:rPr lang="en-US" sz="1200" dirty="0"/>
              <a:t> 20. </a:t>
            </a:r>
            <a:r>
              <a:rPr lang="en-US" sz="1200" dirty="0" err="1"/>
              <a:t>veka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6879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4385" y="110380"/>
            <a:ext cx="5609493" cy="92276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F E R E N C   K E M E NJ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Zrenjanin obeležava 160 godina od rođenja Ferenca Kemenja - JMU  Radio-televizija Vojvod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62" y="1218614"/>
            <a:ext cx="4911969" cy="40216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762681" y="5178643"/>
            <a:ext cx="4062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Spomenik u aleji velikana u Karađorđevom parku</a:t>
            </a:r>
            <a:r>
              <a:rPr lang="pl-PL" dirty="0"/>
              <a:t> </a:t>
            </a:r>
            <a:r>
              <a:rPr lang="pl-PL" sz="1200" dirty="0"/>
              <a:t>u Zrenjaninu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402214" y="5775948"/>
            <a:ext cx="60960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Pred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kraj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Drugog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svetskog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rata,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iz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straha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će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biti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deportovan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zbog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jevrejskog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porekla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21.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novembra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1944.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podrumu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kuće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Budimpešti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Kemenj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njegova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supruga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izvršili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samoubistvo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214" y="1465019"/>
            <a:ext cx="6096000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Ferenc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Kemenj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rodio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se 17.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jula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1860.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Velikom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Bečkereku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jevrejskoj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porodici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čije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prvobitno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prezime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prema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nekim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podacima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bilo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sr-Latn-R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rodnom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gradu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pohađao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Pijarističku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gimnaziju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nakon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mature 1879.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nastavio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školovanje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Štugartu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studijama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germanistike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sr-Latn-R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Zatim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Budimpešti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studirao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matematiku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fiziku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akon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što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1884.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stekao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pravo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predaje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ova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dva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predmeta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gimnaziji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otisnuo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se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Pariz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studije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romanistike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02214" y="3154688"/>
            <a:ext cx="6096000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Predavanja je slušao na Kolež de Fransu i Sorboni, a u tamošnjim studentskim krugovima upoznao se sa Pjerom de Kubertenom, čije su ideje o sportu kao osnovi reforme obrazovanja izvršile veliki uticaj na Kemenja kao pedagoga.   </a:t>
            </a:r>
          </a:p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Istoričari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olimpijskog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pokreta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utvrdili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da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Kemenj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predložio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Kubertenu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obnovi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antičke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Olimpijske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igre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412576" y="4399841"/>
            <a:ext cx="60960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Kemenj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početkom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1894.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dobio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pismo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od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Kubertena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pozvao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Međunarodni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sportski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kongres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Održao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Sorboni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poslednjeg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dana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kongresa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23.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juna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osnovan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MOK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2214" y="5316968"/>
            <a:ext cx="6096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Iako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Kemenj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prisutan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Parizu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Kuberten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imenovao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člana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MOK 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62681" y="5563228"/>
            <a:ext cx="5111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USADIO IM DUH OLIMPIZMA</a:t>
            </a:r>
            <a:r>
              <a:rPr lang="en-US" sz="1400" dirty="0"/>
              <a:t>: </a:t>
            </a:r>
            <a:r>
              <a:rPr lang="en-US" sz="1400" dirty="0" err="1"/>
              <a:t>Zrenjaninci</a:t>
            </a:r>
            <a:r>
              <a:rPr lang="en-US" sz="1400" dirty="0"/>
              <a:t> ne </a:t>
            </a:r>
            <a:r>
              <a:rPr lang="en-US" sz="1400" dirty="0" err="1"/>
              <a:t>zaboravljaju</a:t>
            </a:r>
            <a:r>
              <a:rPr lang="en-US" sz="1400" dirty="0"/>
              <a:t> </a:t>
            </a:r>
            <a:r>
              <a:rPr lang="en-US" sz="1400" dirty="0" err="1"/>
              <a:t>dr</a:t>
            </a:r>
            <a:r>
              <a:rPr lang="en-US" sz="1400" dirty="0"/>
              <a:t> </a:t>
            </a:r>
            <a:r>
              <a:rPr lang="en-US" sz="1400" dirty="0" err="1"/>
              <a:t>Ferenca</a:t>
            </a:r>
            <a:r>
              <a:rPr lang="en-US" sz="1400" dirty="0"/>
              <a:t> </a:t>
            </a:r>
            <a:r>
              <a:rPr lang="en-US" sz="1400" dirty="0" err="1"/>
              <a:t>Kemenja</a:t>
            </a:r>
            <a:r>
              <a:rPr lang="en-US" sz="1400" dirty="0"/>
              <a:t>, </a:t>
            </a:r>
            <a:r>
              <a:rPr lang="en-US" sz="1400" dirty="0" err="1"/>
              <a:t>jednog</a:t>
            </a:r>
            <a:r>
              <a:rPr lang="en-US" sz="1400" dirty="0"/>
              <a:t> od </a:t>
            </a:r>
            <a:r>
              <a:rPr lang="en-US" sz="1400" dirty="0" err="1"/>
              <a:t>tvoraca</a:t>
            </a:r>
            <a:r>
              <a:rPr lang="en-US" sz="1400" dirty="0"/>
              <a:t> </a:t>
            </a:r>
            <a:r>
              <a:rPr lang="en-US" sz="1400" dirty="0" err="1"/>
              <a:t>modernih</a:t>
            </a:r>
            <a:r>
              <a:rPr lang="en-US" sz="1400" dirty="0"/>
              <a:t> </a:t>
            </a:r>
            <a:r>
              <a:rPr lang="en-US" sz="1400" dirty="0" err="1"/>
              <a:t>Olimpijskih</a:t>
            </a:r>
            <a:r>
              <a:rPr lang="en-US" sz="1400" dirty="0"/>
              <a:t> </a:t>
            </a:r>
            <a:r>
              <a:rPr lang="en-US" sz="1400" dirty="0" err="1"/>
              <a:t>igara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8758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torij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22" y="597876"/>
            <a:ext cx="9942346" cy="611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17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015" y="118941"/>
            <a:ext cx="6538546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           J E V R E J S K A   U L I C A</a:t>
            </a:r>
          </a:p>
        </p:txBody>
      </p:sp>
      <p:sp>
        <p:nvSpPr>
          <p:cNvPr id="3" name="Rectangle 2"/>
          <p:cNvSpPr/>
          <p:nvPr/>
        </p:nvSpPr>
        <p:spPr>
          <a:xfrm>
            <a:off x="964223" y="1336321"/>
            <a:ext cx="103251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ulica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ulica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nosi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narodu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živeo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kvart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obuhvatao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Sarajlijinu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ulicu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Najvrednija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građevina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nalazila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uglu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Sarajlijine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sinagoga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porušena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1941.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Na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njenom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mestu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danas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nalazi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poslovno-stambena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zgrada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964223" y="2492470"/>
            <a:ext cx="103251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Šlola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bibliotka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rabinat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karakterističnih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građevina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kojima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 grad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ponosi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treba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istaći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monumentalnu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jednospratnicu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stilu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romantizma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podignutu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preko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puta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sinagoge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njoj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nalazila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iša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osnovna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škola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biblioteka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danas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filijala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NSZ).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blizini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zgrada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opštine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Rabinat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čija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fasada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raskošno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dekorisana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964223" y="3758562"/>
            <a:ext cx="103251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Monumentalna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jednospratna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zgrada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podignuta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potrebe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jevrejske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Više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osnovne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škole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funkci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nis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 1902.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је Је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vr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еј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sk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isp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о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pštin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zgradu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gr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du. Tada p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drž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šk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 s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Gimn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zi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је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ао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 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је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nj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е. 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 1961. g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 do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danas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upr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vl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ја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nj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zgr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im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ci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ln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služb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šl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ја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nj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 –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fili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ја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Zr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nj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64223" y="5143390"/>
            <a:ext cx="103251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parceli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pored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sinagoge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krajem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19.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izgrađen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Rabinat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odnosno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kuća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kojoj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živeo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Rabin.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Zanimljivo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napomenuti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da je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kući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nalazila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tom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mestu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srušena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zbog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zidanja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Rabinata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živeo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svoje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smrti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poznati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bečkerečki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slikar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Jozef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Gojgner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852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zrenjaninheritage.com/wp-content/uploads/2014/04/Sinagoga-i-kucasaj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4" y="152644"/>
            <a:ext cx="5002653" cy="60898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6878" y="624253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Fotografija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početka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20.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veka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kojoj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vidi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Rabinova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kuća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deo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Sinagoge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http://www.zrenjaninheritage.com/wp-content/uploads/2014/04/DSC09448sajt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77" y="330664"/>
            <a:ext cx="5070231" cy="40479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45824" y="4378570"/>
            <a:ext cx="22684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accent1">
                    <a:lumMod val="75000"/>
                  </a:schemeClr>
                </a:solidFill>
              </a:rPr>
              <a:t>Jevrejska Viša osnovna škola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m svetog društva Hevre Kadiše u Velikom Bečkerek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3" y="1620924"/>
            <a:ext cx="2756658" cy="4498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6046" y="6119411"/>
            <a:ext cx="31582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Dom </a:t>
            </a:r>
            <a:r>
              <a:rPr lang="en-US" sz="1000" dirty="0" err="1"/>
              <a:t>svetog</a:t>
            </a:r>
            <a:r>
              <a:rPr lang="en-US" sz="1000" dirty="0"/>
              <a:t> </a:t>
            </a:r>
            <a:r>
              <a:rPr lang="en-US" sz="1000" dirty="0" err="1"/>
              <a:t>društva</a:t>
            </a:r>
            <a:r>
              <a:rPr lang="en-US" sz="1000" dirty="0"/>
              <a:t> „</a:t>
            </a:r>
            <a:r>
              <a:rPr lang="en-US" sz="1000" dirty="0" err="1"/>
              <a:t>Hevre</a:t>
            </a:r>
            <a:r>
              <a:rPr lang="en-US" sz="1000" dirty="0"/>
              <a:t> </a:t>
            </a:r>
            <a:r>
              <a:rPr lang="en-US" sz="1000" dirty="0" err="1"/>
              <a:t>Kadiše</a:t>
            </a:r>
            <a:r>
              <a:rPr lang="en-US" sz="1000" dirty="0"/>
              <a:t>” u </a:t>
            </a:r>
            <a:r>
              <a:rPr lang="en-US" sz="1000" dirty="0" err="1"/>
              <a:t>Velikom</a:t>
            </a:r>
            <a:r>
              <a:rPr lang="en-US" sz="1000" dirty="0"/>
              <a:t> </a:t>
            </a:r>
            <a:r>
              <a:rPr lang="en-US" sz="1000" dirty="0" err="1"/>
              <a:t>Bečkereku</a:t>
            </a:r>
            <a:endParaRPr lang="en-US" sz="1000" dirty="0"/>
          </a:p>
        </p:txBody>
      </p:sp>
      <p:pic>
        <p:nvPicPr>
          <p:cNvPr id="4" name="Picture 3" descr="http://www.zrenjaninheritage.com/wp-content/uploads/2014/04/DSC_0066saj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08" y="3776906"/>
            <a:ext cx="3909646" cy="25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833794" y="6365631"/>
            <a:ext cx="8739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Ulična</a:t>
            </a:r>
            <a:r>
              <a:rPr lang="en-US" sz="1000" dirty="0"/>
              <a:t> </a:t>
            </a:r>
            <a:r>
              <a:rPr lang="en-US" sz="1000" dirty="0" err="1"/>
              <a:t>fasada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3848100" y="2529613"/>
            <a:ext cx="60960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Vlasništvo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nad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zgradom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danas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podeljeno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više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stanara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korisnika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ne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održavaju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lošem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stanju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zapuštene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fasade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Umesto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originalne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drvene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kapije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postavljena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neugledna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metalna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slika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dole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desno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8540" y="465964"/>
            <a:ext cx="608031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Dom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Hevre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Kadiše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Jevrejska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12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8100" y="1854229"/>
            <a:ext cx="6096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Zgradu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projektovao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arhitekta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Ištvan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Nađ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Šeder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iz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Kiškunhalaša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1909.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izvedena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1910.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5974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sr-Latn-RS" dirty="0"/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Sinagoge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Velikom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Be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čkereku (Zrenjaninu)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1887" y="2852876"/>
            <a:ext cx="10413023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 Kada su Jevreji finansijski dovoljno ojačali,  1896. godine izgradili su novu sinagogu po projektu budimpeštanskog arhitekte jevrejina – Lipota Baumhora. 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Nova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sinagoga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izgradjena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mestu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poru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š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ene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stare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sinagoge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sr-Latn-RS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sz="1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Radovi na izgradnji nove sinagoge započeti su u proleće 1894.godina. Izgradnju su svojim novčanim prilozima pomogli mnogi gradjani Bečkereka. Medju njima je osim Jevreja, bio i nemali broj Srba, Madjara i Nemaca, o čemu svedoče sačuvani spiskovi priloženika.</a:t>
            </a:r>
          </a:p>
          <a:p>
            <a:endParaRPr lang="sr-Latn-RS" sz="1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Za gradjenje sinagoge, u tzv. Mavarskom stilu, upotrebljen je raznobojan materijal, po preporuci arhitekte, nabavljen sa ra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nih strana sveta.</a:t>
            </a:r>
          </a:p>
          <a:p>
            <a:endParaRPr lang="sr-Latn-RS" sz="1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Unutrašnjost sinagoge bila je osvetljena električnim svetlom, što je bila novost u to vreme jer je elktrična struja tek stigla u grad.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1887" y="2140977"/>
            <a:ext cx="1041302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Prva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sinagoga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ovom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gradu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sagrađena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još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1847.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koristila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sve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do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početka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1894.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godine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kada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rušenje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bilo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neizbežno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Ta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zgrada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bila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dvospratna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kuća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kojoj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velika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sala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gornjem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spratu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koristila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verske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usluge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Bila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skromnog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izgleda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dimenzija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1887" y="5288324"/>
            <a:ext cx="997780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  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</a:rPr>
              <a:t>Jevrejska sinagoga, srpski Uspenski hram i rimokatolička crkva sv. Ivana Nepomuka, spojenih imaginarnim linijama, činile su idealnu sliku trougla. Ova slika je narušena rušenjem sinagoge 1941. godine.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7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NAGOGA U ZRENJANIN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39" y="699330"/>
            <a:ext cx="4305838" cy="31253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46015" y="4563208"/>
            <a:ext cx="10208138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Crtež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sz="1200" dirty="0">
                <a:solidFill>
                  <a:schemeClr val="accent1">
                    <a:lumMod val="75000"/>
                  </a:schemeClr>
                </a:solidFill>
              </a:rPr>
              <a:t>zgrade prvobitne sinagoge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je </a:t>
            </a:r>
            <a:r>
              <a:rPr lang="sr-Latn-RS" sz="1200" dirty="0">
                <a:solidFill>
                  <a:schemeClr val="accent1">
                    <a:lumMod val="75000"/>
                  </a:schemeClr>
                </a:solidFill>
              </a:rPr>
              <a:t>u Velikom Bečkereku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urađen</a:t>
            </a:r>
            <a:r>
              <a:rPr lang="sr-Latn-RS" sz="1200" dirty="0">
                <a:solidFill>
                  <a:schemeClr val="accent1">
                    <a:lumMod val="75000"/>
                  </a:schemeClr>
                </a:solidFill>
              </a:rPr>
              <a:t> je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prema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skici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Teodosija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Turnera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jednog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od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retkih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građana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Zrenjanina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koji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još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pamtio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ovu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zgradu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njen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izgled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zabeležio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sećanju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svojoj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93. </a:t>
            </a:r>
            <a:r>
              <a:rPr lang="sr-Latn-RS" sz="1200" dirty="0" err="1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odini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://zrikipedia.com/images/thumb/0/04/%D0%92%D0%B5%D0%BB%D0%B8%D0%BA%D0%BE%D0%B1%D0%B5%D1%87%D0%BA%D0%B5%D1%80%D0%B5%D1%87%D0%BA%D0%B0_%28%D0%BF%D0%B5%D1%82%D1%80%D0%BE%D0%B2%D0%B3%D1%80%D0%B0%D0%B4%D1%81%D0%BA%D0%B0%29_%D1%81%D0%B8%D0%BD%D0%B0%D0%B3%D0%BE%D0%B3%D0%B0.jpg/400px-%D0%92%D0%B5%D0%BB%D0%B8%D0%BA%D0%BE%D0%B1%D0%B5%D1%87%D0%BA%D0%B5%D1%80%D0%B5%D1%87%D0%BA%D0%B0_%28%D0%BF%D0%B5%D1%82%D1%80%D0%BE%D0%B2%D0%B3%D1%80%D0%B0%D0%B4%D1%81%D0%BA%D0%B0%29_%D1%81%D0%B8%D0%BD%D0%B0%D0%B3%D0%BE%D0%B3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259" y="831483"/>
            <a:ext cx="3810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03875" y="3527059"/>
            <a:ext cx="29355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V</a:t>
            </a:r>
            <a:r>
              <a:rPr lang="sr-Latn-RS" sz="1200" dirty="0"/>
              <a:t>elikobečkerečka (petrovgradska) sinagoga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1009648" y="5433876"/>
            <a:ext cx="10244505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ꙮ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R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Velikobečkerečka /petrovgradska sinagoga je naziv za jevrejski hram  koji je postojao u velikom Bečkereku i Petrovgradu od 1896. do 1941. godine. Nalazi se na uglu današnje </a:t>
            </a:r>
            <a:r>
              <a:rPr lang="sr-Cyrl-R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sz="1200" dirty="0">
                <a:solidFill>
                  <a:schemeClr val="accent1">
                    <a:lumMod val="75000"/>
                  </a:schemeClr>
                </a:solidFill>
              </a:rPr>
              <a:t>Jevrejske i Sarajlijine ulice, u delu užeg gradskog jezgra koji se ranije nazivao „ Čivutski sokak“ zbog brojne jevrejske populacije koja je tu živela. Projektovao ju je mađarski arhitekta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jevrejskog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porekla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sz="1200" dirty="0">
                <a:solidFill>
                  <a:schemeClr val="accent1">
                    <a:lumMod val="75000"/>
                  </a:schemeClr>
                </a:solidFill>
              </a:rPr>
              <a:t> Lipot Baumhorn. Građena je od 1894. do 1896 godine. Svečano je osveštana 17. avgusta 1896. godine za 66. rođendan cara Franca Jozefa. Srušena je u aprilu 1941. godine, tokom nemačke okupacije.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4969" y="3824654"/>
            <a:ext cx="32299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200" dirty="0"/>
              <a:t>Zgrada prvobitne sinagoge u Velikom Bečkereku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525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:Ентеријер великобечкеречке синагоге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5" y="397998"/>
            <a:ext cx="7406635" cy="506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74109" y="5798717"/>
            <a:ext cx="4938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200" dirty="0"/>
              <a:t>Unutrašnjost velikobečkerečke sinagoge. Fotografija je publikovana u knjizi o arhitekti sinagoge Lipotu Baumhornu iz 1999. godine. Čuva se u Jevrejskoj opštini Zrenjanin</a:t>
            </a:r>
            <a:endParaRPr lang="en-US" sz="1200" dirty="0"/>
          </a:p>
        </p:txBody>
      </p:sp>
      <p:pic>
        <p:nvPicPr>
          <p:cNvPr id="4" name="Picture 3" descr="http://zrikipedia.com/images/c/ce/%D0%9B%D0%B8%D0%BF%D0%BE%D1%82_%D0%91%D0%B0%D1%83%D0%BC%D1%85%D0%BE%D1%80%D0%B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30" y="2200103"/>
            <a:ext cx="2854325" cy="34601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117063" y="5660218"/>
            <a:ext cx="2735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200" dirty="0"/>
              <a:t>Lipot Baumhorn </a:t>
            </a:r>
            <a:r>
              <a:rPr lang="sr-Cyrl-RS" sz="1200" dirty="0"/>
              <a:t> (1860-1932), </a:t>
            </a:r>
            <a:r>
              <a:rPr lang="sr-Latn-RS" sz="1200" dirty="0"/>
              <a:t>arhitekta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3510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</TotalTime>
  <Words>4044</Words>
  <Application>Microsoft Office PowerPoint</Application>
  <PresentationFormat>Widescreen</PresentationFormat>
  <Paragraphs>190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                            D O L A Z A K    J E V R E J A   U   V E L I K I   B E Č K E R E K</vt:lpstr>
      <vt:lpstr>            J E V R E J S K A   U L I C A</vt:lpstr>
      <vt:lpstr>PowerPoint Presentation</vt:lpstr>
      <vt:lpstr>PowerPoint Presentation</vt:lpstr>
      <vt:lpstr>  Sinagoge u Velikom Bečkereku (Zrenjaninu)</vt:lpstr>
      <vt:lpstr>PowerPoint Presentation</vt:lpstr>
      <vt:lpstr>PowerPoint Presentation</vt:lpstr>
      <vt:lpstr>R U Š E NJ E  S I N A G O G E  -  O R G U LJ E</vt:lpstr>
      <vt:lpstr>PowerPoint Presentation</vt:lpstr>
      <vt:lpstr>O S T A C I   S I N A G O G E</vt:lpstr>
      <vt:lpstr>PowerPoint Presentation</vt:lpstr>
      <vt:lpstr>R U Ž A   Š U L M A N   -  revolucionarka</vt:lpstr>
      <vt:lpstr>PowerPoint Presentation</vt:lpstr>
      <vt:lpstr>PRVA  ŽRTVA  FAŠISTIČKOG  TERORA  U  PETROVGRADU</vt:lpstr>
      <vt:lpstr>PowerPoint Presentation</vt:lpstr>
      <vt:lpstr>Deportacija Jevreja Zrenjanina i okoline    –    18.08.1941. Zrenjanin </vt:lpstr>
      <vt:lpstr>PowerPoint Presentation</vt:lpstr>
      <vt:lpstr>PowerPoint Presentation</vt:lpstr>
      <vt:lpstr>PowerPoint Presentation</vt:lpstr>
      <vt:lpstr>K A M E N   S P O T I C A NJ A</vt:lpstr>
      <vt:lpstr>PowerPoint Presentation</vt:lpstr>
      <vt:lpstr>PowerPoint Presentation</vt:lpstr>
      <vt:lpstr>„K A M E N   S P O T I C A NJ A“  P O S T A V LJ E N   N A   A D R E S I</vt:lpstr>
      <vt:lpstr>PowerPoint Presentation</vt:lpstr>
      <vt:lpstr>  </vt:lpstr>
      <vt:lpstr>Medjunarodni Dan sećanja na Holokaust </vt:lpstr>
      <vt:lpstr>PowerPoint Presentation</vt:lpstr>
      <vt:lpstr>J E V R E J S K O   G R O B LJ E  </vt:lpstr>
      <vt:lpstr>PowerPoint Presentation</vt:lpstr>
      <vt:lpstr>Graditeljsko  nasledje  Jevreja  u  Zrenjaninu</vt:lpstr>
      <vt:lpstr>PowerPoint Presentation</vt:lpstr>
      <vt:lpstr>PowerPoint Presentation</vt:lpstr>
      <vt:lpstr>F E R E N C   K E M E NJ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Erne i Jasmina</dc:creator>
  <cp:lastModifiedBy>Raka Levi</cp:lastModifiedBy>
  <cp:revision>124</cp:revision>
  <dcterms:created xsi:type="dcterms:W3CDTF">2022-08-14T15:57:19Z</dcterms:created>
  <dcterms:modified xsi:type="dcterms:W3CDTF">2022-08-26T19:16:46Z</dcterms:modified>
</cp:coreProperties>
</file>