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69" r:id="rId11"/>
    <p:sldId id="273" r:id="rId12"/>
    <p:sldId id="274" r:id="rId13"/>
    <p:sldId id="275" r:id="rId14"/>
    <p:sldId id="276" r:id="rId15"/>
    <p:sldId id="278" r:id="rId16"/>
    <p:sldId id="277" r:id="rId17"/>
    <p:sldId id="279" r:id="rId18"/>
    <p:sldId id="280" r:id="rId19"/>
    <p:sldId id="281" r:id="rId20"/>
    <p:sldId id="282" r:id="rId21"/>
    <p:sldId id="283" r:id="rId22"/>
    <p:sldId id="308" r:id="rId23"/>
    <p:sldId id="311" r:id="rId24"/>
    <p:sldId id="310" r:id="rId25"/>
    <p:sldId id="312" r:id="rId26"/>
    <p:sldId id="287" r:id="rId27"/>
    <p:sldId id="286" r:id="rId28"/>
    <p:sldId id="288" r:id="rId29"/>
    <p:sldId id="289" r:id="rId30"/>
    <p:sldId id="291" r:id="rId31"/>
    <p:sldId id="295" r:id="rId32"/>
    <p:sldId id="297" r:id="rId33"/>
    <p:sldId id="309" r:id="rId34"/>
    <p:sldId id="293" r:id="rId35"/>
    <p:sldId id="294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0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8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0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94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0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5A0B21F-EF3B-4B59-8773-DA7145511A0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05B6C09-3DC9-435C-B46F-A880C42C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48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78441"/>
            <a:ext cx="11471565" cy="1739347"/>
          </a:xfrm>
        </p:spPr>
        <p:txBody>
          <a:bodyPr>
            <a:normAutofit/>
          </a:bodyPr>
          <a:lstStyle/>
          <a:p>
            <a:r>
              <a:rPr lang="sr-Cyrl-RS" sz="6600" dirty="0"/>
              <a:t>З р е њ а н и н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854" y="3978666"/>
            <a:ext cx="9144000" cy="1309255"/>
          </a:xfrm>
        </p:spPr>
        <p:txBody>
          <a:bodyPr>
            <a:normAutofit/>
          </a:bodyPr>
          <a:lstStyle/>
          <a:p>
            <a:r>
              <a:rPr lang="sr-Cyrl-RS" sz="4400" dirty="0">
                <a:solidFill>
                  <a:schemeClr val="bg2">
                    <a:lumMod val="50000"/>
                  </a:schemeClr>
                </a:solidFill>
              </a:rPr>
              <a:t>Од настанка до данас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1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renjani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28" y="38433"/>
            <a:ext cx="8230980" cy="61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9491" y="6211669"/>
            <a:ext cx="8364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●  1820. –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Изграђена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Жупанијска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зграда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данашња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Градска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кућа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1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Име   града   Зрењанин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Nh zrenjanin zark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98" y="2479431"/>
            <a:ext cx="1911233" cy="31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02919" y="2061398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1600" dirty="0"/>
              <a:t>●  </a:t>
            </a:r>
            <a:r>
              <a:rPr lang="sr-Cyrl-RS" sz="1600" b="1" dirty="0"/>
              <a:t>Жарко Зрењанин Уча </a:t>
            </a:r>
            <a:r>
              <a:rPr lang="sr-Cyrl-RS" sz="1600" dirty="0"/>
              <a:t>(Избиште, код Вршца, 11. септембар 1902 — Павлиш, код Вршца, 4. новембар 1942) био је револуционар, учесник Народноослободилачке борбе, један од организатора устанка у Војводини и народни херој Југославије. </a:t>
            </a:r>
          </a:p>
          <a:p>
            <a:endParaRPr lang="sr-Cyrl-RS" sz="1600" dirty="0"/>
          </a:p>
          <a:p>
            <a:r>
              <a:rPr lang="sr-Cyrl-RS" sz="1600" dirty="0"/>
              <a:t>●   Након окупације Југославије, 1941. године организовао је припреме за ослободилачку борбу у Војводини. Највише је радио у Банату и иницијатор је стварања партизанских одреда и њихових првих оружаних акција. После тешких удараца које су организације КПЈ у Банату и Бачкој претрпеле у лето и јесен 1941, радио је на њиховом обнављању. Погинуо је у сукобу са окупаторским снагама, које су новембра 1942. године опколиле кућу у Павлишу, у којој се налазио.                                                                                                                         </a:t>
            </a:r>
          </a:p>
          <a:p>
            <a:endParaRPr lang="sr-Cyrl-RS" sz="1600" dirty="0"/>
          </a:p>
          <a:p>
            <a:r>
              <a:rPr lang="sr-Cyrl-RS" sz="1600" dirty="0"/>
              <a:t>●  За народног хероја је проглашен 5. децембра 1944. година, а </a:t>
            </a:r>
            <a:r>
              <a:rPr lang="sr-Cyrl-RS" b="1" dirty="0"/>
              <a:t>2. октобра 1946. банатски град Петровград је у његову част преименован у Зрењанин. </a:t>
            </a:r>
          </a:p>
        </p:txBody>
      </p:sp>
    </p:spTree>
    <p:extLst>
      <p:ext uri="{BB962C8B-B14F-4D97-AF65-F5344CB8AC3E}">
        <p14:creationId xmlns:p14="http://schemas.microsoft.com/office/powerpoint/2010/main" val="311435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народни   херој   Југославије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ihalj Serv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771" y="2493840"/>
            <a:ext cx="2100580" cy="29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202919" y="2150621"/>
            <a:ext cx="23058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/>
              <a:t>Михаљ Серво</a:t>
            </a:r>
          </a:p>
          <a:p>
            <a:r>
              <a:rPr lang="sr-Cyrl-RS" sz="2800" dirty="0"/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202919" y="2738654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sz="1400" dirty="0" err="1"/>
              <a:t>Рођен</a:t>
            </a:r>
            <a:r>
              <a:rPr lang="ru-RU" sz="1400" dirty="0"/>
              <a:t> </a:t>
            </a:r>
            <a:r>
              <a:rPr lang="ru-RU" sz="1400" dirty="0" err="1"/>
              <a:t>је</a:t>
            </a:r>
            <a:r>
              <a:rPr lang="ru-RU" sz="1400" dirty="0"/>
              <a:t> 6. </a:t>
            </a:r>
            <a:r>
              <a:rPr lang="ru-RU" sz="1400" dirty="0" err="1"/>
              <a:t>децембра</a:t>
            </a:r>
            <a:r>
              <a:rPr lang="ru-RU" sz="1400" dirty="0"/>
              <a:t> 1900. године у Великом </a:t>
            </a:r>
            <a:r>
              <a:rPr lang="ru-RU" sz="1400" dirty="0" err="1"/>
              <a:t>Бечкереку</a:t>
            </a:r>
            <a:r>
              <a:rPr lang="ru-RU" sz="1400" dirty="0"/>
              <a:t> где </a:t>
            </a:r>
            <a:r>
              <a:rPr lang="ru-RU" sz="1400" dirty="0" err="1"/>
              <a:t>постоји</a:t>
            </a:r>
            <a:r>
              <a:rPr lang="ru-RU" sz="1400" dirty="0"/>
              <a:t> </a:t>
            </a:r>
            <a:r>
              <a:rPr lang="ru-RU" sz="1400" dirty="0" err="1"/>
              <a:t>Кућа</a:t>
            </a:r>
            <a:r>
              <a:rPr lang="ru-RU" sz="1400" dirty="0"/>
              <a:t> </a:t>
            </a:r>
            <a:r>
              <a:rPr lang="ru-RU" sz="1400" dirty="0" err="1"/>
              <a:t>народног</a:t>
            </a:r>
            <a:r>
              <a:rPr lang="ru-RU" sz="1400" dirty="0"/>
              <a:t> </a:t>
            </a:r>
            <a:r>
              <a:rPr lang="ru-RU" sz="1400" dirty="0" err="1"/>
              <a:t>хероја</a:t>
            </a:r>
            <a:r>
              <a:rPr lang="ru-RU" sz="1400" dirty="0"/>
              <a:t> Серво </a:t>
            </a:r>
            <a:r>
              <a:rPr lang="ru-RU" sz="1400" dirty="0" err="1"/>
              <a:t>Михаља</a:t>
            </a:r>
            <a:r>
              <a:rPr lang="ru-RU" sz="1400" dirty="0"/>
              <a:t>. </a:t>
            </a:r>
            <a:r>
              <a:rPr lang="ru-RU" sz="1400" dirty="0" err="1"/>
              <a:t>Потиче</a:t>
            </a:r>
            <a:r>
              <a:rPr lang="ru-RU" sz="1400" dirty="0"/>
              <a:t> из </a:t>
            </a:r>
            <a:r>
              <a:rPr lang="ru-RU" sz="1400" dirty="0" err="1"/>
              <a:t>сиромашне</a:t>
            </a:r>
            <a:r>
              <a:rPr lang="ru-RU" sz="1400" dirty="0"/>
              <a:t> </a:t>
            </a:r>
            <a:r>
              <a:rPr lang="ru-RU" sz="1400" dirty="0" err="1"/>
              <a:t>занатлијске</a:t>
            </a:r>
            <a:r>
              <a:rPr lang="ru-RU" sz="1400" dirty="0"/>
              <a:t> </a:t>
            </a:r>
            <a:r>
              <a:rPr lang="ru-RU" sz="1400" dirty="0" err="1"/>
              <a:t>породице</a:t>
            </a:r>
            <a:r>
              <a:rPr lang="ru-RU" sz="1400" dirty="0"/>
              <a:t>. </a:t>
            </a:r>
            <a:r>
              <a:rPr lang="ru-RU" sz="1400" dirty="0" err="1"/>
              <a:t>Већ</a:t>
            </a:r>
            <a:r>
              <a:rPr lang="ru-RU" sz="1400" dirty="0"/>
              <a:t> 1920. године </a:t>
            </a:r>
            <a:r>
              <a:rPr lang="ru-RU" sz="1400" dirty="0" err="1"/>
              <a:t>је</a:t>
            </a:r>
            <a:r>
              <a:rPr lang="ru-RU" sz="1400" dirty="0"/>
              <a:t> </a:t>
            </a:r>
            <a:r>
              <a:rPr lang="ru-RU" sz="1400" dirty="0" err="1"/>
              <a:t>приступио</a:t>
            </a:r>
            <a:r>
              <a:rPr lang="ru-RU" sz="1400" dirty="0"/>
              <a:t> </a:t>
            </a:r>
            <a:r>
              <a:rPr lang="ru-RU" sz="1400" dirty="0" err="1"/>
              <a:t>синдикалном</a:t>
            </a:r>
            <a:r>
              <a:rPr lang="ru-RU" sz="1400" dirty="0"/>
              <a:t> </a:t>
            </a:r>
            <a:r>
              <a:rPr lang="ru-RU" sz="1400" dirty="0" err="1"/>
              <a:t>покрету</a:t>
            </a:r>
            <a:r>
              <a:rPr lang="ru-RU" sz="1400" dirty="0"/>
              <a:t>, и </a:t>
            </a:r>
            <a:r>
              <a:rPr lang="ru-RU" sz="1400" dirty="0" err="1"/>
              <a:t>као</a:t>
            </a:r>
            <a:r>
              <a:rPr lang="ru-RU" sz="1400" dirty="0"/>
              <a:t> </a:t>
            </a:r>
            <a:r>
              <a:rPr lang="ru-RU" sz="1400" dirty="0" err="1"/>
              <a:t>радник</a:t>
            </a:r>
            <a:r>
              <a:rPr lang="ru-RU" sz="1400" dirty="0"/>
              <a:t> у </a:t>
            </a:r>
            <a:r>
              <a:rPr lang="ru-RU" sz="1400" dirty="0" err="1"/>
              <a:t>кројачкој</a:t>
            </a:r>
            <a:r>
              <a:rPr lang="ru-RU" sz="1400" dirty="0"/>
              <a:t> </a:t>
            </a:r>
            <a:r>
              <a:rPr lang="ru-RU" sz="1400" dirty="0" err="1"/>
              <a:t>задрузи</a:t>
            </a:r>
            <a:r>
              <a:rPr lang="ru-RU" sz="1400" dirty="0"/>
              <a:t> у </a:t>
            </a:r>
            <a:r>
              <a:rPr lang="ru-RU" sz="1400" dirty="0" err="1"/>
              <a:t>Петровграду</a:t>
            </a:r>
            <a:r>
              <a:rPr lang="ru-RU" sz="1400" dirty="0"/>
              <a:t> </a:t>
            </a:r>
            <a:r>
              <a:rPr lang="ru-RU" sz="1400" dirty="0" err="1"/>
              <a:t>организовао</a:t>
            </a:r>
            <a:r>
              <a:rPr lang="ru-RU" sz="1400" dirty="0"/>
              <a:t> </a:t>
            </a:r>
            <a:r>
              <a:rPr lang="ru-RU" sz="1400" dirty="0" err="1"/>
              <a:t>раднике</a:t>
            </a:r>
            <a:r>
              <a:rPr lang="ru-RU" sz="1400" dirty="0"/>
              <a:t>, а </a:t>
            </a:r>
            <a:r>
              <a:rPr lang="ru-RU" sz="1400" dirty="0" err="1"/>
              <a:t>ускоро</a:t>
            </a:r>
            <a:r>
              <a:rPr lang="ru-RU" sz="1400" dirty="0"/>
              <a:t> </a:t>
            </a:r>
            <a:r>
              <a:rPr lang="ru-RU" sz="1400" dirty="0" err="1"/>
              <a:t>је</a:t>
            </a:r>
            <a:r>
              <a:rPr lang="ru-RU" sz="1400" dirty="0"/>
              <a:t> </a:t>
            </a:r>
            <a:r>
              <a:rPr lang="ru-RU" sz="1400" dirty="0" err="1"/>
              <a:t>постао</a:t>
            </a:r>
            <a:r>
              <a:rPr lang="ru-RU" sz="1400" dirty="0"/>
              <a:t> и </a:t>
            </a:r>
            <a:r>
              <a:rPr lang="ru-RU" sz="1400" dirty="0" err="1"/>
              <a:t>синдикални</a:t>
            </a:r>
            <a:r>
              <a:rPr lang="ru-RU" sz="1400" dirty="0"/>
              <a:t> функционер у граду. </a:t>
            </a:r>
            <a:r>
              <a:rPr lang="ru-RU" sz="1400" dirty="0" err="1"/>
              <a:t>Исте</a:t>
            </a:r>
            <a:r>
              <a:rPr lang="ru-RU" sz="1400" dirty="0"/>
              <a:t> године </a:t>
            </a:r>
            <a:r>
              <a:rPr lang="ru-RU" sz="1400" dirty="0" err="1"/>
              <a:t>је</a:t>
            </a:r>
            <a:r>
              <a:rPr lang="ru-RU" sz="1400" dirty="0"/>
              <a:t> </a:t>
            </a:r>
            <a:r>
              <a:rPr lang="ru-RU" sz="1400" dirty="0" err="1"/>
              <a:t>примљен</a:t>
            </a:r>
            <a:r>
              <a:rPr lang="ru-RU" sz="1400" dirty="0"/>
              <a:t> и у </a:t>
            </a:r>
            <a:r>
              <a:rPr lang="ru-RU" sz="1400" dirty="0" err="1"/>
              <a:t>Комунистичку</a:t>
            </a:r>
            <a:r>
              <a:rPr lang="ru-RU" sz="1400" dirty="0"/>
              <a:t> </a:t>
            </a:r>
            <a:r>
              <a:rPr lang="ru-RU" sz="1400" dirty="0" err="1"/>
              <a:t>партију</a:t>
            </a:r>
            <a:r>
              <a:rPr lang="ru-RU" sz="1400" dirty="0"/>
              <a:t> </a:t>
            </a:r>
            <a:r>
              <a:rPr lang="ru-RU" sz="1400" dirty="0" err="1"/>
              <a:t>Југославије</a:t>
            </a:r>
            <a:r>
              <a:rPr lang="ru-RU" sz="1400" dirty="0"/>
              <a:t>.</a:t>
            </a: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sz="1400" dirty="0" err="1"/>
              <a:t>Средином</a:t>
            </a:r>
            <a:r>
              <a:rPr lang="ru-RU" sz="1400" dirty="0"/>
              <a:t> 1929. године дошло </a:t>
            </a:r>
            <a:r>
              <a:rPr lang="ru-RU" sz="1400" dirty="0" err="1"/>
              <a:t>је</a:t>
            </a:r>
            <a:r>
              <a:rPr lang="ru-RU" sz="1400" dirty="0"/>
              <a:t> до </a:t>
            </a:r>
            <a:r>
              <a:rPr lang="ru-RU" sz="1400" dirty="0" err="1"/>
              <a:t>хапшења</a:t>
            </a:r>
            <a:r>
              <a:rPr lang="ru-RU" sz="1400" dirty="0"/>
              <a:t> </a:t>
            </a:r>
            <a:r>
              <a:rPr lang="ru-RU" sz="1400" dirty="0" err="1"/>
              <a:t>комуниста</a:t>
            </a:r>
            <a:r>
              <a:rPr lang="ru-RU" sz="1400" dirty="0"/>
              <a:t> у </a:t>
            </a:r>
            <a:r>
              <a:rPr lang="ru-RU" sz="1400" dirty="0" err="1"/>
              <a:t>Банату</a:t>
            </a:r>
            <a:r>
              <a:rPr lang="ru-RU" sz="1400" dirty="0"/>
              <a:t>. У </a:t>
            </a:r>
            <a:r>
              <a:rPr lang="ru-RU" sz="1400" dirty="0" err="1"/>
              <a:t>јулу</a:t>
            </a:r>
            <a:r>
              <a:rPr lang="ru-RU" sz="1400" dirty="0"/>
              <a:t> </a:t>
            </a:r>
            <a:r>
              <a:rPr lang="ru-RU" sz="1400" dirty="0" err="1"/>
              <a:t>био</a:t>
            </a:r>
            <a:r>
              <a:rPr lang="ru-RU" sz="1400" dirty="0"/>
              <a:t> </a:t>
            </a:r>
            <a:r>
              <a:rPr lang="ru-RU" sz="1400" dirty="0" err="1"/>
              <a:t>је</a:t>
            </a:r>
            <a:r>
              <a:rPr lang="ru-RU" sz="1400" dirty="0"/>
              <a:t> </a:t>
            </a:r>
            <a:r>
              <a:rPr lang="ru-RU" sz="1400" dirty="0" err="1"/>
              <a:t>ухапшен</a:t>
            </a:r>
            <a:r>
              <a:rPr lang="ru-RU" sz="1400" dirty="0"/>
              <a:t> и Михаил Серво и </a:t>
            </a:r>
            <a:r>
              <a:rPr lang="ru-RU" sz="1400" dirty="0" err="1"/>
              <a:t>осуђен</a:t>
            </a:r>
            <a:r>
              <a:rPr lang="ru-RU" sz="1400" dirty="0"/>
              <a:t> од Суда за </a:t>
            </a:r>
            <a:r>
              <a:rPr lang="ru-RU" sz="1400" dirty="0" err="1"/>
              <a:t>заштиту</a:t>
            </a:r>
            <a:r>
              <a:rPr lang="ru-RU" sz="1400" dirty="0"/>
              <a:t> </a:t>
            </a:r>
            <a:r>
              <a:rPr lang="ru-RU" sz="1400" dirty="0" err="1"/>
              <a:t>државе</a:t>
            </a:r>
            <a:r>
              <a:rPr lang="ru-RU" sz="1400" dirty="0"/>
              <a:t> на </a:t>
            </a:r>
            <a:r>
              <a:rPr lang="ru-RU" sz="1400" dirty="0" err="1"/>
              <a:t>десет</a:t>
            </a:r>
            <a:r>
              <a:rPr lang="ru-RU" sz="1400" dirty="0"/>
              <a:t> година </a:t>
            </a:r>
            <a:r>
              <a:rPr lang="ru-RU" sz="1400" dirty="0" err="1"/>
              <a:t>робије</a:t>
            </a:r>
            <a:r>
              <a:rPr lang="ru-RU" sz="1400" dirty="0"/>
              <a:t>, </a:t>
            </a:r>
            <a:r>
              <a:rPr lang="ru-RU" sz="1400" dirty="0" err="1"/>
              <a:t>које</a:t>
            </a:r>
            <a:r>
              <a:rPr lang="ru-RU" sz="1400" dirty="0"/>
              <a:t> </a:t>
            </a:r>
            <a:r>
              <a:rPr lang="ru-RU" sz="1400" dirty="0" err="1"/>
              <a:t>је</a:t>
            </a:r>
            <a:r>
              <a:rPr lang="ru-RU" sz="1400" dirty="0"/>
              <a:t> </a:t>
            </a:r>
            <a:r>
              <a:rPr lang="ru-RU" sz="1400" dirty="0" err="1"/>
              <a:t>провео</a:t>
            </a:r>
            <a:r>
              <a:rPr lang="ru-RU" sz="1400" dirty="0"/>
              <a:t> у затвору у </a:t>
            </a:r>
            <a:r>
              <a:rPr lang="ru-RU" sz="1400" dirty="0" err="1"/>
              <a:t>Сремској</a:t>
            </a:r>
            <a:r>
              <a:rPr lang="ru-RU" sz="1400" dirty="0"/>
              <a:t> </a:t>
            </a:r>
            <a:r>
              <a:rPr lang="ru-RU" sz="1400" dirty="0" err="1"/>
              <a:t>Митровици</a:t>
            </a:r>
            <a:r>
              <a:rPr lang="ru-RU" sz="1400" dirty="0"/>
              <a:t>.</a:t>
            </a: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sz="1400" dirty="0"/>
              <a:t>У </a:t>
            </a:r>
            <a:r>
              <a:rPr lang="ru-RU" sz="1400" dirty="0" err="1"/>
              <a:t>свој</a:t>
            </a:r>
            <a:r>
              <a:rPr lang="ru-RU" sz="1400" dirty="0"/>
              <a:t> град се </a:t>
            </a:r>
            <a:r>
              <a:rPr lang="ru-RU" sz="1400" dirty="0" err="1"/>
              <a:t>вратио</a:t>
            </a:r>
            <a:r>
              <a:rPr lang="ru-RU" sz="1400" dirty="0"/>
              <a:t> 1939. године. Под руководством Жарка </a:t>
            </a:r>
            <a:r>
              <a:rPr lang="ru-RU" sz="1400" dirty="0" err="1"/>
              <a:t>Зрењанина</a:t>
            </a:r>
            <a:r>
              <a:rPr lang="ru-RU" sz="1400" dirty="0"/>
              <a:t>, </a:t>
            </a:r>
            <a:r>
              <a:rPr lang="ru-RU" sz="1400" dirty="0" err="1"/>
              <a:t>био</a:t>
            </a:r>
            <a:r>
              <a:rPr lang="ru-RU" sz="1400" dirty="0"/>
              <a:t> </a:t>
            </a:r>
            <a:r>
              <a:rPr lang="ru-RU" sz="1400" dirty="0" err="1"/>
              <a:t>је</a:t>
            </a:r>
            <a:r>
              <a:rPr lang="ru-RU" sz="1400" dirty="0"/>
              <a:t> </a:t>
            </a:r>
            <a:r>
              <a:rPr lang="ru-RU" sz="1400" dirty="0" err="1"/>
              <a:t>већ</a:t>
            </a:r>
            <a:r>
              <a:rPr lang="ru-RU" sz="1400" dirty="0"/>
              <a:t> </a:t>
            </a:r>
            <a:r>
              <a:rPr lang="ru-RU" sz="1400" dirty="0" err="1"/>
              <a:t>обновљен</a:t>
            </a:r>
            <a:r>
              <a:rPr lang="ru-RU" sz="1400" dirty="0"/>
              <a:t> и </a:t>
            </a:r>
            <a:r>
              <a:rPr lang="ru-RU" sz="1400" dirty="0" err="1"/>
              <a:t>Покрајински</a:t>
            </a:r>
            <a:r>
              <a:rPr lang="ru-RU" sz="1400" dirty="0"/>
              <a:t> комитет </a:t>
            </a:r>
            <a:r>
              <a:rPr lang="ru-RU" sz="1400" dirty="0" err="1"/>
              <a:t>Партије</a:t>
            </a:r>
            <a:r>
              <a:rPr lang="ru-RU" sz="1400" dirty="0"/>
              <a:t> </a:t>
            </a:r>
            <a:r>
              <a:rPr lang="ru-RU" sz="1400" dirty="0" err="1"/>
              <a:t>који</a:t>
            </a:r>
            <a:r>
              <a:rPr lang="ru-RU" sz="1400" dirty="0"/>
              <a:t> </a:t>
            </a:r>
            <a:r>
              <a:rPr lang="ru-RU" sz="1400" dirty="0" err="1"/>
              <a:t>је</a:t>
            </a:r>
            <a:r>
              <a:rPr lang="ru-RU" sz="1400" dirty="0"/>
              <a:t> </a:t>
            </a:r>
            <a:r>
              <a:rPr lang="ru-RU" sz="1400" dirty="0" err="1"/>
              <a:t>прихватио</a:t>
            </a:r>
            <a:r>
              <a:rPr lang="ru-RU" sz="1400" dirty="0"/>
              <a:t> </a:t>
            </a:r>
            <a:r>
              <a:rPr lang="ru-RU" sz="1400" dirty="0" err="1"/>
              <a:t>Серва</a:t>
            </a:r>
            <a:r>
              <a:rPr lang="ru-RU" sz="1400" dirty="0"/>
              <a:t>, и </a:t>
            </a:r>
            <a:r>
              <a:rPr lang="ru-RU" sz="1400" dirty="0" err="1"/>
              <a:t>ускоро</a:t>
            </a:r>
            <a:r>
              <a:rPr lang="ru-RU" sz="1400" dirty="0"/>
              <a:t> </a:t>
            </a:r>
            <a:r>
              <a:rPr lang="ru-RU" sz="1400" dirty="0" err="1"/>
              <a:t>му</a:t>
            </a:r>
            <a:r>
              <a:rPr lang="ru-RU" sz="1400" dirty="0"/>
              <a:t> </a:t>
            </a:r>
            <a:r>
              <a:rPr lang="ru-RU" sz="1400" dirty="0" err="1"/>
              <a:t>поверио</a:t>
            </a:r>
            <a:r>
              <a:rPr lang="ru-RU" sz="1400" dirty="0"/>
              <a:t> </a:t>
            </a:r>
            <a:r>
              <a:rPr lang="ru-RU" sz="1400" dirty="0" err="1"/>
              <a:t>дужност</a:t>
            </a:r>
            <a:r>
              <a:rPr lang="ru-RU" sz="1400" dirty="0"/>
              <a:t> </a:t>
            </a:r>
            <a:r>
              <a:rPr lang="ru-RU" sz="1400" dirty="0" err="1"/>
              <a:t>политичког</a:t>
            </a:r>
            <a:r>
              <a:rPr lang="ru-RU" sz="1400" dirty="0"/>
              <a:t> </a:t>
            </a:r>
            <a:r>
              <a:rPr lang="ru-RU" sz="1400" dirty="0" err="1"/>
              <a:t>секретара</a:t>
            </a:r>
            <a:r>
              <a:rPr lang="ru-RU" sz="1400" dirty="0"/>
              <a:t> </a:t>
            </a:r>
            <a:r>
              <a:rPr lang="ru-RU" sz="1400" dirty="0" err="1"/>
              <a:t>Окружног</a:t>
            </a:r>
            <a:r>
              <a:rPr lang="ru-RU" sz="1400" dirty="0"/>
              <a:t> комитета </a:t>
            </a:r>
            <a:r>
              <a:rPr lang="ru-RU" sz="1400" dirty="0" err="1"/>
              <a:t>Партије</a:t>
            </a:r>
            <a:r>
              <a:rPr lang="ru-RU" sz="1400" dirty="0"/>
              <a:t> за </a:t>
            </a:r>
            <a:r>
              <a:rPr lang="ru-RU" sz="1400" dirty="0" err="1"/>
              <a:t>северни</a:t>
            </a:r>
            <a:r>
              <a:rPr lang="ru-RU" sz="1400" dirty="0"/>
              <a:t> </a:t>
            </a:r>
            <a:r>
              <a:rPr lang="ru-RU" sz="1400" dirty="0" err="1"/>
              <a:t>Банат</a:t>
            </a:r>
            <a:r>
              <a:rPr lang="ru-RU" sz="1400" dirty="0"/>
              <a:t>. </a:t>
            </a: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sz="1400" dirty="0"/>
              <a:t>Рад </a:t>
            </a:r>
            <a:r>
              <a:rPr lang="ru-RU" sz="1400" dirty="0" err="1"/>
              <a:t>Серва</a:t>
            </a:r>
            <a:r>
              <a:rPr lang="ru-RU" sz="1400" dirty="0"/>
              <a:t> </a:t>
            </a:r>
            <a:r>
              <a:rPr lang="ru-RU" sz="1400" dirty="0" err="1"/>
              <a:t>Михаља</a:t>
            </a:r>
            <a:r>
              <a:rPr lang="ru-RU" sz="1400" dirty="0"/>
              <a:t> </a:t>
            </a:r>
            <a:r>
              <a:rPr lang="ru-RU" sz="1400" dirty="0" err="1"/>
              <a:t>прекинула</a:t>
            </a:r>
            <a:r>
              <a:rPr lang="ru-RU" sz="1400" dirty="0"/>
              <a:t> </a:t>
            </a:r>
            <a:r>
              <a:rPr lang="ru-RU" sz="1400" dirty="0" err="1"/>
              <a:t>је</a:t>
            </a:r>
            <a:r>
              <a:rPr lang="ru-RU" sz="1400" dirty="0"/>
              <a:t> </a:t>
            </a:r>
            <a:r>
              <a:rPr lang="ru-RU" sz="1400" dirty="0" err="1"/>
              <a:t>издаја</a:t>
            </a:r>
            <a:r>
              <a:rPr lang="ru-RU" sz="1400" dirty="0"/>
              <a:t>. </a:t>
            </a:r>
            <a:r>
              <a:rPr lang="ru-RU" sz="1400" dirty="0" err="1"/>
              <a:t>Откривен</a:t>
            </a:r>
            <a:r>
              <a:rPr lang="ru-RU" sz="1400" dirty="0"/>
              <a:t> </a:t>
            </a:r>
            <a:r>
              <a:rPr lang="ru-RU" sz="1400" dirty="0" err="1"/>
              <a:t>је</a:t>
            </a:r>
            <a:r>
              <a:rPr lang="ru-RU" sz="1400" dirty="0"/>
              <a:t> у </a:t>
            </a:r>
            <a:r>
              <a:rPr lang="ru-RU" sz="1400" dirty="0" err="1"/>
              <a:t>једној</a:t>
            </a:r>
            <a:r>
              <a:rPr lang="ru-RU" sz="1400" dirty="0"/>
              <a:t> од </a:t>
            </a:r>
            <a:r>
              <a:rPr lang="ru-RU" sz="1400" dirty="0" err="1"/>
              <a:t>својих</a:t>
            </a:r>
            <a:r>
              <a:rPr lang="ru-RU" sz="1400" dirty="0"/>
              <a:t> база у </a:t>
            </a:r>
            <a:r>
              <a:rPr lang="ru-RU" sz="1400" dirty="0" err="1"/>
              <a:t>Петровграду</a:t>
            </a:r>
            <a:r>
              <a:rPr lang="ru-RU" sz="1400" dirty="0"/>
              <a:t>, августа 1941. године. </a:t>
            </a:r>
            <a:r>
              <a:rPr lang="ru-RU" sz="1400" dirty="0" err="1"/>
              <a:t>Још</a:t>
            </a:r>
            <a:r>
              <a:rPr lang="ru-RU" sz="1400" dirty="0"/>
              <a:t> у граду </a:t>
            </a:r>
            <a:r>
              <a:rPr lang="ru-RU" sz="1400" dirty="0" err="1"/>
              <a:t>је</a:t>
            </a:r>
            <a:r>
              <a:rPr lang="ru-RU" sz="1400" dirty="0"/>
              <a:t> мучен, а </a:t>
            </a:r>
            <a:r>
              <a:rPr lang="ru-RU" sz="1400" dirty="0" err="1"/>
              <a:t>онда</a:t>
            </a:r>
            <a:r>
              <a:rPr lang="ru-RU" sz="1400" dirty="0"/>
              <a:t> </a:t>
            </a:r>
            <a:r>
              <a:rPr lang="ru-RU" sz="1400" dirty="0" err="1"/>
              <a:t>пребачен</a:t>
            </a:r>
            <a:r>
              <a:rPr lang="ru-RU" sz="1400" dirty="0"/>
              <a:t> у </a:t>
            </a:r>
            <a:r>
              <a:rPr lang="ru-RU" sz="1400" dirty="0" err="1"/>
              <a:t>Београд</a:t>
            </a:r>
            <a:r>
              <a:rPr lang="ru-RU" sz="1400" dirty="0"/>
              <a:t>, у </a:t>
            </a:r>
            <a:r>
              <a:rPr lang="ru-RU" sz="1400" dirty="0" err="1"/>
              <a:t>Бањички</a:t>
            </a:r>
            <a:r>
              <a:rPr lang="ru-RU" sz="1400" dirty="0"/>
              <a:t> </a:t>
            </a:r>
            <a:r>
              <a:rPr lang="ru-RU" sz="1400" dirty="0" err="1"/>
              <a:t>логор</a:t>
            </a:r>
            <a:r>
              <a:rPr lang="ru-RU" sz="1400" dirty="0"/>
              <a:t>, где </a:t>
            </a:r>
            <a:r>
              <a:rPr lang="ru-RU" sz="1400" dirty="0" err="1"/>
              <a:t>је</a:t>
            </a:r>
            <a:r>
              <a:rPr lang="ru-RU" sz="1400" dirty="0"/>
              <a:t> </a:t>
            </a:r>
            <a:r>
              <a:rPr lang="ru-RU" sz="1400" dirty="0" err="1"/>
              <a:t>стрељан</a:t>
            </a:r>
            <a:r>
              <a:rPr lang="ru-RU" sz="1400" dirty="0"/>
              <a:t> 19. </a:t>
            </a:r>
            <a:r>
              <a:rPr lang="ru-RU" sz="1400" dirty="0" err="1"/>
              <a:t>септембра</a:t>
            </a:r>
            <a:r>
              <a:rPr lang="ru-RU" sz="1400" dirty="0"/>
              <a:t> 1941. године.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46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ПРВА  ЖРТВА  ФАШИСТИЧКОГ  ТЕРОРА  У  ПЕТРОВГРАДУ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1264" y="2103484"/>
            <a:ext cx="3200400" cy="3429000"/>
          </a:xfrm>
        </p:spPr>
        <p:txBody>
          <a:bodyPr/>
          <a:lstStyle/>
          <a:p>
            <a:r>
              <a:rPr lang="sr-Cyrl-RS" dirty="0"/>
              <a:t>              Виктор  Елек</a:t>
            </a:r>
            <a:endParaRPr lang="en-US" dirty="0"/>
          </a:p>
        </p:txBody>
      </p:sp>
      <p:pic>
        <p:nvPicPr>
          <p:cNvPr id="5" name="Picture 4" descr="Nakon inicijative da Viktor Elek dobije ulicu u Zrenjaninu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97" y="2857500"/>
            <a:ext cx="2846539" cy="23387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130879" y="1937222"/>
            <a:ext cx="6548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/>
              <a:t>Први</a:t>
            </a:r>
            <a:r>
              <a:rPr lang="ru-RU" sz="2000" b="1" dirty="0"/>
              <a:t> и </a:t>
            </a:r>
            <a:r>
              <a:rPr lang="ru-RU" sz="2000" b="1" dirty="0" err="1"/>
              <a:t>дугогодишњи</a:t>
            </a:r>
            <a:r>
              <a:rPr lang="ru-RU" sz="2000" b="1" dirty="0"/>
              <a:t> директор </a:t>
            </a:r>
            <a:r>
              <a:rPr lang="ru-RU" sz="2000" b="1" dirty="0" err="1"/>
              <a:t>зрењанинске</a:t>
            </a:r>
            <a:r>
              <a:rPr lang="ru-RU" sz="2000" b="1" dirty="0"/>
              <a:t> </a:t>
            </a:r>
            <a:r>
              <a:rPr lang="ru-RU" sz="2000" b="1" dirty="0" err="1"/>
              <a:t>Шећеране</a:t>
            </a:r>
            <a:endParaRPr lang="ru-RU" sz="2000" b="1" dirty="0"/>
          </a:p>
          <a:p>
            <a:endParaRPr lang="ru-RU" sz="2000" dirty="0"/>
          </a:p>
        </p:txBody>
      </p:sp>
      <p:sp>
        <p:nvSpPr>
          <p:cNvPr id="7" name="Rectangle 6"/>
          <p:cNvSpPr/>
          <p:nvPr/>
        </p:nvSpPr>
        <p:spPr>
          <a:xfrm>
            <a:off x="1130879" y="237155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sz="1200" dirty="0"/>
              <a:t>Фабрика </a:t>
            </a:r>
            <a:r>
              <a:rPr lang="ru-RU" sz="1200" dirty="0" err="1"/>
              <a:t>шећера</a:t>
            </a:r>
            <a:r>
              <a:rPr lang="ru-RU" sz="1200" dirty="0"/>
              <a:t> у Великом </a:t>
            </a:r>
            <a:r>
              <a:rPr lang="ru-RU" sz="1200" dirty="0" err="1"/>
              <a:t>Бечкереку</a:t>
            </a:r>
            <a:r>
              <a:rPr lang="ru-RU" sz="1200" dirty="0"/>
              <a:t> основана </a:t>
            </a:r>
            <a:r>
              <a:rPr lang="ru-RU" sz="1200" dirty="0" err="1"/>
              <a:t>је</a:t>
            </a:r>
            <a:r>
              <a:rPr lang="ru-RU" sz="1200" dirty="0"/>
              <a:t> 1910. године. </a:t>
            </a:r>
            <a:r>
              <a:rPr lang="ru-RU" sz="1200" dirty="0" err="1"/>
              <a:t>Извори</a:t>
            </a:r>
            <a:r>
              <a:rPr lang="ru-RU" sz="1200" dirty="0"/>
              <a:t> </a:t>
            </a:r>
            <a:r>
              <a:rPr lang="ru-RU" sz="1200" dirty="0" err="1"/>
              <a:t>казују</a:t>
            </a:r>
            <a:r>
              <a:rPr lang="ru-RU" sz="1200" dirty="0"/>
              <a:t> да </a:t>
            </a:r>
            <a:r>
              <a:rPr lang="ru-RU" sz="1200" dirty="0" err="1"/>
              <a:t>је</a:t>
            </a:r>
            <a:r>
              <a:rPr lang="ru-RU" sz="1200" dirty="0"/>
              <a:t> фабрика </a:t>
            </a:r>
            <a:r>
              <a:rPr lang="ru-RU" sz="1200" dirty="0" err="1"/>
              <a:t>изграђена</a:t>
            </a:r>
            <a:r>
              <a:rPr lang="ru-RU" sz="1200" dirty="0"/>
              <a:t> за </a:t>
            </a:r>
            <a:r>
              <a:rPr lang="ru-RU" sz="1200" dirty="0" err="1"/>
              <a:t>девет</a:t>
            </a:r>
            <a:r>
              <a:rPr lang="ru-RU" sz="1200" dirty="0"/>
              <a:t> </a:t>
            </a:r>
            <a:r>
              <a:rPr lang="ru-RU" sz="1200" dirty="0" err="1"/>
              <a:t>месеци</a:t>
            </a:r>
            <a:r>
              <a:rPr lang="ru-RU" sz="1200" dirty="0"/>
              <a:t> по </a:t>
            </a:r>
            <a:r>
              <a:rPr lang="ru-RU" sz="1200" dirty="0" err="1"/>
              <a:t>плановима</a:t>
            </a:r>
            <a:r>
              <a:rPr lang="ru-RU" sz="1200" dirty="0"/>
              <a:t> </a:t>
            </a:r>
            <a:r>
              <a:rPr lang="ru-RU" sz="1200" dirty="0" err="1"/>
              <a:t>инжењера</a:t>
            </a:r>
            <a:r>
              <a:rPr lang="ru-RU" sz="1200" dirty="0"/>
              <a:t> </a:t>
            </a:r>
            <a:r>
              <a:rPr lang="ru-RU" sz="1200" dirty="0" err="1"/>
              <a:t>Бенеша</a:t>
            </a:r>
            <a:r>
              <a:rPr lang="ru-RU" sz="1200" dirty="0"/>
              <a:t>, </a:t>
            </a:r>
            <a:r>
              <a:rPr lang="ru-RU" sz="1200" dirty="0" err="1"/>
              <a:t>грађевинског</a:t>
            </a:r>
            <a:r>
              <a:rPr lang="ru-RU" sz="1200" dirty="0"/>
              <a:t> </a:t>
            </a:r>
            <a:r>
              <a:rPr lang="ru-RU" sz="1200" dirty="0" err="1"/>
              <a:t>предузимача</a:t>
            </a:r>
            <a:r>
              <a:rPr lang="ru-RU" sz="1200" dirty="0"/>
              <a:t> из Прага. </a:t>
            </a:r>
          </a:p>
          <a:p>
            <a:endParaRPr lang="sr-Cyrl-RS" sz="1200" dirty="0"/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sz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r-Cyrl-RS" sz="1200" dirty="0"/>
              <a:t>Радио је </a:t>
            </a:r>
            <a:r>
              <a:rPr lang="en-US" sz="1200" dirty="0"/>
              <a:t> </a:t>
            </a:r>
            <a:r>
              <a:rPr lang="sr-Cyrl-RS" sz="1200" dirty="0"/>
              <a:t>Виктор Елек на једном газдинству за узгој шећерне репе</a:t>
            </a:r>
            <a:r>
              <a:rPr lang="en-US" sz="1200" dirty="0"/>
              <a:t>, </a:t>
            </a:r>
            <a:r>
              <a:rPr lang="sr-Cyrl-RS" sz="1200" dirty="0"/>
              <a:t>а по оснивању фабрике шећера у Великом Бечкереку</a:t>
            </a:r>
            <a:r>
              <a:rPr lang="en-US" sz="1200" dirty="0"/>
              <a:t> , 1911. </a:t>
            </a:r>
            <a:r>
              <a:rPr lang="sr-Cyrl-RS" sz="1200" dirty="0"/>
              <a:t>године добио је позив њених оснивача да ступи у службу као шеф бироа, односно вођа  организацијеи комерцијалне службе.</a:t>
            </a:r>
            <a:endParaRPr lang="en-US" sz="1200" dirty="0"/>
          </a:p>
          <a:p>
            <a:r>
              <a:rPr lang="sr-Cyrl-RS" sz="1200" dirty="0"/>
              <a:t>Године 1914. унапређен је у помоћника директора, а после годину дана за директора са великим овлашћењима и на том месту остаће годинама, све до погубљења 1941. године.                     </a:t>
            </a:r>
          </a:p>
          <a:p>
            <a:endParaRPr lang="sr-Cyrl-RS" sz="1200" dirty="0"/>
          </a:p>
          <a:p>
            <a:r>
              <a:rPr lang="en-US" sz="1200" dirty="0"/>
              <a:t>●  </a:t>
            </a:r>
            <a:r>
              <a:rPr lang="sr-Cyrl-RS" sz="1200" dirty="0"/>
              <a:t>Елек је као директор бечкеречке шећеране помагао рад бројних хуманитарних, националних и других удружења. За своје заслуге и допринос који је дао међуратном привредном жиоту, на предлог Министра трговине и индустрије одликован је Орденом светог Саве </a:t>
            </a:r>
            <a:r>
              <a:rPr lang="en-US" sz="1200" dirty="0"/>
              <a:t>III</a:t>
            </a:r>
            <a:r>
              <a:rPr lang="sr-Cyrl-RS" sz="1200" dirty="0"/>
              <a:t> степена 1937. године.  </a:t>
            </a:r>
            <a:endParaRPr lang="en-US" sz="1200" dirty="0"/>
          </a:p>
          <a:p>
            <a:endParaRPr lang="sr-Cyrl-RS" sz="1200" dirty="0"/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sz="1200" dirty="0">
                <a:latin typeface="Calibri" panose="020F0502020204030204" pitchFamily="34" charset="0"/>
                <a:cs typeface="Calibri" panose="020F0502020204030204" pitchFamily="34" charset="0"/>
              </a:rPr>
              <a:t>  Чувени директор бечкеречке шећеране, Јеврејин по националности Виктор Елек, лишен је живота 1941. године . Виктор Елек, словачки Јеврејин, који је био директор фабрике шећерау Бечкереку и живео у овом граду од 1911. до 1941. године и даље се памти и радо спомиње иако ни њега ни фабрике шећера одавно нема. Данас вила служи као седиште приватне фирме „Биоеколошки центар“.</a:t>
            </a:r>
            <a:r>
              <a:rPr lang="en-US" sz="1200" dirty="0"/>
              <a:t> </a:t>
            </a:r>
            <a:r>
              <a:rPr lang="sr-Cyrl-RS" sz="1200" dirty="0"/>
              <a:t>Елек је страдао одмах по окупацијиграда у Другом светском рату, када је свирепо погубљен од стране фашиста , само зато што је био Јеврејин. Фабрику, коју је подигла ондашња власт, уништиле су чувене српске приватизације.</a:t>
            </a:r>
            <a:r>
              <a:rPr lang="en-US" sz="1200" dirty="0"/>
              <a:t>  </a:t>
            </a:r>
            <a:endParaRPr lang="sr-Cyrl-RS" sz="1200" dirty="0"/>
          </a:p>
          <a:p>
            <a:endParaRPr lang="sr-Cyrl-RS" sz="1200" dirty="0"/>
          </a:p>
          <a:p>
            <a:endParaRPr lang="sr-Cyrl-RS" sz="1200" dirty="0"/>
          </a:p>
        </p:txBody>
      </p:sp>
      <p:sp>
        <p:nvSpPr>
          <p:cNvPr id="8" name="Rectangle 7"/>
          <p:cNvSpPr/>
          <p:nvPr/>
        </p:nvSpPr>
        <p:spPr>
          <a:xfrm>
            <a:off x="1130879" y="546426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710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Елекова   вила   у   зрењанину</a:t>
            </a:r>
            <a:endParaRPr lang="en-US" sz="3200" dirty="0"/>
          </a:p>
        </p:txBody>
      </p:sp>
      <p:pic>
        <p:nvPicPr>
          <p:cNvPr id="5" name="Content Placeholder 4" descr="Elekova vila u Zrenjaninu 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23" y="2248954"/>
            <a:ext cx="3859823" cy="364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Elekova vila u Zrenjaninu - vitraži u salonu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331840"/>
            <a:ext cx="4754562" cy="35659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230938" y="5897761"/>
            <a:ext cx="325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Elekova</a:t>
            </a:r>
            <a:r>
              <a:rPr lang="en-US" sz="1400" dirty="0"/>
              <a:t> </a:t>
            </a:r>
            <a:r>
              <a:rPr lang="en-US" sz="1400" dirty="0" err="1"/>
              <a:t>vila</a:t>
            </a:r>
            <a:r>
              <a:rPr lang="en-US" sz="1400" dirty="0"/>
              <a:t> u </a:t>
            </a:r>
            <a:r>
              <a:rPr lang="en-US" sz="1400" dirty="0" err="1"/>
              <a:t>Zrenjaninu</a:t>
            </a:r>
            <a:r>
              <a:rPr lang="en-US" sz="1400" dirty="0"/>
              <a:t> - </a:t>
            </a:r>
            <a:r>
              <a:rPr lang="en-US" sz="1400" dirty="0" err="1"/>
              <a:t>vitraži</a:t>
            </a:r>
            <a:r>
              <a:rPr lang="en-US" sz="1400" dirty="0"/>
              <a:t> u </a:t>
            </a:r>
            <a:r>
              <a:rPr lang="en-US" sz="1400" dirty="0" err="1"/>
              <a:t>salonu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892669" y="5866983"/>
            <a:ext cx="2021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Elekova</a:t>
            </a:r>
            <a:r>
              <a:rPr lang="en-US" sz="1400" dirty="0"/>
              <a:t> </a:t>
            </a:r>
            <a:r>
              <a:rPr lang="en-US" sz="1400" dirty="0" err="1"/>
              <a:t>vila</a:t>
            </a:r>
            <a:r>
              <a:rPr lang="en-US" sz="1400" dirty="0"/>
              <a:t> u </a:t>
            </a:r>
            <a:r>
              <a:rPr lang="en-US" sz="1400" dirty="0" err="1"/>
              <a:t>Zrenjaninu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829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/>
              <a:t>Обележја Зрењанина којих више нема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>
                <a:solidFill>
                  <a:schemeClr val="bg2">
                    <a:lumMod val="50000"/>
                  </a:schemeClr>
                </a:solidFill>
              </a:rPr>
              <a:t>Синагога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Изградња    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-    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Синагога у Зрењанину или Великобечкеречка синагога је назив за јеврејски храм који је постојао у Зрењанину од 1896. до 1941. године. Синагога се налазила на углу данашње Јеврејске и Сарајлијине улице у градском центру Зрењанина, који се раније називао „Чивутски сокак” због бројних Јевреја који су живели у том кварту. Пројектовао ју је мађарски архитекта Липот Баумхорн и грађена је од 1894. до 1896. године. Свечано је освештана 17. августа 1896. године за 66. рођендан цара Франца Јозефа. Срушена је у априлу 1941. године, током немачке окупације.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Рушење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синагоге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-   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Зрењанинска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синагога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срушена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1941. године.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Нацистичком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окупацијом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града,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започето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пљачкање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депортовање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убијање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Јевреја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Јозеф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Гион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нови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градоначелник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др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Сеп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Јанко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вођа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немачке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народносне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групе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Банату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су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подржали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иницијату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Јиргена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Вагнера да се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сруши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синагога. Синагога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најпре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демолирана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након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што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су из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ње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извучене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драгоцености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минирана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Од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драгоцености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из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Зрењанинске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синагоге,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данас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се могу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видети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оргуље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које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су од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немачких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власти откупили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руководиоци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Реформатске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цркве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где се 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данас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налазе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Јеврејска општина Зрењанин, у сардњи с Градом Зрењанином, поставила је ново спомнен-обележје на месту где се некада налазила синагога, на углу данашњих улица Јеврејске и Сарајлијине. 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638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Великобечкеречка (петровградска) синаго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44" y="179972"/>
            <a:ext cx="8838343" cy="62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2263" y="6428272"/>
            <a:ext cx="474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Великобечкеречка</a:t>
            </a:r>
            <a:r>
              <a:rPr lang="en-US" dirty="0"/>
              <a:t>  </a:t>
            </a:r>
            <a:r>
              <a:rPr lang="sr-Cyrl-RS" dirty="0"/>
              <a:t>(петровградска)</a:t>
            </a:r>
            <a:r>
              <a:rPr lang="en-US" dirty="0"/>
              <a:t>  </a:t>
            </a:r>
            <a:r>
              <a:rPr lang="sr-Cyrl-RS" dirty="0"/>
              <a:t>синагога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03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agoga nova tabl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0" y="0"/>
            <a:ext cx="9974254" cy="6730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73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93688"/>
            <a:ext cx="9783763" cy="1508125"/>
          </a:xfrm>
        </p:spPr>
        <p:txBody>
          <a:bodyPr/>
          <a:lstStyle/>
          <a:p>
            <a:r>
              <a:rPr lang="sr-Cyrl-RS" dirty="0"/>
              <a:t>ВеВелики мост  .лики мост </a:t>
            </a:r>
            <a:r>
              <a:rPr lang="en-US" dirty="0"/>
              <a:t>  -  </a:t>
            </a:r>
            <a:r>
              <a:rPr lang="sr-Cyrl-RS" dirty="0"/>
              <a:t>Бечкеречка ћуприја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4085" y="88347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Велики мост  - 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Бечкеречка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ћуприја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Велики мост или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колоквијално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Бечкеречка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ћуприја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Зрењанину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некадашњи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челични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мост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који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премошћавао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реку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Бегеј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од 1904. до 1969. године.</a:t>
            </a:r>
          </a:p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Мост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подигнут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1904. године, у исто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време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кад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Мали мост,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због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настале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потребе да се замене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дрвени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мостови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који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нису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могли да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испуне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захтеве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повећања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промета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дотрајалости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</a:p>
          <a:p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Најчувенији мост у Зрењанину је онај кога више нема. Ајфелов мост који је опеван у песми „ Четир коња дебела“ одавно више не постоји, али је Зрењанин и данас по њему познат.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9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 cuprija UZANTR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00" y="641008"/>
            <a:ext cx="7329023" cy="488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88216" y="5530362"/>
            <a:ext cx="4297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Четир коња дебела и бечкеречка ћуприја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0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4569" y="918562"/>
            <a:ext cx="67642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/>
              <a:t>Зрењанин</a:t>
            </a:r>
            <a:r>
              <a:rPr lang="ru-RU" sz="2000" dirty="0"/>
              <a:t> </a:t>
            </a:r>
            <a:r>
              <a:rPr lang="ru-RU" sz="2000" dirty="0" err="1"/>
              <a:t>је</a:t>
            </a:r>
            <a:r>
              <a:rPr lang="ru-RU" sz="2000" dirty="0"/>
              <a:t> </a:t>
            </a:r>
            <a:r>
              <a:rPr lang="ru-RU" sz="2000" dirty="0" err="1"/>
              <a:t>привредни</a:t>
            </a:r>
            <a:r>
              <a:rPr lang="ru-RU" sz="2000" dirty="0"/>
              <a:t>, </a:t>
            </a:r>
            <a:r>
              <a:rPr lang="ru-RU" sz="2000" dirty="0" err="1"/>
              <a:t>културни</a:t>
            </a:r>
            <a:r>
              <a:rPr lang="ru-RU" sz="2000" dirty="0"/>
              <a:t>, </a:t>
            </a:r>
            <a:r>
              <a:rPr lang="ru-RU" sz="2000" dirty="0" err="1"/>
              <a:t>образовни</a:t>
            </a:r>
            <a:r>
              <a:rPr lang="ru-RU" sz="2000" dirty="0"/>
              <a:t>, </a:t>
            </a:r>
            <a:r>
              <a:rPr lang="ru-RU" sz="2000" dirty="0" err="1"/>
              <a:t>здравствени</a:t>
            </a:r>
            <a:r>
              <a:rPr lang="ru-RU" sz="2000" dirty="0"/>
              <a:t> и </a:t>
            </a:r>
            <a:r>
              <a:rPr lang="ru-RU" sz="2000" dirty="0" err="1"/>
              <a:t>спортски</a:t>
            </a:r>
            <a:r>
              <a:rPr lang="ru-RU" sz="2000" dirty="0"/>
              <a:t> </a:t>
            </a:r>
            <a:r>
              <a:rPr lang="ru-RU" sz="2000" dirty="0" err="1"/>
              <a:t>центар</a:t>
            </a:r>
            <a:r>
              <a:rPr lang="ru-RU" sz="2000" dirty="0"/>
              <a:t> </a:t>
            </a:r>
            <a:r>
              <a:rPr lang="ru-RU" sz="2000" dirty="0" err="1"/>
              <a:t>Средњег</a:t>
            </a:r>
            <a:r>
              <a:rPr lang="ru-RU" sz="2000" dirty="0"/>
              <a:t> </a:t>
            </a:r>
            <a:r>
              <a:rPr lang="ru-RU" sz="2000" dirty="0" err="1"/>
              <a:t>Баната</a:t>
            </a:r>
            <a:r>
              <a:rPr lang="ru-RU" sz="2000" dirty="0"/>
              <a:t>, ка ком </a:t>
            </a:r>
            <a:r>
              <a:rPr lang="ru-RU" sz="2000" dirty="0" err="1"/>
              <a:t>гравитира</a:t>
            </a:r>
            <a:r>
              <a:rPr lang="ru-RU" sz="2000" dirty="0"/>
              <a:t> око 190.000 </a:t>
            </a:r>
            <a:r>
              <a:rPr lang="ru-RU" sz="2000" dirty="0" err="1"/>
              <a:t>становника</a:t>
            </a:r>
            <a:r>
              <a:rPr lang="ru-RU" sz="2000" dirty="0"/>
              <a:t> </a:t>
            </a:r>
            <a:r>
              <a:rPr lang="ru-RU" sz="2000" dirty="0" err="1"/>
              <a:t>Средњобанатског</a:t>
            </a:r>
            <a:r>
              <a:rPr lang="ru-RU" sz="2000" dirty="0"/>
              <a:t> региона. </a:t>
            </a:r>
            <a:r>
              <a:rPr lang="ru-RU" sz="2000" dirty="0" err="1"/>
              <a:t>Према</a:t>
            </a:r>
            <a:r>
              <a:rPr lang="ru-RU" sz="2000" dirty="0"/>
              <a:t> </a:t>
            </a:r>
            <a:r>
              <a:rPr lang="ru-RU" sz="2000" dirty="0" err="1"/>
              <a:t>попису</a:t>
            </a:r>
            <a:r>
              <a:rPr lang="ru-RU" sz="2000" dirty="0"/>
              <a:t> из 2011. године, на </a:t>
            </a:r>
            <a:r>
              <a:rPr lang="ru-RU" sz="2000" dirty="0" err="1"/>
              <a:t>територији</a:t>
            </a:r>
            <a:r>
              <a:rPr lang="ru-RU" sz="2000" dirty="0"/>
              <a:t> Града живи 123.362 </a:t>
            </a:r>
            <a:r>
              <a:rPr lang="ru-RU" sz="2000" dirty="0" err="1"/>
              <a:t>становника</a:t>
            </a:r>
            <a:r>
              <a:rPr lang="ru-RU" sz="2000" dirty="0"/>
              <a:t>, </a:t>
            </a:r>
            <a:r>
              <a:rPr lang="ru-RU" sz="2000" dirty="0" err="1"/>
              <a:t>припадника</a:t>
            </a:r>
            <a:r>
              <a:rPr lang="ru-RU" sz="2000" dirty="0"/>
              <a:t> 25 народа и </a:t>
            </a:r>
            <a:r>
              <a:rPr lang="ru-RU" sz="2000" dirty="0" err="1"/>
              <a:t>националних</a:t>
            </a:r>
            <a:r>
              <a:rPr lang="ru-RU" sz="2000" dirty="0"/>
              <a:t> </a:t>
            </a:r>
            <a:r>
              <a:rPr lang="ru-RU" sz="2000" dirty="0" err="1"/>
              <a:t>мањина</a:t>
            </a:r>
            <a:r>
              <a:rPr lang="ru-RU" sz="2000"/>
              <a:t>, а </a:t>
            </a:r>
            <a:r>
              <a:rPr lang="ru-RU" sz="2000" dirty="0"/>
              <a:t>у самом </a:t>
            </a:r>
            <a:r>
              <a:rPr lang="ru-RU" sz="2000" dirty="0" err="1"/>
              <a:t>Зрењанину</a:t>
            </a:r>
            <a:r>
              <a:rPr lang="ru-RU" sz="2000" dirty="0"/>
              <a:t> 76.511 </a:t>
            </a:r>
            <a:r>
              <a:rPr lang="ru-RU" sz="2000" dirty="0" err="1"/>
              <a:t>становника</a:t>
            </a:r>
            <a:r>
              <a:rPr lang="ru-RU" sz="2000" dirty="0"/>
              <a:t>. </a:t>
            </a:r>
            <a:r>
              <a:rPr lang="en-US" sz="2000" dirty="0"/>
              <a:t>                                                                                                         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/>
              <a:t>Према</a:t>
            </a:r>
            <a:r>
              <a:rPr lang="ru-RU" sz="2000" dirty="0"/>
              <a:t> </a:t>
            </a:r>
            <a:r>
              <a:rPr lang="ru-RU" sz="2000" dirty="0" err="1"/>
              <a:t>броју</a:t>
            </a:r>
            <a:r>
              <a:rPr lang="ru-RU" sz="2000" dirty="0"/>
              <a:t> </a:t>
            </a:r>
            <a:r>
              <a:rPr lang="ru-RU" sz="2000" dirty="0" err="1"/>
              <a:t>становника</a:t>
            </a:r>
            <a:r>
              <a:rPr lang="ru-RU" sz="2000" dirty="0"/>
              <a:t> </a:t>
            </a:r>
            <a:r>
              <a:rPr lang="ru-RU" sz="2000" dirty="0" err="1"/>
              <a:t>Зрењанин</a:t>
            </a:r>
            <a:r>
              <a:rPr lang="ru-RU" sz="2000" dirty="0"/>
              <a:t> </a:t>
            </a:r>
            <a:r>
              <a:rPr lang="ru-RU" sz="2000" dirty="0" err="1"/>
              <a:t>је</a:t>
            </a:r>
            <a:r>
              <a:rPr lang="ru-RU" sz="2000" dirty="0"/>
              <a:t> </a:t>
            </a:r>
            <a:r>
              <a:rPr lang="ru-RU" sz="2000" dirty="0" err="1"/>
              <a:t>највећи</a:t>
            </a:r>
            <a:r>
              <a:rPr lang="ru-RU" sz="2000" dirty="0"/>
              <a:t> град у </a:t>
            </a:r>
            <a:r>
              <a:rPr lang="ru-RU" sz="2000" dirty="0" err="1"/>
              <a:t>Банату</a:t>
            </a:r>
            <a:r>
              <a:rPr lang="ru-RU" sz="2000" dirty="0"/>
              <a:t>, </a:t>
            </a:r>
            <a:r>
              <a:rPr lang="ru-RU" sz="2000" dirty="0" err="1"/>
              <a:t>трећи</a:t>
            </a:r>
            <a:r>
              <a:rPr lang="ru-RU" sz="2000" dirty="0"/>
              <a:t> у </a:t>
            </a:r>
            <a:r>
              <a:rPr lang="ru-RU" sz="2000" dirty="0" err="1"/>
              <a:t>Војводини</a:t>
            </a:r>
            <a:r>
              <a:rPr lang="ru-RU" sz="2000" dirty="0"/>
              <a:t>, а </a:t>
            </a:r>
            <a:r>
              <a:rPr lang="ru-RU" sz="2000" dirty="0" err="1"/>
              <a:t>седми</a:t>
            </a:r>
            <a:r>
              <a:rPr lang="ru-RU" sz="2000" dirty="0"/>
              <a:t> у </a:t>
            </a:r>
            <a:r>
              <a:rPr lang="ru-RU" sz="2000" dirty="0" err="1"/>
              <a:t>Републици</a:t>
            </a:r>
            <a:r>
              <a:rPr lang="ru-RU" sz="2000" dirty="0"/>
              <a:t> </a:t>
            </a:r>
            <a:r>
              <a:rPr lang="ru-RU" sz="2000" dirty="0" err="1"/>
              <a:t>Србији</a:t>
            </a:r>
            <a:r>
              <a:rPr lang="ru-RU" sz="2000" dirty="0"/>
              <a:t>. </a:t>
            </a:r>
            <a:r>
              <a:rPr lang="ru-RU" sz="2000" dirty="0" err="1"/>
              <a:t>Просечан</a:t>
            </a:r>
            <a:r>
              <a:rPr lang="ru-RU" sz="2000" dirty="0"/>
              <a:t> </a:t>
            </a:r>
            <a:r>
              <a:rPr lang="ru-RU" sz="2000" dirty="0" err="1"/>
              <a:t>број</a:t>
            </a:r>
            <a:r>
              <a:rPr lang="ru-RU" sz="2000" dirty="0"/>
              <a:t> </a:t>
            </a:r>
            <a:r>
              <a:rPr lang="ru-RU" sz="2000" dirty="0" err="1"/>
              <a:t>становника</a:t>
            </a:r>
            <a:r>
              <a:rPr lang="ru-RU" sz="2000" dirty="0"/>
              <a:t> по 1 км2 </a:t>
            </a:r>
            <a:r>
              <a:rPr lang="ru-RU" sz="2000" dirty="0" err="1"/>
              <a:t>је</a:t>
            </a:r>
            <a:r>
              <a:rPr lang="ru-RU" sz="2000" dirty="0"/>
              <a:t> 93,03; </a:t>
            </a:r>
            <a:r>
              <a:rPr lang="ru-RU" sz="2000" dirty="0" err="1"/>
              <a:t>Просечан</a:t>
            </a:r>
            <a:r>
              <a:rPr lang="ru-RU" sz="2000" dirty="0"/>
              <a:t> </a:t>
            </a:r>
            <a:r>
              <a:rPr lang="ru-RU" sz="2000" dirty="0" err="1"/>
              <a:t>број</a:t>
            </a:r>
            <a:r>
              <a:rPr lang="ru-RU" sz="2000" dirty="0"/>
              <a:t> </a:t>
            </a:r>
            <a:r>
              <a:rPr lang="ru-RU" sz="2000" dirty="0" err="1"/>
              <a:t>становника</a:t>
            </a:r>
            <a:r>
              <a:rPr lang="ru-RU" sz="2000" dirty="0"/>
              <a:t> по </a:t>
            </a:r>
            <a:r>
              <a:rPr lang="ru-RU" sz="2000" dirty="0" err="1"/>
              <a:t>насељеном</a:t>
            </a:r>
            <a:r>
              <a:rPr lang="ru-RU" sz="2000" dirty="0"/>
              <a:t> месту </a:t>
            </a:r>
            <a:r>
              <a:rPr lang="ru-RU" sz="2000" dirty="0" err="1"/>
              <a:t>је</a:t>
            </a:r>
            <a:r>
              <a:rPr lang="ru-RU" sz="2000" dirty="0"/>
              <a:t> 2.231.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/>
              <a:t>Језици</a:t>
            </a:r>
            <a:r>
              <a:rPr lang="ru-RU" sz="2000" dirty="0"/>
              <a:t>, </a:t>
            </a:r>
            <a:r>
              <a:rPr lang="ru-RU" sz="2000" dirty="0" err="1"/>
              <a:t>који</a:t>
            </a:r>
            <a:r>
              <a:rPr lang="ru-RU" sz="2000" dirty="0"/>
              <a:t> су у </a:t>
            </a:r>
            <a:r>
              <a:rPr lang="ru-RU" sz="2000" dirty="0" err="1"/>
              <a:t>службеној</a:t>
            </a:r>
            <a:r>
              <a:rPr lang="ru-RU" sz="2000" dirty="0"/>
              <a:t> употреби у </a:t>
            </a:r>
            <a:r>
              <a:rPr lang="ru-RU" sz="2000" dirty="0" err="1"/>
              <a:t>Зрењанину</a:t>
            </a:r>
            <a:r>
              <a:rPr lang="ru-RU" sz="2000" dirty="0"/>
              <a:t>, су </a:t>
            </a:r>
            <a:r>
              <a:rPr lang="ru-RU" sz="2000" dirty="0" err="1"/>
              <a:t>српски</a:t>
            </a:r>
            <a:r>
              <a:rPr lang="ru-RU" sz="2000" dirty="0"/>
              <a:t>, </a:t>
            </a:r>
            <a:r>
              <a:rPr lang="ru-RU" sz="2000" dirty="0" err="1"/>
              <a:t>мађарски</a:t>
            </a:r>
            <a:r>
              <a:rPr lang="ru-RU" sz="2000" dirty="0"/>
              <a:t>, словачки и </a:t>
            </a:r>
            <a:r>
              <a:rPr lang="ru-RU" sz="2000" dirty="0" err="1"/>
              <a:t>румунски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37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 je ostao opevan u pesm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51" y="184451"/>
            <a:ext cx="8597026" cy="63652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03978" y="6488668"/>
            <a:ext cx="289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Зрењанин  -  Ајфелов  мост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511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sacki - sa SD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70" y="117707"/>
            <a:ext cx="7923642" cy="60870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94271" y="6204753"/>
            <a:ext cx="611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Нови бетонски пешачки мост, седамдесете године 20. века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254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32" y="284176"/>
            <a:ext cx="11069514" cy="150876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Индустријско</a:t>
            </a:r>
            <a:r>
              <a:rPr lang="ru-RU" dirty="0"/>
              <a:t>  -  </a:t>
            </a:r>
            <a:r>
              <a:rPr lang="ru-RU" dirty="0" err="1"/>
              <a:t>пољопривредни</a:t>
            </a:r>
            <a:r>
              <a:rPr lang="ru-RU" dirty="0"/>
              <a:t>   комбинат    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                                      „серво </a:t>
            </a:r>
            <a:r>
              <a:rPr lang="ru-RU" dirty="0" err="1"/>
              <a:t>михаљ</a:t>
            </a:r>
            <a:r>
              <a:rPr lang="ru-RU" dirty="0"/>
              <a:t> „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3456" y="2335489"/>
            <a:ext cx="112277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●  </a:t>
            </a:r>
            <a:r>
              <a:rPr lang="ru-RU" sz="1400" dirty="0" err="1"/>
              <a:t>Производио</a:t>
            </a:r>
            <a:r>
              <a:rPr lang="ru-RU" sz="1400" dirty="0"/>
              <a:t> </a:t>
            </a:r>
            <a:r>
              <a:rPr lang="ru-RU" sz="1400" dirty="0" err="1"/>
              <a:t>хране</a:t>
            </a:r>
            <a:r>
              <a:rPr lang="ru-RU" sz="1400" dirty="0"/>
              <a:t> </a:t>
            </a:r>
            <a:r>
              <a:rPr lang="ru-RU" sz="1400" dirty="0" err="1"/>
              <a:t>колико</a:t>
            </a:r>
            <a:r>
              <a:rPr lang="ru-RU" sz="1400" dirty="0"/>
              <a:t> </a:t>
            </a:r>
            <a:r>
              <a:rPr lang="ru-RU" sz="1400" dirty="0" err="1"/>
              <a:t>данас</a:t>
            </a:r>
            <a:r>
              <a:rPr lang="ru-RU" sz="1400" dirty="0"/>
              <a:t> </a:t>
            </a:r>
            <a:r>
              <a:rPr lang="ru-RU" sz="1400" dirty="0" err="1"/>
              <a:t>заједно</a:t>
            </a:r>
            <a:r>
              <a:rPr lang="ru-RU" sz="1400" dirty="0"/>
              <a:t> не могу БИХ, </a:t>
            </a:r>
            <a:r>
              <a:rPr lang="ru-RU" sz="1400" dirty="0" err="1"/>
              <a:t>Црна</a:t>
            </a:r>
            <a:r>
              <a:rPr lang="ru-RU" sz="1400" dirty="0"/>
              <a:t> Гора и </a:t>
            </a:r>
            <a:r>
              <a:rPr lang="ru-RU" sz="1400" dirty="0" err="1"/>
              <a:t>Македонија</a:t>
            </a:r>
            <a:endParaRPr lang="ru-RU" sz="1400" dirty="0"/>
          </a:p>
          <a:p>
            <a:endParaRPr lang="en-US" sz="1400" dirty="0"/>
          </a:p>
          <a:p>
            <a:r>
              <a:rPr lang="ru-RU" dirty="0"/>
              <a:t>●  </a:t>
            </a:r>
            <a:r>
              <a:rPr lang="ru-RU" dirty="0" err="1"/>
              <a:t>Настао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на комплексу фабрике </a:t>
            </a:r>
            <a:r>
              <a:rPr lang="ru-RU" dirty="0" err="1"/>
              <a:t>шећера</a:t>
            </a:r>
            <a:r>
              <a:rPr lang="ru-RU" dirty="0"/>
              <a:t> у Великом </a:t>
            </a:r>
            <a:r>
              <a:rPr lang="ru-RU" dirty="0" err="1"/>
              <a:t>Бечкереку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78069" y="2729355"/>
            <a:ext cx="107881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sr-Cyrl-RS" sz="1400" dirty="0"/>
          </a:p>
          <a:p>
            <a:endParaRPr lang="sr-Cyrl-RS" sz="1400" dirty="0"/>
          </a:p>
          <a:p>
            <a:r>
              <a:rPr lang="en-US" sz="1400" dirty="0"/>
              <a:t>●</a:t>
            </a:r>
            <a:r>
              <a:rPr lang="sr-Cyrl-RS" sz="1400" dirty="0"/>
              <a:t>  Индустријски комбинат основан је 1953. године у општини Зрењанин. Организован је са централистичким системом управљања. У периоду од  37. година постојања трансформисао се у складу са развојем привреде и друштвено-политичких односа у замљи.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62682" y="3745018"/>
            <a:ext cx="10849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sz="1400" dirty="0">
                <a:latin typeface="Calibri" panose="020F0502020204030204" pitchFamily="34" charset="0"/>
                <a:cs typeface="Calibri" panose="020F0502020204030204" pitchFamily="34" charset="0"/>
              </a:rPr>
              <a:t>  Све радне организације (35) (ОУР-и) чланице Сложене организације удруженог рада (СОУР-а) ИПК „Серво Михаљ“ могле су се свстати, према својим основним делатностима, у неколико група, и то : </a:t>
            </a:r>
            <a:r>
              <a:rPr lang="en-US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456" y="4342718"/>
            <a:ext cx="1070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/>
              <a:t>Prva </a:t>
            </a:r>
            <a:r>
              <a:rPr lang="en-US" sz="1200" dirty="0" err="1"/>
              <a:t>grupa</a:t>
            </a:r>
            <a:r>
              <a:rPr lang="en-US" sz="1200" dirty="0"/>
              <a:t>: </a:t>
            </a:r>
            <a:r>
              <a:rPr lang="en-US" sz="1200" dirty="0" err="1"/>
              <a:t>Radne</a:t>
            </a:r>
            <a:r>
              <a:rPr lang="en-US" sz="1200" dirty="0"/>
              <a:t> </a:t>
            </a:r>
            <a:r>
              <a:rPr lang="en-US" sz="1200" dirty="0" err="1"/>
              <a:t>organizacije</a:t>
            </a:r>
            <a:r>
              <a:rPr lang="en-US" sz="1200" dirty="0"/>
              <a:t> (OUR-i) </a:t>
            </a:r>
            <a:r>
              <a:rPr lang="en-US" sz="1200" dirty="0" err="1"/>
              <a:t>iz</a:t>
            </a:r>
            <a:r>
              <a:rPr lang="en-US" sz="1200" dirty="0"/>
              <a:t> </a:t>
            </a:r>
            <a:r>
              <a:rPr lang="en-US" sz="1200" dirty="0" err="1"/>
              <a:t>oblasti</a:t>
            </a:r>
            <a:r>
              <a:rPr lang="en-US" sz="1200" dirty="0"/>
              <a:t> </a:t>
            </a:r>
            <a:r>
              <a:rPr lang="en-US" sz="1200" dirty="0" err="1"/>
              <a:t>poljoprivredne</a:t>
            </a:r>
            <a:r>
              <a:rPr lang="en-US" sz="1200" dirty="0"/>
              <a:t> </a:t>
            </a:r>
            <a:r>
              <a:rPr lang="en-US" sz="1200" dirty="0" err="1"/>
              <a:t>proizvodnje</a:t>
            </a:r>
            <a:r>
              <a:rPr lang="sr-Cyrl-RS" sz="1200" dirty="0"/>
              <a:t> (8)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93456" y="4519033"/>
            <a:ext cx="10703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▪</a:t>
            </a:r>
            <a:r>
              <a:rPr lang="en-US" sz="1200" dirty="0"/>
              <a:t>Druga</a:t>
            </a:r>
            <a:r>
              <a:rPr lang="en-US" dirty="0"/>
              <a:t> </a:t>
            </a:r>
            <a:r>
              <a:rPr lang="en-US" sz="1200" dirty="0" err="1"/>
              <a:t>grupa</a:t>
            </a:r>
            <a:r>
              <a:rPr lang="en-US" sz="1200" dirty="0"/>
              <a:t>: </a:t>
            </a:r>
            <a:r>
              <a:rPr lang="en-US" sz="1200" dirty="0" err="1"/>
              <a:t>Radne</a:t>
            </a:r>
            <a:r>
              <a:rPr lang="en-US" sz="1200" dirty="0"/>
              <a:t> </a:t>
            </a:r>
            <a:r>
              <a:rPr lang="en-US" sz="1200" dirty="0" err="1"/>
              <a:t>organizacije</a:t>
            </a:r>
            <a:r>
              <a:rPr lang="en-US" sz="1200" dirty="0"/>
              <a:t> (OUR-i) </a:t>
            </a:r>
            <a:r>
              <a:rPr lang="en-US" sz="1200" dirty="0" err="1"/>
              <a:t>iz</a:t>
            </a:r>
            <a:r>
              <a:rPr lang="en-US" sz="1200" dirty="0"/>
              <a:t> </a:t>
            </a:r>
            <a:r>
              <a:rPr lang="en-US" sz="1200" dirty="0" err="1"/>
              <a:t>oblasti</a:t>
            </a:r>
            <a:r>
              <a:rPr lang="en-US" sz="1200" dirty="0"/>
              <a:t> </a:t>
            </a:r>
            <a:r>
              <a:rPr lang="en-US" sz="1200" dirty="0" err="1"/>
              <a:t>prehrambene</a:t>
            </a:r>
            <a:r>
              <a:rPr lang="en-US" sz="1200" dirty="0"/>
              <a:t> </a:t>
            </a:r>
            <a:r>
              <a:rPr lang="en-US" sz="1200" dirty="0" err="1"/>
              <a:t>industrije</a:t>
            </a:r>
            <a:r>
              <a:rPr lang="sr-Cyrl-RS" sz="1200" dirty="0"/>
              <a:t> (12)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78069" y="4839732"/>
            <a:ext cx="10642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▪</a:t>
            </a:r>
            <a:r>
              <a:rPr lang="pl-PL" sz="1200" dirty="0"/>
              <a:t>Treća grupa: Radne organizacije (OUR-i) ostale industrije</a:t>
            </a:r>
            <a:r>
              <a:rPr lang="sr-Cyrl-RS" sz="1200" dirty="0"/>
              <a:t> (5)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78069" y="5116731"/>
            <a:ext cx="10818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▪</a:t>
            </a:r>
            <a:r>
              <a:rPr lang="pl-PL" sz="1200" dirty="0"/>
              <a:t>Četvrta grupa: Radne organizacije (OUR-i) ostalih delatnosti</a:t>
            </a:r>
            <a:r>
              <a:rPr lang="sr-Cyrl-RS" sz="1200" dirty="0"/>
              <a:t> (10)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62682" y="5459035"/>
            <a:ext cx="111376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ru-RU" sz="1400" dirty="0"/>
              <a:t>●  </a:t>
            </a:r>
            <a:r>
              <a:rPr lang="ru-RU" sz="1400" dirty="0" err="1"/>
              <a:t>Нестанком</a:t>
            </a:r>
            <a:r>
              <a:rPr lang="ru-RU" sz="1400" dirty="0"/>
              <a:t> „Серво </a:t>
            </a:r>
            <a:r>
              <a:rPr lang="ru-RU" sz="1400" dirty="0" err="1"/>
              <a:t>Михаља</a:t>
            </a:r>
            <a:r>
              <a:rPr lang="ru-RU" sz="1400" dirty="0"/>
              <a:t>“ </a:t>
            </a:r>
            <a:r>
              <a:rPr lang="ru-RU" sz="1400" dirty="0" err="1"/>
              <a:t>нестали</a:t>
            </a:r>
            <a:r>
              <a:rPr lang="ru-RU" sz="1400" dirty="0"/>
              <a:t> су </a:t>
            </a:r>
            <a:r>
              <a:rPr lang="ru-RU" sz="1400" dirty="0" err="1"/>
              <a:t>многи</a:t>
            </a:r>
            <a:r>
              <a:rPr lang="ru-RU" sz="1400" dirty="0"/>
              <a:t> </a:t>
            </a:r>
            <a:r>
              <a:rPr lang="ru-RU" sz="1400" dirty="0" err="1"/>
              <a:t>зрењанински</a:t>
            </a:r>
            <a:r>
              <a:rPr lang="ru-RU" sz="1400" dirty="0"/>
              <a:t> </a:t>
            </a:r>
            <a:r>
              <a:rPr lang="ru-RU" sz="1400" dirty="0" err="1"/>
              <a:t>брендови</a:t>
            </a:r>
            <a:r>
              <a:rPr lang="ru-RU" sz="1400" dirty="0"/>
              <a:t>, а </a:t>
            </a:r>
            <a:r>
              <a:rPr lang="ru-RU" sz="1400" dirty="0" err="1"/>
              <a:t>приватизацију</a:t>
            </a:r>
            <a:r>
              <a:rPr lang="ru-RU" sz="1400" dirty="0"/>
              <a:t> и </a:t>
            </a:r>
            <a:r>
              <a:rPr lang="ru-RU" sz="1400" dirty="0" err="1"/>
              <a:t>све</a:t>
            </a:r>
            <a:r>
              <a:rPr lang="ru-RU" sz="1400" dirty="0"/>
              <a:t> </a:t>
            </a:r>
            <a:r>
              <a:rPr lang="ru-RU" sz="1400" dirty="0" err="1"/>
              <a:t>остало</a:t>
            </a:r>
            <a:r>
              <a:rPr lang="ru-RU" sz="1400" dirty="0"/>
              <a:t> </a:t>
            </a:r>
            <a:r>
              <a:rPr lang="ru-RU" sz="1400" dirty="0" err="1"/>
              <a:t>преживеле</a:t>
            </a:r>
            <a:r>
              <a:rPr lang="ru-RU" sz="1400" dirty="0"/>
              <a:t> су само две фабрике, </a:t>
            </a:r>
            <a:r>
              <a:rPr lang="ru-RU" sz="1400" dirty="0" err="1"/>
              <a:t>уљара</a:t>
            </a:r>
            <a:r>
              <a:rPr lang="ru-RU" sz="1400" dirty="0"/>
              <a:t> „</a:t>
            </a:r>
            <a:r>
              <a:rPr lang="ru-RU" sz="1400" dirty="0" err="1"/>
              <a:t>Дијамант</a:t>
            </a:r>
            <a:r>
              <a:rPr lang="ru-RU" sz="1400" dirty="0"/>
              <a:t>“ и „</a:t>
            </a:r>
            <a:r>
              <a:rPr lang="ru-RU" sz="1400" dirty="0" err="1"/>
              <a:t>Млекопродукт</a:t>
            </a:r>
            <a:r>
              <a:rPr lang="ru-RU" sz="1400" dirty="0"/>
              <a:t>“  </a:t>
            </a:r>
            <a:r>
              <a:rPr lang="en-US" sz="1400" dirty="0"/>
              <a:t>   (</a:t>
            </a:r>
            <a:r>
              <a:rPr lang="sr-Cyrl-RS" sz="1100" dirty="0"/>
              <a:t>магарац, запрежно воило, Пишта</a:t>
            </a:r>
            <a:r>
              <a:rPr lang="en-US" sz="1100"/>
              <a:t>)</a:t>
            </a:r>
            <a:endParaRPr lang="ru-RU" sz="1400" dirty="0"/>
          </a:p>
        </p:txBody>
      </p:sp>
      <p:sp>
        <p:nvSpPr>
          <p:cNvPr id="8" name="Rectangle 7"/>
          <p:cNvSpPr/>
          <p:nvPr/>
        </p:nvSpPr>
        <p:spPr>
          <a:xfrm>
            <a:off x="393456" y="1817470"/>
            <a:ext cx="11403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sr-Cyrl-RS" sz="1400" dirty="0">
                <a:latin typeface="Calibri" panose="020F0502020204030204" pitchFamily="34" charset="0"/>
                <a:cs typeface="Calibri" panose="020F0502020204030204" pitchFamily="34" charset="0"/>
              </a:rPr>
              <a:t>Индустријски комбинат основан је </a:t>
            </a:r>
            <a:r>
              <a:rPr lang="en-US" sz="1400" dirty="0"/>
              <a:t>1953. </a:t>
            </a:r>
            <a:r>
              <a:rPr lang="sr-Cyrl-RS" sz="1400" dirty="0"/>
              <a:t>г</a:t>
            </a:r>
            <a:r>
              <a:rPr lang="en-US" sz="1400" dirty="0"/>
              <a:t>. </a:t>
            </a:r>
            <a:r>
              <a:rPr lang="sr-Cyrl-RS" sz="1400" dirty="0"/>
              <a:t>У општини Зрењанин.Организован је са централистичким системом управљања.У периоду од 37 година постојања трансформисао се у складу</a:t>
            </a:r>
            <a:r>
              <a:rPr lang="en-US" sz="1400" dirty="0"/>
              <a:t> </a:t>
            </a:r>
            <a:r>
              <a:rPr lang="sr-Cyrl-RS" sz="1400" dirty="0"/>
              <a:t>са развојем</a:t>
            </a:r>
            <a:r>
              <a:rPr lang="en-US" sz="1400" dirty="0"/>
              <a:t> </a:t>
            </a:r>
            <a:r>
              <a:rPr lang="sr-Cyrl-RS" sz="1400" dirty="0"/>
              <a:t>привреде и друштвено – политичких односа у земљи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3484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011" y="169876"/>
            <a:ext cx="6965135" cy="150876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Z r e </a:t>
            </a:r>
            <a:r>
              <a:rPr lang="en-US" dirty="0" err="1">
                <a:solidFill>
                  <a:srgbClr val="0070C0"/>
                </a:solidFill>
              </a:rPr>
              <a:t>nj</a:t>
            </a:r>
            <a:r>
              <a:rPr lang="en-US" dirty="0">
                <a:solidFill>
                  <a:srgbClr val="0070C0"/>
                </a:solidFill>
              </a:rPr>
              <a:t> a n I n s k i </a:t>
            </a:r>
            <a:r>
              <a:rPr lang="sr-Latn-R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sr-Latn-RS" dirty="0">
                <a:solidFill>
                  <a:srgbClr val="0070C0"/>
                </a:solidFill>
              </a:rPr>
              <a:t>„Ć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Latn-RS" dirty="0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Latn-RS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Latn-RS" dirty="0">
                <a:solidFill>
                  <a:srgbClr val="0070C0"/>
                </a:solidFill>
              </a:rPr>
              <a:t>a“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569" y="3177124"/>
            <a:ext cx="10770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ꙮ 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Železnička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pruga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uskog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koloseka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Veliki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Bečkerek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-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Žombolj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Rumunija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nazvana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“mala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pruga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”, s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popularnim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vozom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“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ćirom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”) 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prolazila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kroz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sam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centar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grada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sve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do 1932.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godine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potom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prelazila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Begej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preko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još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jednog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gvozdenog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mosta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između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današnjih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ulica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Matavuljeve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Miletićeve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kod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nekadašnjeg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kupališta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“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Brankovan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”. Taj most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uklonjen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posle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Drugog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svetskog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rata.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9569" y="4519136"/>
            <a:ext cx="10418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ꙮ 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Pruga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dugačka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oko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65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kilometara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povezivala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13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staničnih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mesta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ovog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dela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Banata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Zrenjanin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Fabrika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Zrenjanin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Predgrađe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Klek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Ravni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Topolovac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Žitište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Banatski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Dvor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Čestereg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Banatsko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Karađorđevo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Aleksandrovo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Novu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Crnju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Vojvoda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Stepu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Srpsku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Crnju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Radojevo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49569" y="1909888"/>
            <a:ext cx="11069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ꙮ 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Pruga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izgrađena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1898.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godine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inicijativu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grofa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Endre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Čekonjića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koji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imao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velike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zemljišne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posede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ovom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delu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Banata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Da bi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omogućio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plasman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svih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poljoprivrednih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proizvoda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uglavom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šećerne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repe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pšenice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kukuruza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za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preradu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velikobečkerečkim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fabrikama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izvoz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velike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evropske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centre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morao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da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obezbedi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njihov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siguran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prevoz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Blatnjavi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banatski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putevi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koji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jeseni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ranog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proleća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bili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skoro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neprohodni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nisu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to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omogućavali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49569" y="5442466"/>
            <a:ext cx="10732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ꙮ 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Pored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saobraćajne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voz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prema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mišljenima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gradskih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vlasti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pravio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ekonomsku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štetu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U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glavnoj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ulici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urušavao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kaldrmu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koja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morala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redovno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popravljati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Postojala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realna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opasnost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požara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zbog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varnica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koje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izbacivala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parna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lokomotiva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drugi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razlozi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49569" y="6322812"/>
            <a:ext cx="400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ꙮ 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Voz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saobraćao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još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punih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36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godina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1184" y="6322812"/>
            <a:ext cx="3130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razmontirana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1969.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godine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408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renjanin-ci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" y="282892"/>
            <a:ext cx="9437350" cy="6022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66913" y="6436608"/>
            <a:ext cx="2781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Pruga</a:t>
            </a:r>
            <a:r>
              <a:rPr lang="en-US" sz="1200" dirty="0"/>
              <a:t> </a:t>
            </a:r>
            <a:r>
              <a:rPr lang="en-US" sz="1200" dirty="0" err="1"/>
              <a:t>uskog</a:t>
            </a:r>
            <a:r>
              <a:rPr lang="en-US" sz="1200" dirty="0"/>
              <a:t> </a:t>
            </a:r>
            <a:r>
              <a:rPr lang="en-US" sz="1200" dirty="0" err="1"/>
              <a:t>koloseka</a:t>
            </a:r>
            <a:r>
              <a:rPr lang="en-US" sz="1200" dirty="0"/>
              <a:t>   -  </a:t>
            </a:r>
            <a:r>
              <a:rPr lang="en-US" sz="1200" dirty="0" err="1"/>
              <a:t>centar</a:t>
            </a:r>
            <a:r>
              <a:rPr lang="en-US" sz="1200" dirty="0"/>
              <a:t> </a:t>
            </a:r>
            <a:r>
              <a:rPr lang="en-US" sz="1200" dirty="0" err="1"/>
              <a:t>Zrenjanin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8134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2F4F7E-B285-6388-2532-364C5BF0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15" y="425235"/>
            <a:ext cx="10121956" cy="59649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7E6F1A-ED49-8B6F-9663-BCCF5B80A5B6}"/>
              </a:ext>
            </a:extLst>
          </p:cNvPr>
          <p:cNvSpPr/>
          <p:nvPr/>
        </p:nvSpPr>
        <p:spPr>
          <a:xfrm>
            <a:off x="3020389" y="650940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/>
              <a:t>Pruga uskog koloseka Zrenjanin – Radujevo – Centar Zrenjanina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3191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Обележја</a:t>
            </a:r>
            <a:r>
              <a:rPr lang="ru-RU" dirty="0"/>
              <a:t>   </a:t>
            </a:r>
            <a:r>
              <a:rPr lang="ru-RU" dirty="0" err="1"/>
              <a:t>Зрењанина</a:t>
            </a:r>
            <a:r>
              <a:rPr lang="ru-RU" dirty="0"/>
              <a:t>   </a:t>
            </a:r>
            <a:r>
              <a:rPr lang="ru-RU" dirty="0" err="1"/>
              <a:t>данас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04279" y="2097583"/>
            <a:ext cx="7255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600" dirty="0">
                <a:solidFill>
                  <a:schemeClr val="bg2">
                    <a:lumMod val="50000"/>
                  </a:schemeClr>
                </a:solidFill>
              </a:rPr>
              <a:t>Језеро бања Русанда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2919" y="2872714"/>
            <a:ext cx="9963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Језеро „Русанда“ 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je 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површине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4 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км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 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 представља јединствени драгуљ банатске равнице. То је највеће заслањено језеро у Србији. Воду у језеру одликује висок салинитет који износи око 40-60 ‰  што је чини сланијом од морске воде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То је највеће заслањено језеро у Србији. Дубина језера је око 1-1,5 м. Дно је покривено природним лековитим блатом које се користи у терапијске сврхе више од 150 година код обољења коштано-зглобног система, пре свега дегенеративног реуматизма, кожних и гинеколошких обољења.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sr-Cyrl-R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sr-Cyrl-RS" sz="1600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Такође Русанда спада у значајна ботаничка подручја ( ИПА) и подручје од међународног значаја за птице (ИБА). 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На обали језера је 1867. године изграђено природно лечилиште које се до данас развило у Специјалну болницу за рехабилитацију „Русанда“, а које данас има велик значај у здравственом туризму.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Ово је једна од најстаријих и најпопуларнијих лечилишта у Србији у ком се користи пелоид (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пелоид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лековито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блато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као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свако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блато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предаставља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житку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лепљиву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смешу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тамне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боје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насталу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од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расквашене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земље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или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прашине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али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лековитим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својствима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Лековитост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потиче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од соли,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биостимулатора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гасова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али и других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физичко-хемијских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својстава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овог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природног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седимента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Настаје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таложењењем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органских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неорганских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материјала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који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су у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некој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фази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разградње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како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лагунама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мора,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тако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у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слатководним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екосистемима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па и у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вулканским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областима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r>
              <a:rPr lang="sr-Cyrl-R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 терапеутске сврхе.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384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zero rusanda i love zrenjanin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0" y="266313"/>
            <a:ext cx="5532239" cy="4082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2984" y="4349125"/>
            <a:ext cx="4456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/>
              <a:t>Исушено</a:t>
            </a:r>
            <a:r>
              <a:rPr lang="ru-RU" sz="1400" dirty="0"/>
              <a:t> </a:t>
            </a:r>
            <a:r>
              <a:rPr lang="ru-RU" sz="1400" dirty="0" err="1"/>
              <a:t>корито</a:t>
            </a:r>
            <a:r>
              <a:rPr lang="ru-RU" sz="1400" dirty="0"/>
              <a:t> </a:t>
            </a:r>
            <a:r>
              <a:rPr lang="ru-RU" sz="1400" dirty="0" err="1"/>
              <a:t>језера</a:t>
            </a:r>
            <a:r>
              <a:rPr lang="ru-RU" sz="1400" dirty="0"/>
              <a:t> </a:t>
            </a:r>
            <a:r>
              <a:rPr lang="ru-RU" sz="1400" dirty="0" err="1"/>
              <a:t>Русанда</a:t>
            </a:r>
            <a:r>
              <a:rPr lang="ru-RU" sz="1400" dirty="0"/>
              <a:t> током </a:t>
            </a:r>
            <a:r>
              <a:rPr lang="ru-RU" sz="1400" dirty="0" err="1"/>
              <a:t>летњих</a:t>
            </a:r>
            <a:r>
              <a:rPr lang="ru-RU" sz="1400" dirty="0"/>
              <a:t> </a:t>
            </a:r>
            <a:r>
              <a:rPr lang="ru-RU" sz="1400" dirty="0" err="1"/>
              <a:t>врућина</a:t>
            </a:r>
            <a:endParaRPr lang="en-US" sz="1400" dirty="0"/>
          </a:p>
        </p:txBody>
      </p:sp>
      <p:pic>
        <p:nvPicPr>
          <p:cNvPr id="4" name="Picture 3" descr="jezero rusanda i love zrenjan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89" y="2370332"/>
            <a:ext cx="6475461" cy="3969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488301" y="6339776"/>
            <a:ext cx="323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400" dirty="0" err="1"/>
              <a:t>Језера</a:t>
            </a:r>
            <a:r>
              <a:rPr lang="ru-RU" sz="1400" dirty="0"/>
              <a:t> </a:t>
            </a:r>
            <a:r>
              <a:rPr lang="ru-RU" sz="1400" dirty="0" err="1"/>
              <a:t>Русанда</a:t>
            </a:r>
            <a:r>
              <a:rPr lang="ru-RU" sz="1400" dirty="0"/>
              <a:t> током </a:t>
            </a:r>
            <a:r>
              <a:rPr lang="ru-RU" sz="1400" dirty="0" err="1"/>
              <a:t>летњег</a:t>
            </a:r>
            <a:r>
              <a:rPr lang="ru-RU" sz="1400" dirty="0"/>
              <a:t> периода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2744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2401" y="589057"/>
            <a:ext cx="9753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dirty="0">
                <a:solidFill>
                  <a:schemeClr val="bg2">
                    <a:lumMod val="50000"/>
                  </a:schemeClr>
                </a:solidFill>
              </a:rPr>
              <a:t>Како је ћуприја остала без реке  -  мост на сувом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2401" y="1439651"/>
            <a:ext cx="8984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Зрењанин је познат и по јединственом мосту на сувом. Мост је „насукан“ након што су му пре више од две и по деценије градски планери и пројектанти  „украли“реку, пресецањем Бегеја и претварањем у језера.</a:t>
            </a:r>
            <a:r>
              <a:rPr lang="en-US" dirty="0"/>
              <a:t> </a:t>
            </a:r>
          </a:p>
        </p:txBody>
      </p:sp>
      <p:pic>
        <p:nvPicPr>
          <p:cNvPr id="5" name="Picture 4" descr="https://ocdn.eu/pulscms-transforms/1/uHWk9kqTURBXy80ZDY3MTcxZjE5NmMxYzc2OGY5ZmZlOTU0NDQ2MjZjOC5qcGVnkZMCzQH-AIGhMA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92" y="2567244"/>
            <a:ext cx="8452594" cy="4218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898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gej, Marija Sofran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3" y="1227984"/>
            <a:ext cx="5143791" cy="38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oslost-sadasnj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28" y="317462"/>
            <a:ext cx="4709320" cy="567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8400" y="59963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Prošlost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u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sadašnjosti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da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su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ostali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plovni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svi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begejski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rukavci,tok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reke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kroz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grad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danas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bi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izgledao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ovako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grafski položa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09" y="338402"/>
            <a:ext cx="8983285" cy="617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613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>
                <a:solidFill>
                  <a:schemeClr val="bg2">
                    <a:lumMod val="50000"/>
                  </a:schemeClr>
                </a:solidFill>
              </a:rPr>
              <a:t>МАНИФЕСТАЦИЈА   ДАНИ    ПИВА  у зрењанину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40668150 1793093804073482 3402660756192231424 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98" y="2294378"/>
            <a:ext cx="5877902" cy="355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U avgustu čak 3 manifestacije &quot;Dani piva&quot; u regionu!  Zrenjanin-Beograd-Karlovac! | 19/07/2022 VOLIM ZRENJAN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0" y="2449048"/>
            <a:ext cx="5269768" cy="3397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396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ojvodinauzivo.rs/wp-content/uploads/2022/08/Krig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72" y="986814"/>
            <a:ext cx="47625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2423" y="327465"/>
            <a:ext cx="822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     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Дрвена кригла један од симбола овогодишњих, 37. зрењанинских Дана пива  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62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EA1CDEA 9E3A 4BC4 84FA E839DB018C8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2" y="213702"/>
            <a:ext cx="5114192" cy="367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0E4638FC 3821 4898 BB8B F7EFD27F9DF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38" y="213703"/>
            <a:ext cx="5395547" cy="36724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98939" y="4004664"/>
            <a:ext cx="108321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Манифестација „Дани пива“, настала је 1986. године, у част 240 година производње пива у Зрењанину. 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Те прве дане пива организовали су Туристички савез општине и Угоститељско предузеће „Војводина“ уз неколицину ентузијаста.Градом су почели да дефилују фијакери који су точили бесплатно пиво, позивајући суграђане дружење и добро расположење. Свирали су и играли дечији ансамбли, декламовали песници и сликали сликари, мирисала крај Бегеја рибља чорба...Иако је у почетку све подсећало на вашар, полако се стварала физиономија будућих сусретања Зрењанинаца са бројним гостима и својим суграђанима.</a:t>
            </a:r>
          </a:p>
          <a:p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Традиционално, уочи почетка  највеће градске манифестације, из Градске баште на зрењанинске улице крећу фијакери, тамбураши и позивари да уз бесплатно пиво најаве и позову Зрењанинце на „Дане пива“.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42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6895" y="457173"/>
            <a:ext cx="4044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chemeClr val="bg2">
                    <a:lumMod val="50000"/>
                  </a:schemeClr>
                </a:solidFill>
              </a:rPr>
              <a:t>Пивара   Лазара   Дунђерског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738" y="106031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●  </a:t>
            </a:r>
            <a:r>
              <a:rPr lang="ru-RU" dirty="0" err="1"/>
              <a:t>Зрењанинска</a:t>
            </a:r>
            <a:r>
              <a:rPr lang="ru-RU" dirty="0"/>
              <a:t> </a:t>
            </a:r>
            <a:r>
              <a:rPr lang="ru-RU" dirty="0" err="1"/>
              <a:t>пивара</a:t>
            </a:r>
            <a:r>
              <a:rPr lang="ru-RU" dirty="0"/>
              <a:t> ( </a:t>
            </a:r>
            <a:r>
              <a:rPr lang="ru-RU" dirty="0" err="1"/>
              <a:t>Великобечкеречка</a:t>
            </a:r>
            <a:r>
              <a:rPr lang="ru-RU" dirty="0"/>
              <a:t> </a:t>
            </a:r>
            <a:r>
              <a:rPr lang="ru-RU" dirty="0" err="1"/>
              <a:t>пивара</a:t>
            </a:r>
            <a:r>
              <a:rPr lang="ru-RU" dirty="0"/>
              <a:t>)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једна</a:t>
            </a:r>
            <a:r>
              <a:rPr lang="ru-RU" dirty="0"/>
              <a:t> од </a:t>
            </a:r>
            <a:r>
              <a:rPr lang="ru-RU" dirty="0" err="1"/>
              <a:t>најстаријих</a:t>
            </a:r>
            <a:r>
              <a:rPr lang="ru-RU" dirty="0"/>
              <a:t> на </a:t>
            </a:r>
            <a:r>
              <a:rPr lang="ru-RU" dirty="0" err="1"/>
              <a:t>Балкану</a:t>
            </a:r>
            <a:r>
              <a:rPr lang="ru-RU" dirty="0"/>
              <a:t>, основана 1745. године. </a:t>
            </a:r>
          </a:p>
          <a:p>
            <a:r>
              <a:rPr lang="ru-RU" dirty="0"/>
              <a:t>●  </a:t>
            </a:r>
            <a:r>
              <a:rPr lang="ru-RU" dirty="0" err="1"/>
              <a:t>Пивара</a:t>
            </a:r>
            <a:r>
              <a:rPr lang="ru-RU" dirty="0"/>
              <a:t> Лазара </a:t>
            </a:r>
            <a:r>
              <a:rPr lang="ru-RU" dirty="0" err="1"/>
              <a:t>Дунђерског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подигнута</a:t>
            </a:r>
            <a:r>
              <a:rPr lang="ru-RU" dirty="0"/>
              <a:t> 1911. године.  </a:t>
            </a:r>
            <a:r>
              <a:rPr lang="ru-RU" dirty="0" err="1"/>
              <a:t>дуж</a:t>
            </a:r>
            <a:r>
              <a:rPr lang="ru-RU" dirty="0"/>
              <a:t> леве </a:t>
            </a:r>
            <a:r>
              <a:rPr lang="ru-RU" dirty="0" err="1"/>
              <a:t>обале</a:t>
            </a:r>
            <a:r>
              <a:rPr lang="ru-RU" dirty="0"/>
              <a:t> </a:t>
            </a:r>
            <a:r>
              <a:rPr lang="ru-RU" dirty="0" err="1"/>
              <a:t>Бегеја</a:t>
            </a:r>
            <a:r>
              <a:rPr lang="ru-RU" dirty="0"/>
              <a:t> (</a:t>
            </a:r>
            <a:r>
              <a:rPr lang="ru-RU" dirty="0" err="1"/>
              <a:t>неки</a:t>
            </a:r>
            <a:r>
              <a:rPr lang="ru-RU" dirty="0"/>
              <a:t> погони)</a:t>
            </a:r>
          </a:p>
          <a:p>
            <a:r>
              <a:rPr lang="ru-RU" dirty="0"/>
              <a:t>●  </a:t>
            </a:r>
            <a:r>
              <a:rPr lang="ru-RU" dirty="0" err="1"/>
              <a:t>Великобечкеречку</a:t>
            </a:r>
            <a:r>
              <a:rPr lang="ru-RU" dirty="0"/>
              <a:t> </a:t>
            </a:r>
            <a:r>
              <a:rPr lang="ru-RU" dirty="0" err="1"/>
              <a:t>пивару</a:t>
            </a:r>
            <a:r>
              <a:rPr lang="ru-RU" dirty="0"/>
              <a:t> </a:t>
            </a:r>
            <a:r>
              <a:rPr lang="ru-RU" dirty="0" err="1"/>
              <a:t>Дунђерски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купио</a:t>
            </a:r>
            <a:r>
              <a:rPr lang="ru-RU" dirty="0"/>
              <a:t> 1891 године од Роже </a:t>
            </a:r>
            <a:r>
              <a:rPr lang="ru-RU" dirty="0" err="1"/>
              <a:t>Ференца</a:t>
            </a:r>
            <a:r>
              <a:rPr lang="ru-RU" dirty="0"/>
              <a:t>.   </a:t>
            </a:r>
          </a:p>
          <a:p>
            <a:r>
              <a:rPr lang="ru-RU" dirty="0"/>
              <a:t>●  У </a:t>
            </a:r>
            <a:r>
              <a:rPr lang="ru-RU" dirty="0" err="1"/>
              <a:t>поседу</a:t>
            </a:r>
            <a:r>
              <a:rPr lang="ru-RU" dirty="0"/>
              <a:t> </a:t>
            </a:r>
            <a:r>
              <a:rPr lang="ru-RU" dirty="0" err="1"/>
              <a:t>породице</a:t>
            </a:r>
            <a:r>
              <a:rPr lang="ru-RU" dirty="0"/>
              <a:t> </a:t>
            </a:r>
            <a:r>
              <a:rPr lang="ru-RU" dirty="0" err="1"/>
              <a:t>Дунђерски</a:t>
            </a:r>
            <a:r>
              <a:rPr lang="ru-RU" dirty="0"/>
              <a:t>  она </a:t>
            </a:r>
            <a:r>
              <a:rPr lang="ru-RU" dirty="0" err="1"/>
              <a:t>ће</a:t>
            </a:r>
            <a:r>
              <a:rPr lang="ru-RU" dirty="0"/>
              <a:t> </a:t>
            </a:r>
            <a:r>
              <a:rPr lang="ru-RU" dirty="0" err="1"/>
              <a:t>остати</a:t>
            </a:r>
            <a:r>
              <a:rPr lang="ru-RU" dirty="0"/>
              <a:t> </a:t>
            </a:r>
            <a:r>
              <a:rPr lang="ru-RU" dirty="0" err="1"/>
              <a:t>све</a:t>
            </a:r>
            <a:r>
              <a:rPr lang="ru-RU" dirty="0"/>
              <a:t> до 1945. године.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738" y="3325448"/>
            <a:ext cx="4054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●  </a:t>
            </a:r>
            <a:r>
              <a:rPr lang="ru-RU" dirty="0" err="1"/>
              <a:t>Пивара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кофискована</a:t>
            </a:r>
            <a:r>
              <a:rPr lang="ru-RU" dirty="0"/>
              <a:t> 1948. године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738" y="369957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●  </a:t>
            </a:r>
            <a:r>
              <a:rPr lang="ru-RU" dirty="0" err="1"/>
              <a:t>Након</a:t>
            </a:r>
            <a:r>
              <a:rPr lang="ru-RU" dirty="0"/>
              <a:t> 2.св.рата др. </a:t>
            </a:r>
            <a:r>
              <a:rPr lang="ru-RU" dirty="0" err="1"/>
              <a:t>Душан</a:t>
            </a:r>
            <a:r>
              <a:rPr lang="ru-RU" dirty="0"/>
              <a:t> </a:t>
            </a:r>
            <a:r>
              <a:rPr lang="ru-RU" dirty="0" err="1"/>
              <a:t>Дунђерски</a:t>
            </a:r>
            <a:r>
              <a:rPr lang="ru-RU" dirty="0"/>
              <a:t> (</a:t>
            </a:r>
            <a:r>
              <a:rPr lang="sr-Cyrl-RS" dirty="0"/>
              <a:t>унук Л.Д.</a:t>
            </a:r>
            <a:r>
              <a:rPr lang="ru-RU" dirty="0"/>
              <a:t>) </a:t>
            </a:r>
            <a:r>
              <a:rPr lang="ru-RU" dirty="0" err="1"/>
              <a:t>пивару</a:t>
            </a:r>
            <a:r>
              <a:rPr lang="ru-RU" dirty="0"/>
              <a:t> </a:t>
            </a:r>
            <a:r>
              <a:rPr lang="ru-RU" dirty="0" err="1"/>
              <a:t>поклања</a:t>
            </a:r>
            <a:r>
              <a:rPr lang="ru-RU" dirty="0"/>
              <a:t> </a:t>
            </a:r>
            <a:r>
              <a:rPr lang="ru-RU" dirty="0" err="1"/>
              <a:t>Комунистичкој</a:t>
            </a:r>
            <a:r>
              <a:rPr lang="ru-RU" dirty="0"/>
              <a:t> </a:t>
            </a:r>
            <a:r>
              <a:rPr lang="ru-RU" dirty="0" err="1"/>
              <a:t>партији</a:t>
            </a:r>
            <a:r>
              <a:rPr lang="ru-RU" dirty="0"/>
              <a:t> </a:t>
            </a:r>
            <a:r>
              <a:rPr lang="ru-RU" dirty="0" err="1"/>
              <a:t>Југославије</a:t>
            </a:r>
            <a:r>
              <a:rPr lang="ru-RU" dirty="0"/>
              <a:t>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чак</a:t>
            </a:r>
            <a:r>
              <a:rPr lang="ru-RU" dirty="0"/>
              <a:t> и за оно </a:t>
            </a:r>
            <a:r>
              <a:rPr lang="ru-RU" dirty="0" err="1"/>
              <a:t>време</a:t>
            </a:r>
            <a:r>
              <a:rPr lang="ru-RU" dirty="0"/>
              <a:t> било </a:t>
            </a:r>
            <a:r>
              <a:rPr lang="ru-RU" dirty="0" err="1"/>
              <a:t>неуобичајено</a:t>
            </a:r>
            <a:r>
              <a:rPr lang="ru-RU" dirty="0"/>
              <a:t> , </a:t>
            </a:r>
            <a:r>
              <a:rPr lang="ru-RU" dirty="0" err="1"/>
              <a:t>јер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поклонио</a:t>
            </a:r>
            <a:r>
              <a:rPr lang="ru-RU" dirty="0"/>
              <a:t> ни народу ни </a:t>
            </a:r>
            <a:r>
              <a:rPr lang="ru-RU" dirty="0" err="1"/>
              <a:t>држави</a:t>
            </a:r>
            <a:r>
              <a:rPr lang="ru-RU" dirty="0"/>
              <a:t>, него </a:t>
            </a:r>
            <a:r>
              <a:rPr lang="ru-RU" dirty="0" err="1"/>
              <a:t>партији</a:t>
            </a:r>
            <a:r>
              <a:rPr lang="ru-RU" dirty="0"/>
              <a:t>.  </a:t>
            </a:r>
          </a:p>
          <a:p>
            <a:r>
              <a:rPr lang="ru-RU" dirty="0"/>
              <a:t>●  Тек много година </a:t>
            </a:r>
            <a:r>
              <a:rPr lang="ru-RU" dirty="0" err="1"/>
              <a:t>касније</a:t>
            </a:r>
            <a:r>
              <a:rPr lang="ru-RU" dirty="0"/>
              <a:t> </a:t>
            </a:r>
            <a:r>
              <a:rPr lang="ru-RU" dirty="0" err="1"/>
              <a:t>сазнало</a:t>
            </a:r>
            <a:r>
              <a:rPr lang="ru-RU" dirty="0"/>
              <a:t> се да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његова</a:t>
            </a:r>
            <a:r>
              <a:rPr lang="ru-RU" dirty="0"/>
              <a:t> супруга Ружа била стари </a:t>
            </a:r>
            <a:r>
              <a:rPr lang="ru-RU" dirty="0" err="1"/>
              <a:t>члан</a:t>
            </a:r>
            <a:r>
              <a:rPr lang="ru-RU" dirty="0"/>
              <a:t> </a:t>
            </a:r>
            <a:r>
              <a:rPr lang="ru-RU" dirty="0" err="1"/>
              <a:t>партије</a:t>
            </a:r>
            <a:r>
              <a:rPr lang="ru-RU" dirty="0"/>
              <a:t>, и да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вероватно</a:t>
            </a:r>
            <a:r>
              <a:rPr lang="ru-RU" dirty="0"/>
              <a:t> </a:t>
            </a:r>
            <a:r>
              <a:rPr lang="ru-RU" dirty="0" err="1"/>
              <a:t>поклонио</a:t>
            </a:r>
            <a:r>
              <a:rPr lang="ru-RU" dirty="0"/>
              <a:t> </a:t>
            </a:r>
            <a:r>
              <a:rPr lang="ru-RU" dirty="0" err="1"/>
              <a:t>партији</a:t>
            </a:r>
            <a:r>
              <a:rPr lang="ru-RU" dirty="0"/>
              <a:t> по </a:t>
            </a:r>
            <a:r>
              <a:rPr lang="ru-RU" dirty="0" err="1"/>
              <a:t>њеном</a:t>
            </a:r>
            <a:r>
              <a:rPr lang="ru-RU" dirty="0"/>
              <a:t> наговору. </a:t>
            </a:r>
          </a:p>
        </p:txBody>
      </p:sp>
      <p:pic>
        <p:nvPicPr>
          <p:cNvPr id="6" name="Picture 5" descr="http://www.zrenjaninheritage.com/wp-content/uploads/2014/10/10380113_10204126886602003_5202283930681908117_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16" y="1114253"/>
            <a:ext cx="4308230" cy="2200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849209" y="33456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Цртеж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пиваре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Лазара 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Дунђерског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 Великом   </a:t>
            </a:r>
          </a:p>
          <a:p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Бечкереку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непознати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аутор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pic>
        <p:nvPicPr>
          <p:cNvPr id="1026" name="Picture 2" descr="imovina zrenjaninske piv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16" y="3899786"/>
            <a:ext cx="3261946" cy="245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49209" y="6295648"/>
            <a:ext cx="507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Зрењанинска индустрија пива „ЗИП“, улаз ( пре стечаја,продај)</a:t>
            </a:r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6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zrenjaninheritage.com/wp-content/uploads/2014/10/sl.br_.-2-Komplex-pivare-saj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916"/>
            <a:ext cx="5943600" cy="34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6756" y="3552065"/>
            <a:ext cx="608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Палата Дунђерски са комплексом пиваре,почетак 21. века</a:t>
            </a:r>
            <a:r>
              <a:rPr lang="en-US" dirty="0"/>
              <a:t>  </a:t>
            </a:r>
          </a:p>
        </p:txBody>
      </p:sp>
      <p:pic>
        <p:nvPicPr>
          <p:cNvPr id="4" name="Picture 3" descr="Muzej piva Kompleks stare pivare u Zrenjanin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1" y="1987550"/>
            <a:ext cx="5756031" cy="34983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86160" y="5485912"/>
            <a:ext cx="5824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Садашњи изглед старе пиваре поред Бегеја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95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7981" y="285292"/>
            <a:ext cx="4445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dirty="0">
                <a:solidFill>
                  <a:schemeClr val="bg2">
                    <a:lumMod val="50000"/>
                  </a:schemeClr>
                </a:solidFill>
              </a:rPr>
              <a:t>Музеј пива у зрењанину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 descr="Muzej piva u Zrenjanin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34" y="1310053"/>
            <a:ext cx="4295018" cy="529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uzej piva u Zrenjanin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" y="1310052"/>
            <a:ext cx="3589241" cy="2734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uzej piva u Zrenjanin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29" y="3323492"/>
            <a:ext cx="3692404" cy="3279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370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980" y="257800"/>
            <a:ext cx="9784080" cy="1508760"/>
          </a:xfrm>
        </p:spPr>
        <p:txBody>
          <a:bodyPr/>
          <a:lstStyle/>
          <a:p>
            <a:r>
              <a:rPr lang="sr-Cyrl-RS" dirty="0"/>
              <a:t>О к о л и н а       з р е њ а н и н 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2673" y="2118919"/>
            <a:ext cx="7867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dirty="0">
                <a:solidFill>
                  <a:schemeClr val="bg2">
                    <a:lumMod val="50000"/>
                  </a:schemeClr>
                </a:solidFill>
              </a:rPr>
              <a:t>Купалиште "Пескара" - Град Зрењанин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2673" y="2852871"/>
            <a:ext cx="10523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На пет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километара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од центра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Зрењанина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настала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услед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дугогодишње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експлоатације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песка,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лоцирана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су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три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језера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названа "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Пескара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".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Због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природно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чисте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воде и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атрактивне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локације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дуги низ година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грађани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их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користе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купање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рекреацију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а 2007. године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почело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планско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уређење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простора око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највећег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језера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привођење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намени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као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градског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купалишта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Друго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по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величини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језеро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претворено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шарански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ревир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"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Чепел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", на ком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купање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забрањено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риболов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омогућен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уз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дозволу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"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Чепел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"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претворен у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рај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риболовце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на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њему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се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одржавају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бројна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такмичења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ширег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значаја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410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zrenjanin.rs/uploads/files/userfiles/image/Vesti/2015%20godina/Peskara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77409"/>
            <a:ext cx="4759327" cy="326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zrenjanin.rs/uploads/files/userfiles/image/Vesti/2015%20godina/Peskara_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3" y="3696678"/>
            <a:ext cx="5708650" cy="294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zrenjanin.rs/uploads/files/userfiles/image/Vesti/2015%20godina/Peskara_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77" y="272562"/>
            <a:ext cx="5896707" cy="316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zrenjanin.rs/uploads/files/userfiles/image/Vesti/2015%20godina/Peskara_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45" y="3696677"/>
            <a:ext cx="5708650" cy="307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24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977" y="474757"/>
            <a:ext cx="9495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600" dirty="0">
                <a:solidFill>
                  <a:schemeClr val="bg2">
                    <a:lumMod val="50000"/>
                  </a:schemeClr>
                </a:solidFill>
              </a:rPr>
              <a:t>Дворац   „Каштел”  ( Дворац „ Лазар“ )  у   Ечки</a:t>
            </a:r>
          </a:p>
        </p:txBody>
      </p:sp>
      <p:sp>
        <p:nvSpPr>
          <p:cNvPr id="3" name="Rectangle 2"/>
          <p:cNvSpPr/>
          <p:nvPr/>
        </p:nvSpPr>
        <p:spPr>
          <a:xfrm>
            <a:off x="879231" y="1362698"/>
            <a:ext cx="10779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Дворац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„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Каштел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 (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Дворац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„Лазар“) у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Ечкој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један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од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најпознатијих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двораца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Србији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налази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се у селу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Ечка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АП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Војводина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60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километара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северно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од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Београда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седам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километара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од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Зрењанина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Грађен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енглеском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стилу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у периоду од 1816. до 1820. године.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31" y="2378361"/>
            <a:ext cx="11034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Властелин Лукач Лазар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купио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лицитацији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пустару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Ечку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1781. године и ту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изградио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цркву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основао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насеље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своје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поданике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Дворац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„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Каштел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почетком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XIX века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подигао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Лукин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син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Агоштон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Лазар и он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најзаслужнији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његово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отварање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августа 1820. године.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свечаном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отварању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свирао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Франц Лист,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тада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деветогодишњи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дечак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доцније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славни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композитор.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Отварању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присуствовао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чувени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гроф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Естерхази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најбогатији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најугледнији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властелин у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Угарској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Имање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дворац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1870. године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откупио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гроф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Феликс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Орнонкур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након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тога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дворац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дограђен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измењен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1898/99. године.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Данашњи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изглед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добија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када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породица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Орнонкур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била на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врхунцу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„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Каштел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је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током година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био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место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окупљања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многих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љубитеља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лова, а ту су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боравили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аустроугарски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престолонаследник Франц Фердинанд и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југословенски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краљ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Александар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Карађорђевић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Након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Другог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светског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рата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власници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емигрирају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дворац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прелази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државно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власништво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34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d/d0/Dvorac_Ka%C5%A1tel_E%C4%8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54" y="326775"/>
            <a:ext cx="9319846" cy="62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7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oyanayow.com/resources/images/20180217_1122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7" y="272562"/>
            <a:ext cx="4853354" cy="472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listzrenjanin.com/wp-content/uploads/2015/12/4-300x2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98" y="2603328"/>
            <a:ext cx="5251450" cy="379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671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8688" y="369249"/>
            <a:ext cx="684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Данас је ово здање реновирано и претворено у хотел и ресторан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3692" y="90985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Право је уживање попити кафу у овом реновираном амбијенту, уз жубор велике фонтане, док се деца играју на овом заиста садржајном игралишту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За децу има и мала ергела, са минијатурним понијима,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Цео комплекс је прожет стазама за шетњу.</a:t>
            </a:r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Током зиме имају и клизалиште, које је одлично за почетнике и савршено се уклапа у овај отмени амбијент.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5" name="Picture 4" descr="http://boyanayow.com/resources/images/20220206_1612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57" y="2988799"/>
            <a:ext cx="4437184" cy="3227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39837" y="6216162"/>
            <a:ext cx="2058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Каштел Ечка   -   клизалиште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5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7563" y="254950"/>
            <a:ext cx="9118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dirty="0">
                <a:solidFill>
                  <a:schemeClr val="bg2">
                    <a:lumMod val="50000"/>
                  </a:schemeClr>
                </a:solidFill>
              </a:rPr>
              <a:t>Специјални резерват природе „Царска бара“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0629" y="967099"/>
            <a:ext cx="607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Царска бара између река Бегеј и Тисе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473" y="1685800"/>
            <a:ext cx="10835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Царска бара, најпознатија европска орнитолошка станица, станиште је за више од 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врста птица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али и животиња које се хране рибом. Од поменутих 250 врста птица, око 140 су станарице, а 110 врста припадају селицама.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Поред чапљи, које су и заштитни знак Царске баре, и којих у резервату има свих десет врста, ту су и орао белорепан, еја мочварица, ливадска еја, кобац, морски зујавац, белобрада чигра, орао кликташ, степски соко и многе друге птице.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Ту је и најмања птица на свету која се храни рибом-водомар, и корморан  „најбољи риболовац“ на планети земљи, права ноћна мора за рибњаке, па тако и овај.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obodu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našeg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rezervata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najveći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ribnjak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Evropi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ujedno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je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resurs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hrane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Gde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će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drugde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biti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ptica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kao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što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čaplje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kormorani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životinja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koje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se,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poput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vidre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hrane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ribom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ako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ne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kraj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najvećeg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ribnjaka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473" y="4039979"/>
            <a:ext cx="104042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Предивно окружење у ком уживају птице одговара и рибама, па тако Специјални резерват притоде броји 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различитих врста риба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Жаран, гргеч, сребрни караш, штука, сом смуђ, бели толстолобик и кечига донекле су и очекиване, али се овде налази и неколико ретких врста 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водоземаца 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 гмизаваца 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као што су барска корњача, шарени даждевњак,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елена жаба. </a:t>
            </a:r>
          </a:p>
          <a:p>
            <a:endParaRPr lang="sr-Cyrl-RS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Живописности у погледу фауне доприносе и 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животиње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r-Cyrl-R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које живе у шумама попут срна, ласица, дивљих свиња и зечева.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81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renjanin.rs/uploads/files/userfiles/image/Vesti/2015%20godina/CarskaBara_TuristickiBro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4" y="264502"/>
            <a:ext cx="4200207" cy="245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Počela turistička sezona u Carskoj bari - Amazonija u srcu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15" y="312641"/>
            <a:ext cx="3544962" cy="240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zrenjanin.rs/uploads/files/userfiles/image/Vesti/2015%20godina/CarskaBara_PurpurnaCapl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4" y="3363693"/>
            <a:ext cx="571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0161" y="62116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Царска бара - Пурпурна чапља</a:t>
            </a:r>
          </a:p>
          <a:p>
            <a:r>
              <a:rPr lang="sr-Cyrl-RS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en-US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Датотека:Common Kingfisher (Alcedo atthis) Photograph By Shantanu Kuvesk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30" y="264502"/>
            <a:ext cx="2308785" cy="30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69483" y="3342882"/>
            <a:ext cx="271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Common</a:t>
            </a:r>
            <a:r>
              <a:rPr lang="sr-Cyrl-RS" sz="1400" dirty="0"/>
              <a:t> – </a:t>
            </a:r>
            <a:r>
              <a:rPr lang="en-US" sz="1400" dirty="0"/>
              <a:t>Kingfisher</a:t>
            </a:r>
            <a:r>
              <a:rPr lang="sr-Cyrl-RS" sz="1400" dirty="0"/>
              <a:t>   -  Водомар</a:t>
            </a:r>
            <a:endParaRPr lang="en-US" dirty="0"/>
          </a:p>
        </p:txBody>
      </p:sp>
      <p:sp>
        <p:nvSpPr>
          <p:cNvPr id="8" name="AutoShape 6" descr="Carska bara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Carska bara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36" y="3854179"/>
            <a:ext cx="2951447" cy="22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A7 4709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812924"/>
            <a:ext cx="2364178" cy="15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A7 4709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95" y="3919660"/>
            <a:ext cx="2348927" cy="155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45080" y="5470126"/>
            <a:ext cx="1461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/>
              <a:t>Велика бела чапља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37162" y="2655807"/>
            <a:ext cx="1689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/>
              <a:t>Бродић за разгледање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195119" y="2686023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/>
              <a:t>Локвањи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8269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 98ad4bf2ebf8e938842acfe40a094ac4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3" y="176899"/>
            <a:ext cx="1957753" cy="29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978" y="3113528"/>
            <a:ext cx="1278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Орао белорепан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5266" y="3661872"/>
            <a:ext cx="1339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Мала бела чапља</a:t>
            </a:r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5680" y="132664"/>
            <a:ext cx="5205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CARSKA </a:t>
            </a:r>
            <a:r>
              <a:rPr lang="sr-Cyrl-RS" sz="2400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BARA </a:t>
            </a:r>
            <a:r>
              <a:rPr lang="sr-Cyrl-RS" sz="24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RETKE </a:t>
            </a:r>
            <a:r>
              <a:rPr lang="sr-Cyrl-RS" sz="24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3113529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80"/>
              </a:lnSpc>
              <a:spcAft>
                <a:spcPts val="750"/>
              </a:spcAft>
            </a:pPr>
            <a:endParaRPr lang="sr-Cyrl-RS" dirty="0">
              <a:solidFill>
                <a:srgbClr val="30303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  <a:spcAft>
                <a:spcPts val="750"/>
              </a:spcAft>
            </a:pPr>
            <a:r>
              <a:rPr lang="en-US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IMG ec3aa10b9030192a457a5b203ea56d7a 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4" y="196080"/>
            <a:ext cx="1700383" cy="351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IMG 23e84d5b1ed3eb5022d461b03e4a490a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39" y="966628"/>
            <a:ext cx="3086889" cy="20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1934" y="3024554"/>
            <a:ext cx="968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/>
              <a:t>Сива чапља</a:t>
            </a:r>
            <a:endParaRPr lang="en-US" sz="1200" dirty="0"/>
          </a:p>
        </p:txBody>
      </p:sp>
      <p:pic>
        <p:nvPicPr>
          <p:cNvPr id="2056" name="Picture 8" descr="IMG ded17b07c863365b37d22d2b4395368d 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77" y="897341"/>
            <a:ext cx="3190820" cy="21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69030" y="3024554"/>
            <a:ext cx="1325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/>
              <a:t>Белобрада чигра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9494" y="6312821"/>
            <a:ext cx="1066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/>
              <a:t>Ноћна чапља</a:t>
            </a:r>
            <a:endParaRPr lang="en-US" sz="1200" dirty="0"/>
          </a:p>
        </p:txBody>
      </p:sp>
      <p:pic>
        <p:nvPicPr>
          <p:cNvPr id="14" name="Picture 13" descr="IMG 1a4aad326dcb8ee2a0330b91b5b6a5e4 V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3" y="3800372"/>
            <a:ext cx="1785864" cy="25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 descr="IMG 2b9c875d2ce242ed849e838d016d42ab 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24" y="4062072"/>
            <a:ext cx="2693756" cy="17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98357" y="5842610"/>
            <a:ext cx="966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dirty="0"/>
              <a:t>Властелица</a:t>
            </a:r>
            <a:endParaRPr lang="en-US" sz="1200" dirty="0"/>
          </a:p>
        </p:txBody>
      </p:sp>
      <p:pic>
        <p:nvPicPr>
          <p:cNvPr id="2060" name="Picture 12" descr="Kolonija 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65" y="3404285"/>
            <a:ext cx="2763471" cy="18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45680" y="5151767"/>
            <a:ext cx="2084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200" dirty="0"/>
              <a:t>Корморан</a:t>
            </a:r>
          </a:p>
          <a:p>
            <a:endParaRPr lang="sr-Cyrl-RS" dirty="0"/>
          </a:p>
        </p:txBody>
      </p:sp>
      <p:pic>
        <p:nvPicPr>
          <p:cNvPr id="2062" name="Picture 14" descr="IMG 692a3ac791df148e1e177d8c51177e19 V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80" y="3429000"/>
            <a:ext cx="3190819" cy="21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793680" y="578297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1200" dirty="0"/>
              <a:t>Жута чапља</a:t>
            </a:r>
          </a:p>
          <a:p>
            <a:endParaRPr lang="sr-Cyrl-RS" sz="1200" dirty="0"/>
          </a:p>
        </p:txBody>
      </p:sp>
      <p:pic>
        <p:nvPicPr>
          <p:cNvPr id="2064" name="Picture 16" descr="NA7 4709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812924"/>
            <a:ext cx="2628559" cy="17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8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Зрењанин   кроз   историју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1469" y="1918873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 1326, 10.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јул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-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Први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помен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имена и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насеља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Бечкерек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у</a:t>
            </a:r>
          </a:p>
          <a:p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повељи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Будимског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каптола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sz="1200" dirty="0"/>
          </a:p>
          <a:p>
            <a:r>
              <a:rPr lang="ru-RU" sz="1200" dirty="0"/>
              <a:t>●  1551, 25. </a:t>
            </a:r>
            <a:r>
              <a:rPr lang="ru-RU" sz="1200" dirty="0" err="1"/>
              <a:t>септембар</a:t>
            </a:r>
            <a:r>
              <a:rPr lang="ru-RU" sz="1200" dirty="0"/>
              <a:t> - </a:t>
            </a:r>
            <a:r>
              <a:rPr lang="ru-RU" sz="1200" dirty="0" err="1"/>
              <a:t>Мехмед</a:t>
            </a:r>
            <a:r>
              <a:rPr lang="ru-RU" sz="1200" dirty="0"/>
              <a:t> Паша </a:t>
            </a:r>
            <a:r>
              <a:rPr lang="ru-RU" sz="1200" dirty="0" err="1"/>
              <a:t>Соколовић</a:t>
            </a:r>
            <a:r>
              <a:rPr lang="ru-RU" sz="1200" dirty="0"/>
              <a:t> </a:t>
            </a:r>
            <a:r>
              <a:rPr lang="ru-RU" sz="1200" dirty="0" err="1"/>
              <a:t>заузео</a:t>
            </a:r>
            <a:r>
              <a:rPr lang="ru-RU" sz="1200" dirty="0"/>
              <a:t> </a:t>
            </a:r>
            <a:r>
              <a:rPr lang="ru-RU" sz="1200" dirty="0" err="1"/>
              <a:t>утврђени</a:t>
            </a:r>
            <a:r>
              <a:rPr lang="ru-RU" sz="1200" dirty="0"/>
              <a:t> </a:t>
            </a:r>
            <a:r>
              <a:rPr lang="ru-RU" sz="1200" dirty="0" err="1"/>
              <a:t>Бечкерек</a:t>
            </a:r>
            <a:r>
              <a:rPr lang="ru-RU" sz="1200" dirty="0"/>
              <a:t> - </a:t>
            </a:r>
            <a:r>
              <a:rPr lang="ru-RU" sz="1200" dirty="0" err="1"/>
              <a:t>почетак</a:t>
            </a:r>
            <a:r>
              <a:rPr lang="ru-RU" sz="1200" dirty="0"/>
              <a:t> 165. </a:t>
            </a:r>
            <a:r>
              <a:rPr lang="ru-RU" sz="1200" dirty="0" err="1"/>
              <a:t>годишње</a:t>
            </a:r>
            <a:r>
              <a:rPr lang="ru-RU" sz="1200" dirty="0"/>
              <a:t> </a:t>
            </a:r>
            <a:r>
              <a:rPr lang="ru-RU" sz="1200" dirty="0" err="1"/>
              <a:t>владавине</a:t>
            </a:r>
            <a:r>
              <a:rPr lang="ru-RU" sz="1200" dirty="0"/>
              <a:t> </a:t>
            </a:r>
            <a:r>
              <a:rPr lang="ru-RU" sz="1200" dirty="0" err="1"/>
              <a:t>Турака</a:t>
            </a:r>
            <a:r>
              <a:rPr lang="ru-RU" sz="1200" dirty="0"/>
              <a:t> </a:t>
            </a: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911469" y="2780520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1717. – </a:t>
            </a:r>
            <a:r>
              <a:rPr lang="ru-RU" sz="1200" dirty="0" err="1"/>
              <a:t>Први</a:t>
            </a:r>
            <a:r>
              <a:rPr lang="ru-RU" sz="1200" dirty="0"/>
              <a:t> </a:t>
            </a:r>
            <a:r>
              <a:rPr lang="ru-RU" sz="1200" dirty="0" err="1"/>
              <a:t>попис</a:t>
            </a:r>
            <a:r>
              <a:rPr lang="ru-RU" sz="1200" dirty="0"/>
              <a:t> </a:t>
            </a:r>
            <a:r>
              <a:rPr lang="ru-RU" sz="1200" dirty="0" err="1"/>
              <a:t>становништва</a:t>
            </a:r>
            <a:r>
              <a:rPr lang="ru-RU" sz="1200" dirty="0"/>
              <a:t>, на основу </a:t>
            </a:r>
            <a:r>
              <a:rPr lang="ru-RU" sz="1200" dirty="0" err="1"/>
              <a:t>ког</a:t>
            </a:r>
            <a:r>
              <a:rPr lang="ru-RU" sz="1200" dirty="0"/>
              <a:t> у </a:t>
            </a:r>
            <a:r>
              <a:rPr lang="ru-RU" sz="1200" dirty="0" err="1"/>
              <a:t>Бечкереку</a:t>
            </a:r>
            <a:r>
              <a:rPr lang="ru-RU" sz="1200" dirty="0"/>
              <a:t> живи 787 </a:t>
            </a:r>
            <a:r>
              <a:rPr lang="ru-RU" sz="1200" dirty="0" err="1"/>
              <a:t>становника</a:t>
            </a:r>
            <a:endParaRPr lang="ru-RU" sz="1200" dirty="0"/>
          </a:p>
          <a:p>
            <a:r>
              <a:rPr lang="ru-RU" sz="1200" dirty="0"/>
              <a:t>●  1718. – </a:t>
            </a:r>
            <a:r>
              <a:rPr lang="ru-RU" sz="1200" dirty="0" err="1"/>
              <a:t>Почетак</a:t>
            </a:r>
            <a:r>
              <a:rPr lang="ru-RU" sz="1200" dirty="0"/>
              <a:t> </a:t>
            </a:r>
            <a:r>
              <a:rPr lang="ru-RU" sz="1200" dirty="0" err="1"/>
              <a:t>немачке</a:t>
            </a:r>
            <a:r>
              <a:rPr lang="ru-RU" sz="1200" dirty="0"/>
              <a:t> </a:t>
            </a:r>
            <a:r>
              <a:rPr lang="ru-RU" sz="1200" dirty="0" err="1"/>
              <a:t>колонизације</a:t>
            </a:r>
            <a:endParaRPr lang="ru-RU" sz="1200" dirty="0"/>
          </a:p>
          <a:p>
            <a:r>
              <a:rPr lang="ru-RU" sz="1200" dirty="0"/>
              <a:t>●  1718, 12. </a:t>
            </a:r>
            <a:r>
              <a:rPr lang="ru-RU" sz="1200" dirty="0" err="1"/>
              <a:t>септембар</a:t>
            </a:r>
            <a:r>
              <a:rPr lang="ru-RU" sz="1200" dirty="0"/>
              <a:t> – </a:t>
            </a:r>
            <a:r>
              <a:rPr lang="ru-RU" sz="1200" dirty="0" err="1"/>
              <a:t>Донета</a:t>
            </a:r>
            <a:r>
              <a:rPr lang="ru-RU" sz="1200" dirty="0"/>
              <a:t> </a:t>
            </a:r>
            <a:r>
              <a:rPr lang="ru-RU" sz="1200" dirty="0" err="1"/>
              <a:t>царска</a:t>
            </a:r>
            <a:r>
              <a:rPr lang="ru-RU" sz="1200" dirty="0"/>
              <a:t> </a:t>
            </a:r>
            <a:r>
              <a:rPr lang="ru-RU" sz="1200" dirty="0" err="1"/>
              <a:t>одлука</a:t>
            </a:r>
            <a:r>
              <a:rPr lang="ru-RU" sz="1200" dirty="0"/>
              <a:t> о подели </a:t>
            </a:r>
            <a:r>
              <a:rPr lang="ru-RU" sz="1200" dirty="0" err="1"/>
              <a:t>Баната</a:t>
            </a:r>
            <a:r>
              <a:rPr lang="ru-RU" sz="1200" dirty="0"/>
              <a:t> на 13 </a:t>
            </a:r>
            <a:r>
              <a:rPr lang="ru-RU" sz="1200" dirty="0" err="1"/>
              <a:t>диштрикта</a:t>
            </a:r>
            <a:r>
              <a:rPr lang="ru-RU" sz="1200" dirty="0"/>
              <a:t>, од </a:t>
            </a:r>
            <a:r>
              <a:rPr lang="ru-RU" sz="1200" dirty="0" err="1"/>
              <a:t>којих</a:t>
            </a:r>
            <a:r>
              <a:rPr lang="ru-RU" sz="1200" dirty="0"/>
              <a:t> </a:t>
            </a:r>
            <a:r>
              <a:rPr lang="ru-RU" sz="1200" dirty="0" err="1"/>
              <a:t>је</a:t>
            </a:r>
            <a:r>
              <a:rPr lang="ru-RU" sz="1200" dirty="0"/>
              <a:t> </a:t>
            </a:r>
            <a:r>
              <a:rPr lang="ru-RU" sz="1200" dirty="0" err="1"/>
              <a:t>један</a:t>
            </a:r>
            <a:r>
              <a:rPr lang="ru-RU" sz="1200" dirty="0"/>
              <a:t> </a:t>
            </a:r>
            <a:r>
              <a:rPr lang="ru-RU" sz="1200" dirty="0" err="1"/>
              <a:t>Бечкеречки</a:t>
            </a:r>
            <a:endParaRPr lang="ru-RU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1722. – </a:t>
            </a:r>
            <a:r>
              <a:rPr lang="ru-RU" sz="1200" dirty="0" err="1"/>
              <a:t>Почела</a:t>
            </a:r>
            <a:r>
              <a:rPr lang="ru-RU" sz="1200" dirty="0"/>
              <a:t> с радом </a:t>
            </a:r>
            <a:r>
              <a:rPr lang="ru-RU" sz="1200" dirty="0" err="1"/>
              <a:t>прва</a:t>
            </a:r>
            <a:r>
              <a:rPr lang="ru-RU" sz="1200" dirty="0"/>
              <a:t> </a:t>
            </a:r>
            <a:r>
              <a:rPr lang="ru-RU" sz="1200" dirty="0" err="1"/>
              <a:t>основна</a:t>
            </a:r>
            <a:r>
              <a:rPr lang="ru-RU" sz="1200" dirty="0"/>
              <a:t> школа</a:t>
            </a:r>
          </a:p>
          <a:p>
            <a:r>
              <a:rPr lang="ru-RU" sz="1200" dirty="0"/>
              <a:t>●  1728-33. – Гувернер </a:t>
            </a:r>
            <a:r>
              <a:rPr lang="ru-RU" sz="1200" dirty="0" err="1"/>
              <a:t>Баната</a:t>
            </a:r>
            <a:r>
              <a:rPr lang="ru-RU" sz="1200" dirty="0"/>
              <a:t> </a:t>
            </a:r>
            <a:r>
              <a:rPr lang="ru-RU" sz="1200" dirty="0" err="1"/>
              <a:t>Флоримунд</a:t>
            </a:r>
            <a:r>
              <a:rPr lang="ru-RU" sz="1200" dirty="0"/>
              <a:t> </a:t>
            </a:r>
            <a:r>
              <a:rPr lang="ru-RU" sz="1200" dirty="0" err="1"/>
              <a:t>Клаудије</a:t>
            </a:r>
            <a:r>
              <a:rPr lang="ru-RU" sz="1200" dirty="0"/>
              <a:t> Мерси </a:t>
            </a:r>
            <a:r>
              <a:rPr lang="ru-RU" sz="1200" dirty="0" err="1"/>
              <a:t>градио</a:t>
            </a:r>
            <a:r>
              <a:rPr lang="ru-RU" sz="1200" dirty="0"/>
              <a:t> </a:t>
            </a:r>
            <a:r>
              <a:rPr lang="ru-RU" sz="1200" dirty="0" err="1"/>
              <a:t>бегејски</a:t>
            </a:r>
            <a:r>
              <a:rPr lang="ru-RU" sz="1200" dirty="0"/>
              <a:t> канал, у </a:t>
            </a:r>
            <a:r>
              <a:rPr lang="ru-RU" sz="1200" dirty="0" err="1"/>
              <a:t>циљу</a:t>
            </a:r>
            <a:r>
              <a:rPr lang="ru-RU" sz="1200" dirty="0"/>
              <a:t> </a:t>
            </a:r>
            <a:r>
              <a:rPr lang="ru-RU" sz="1200" dirty="0" err="1"/>
              <a:t>исушивања</a:t>
            </a:r>
            <a:r>
              <a:rPr lang="ru-RU" sz="1200" dirty="0"/>
              <a:t> </a:t>
            </a:r>
            <a:r>
              <a:rPr lang="ru-RU" sz="1200" dirty="0" err="1"/>
              <a:t>огромних</a:t>
            </a:r>
            <a:r>
              <a:rPr lang="ru-RU" sz="1200" dirty="0"/>
              <a:t> </a:t>
            </a:r>
            <a:r>
              <a:rPr lang="ru-RU" sz="1200" dirty="0" err="1"/>
              <a:t>мочварних</a:t>
            </a:r>
            <a:r>
              <a:rPr lang="ru-RU" sz="1200" dirty="0"/>
              <a:t> </a:t>
            </a:r>
            <a:r>
              <a:rPr lang="ru-RU" sz="1200" dirty="0" err="1"/>
              <a:t>површина</a:t>
            </a:r>
            <a:endParaRPr lang="ru-RU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1737. – </a:t>
            </a:r>
            <a:r>
              <a:rPr lang="ru-RU" sz="1200" dirty="0" err="1"/>
              <a:t>Шпански</a:t>
            </a:r>
            <a:r>
              <a:rPr lang="ru-RU" sz="1200" dirty="0"/>
              <a:t> </a:t>
            </a:r>
            <a:r>
              <a:rPr lang="ru-RU" sz="1200" dirty="0" err="1"/>
              <a:t>досељеници</a:t>
            </a:r>
            <a:r>
              <a:rPr lang="ru-RU" sz="1200" dirty="0"/>
              <a:t> град назвали "Нова Барселона«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  </a:t>
            </a:r>
            <a:r>
              <a:rPr lang="ru-RU" sz="1200" dirty="0"/>
              <a:t>1746. – </a:t>
            </a:r>
            <a:r>
              <a:rPr lang="ru-RU" sz="1200" dirty="0" err="1"/>
              <a:t>Изграђен</a:t>
            </a:r>
            <a:r>
              <a:rPr lang="ru-RU" sz="1200" dirty="0"/>
              <a:t> храм </a:t>
            </a:r>
            <a:r>
              <a:rPr lang="ru-RU" sz="1200" dirty="0" err="1"/>
              <a:t>Успења</a:t>
            </a:r>
            <a:r>
              <a:rPr lang="ru-RU" sz="1200" dirty="0"/>
              <a:t> </a:t>
            </a:r>
            <a:r>
              <a:rPr lang="ru-RU" sz="1200" dirty="0" err="1"/>
              <a:t>пресвете</a:t>
            </a:r>
            <a:r>
              <a:rPr lang="ru-RU" sz="1200" dirty="0"/>
              <a:t> Богородице у центру града, </a:t>
            </a:r>
            <a:r>
              <a:rPr lang="ru-RU" sz="1200" dirty="0" err="1"/>
              <a:t>данас</a:t>
            </a:r>
            <a:r>
              <a:rPr lang="ru-RU" sz="1200" dirty="0"/>
              <a:t> </a:t>
            </a:r>
            <a:r>
              <a:rPr lang="ru-RU" sz="1200" dirty="0" err="1"/>
              <a:t>најстарија</a:t>
            </a:r>
            <a:r>
              <a:rPr lang="ru-RU" sz="1200" dirty="0"/>
              <a:t> </a:t>
            </a:r>
            <a:r>
              <a:rPr lang="ru-RU" sz="1200" dirty="0" err="1"/>
              <a:t>сачувана</a:t>
            </a:r>
            <a:r>
              <a:rPr lang="ru-RU" sz="1200" dirty="0"/>
              <a:t> </a:t>
            </a:r>
            <a:r>
              <a:rPr lang="ru-RU" sz="1200" dirty="0" err="1"/>
              <a:t>грађевина</a:t>
            </a:r>
            <a:r>
              <a:rPr lang="ru-RU" sz="1200" dirty="0"/>
              <a:t> у </a:t>
            </a:r>
            <a:r>
              <a:rPr lang="ru-RU" sz="1200" dirty="0" err="1"/>
              <a:t>Зрењанину</a:t>
            </a:r>
            <a:r>
              <a:rPr lang="ru-RU" sz="1200" dirty="0"/>
              <a:t> </a:t>
            </a:r>
          </a:p>
          <a:p>
            <a:r>
              <a:rPr lang="ru-RU" sz="1200" dirty="0"/>
              <a:t>●  1758. – </a:t>
            </a:r>
            <a:r>
              <a:rPr lang="ru-RU" sz="1200" dirty="0" err="1"/>
              <a:t>Изграђена</a:t>
            </a:r>
            <a:r>
              <a:rPr lang="ru-RU" sz="1200" dirty="0"/>
              <a:t> </a:t>
            </a:r>
            <a:r>
              <a:rPr lang="ru-RU" sz="1200" dirty="0" err="1"/>
              <a:t>прва</a:t>
            </a:r>
            <a:r>
              <a:rPr lang="ru-RU" sz="1200" dirty="0"/>
              <a:t> католичка </a:t>
            </a:r>
            <a:r>
              <a:rPr lang="ru-RU" sz="1200" dirty="0" err="1"/>
              <a:t>црква</a:t>
            </a:r>
            <a:r>
              <a:rPr lang="ru-RU" sz="1200" dirty="0"/>
              <a:t> на градском </a:t>
            </a:r>
            <a:r>
              <a:rPr lang="ru-RU" sz="1200" dirty="0" err="1"/>
              <a:t>тргу</a:t>
            </a:r>
            <a:endParaRPr lang="ru-RU" sz="1200" dirty="0"/>
          </a:p>
          <a:p>
            <a:r>
              <a:rPr lang="ru-RU" sz="1200" dirty="0"/>
              <a:t>●  1760. – Основана </a:t>
            </a:r>
            <a:r>
              <a:rPr lang="ru-RU" sz="1200" dirty="0" err="1"/>
              <a:t>Јеврејска</a:t>
            </a:r>
            <a:r>
              <a:rPr lang="ru-RU" sz="1200" dirty="0"/>
              <a:t> </a:t>
            </a:r>
            <a:r>
              <a:rPr lang="ru-RU" sz="1200" dirty="0" err="1"/>
              <a:t>општина</a:t>
            </a:r>
            <a:r>
              <a:rPr lang="ru-RU" sz="1200" dirty="0"/>
              <a:t> 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1469" y="50247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200" dirty="0"/>
          </a:p>
          <a:p>
            <a:r>
              <a:rPr lang="ru-RU" sz="1200" dirty="0"/>
              <a:t>●  1769, 6. </a:t>
            </a:r>
            <a:r>
              <a:rPr lang="ru-RU" sz="1200" dirty="0" err="1"/>
              <a:t>јун</a:t>
            </a:r>
            <a:r>
              <a:rPr lang="ru-RU" sz="1200" dirty="0"/>
              <a:t> – </a:t>
            </a:r>
            <a:r>
              <a:rPr lang="ru-RU" sz="1200" dirty="0" err="1"/>
              <a:t>Привилегијом</a:t>
            </a:r>
            <a:r>
              <a:rPr lang="ru-RU" sz="1200" dirty="0"/>
              <a:t> </a:t>
            </a:r>
            <a:r>
              <a:rPr lang="ru-RU" sz="1200" dirty="0" err="1"/>
              <a:t>аустријске</a:t>
            </a:r>
            <a:r>
              <a:rPr lang="ru-RU" sz="1200" dirty="0"/>
              <a:t> царице </a:t>
            </a:r>
            <a:r>
              <a:rPr lang="ru-RU" sz="1200" dirty="0" err="1"/>
              <a:t>Марије</a:t>
            </a:r>
            <a:r>
              <a:rPr lang="ru-RU" sz="1200" dirty="0"/>
              <a:t> </a:t>
            </a:r>
            <a:r>
              <a:rPr lang="ru-RU" sz="1200" dirty="0" err="1"/>
              <a:t>Терезије</a:t>
            </a:r>
            <a:r>
              <a:rPr lang="ru-RU" sz="1200" dirty="0"/>
              <a:t> </a:t>
            </a:r>
            <a:r>
              <a:rPr lang="ru-RU" sz="1200" dirty="0" err="1"/>
              <a:t>Бечкерек</a:t>
            </a:r>
            <a:r>
              <a:rPr lang="ru-RU" sz="1200" dirty="0"/>
              <a:t> </a:t>
            </a:r>
            <a:r>
              <a:rPr lang="ru-RU" sz="1200" dirty="0" err="1"/>
              <a:t>уздигнут</a:t>
            </a:r>
            <a:r>
              <a:rPr lang="ru-RU" sz="1200" dirty="0"/>
              <a:t> на степен </a:t>
            </a:r>
            <a:r>
              <a:rPr lang="ru-RU" sz="1200" dirty="0" err="1"/>
              <a:t>трговишта</a:t>
            </a:r>
            <a:endParaRPr lang="ru-RU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ru-RU" sz="1200" dirty="0"/>
              <a:t> 1769. – </a:t>
            </a:r>
            <a:r>
              <a:rPr lang="ru-RU" sz="1200" dirty="0" err="1"/>
              <a:t>Почела</a:t>
            </a:r>
            <a:r>
              <a:rPr lang="ru-RU" sz="1200" dirty="0"/>
              <a:t> с радом </a:t>
            </a:r>
            <a:r>
              <a:rPr lang="ru-RU" sz="1200" dirty="0" err="1"/>
              <a:t>прва</a:t>
            </a:r>
            <a:r>
              <a:rPr lang="ru-RU" sz="1200" dirty="0"/>
              <a:t> </a:t>
            </a:r>
            <a:r>
              <a:rPr lang="ru-RU" sz="1200" dirty="0" err="1"/>
              <a:t>градска</a:t>
            </a:r>
            <a:r>
              <a:rPr lang="ru-RU" sz="1200" dirty="0"/>
              <a:t> </a:t>
            </a:r>
            <a:r>
              <a:rPr lang="ru-RU" sz="1200" dirty="0" err="1"/>
              <a:t>болница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45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044" y="430796"/>
            <a:ext cx="8662884" cy="7078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●  1784. – </a:t>
            </a:r>
            <a:r>
              <a:rPr lang="ru-RU" sz="1200" dirty="0" err="1"/>
              <a:t>Почела</a:t>
            </a:r>
            <a:r>
              <a:rPr lang="ru-RU" sz="1200" dirty="0"/>
              <a:t>  с радом </a:t>
            </a:r>
            <a:r>
              <a:rPr lang="ru-RU" sz="1200" dirty="0" err="1"/>
              <a:t>прва</a:t>
            </a:r>
            <a:r>
              <a:rPr lang="ru-RU" sz="1200" dirty="0"/>
              <a:t> </a:t>
            </a:r>
            <a:r>
              <a:rPr lang="ru-RU" sz="1200" dirty="0" err="1"/>
              <a:t>апотека</a:t>
            </a:r>
            <a:endParaRPr lang="ru-RU" sz="1200" dirty="0"/>
          </a:p>
          <a:p>
            <a:endParaRPr lang="en-US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1807, 30. </a:t>
            </a:r>
            <a:r>
              <a:rPr lang="ru-RU" sz="1200" dirty="0" err="1"/>
              <a:t>јул</a:t>
            </a:r>
            <a:r>
              <a:rPr lang="ru-RU" sz="1200" dirty="0"/>
              <a:t> – У пожару </a:t>
            </a:r>
            <a:r>
              <a:rPr lang="ru-RU" sz="1200" dirty="0" err="1"/>
              <a:t>уништен</a:t>
            </a:r>
            <a:r>
              <a:rPr lang="ru-RU" sz="1200" dirty="0"/>
              <a:t> велики </a:t>
            </a:r>
            <a:r>
              <a:rPr lang="ru-RU" sz="1200" dirty="0" err="1"/>
              <a:t>део</a:t>
            </a:r>
            <a:r>
              <a:rPr lang="ru-RU" sz="1200" dirty="0"/>
              <a:t> града и готово </a:t>
            </a:r>
            <a:r>
              <a:rPr lang="ru-RU" sz="1200" dirty="0" err="1"/>
              <a:t>све</a:t>
            </a:r>
            <a:r>
              <a:rPr lang="ru-RU" sz="1200" dirty="0"/>
              <a:t> </a:t>
            </a:r>
            <a:r>
              <a:rPr lang="ru-RU" sz="1200" dirty="0" err="1"/>
              <a:t>зграде</a:t>
            </a:r>
            <a:r>
              <a:rPr lang="ru-RU" sz="1200" dirty="0"/>
              <a:t> у градском </a:t>
            </a:r>
            <a:r>
              <a:rPr lang="ru-RU" sz="1200" dirty="0" err="1"/>
              <a:t>средишту</a:t>
            </a:r>
            <a:r>
              <a:rPr lang="ru-RU" sz="1200" dirty="0"/>
              <a:t>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ru-RU" sz="1200" dirty="0"/>
              <a:t> 1820. – </a:t>
            </a:r>
            <a:r>
              <a:rPr lang="ru-RU" sz="1200" dirty="0" err="1"/>
              <a:t>Изграђена</a:t>
            </a:r>
            <a:r>
              <a:rPr lang="ru-RU" sz="1200" dirty="0"/>
              <a:t> </a:t>
            </a:r>
            <a:r>
              <a:rPr lang="ru-RU" sz="1200" dirty="0" err="1"/>
              <a:t>Жупанијска</a:t>
            </a:r>
            <a:r>
              <a:rPr lang="ru-RU" sz="1200" dirty="0"/>
              <a:t> </a:t>
            </a:r>
            <a:r>
              <a:rPr lang="ru-RU" sz="1200" dirty="0" err="1"/>
              <a:t>зграда</a:t>
            </a:r>
            <a:r>
              <a:rPr lang="ru-RU" sz="1200" dirty="0"/>
              <a:t>, </a:t>
            </a:r>
            <a:r>
              <a:rPr lang="ru-RU" sz="1200" dirty="0" err="1"/>
              <a:t>данашња</a:t>
            </a:r>
            <a:r>
              <a:rPr lang="ru-RU" sz="1200" dirty="0"/>
              <a:t> </a:t>
            </a:r>
            <a:r>
              <a:rPr lang="ru-RU" sz="1200" dirty="0" err="1"/>
              <a:t>Градска</a:t>
            </a:r>
            <a:r>
              <a:rPr lang="ru-RU" sz="1200" dirty="0"/>
              <a:t> </a:t>
            </a:r>
            <a:r>
              <a:rPr lang="ru-RU" sz="1200" dirty="0" err="1"/>
              <a:t>кућа</a:t>
            </a:r>
            <a:r>
              <a:rPr lang="ru-RU" sz="1200" dirty="0"/>
              <a:t> 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1832. – </a:t>
            </a:r>
            <a:r>
              <a:rPr lang="ru-RU" sz="1200" dirty="0" err="1"/>
              <a:t>Постављено</a:t>
            </a:r>
            <a:r>
              <a:rPr lang="ru-RU" sz="1200" dirty="0"/>
              <a:t> </a:t>
            </a:r>
            <a:r>
              <a:rPr lang="ru-RU" sz="1200" dirty="0" err="1"/>
              <a:t>прво</a:t>
            </a:r>
            <a:r>
              <a:rPr lang="ru-RU" sz="1200" dirty="0"/>
              <a:t> </a:t>
            </a:r>
            <a:r>
              <a:rPr lang="ru-RU" sz="1200" dirty="0" err="1"/>
              <a:t>улично</a:t>
            </a:r>
            <a:r>
              <a:rPr lang="ru-RU" sz="1200" dirty="0"/>
              <a:t> </a:t>
            </a:r>
            <a:r>
              <a:rPr lang="ru-RU" sz="1200" dirty="0" err="1"/>
              <a:t>осветљење</a:t>
            </a:r>
            <a:r>
              <a:rPr lang="ru-RU" sz="1200" dirty="0"/>
              <a:t>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1839. – </a:t>
            </a:r>
            <a:r>
              <a:rPr lang="ru-RU" sz="1200" dirty="0" err="1"/>
              <a:t>Градски</a:t>
            </a:r>
            <a:r>
              <a:rPr lang="ru-RU" sz="1200" dirty="0"/>
              <a:t> </a:t>
            </a:r>
            <a:r>
              <a:rPr lang="ru-RU" sz="1200" dirty="0" err="1"/>
              <a:t>житни</a:t>
            </a:r>
            <a:r>
              <a:rPr lang="ru-RU" sz="1200" dirty="0"/>
              <a:t> </a:t>
            </a:r>
            <a:r>
              <a:rPr lang="ru-RU" sz="1200" dirty="0" err="1"/>
              <a:t>магацин</a:t>
            </a:r>
            <a:r>
              <a:rPr lang="ru-RU" sz="1200" dirty="0"/>
              <a:t> </a:t>
            </a:r>
            <a:r>
              <a:rPr lang="ru-RU" sz="1200" dirty="0" err="1"/>
              <a:t>адаптиран</a:t>
            </a:r>
            <a:r>
              <a:rPr lang="ru-RU" sz="1200" dirty="0"/>
              <a:t> у </a:t>
            </a:r>
            <a:r>
              <a:rPr lang="ru-RU" sz="1200" dirty="0" err="1"/>
              <a:t>позоришну</a:t>
            </a:r>
            <a:r>
              <a:rPr lang="ru-RU" sz="1200" dirty="0"/>
              <a:t> салу, </a:t>
            </a:r>
            <a:r>
              <a:rPr lang="ru-RU" sz="1200" dirty="0" err="1"/>
              <a:t>данас</a:t>
            </a:r>
            <a:r>
              <a:rPr lang="ru-RU" sz="1200" dirty="0"/>
              <a:t> </a:t>
            </a:r>
            <a:r>
              <a:rPr lang="ru-RU" sz="1200" dirty="0" err="1"/>
              <a:t>најстарију</a:t>
            </a:r>
            <a:r>
              <a:rPr lang="ru-RU" sz="1200" dirty="0"/>
              <a:t> у </a:t>
            </a:r>
            <a:r>
              <a:rPr lang="ru-RU" sz="1200" dirty="0" err="1"/>
              <a:t>Србији</a:t>
            </a:r>
            <a:endParaRPr lang="ru-RU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ru-RU" sz="1200" dirty="0"/>
              <a:t> 1846. – </a:t>
            </a:r>
            <a:r>
              <a:rPr lang="ru-RU" sz="1200" dirty="0" err="1"/>
              <a:t>Почела</a:t>
            </a:r>
            <a:r>
              <a:rPr lang="ru-RU" sz="1200" dirty="0"/>
              <a:t> с радом </a:t>
            </a:r>
            <a:r>
              <a:rPr lang="ru-RU" sz="1200" dirty="0" err="1"/>
              <a:t>гимназија</a:t>
            </a:r>
            <a:r>
              <a:rPr lang="ru-RU" sz="1200" dirty="0"/>
              <a:t> </a:t>
            </a:r>
          </a:p>
          <a:p>
            <a:r>
              <a:rPr lang="ru-RU" sz="1200" dirty="0"/>
              <a:t>●  1849, 18. </a:t>
            </a:r>
            <a:r>
              <a:rPr lang="ru-RU" sz="1200" dirty="0" err="1"/>
              <a:t>новембар</a:t>
            </a:r>
            <a:r>
              <a:rPr lang="ru-RU" sz="1200" dirty="0"/>
              <a:t> – </a:t>
            </a:r>
            <a:r>
              <a:rPr lang="ru-RU" sz="1200" dirty="0" err="1"/>
              <a:t>Формиран</a:t>
            </a:r>
            <a:r>
              <a:rPr lang="ru-RU" sz="1200" dirty="0"/>
              <a:t> </a:t>
            </a:r>
            <a:r>
              <a:rPr lang="ru-RU" sz="1200" dirty="0" err="1"/>
              <a:t>Бечкеречки</a:t>
            </a:r>
            <a:r>
              <a:rPr lang="ru-RU" sz="1200" dirty="0"/>
              <a:t> округ, у </a:t>
            </a:r>
            <a:r>
              <a:rPr lang="ru-RU" sz="1200" dirty="0" err="1"/>
              <a:t>оквиру</a:t>
            </a:r>
            <a:r>
              <a:rPr lang="ru-RU" sz="1200" dirty="0"/>
              <a:t> </a:t>
            </a:r>
            <a:r>
              <a:rPr lang="ru-RU" sz="1200" dirty="0" err="1"/>
              <a:t>Српске</a:t>
            </a:r>
            <a:r>
              <a:rPr lang="ru-RU" sz="1200" dirty="0"/>
              <a:t> </a:t>
            </a:r>
            <a:r>
              <a:rPr lang="ru-RU" sz="1200" dirty="0" err="1"/>
              <a:t>Војводине</a:t>
            </a:r>
            <a:r>
              <a:rPr lang="ru-RU" sz="1200" dirty="0"/>
              <a:t> и </a:t>
            </a:r>
            <a:r>
              <a:rPr lang="ru-RU" sz="1200" dirty="0" err="1"/>
              <a:t>Тамишког</a:t>
            </a:r>
            <a:r>
              <a:rPr lang="ru-RU" sz="1200" dirty="0"/>
              <a:t> </a:t>
            </a:r>
            <a:r>
              <a:rPr lang="ru-RU" sz="1200" dirty="0" err="1"/>
              <a:t>Баната</a:t>
            </a:r>
            <a:r>
              <a:rPr lang="ru-RU" sz="1200" dirty="0"/>
              <a:t> </a:t>
            </a:r>
          </a:p>
          <a:p>
            <a:r>
              <a:rPr lang="sr-Cyrl-RS" sz="1200" dirty="0"/>
              <a:t>●  1851, 4. јануар -  Почетак излажења првог градског листа ''Грос Бетсцхкерекер </a:t>
            </a:r>
            <a:r>
              <a:rPr lang="en-US" sz="1200" dirty="0"/>
              <a:t>W</a:t>
            </a:r>
            <a:r>
              <a:rPr lang="sr-Cyrl-RS" sz="1200" dirty="0"/>
              <a:t>оцхенблатт'', на немачком језику</a:t>
            </a:r>
          </a:p>
          <a:p>
            <a:r>
              <a:rPr lang="ru-RU" sz="1200" dirty="0"/>
              <a:t>●  1862. – Основано </a:t>
            </a:r>
            <a:r>
              <a:rPr lang="ru-RU" sz="1200" dirty="0" err="1"/>
              <a:t>прво</a:t>
            </a:r>
            <a:r>
              <a:rPr lang="ru-RU" sz="1200" dirty="0"/>
              <a:t> </a:t>
            </a:r>
            <a:r>
              <a:rPr lang="ru-RU" sz="1200" dirty="0" err="1"/>
              <a:t>градско</a:t>
            </a:r>
            <a:r>
              <a:rPr lang="ru-RU" sz="1200" dirty="0"/>
              <a:t> </a:t>
            </a:r>
            <a:r>
              <a:rPr lang="ru-RU" sz="1200" dirty="0" err="1"/>
              <a:t>певачко</a:t>
            </a:r>
            <a:r>
              <a:rPr lang="ru-RU" sz="1200" dirty="0"/>
              <a:t> </a:t>
            </a:r>
            <a:r>
              <a:rPr lang="ru-RU" sz="1200" dirty="0" err="1"/>
              <a:t>друштво</a:t>
            </a:r>
            <a:r>
              <a:rPr lang="ru-RU" sz="1200" dirty="0"/>
              <a:t> – "</a:t>
            </a:r>
            <a:r>
              <a:rPr lang="ru-RU" sz="1200" dirty="0" err="1"/>
              <a:t>Српско</a:t>
            </a:r>
            <a:r>
              <a:rPr lang="ru-RU" sz="1200" dirty="0"/>
              <a:t> </a:t>
            </a:r>
            <a:r>
              <a:rPr lang="ru-RU" sz="1200" dirty="0" err="1"/>
              <a:t>црквено</a:t>
            </a:r>
            <a:r>
              <a:rPr lang="ru-RU" sz="1200" dirty="0"/>
              <a:t> </a:t>
            </a:r>
            <a:r>
              <a:rPr lang="ru-RU" sz="1200" dirty="0" err="1"/>
              <a:t>певачко</a:t>
            </a:r>
            <a:r>
              <a:rPr lang="ru-RU" sz="1200" dirty="0"/>
              <a:t> </a:t>
            </a:r>
            <a:r>
              <a:rPr lang="ru-RU" sz="1200" dirty="0" err="1"/>
              <a:t>друштво</a:t>
            </a:r>
            <a:r>
              <a:rPr lang="ru-RU" sz="1200" dirty="0"/>
              <a:t>«</a:t>
            </a:r>
          </a:p>
          <a:p>
            <a:r>
              <a:rPr lang="ru-RU" sz="1200" dirty="0"/>
              <a:t>●  1872, 4. </a:t>
            </a:r>
            <a:r>
              <a:rPr lang="ru-RU" sz="1200" dirty="0" err="1"/>
              <a:t>април</a:t>
            </a:r>
            <a:r>
              <a:rPr lang="ru-RU" sz="1200" dirty="0"/>
              <a:t> – </a:t>
            </a:r>
            <a:r>
              <a:rPr lang="ru-RU" sz="1200" dirty="0" err="1"/>
              <a:t>Почетак</a:t>
            </a:r>
            <a:r>
              <a:rPr lang="ru-RU" sz="1200" dirty="0"/>
              <a:t> </a:t>
            </a:r>
            <a:r>
              <a:rPr lang="ru-RU" sz="1200" dirty="0" err="1"/>
              <a:t>изласка</a:t>
            </a:r>
            <a:r>
              <a:rPr lang="ru-RU" sz="1200" dirty="0"/>
              <a:t> </a:t>
            </a:r>
            <a:r>
              <a:rPr lang="ru-RU" sz="1200" dirty="0" err="1"/>
              <a:t>првог</a:t>
            </a:r>
            <a:r>
              <a:rPr lang="ru-RU" sz="1200" dirty="0"/>
              <a:t> </a:t>
            </a:r>
            <a:r>
              <a:rPr lang="ru-RU" sz="1200" dirty="0" err="1"/>
              <a:t>градског</a:t>
            </a:r>
            <a:r>
              <a:rPr lang="ru-RU" sz="1200" dirty="0"/>
              <a:t> листа на </a:t>
            </a:r>
            <a:r>
              <a:rPr lang="ru-RU" sz="1200" dirty="0" err="1"/>
              <a:t>мађарском</a:t>
            </a:r>
            <a:r>
              <a:rPr lang="ru-RU" sz="1200" dirty="0"/>
              <a:t> </a:t>
            </a:r>
            <a:r>
              <a:rPr lang="ru-RU" sz="1200" dirty="0" err="1"/>
              <a:t>језику</a:t>
            </a:r>
            <a:r>
              <a:rPr lang="ru-RU" sz="1200" dirty="0"/>
              <a:t> "</a:t>
            </a:r>
            <a:r>
              <a:rPr lang="ru-RU" sz="1200" dirty="0" err="1"/>
              <a:t>Торонтал</a:t>
            </a:r>
            <a:r>
              <a:rPr lang="ru-RU" sz="1200" dirty="0"/>
              <a:t>"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  </a:t>
            </a:r>
            <a:r>
              <a:rPr lang="ru-RU" sz="1200" dirty="0"/>
              <a:t>1872. – </a:t>
            </a:r>
            <a:r>
              <a:rPr lang="ru-RU" sz="1200" dirty="0" err="1"/>
              <a:t>Бечкерек</a:t>
            </a:r>
            <a:r>
              <a:rPr lang="ru-RU" sz="1200" dirty="0"/>
              <a:t> </a:t>
            </a:r>
            <a:r>
              <a:rPr lang="ru-RU" sz="1200" dirty="0" err="1"/>
              <a:t>постао</a:t>
            </a:r>
            <a:r>
              <a:rPr lang="ru-RU" sz="1200" dirty="0"/>
              <a:t> </a:t>
            </a:r>
            <a:r>
              <a:rPr lang="ru-RU" sz="1200" dirty="0" err="1"/>
              <a:t>варош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</a:t>
            </a:r>
            <a:r>
              <a:rPr lang="ru-RU" sz="1200" dirty="0" err="1"/>
              <a:t>уређеним</a:t>
            </a:r>
            <a:r>
              <a:rPr lang="ru-RU" sz="1200" dirty="0"/>
              <a:t> магистратом </a:t>
            </a:r>
          </a:p>
          <a:p>
            <a:r>
              <a:rPr lang="ru-RU" sz="1200" dirty="0"/>
              <a:t>●  1879. – </a:t>
            </a:r>
            <a:r>
              <a:rPr lang="ru-RU" sz="1200" dirty="0" err="1"/>
              <a:t>Први</a:t>
            </a:r>
            <a:r>
              <a:rPr lang="ru-RU" sz="1200" dirty="0"/>
              <a:t> пут улице у граду </a:t>
            </a:r>
            <a:r>
              <a:rPr lang="ru-RU" sz="1200" dirty="0" err="1"/>
              <a:t>добиле</a:t>
            </a:r>
            <a:r>
              <a:rPr lang="ru-RU" sz="1200" dirty="0"/>
              <a:t> </a:t>
            </a:r>
            <a:r>
              <a:rPr lang="ru-RU" sz="1200" dirty="0" err="1"/>
              <a:t>званичне</a:t>
            </a:r>
            <a:r>
              <a:rPr lang="ru-RU" sz="1200" dirty="0"/>
              <a:t> </a:t>
            </a:r>
            <a:r>
              <a:rPr lang="ru-RU" sz="1200" dirty="0" err="1"/>
              <a:t>називе</a:t>
            </a:r>
            <a:r>
              <a:rPr lang="ru-RU" sz="1200" dirty="0"/>
              <a:t>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1883. – </a:t>
            </a:r>
            <a:r>
              <a:rPr lang="ru-RU" sz="1200" dirty="0" err="1"/>
              <a:t>Изграђена</a:t>
            </a:r>
            <a:r>
              <a:rPr lang="ru-RU" sz="1200" dirty="0"/>
              <a:t> </a:t>
            </a:r>
            <a:r>
              <a:rPr lang="ru-RU" sz="1200" dirty="0" err="1"/>
              <a:t>железничка</a:t>
            </a:r>
            <a:r>
              <a:rPr lang="ru-RU" sz="1200" dirty="0"/>
              <a:t> </a:t>
            </a:r>
            <a:r>
              <a:rPr lang="ru-RU" sz="1200" dirty="0" err="1"/>
              <a:t>пруга</a:t>
            </a:r>
            <a:r>
              <a:rPr lang="ru-RU" sz="1200" dirty="0"/>
              <a:t> </a:t>
            </a:r>
            <a:r>
              <a:rPr lang="ru-RU" sz="1200" dirty="0" err="1"/>
              <a:t>Кикинда</a:t>
            </a:r>
            <a:r>
              <a:rPr lang="ru-RU" sz="1200" dirty="0"/>
              <a:t> – Велики </a:t>
            </a:r>
            <a:r>
              <a:rPr lang="ru-RU" sz="1200" dirty="0" err="1"/>
              <a:t>Бечкерек</a:t>
            </a:r>
            <a:r>
              <a:rPr lang="ru-RU" sz="1200" dirty="0"/>
              <a:t> и </a:t>
            </a:r>
            <a:r>
              <a:rPr lang="ru-RU" sz="1200" dirty="0" err="1"/>
              <a:t>градска</a:t>
            </a:r>
            <a:r>
              <a:rPr lang="ru-RU" sz="1200" dirty="0"/>
              <a:t> </a:t>
            </a:r>
            <a:r>
              <a:rPr lang="ru-RU" sz="1200" dirty="0" err="1"/>
              <a:t>железничка</a:t>
            </a:r>
            <a:r>
              <a:rPr lang="ru-RU" sz="1200" dirty="0"/>
              <a:t> станица </a:t>
            </a:r>
          </a:p>
          <a:p>
            <a:r>
              <a:rPr lang="ru-RU" sz="1200" dirty="0"/>
              <a:t>●  1887. – </a:t>
            </a:r>
            <a:r>
              <a:rPr lang="ru-RU" sz="1200" dirty="0" err="1"/>
              <a:t>Почетак</a:t>
            </a:r>
            <a:r>
              <a:rPr lang="ru-RU" sz="1200" dirty="0"/>
              <a:t> </a:t>
            </a:r>
            <a:r>
              <a:rPr lang="ru-RU" sz="1200" dirty="0" err="1"/>
              <a:t>изласка</a:t>
            </a:r>
            <a:r>
              <a:rPr lang="ru-RU" sz="1200" dirty="0"/>
              <a:t> </a:t>
            </a:r>
            <a:r>
              <a:rPr lang="ru-RU" sz="1200" dirty="0" err="1"/>
              <a:t>првог</a:t>
            </a:r>
            <a:r>
              <a:rPr lang="ru-RU" sz="1200" dirty="0"/>
              <a:t> </a:t>
            </a:r>
            <a:r>
              <a:rPr lang="ru-RU" sz="1200" dirty="0" err="1"/>
              <a:t>градског</a:t>
            </a:r>
            <a:r>
              <a:rPr lang="ru-RU" sz="1200" dirty="0"/>
              <a:t> листа на </a:t>
            </a:r>
            <a:r>
              <a:rPr lang="ru-RU" sz="1200" dirty="0" err="1"/>
              <a:t>српском</a:t>
            </a:r>
            <a:r>
              <a:rPr lang="ru-RU" sz="1200" dirty="0"/>
              <a:t> </a:t>
            </a:r>
            <a:r>
              <a:rPr lang="ru-RU" sz="1200" dirty="0" err="1"/>
              <a:t>језику</a:t>
            </a:r>
            <a:r>
              <a:rPr lang="ru-RU" sz="1200" dirty="0"/>
              <a:t> "Глас«</a:t>
            </a:r>
          </a:p>
          <a:p>
            <a:r>
              <a:rPr lang="ru-RU" sz="1200" dirty="0"/>
              <a:t>●  1888. – </a:t>
            </a:r>
            <a:r>
              <a:rPr lang="ru-RU" sz="1200" dirty="0" err="1"/>
              <a:t>Насељена</a:t>
            </a:r>
            <a:r>
              <a:rPr lang="ru-RU" sz="1200" dirty="0"/>
              <a:t> </a:t>
            </a:r>
            <a:r>
              <a:rPr lang="ru-RU" sz="1200" dirty="0" err="1"/>
              <a:t>горња</a:t>
            </a:r>
            <a:r>
              <a:rPr lang="ru-RU" sz="1200" dirty="0"/>
              <a:t> </a:t>
            </a:r>
            <a:r>
              <a:rPr lang="ru-RU" sz="1200" dirty="0" err="1"/>
              <a:t>Мужља</a:t>
            </a:r>
            <a:r>
              <a:rPr lang="ru-RU" sz="1200" dirty="0"/>
              <a:t>, </a:t>
            </a:r>
            <a:r>
              <a:rPr lang="ru-RU" sz="1200" dirty="0" err="1"/>
              <a:t>данас</a:t>
            </a:r>
            <a:r>
              <a:rPr lang="ru-RU" sz="1200" dirty="0"/>
              <a:t> велико </a:t>
            </a:r>
            <a:r>
              <a:rPr lang="ru-RU" sz="1200" dirty="0" err="1"/>
              <a:t>градско</a:t>
            </a:r>
            <a:r>
              <a:rPr lang="ru-RU" sz="1200" dirty="0"/>
              <a:t> </a:t>
            </a:r>
            <a:r>
              <a:rPr lang="ru-RU" sz="1200" dirty="0" err="1"/>
              <a:t>насеље</a:t>
            </a:r>
            <a:endParaRPr lang="ru-RU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1891. – </a:t>
            </a:r>
            <a:r>
              <a:rPr lang="ru-RU" sz="1200" dirty="0" err="1"/>
              <a:t>Успостављена</a:t>
            </a:r>
            <a:r>
              <a:rPr lang="ru-RU" sz="1200" dirty="0"/>
              <a:t> </a:t>
            </a:r>
            <a:r>
              <a:rPr lang="ru-RU" sz="1200" dirty="0" err="1"/>
              <a:t>прва</a:t>
            </a:r>
            <a:r>
              <a:rPr lang="ru-RU" sz="1200" dirty="0"/>
              <a:t>  </a:t>
            </a:r>
            <a:r>
              <a:rPr lang="ru-RU" sz="1200" dirty="0" err="1"/>
              <a:t>телефонска</a:t>
            </a:r>
            <a:r>
              <a:rPr lang="ru-RU" sz="1200" dirty="0"/>
              <a:t> </a:t>
            </a:r>
            <a:r>
              <a:rPr lang="ru-RU" sz="1200" dirty="0" err="1"/>
              <a:t>линија</a:t>
            </a:r>
            <a:r>
              <a:rPr lang="ru-RU" sz="1200" dirty="0"/>
              <a:t> у граду</a:t>
            </a:r>
          </a:p>
          <a:p>
            <a:r>
              <a:rPr lang="ru-RU" sz="1200" dirty="0"/>
              <a:t>●  1893. – </a:t>
            </a:r>
            <a:r>
              <a:rPr lang="ru-RU" sz="1200" dirty="0" err="1"/>
              <a:t>Постављен</a:t>
            </a:r>
            <a:r>
              <a:rPr lang="ru-RU" sz="1200" dirty="0"/>
              <a:t> </a:t>
            </a:r>
            <a:r>
              <a:rPr lang="ru-RU" sz="1200" dirty="0" err="1"/>
              <a:t>први</a:t>
            </a:r>
            <a:r>
              <a:rPr lang="ru-RU" sz="1200" dirty="0"/>
              <a:t> </a:t>
            </a:r>
            <a:r>
              <a:rPr lang="ru-RU" sz="1200" dirty="0" err="1"/>
              <a:t>асфалтни</a:t>
            </a:r>
            <a:r>
              <a:rPr lang="ru-RU" sz="1200" dirty="0"/>
              <a:t> </a:t>
            </a:r>
            <a:r>
              <a:rPr lang="ru-RU" sz="1200" dirty="0" err="1"/>
              <a:t>тротоар</a:t>
            </a:r>
            <a:r>
              <a:rPr lang="ru-RU" sz="1200" dirty="0"/>
              <a:t> у граду, у </a:t>
            </a:r>
            <a:r>
              <a:rPr lang="ru-RU" sz="1200" dirty="0" err="1"/>
              <a:t>главној</a:t>
            </a:r>
            <a:r>
              <a:rPr lang="ru-RU" sz="1200" dirty="0"/>
              <a:t> </a:t>
            </a:r>
            <a:r>
              <a:rPr lang="ru-RU" sz="1200" dirty="0" err="1"/>
              <a:t>улици</a:t>
            </a:r>
            <a:endParaRPr lang="ru-RU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1896, 17. август – </a:t>
            </a:r>
            <a:r>
              <a:rPr lang="ru-RU" sz="1200" dirty="0" err="1"/>
              <a:t>Освећена</a:t>
            </a:r>
            <a:r>
              <a:rPr lang="ru-RU" sz="1200" dirty="0"/>
              <a:t> Синагога</a:t>
            </a:r>
          </a:p>
          <a:p>
            <a:r>
              <a:rPr lang="ru-RU" sz="1200" dirty="0"/>
              <a:t>●  1896. – </a:t>
            </a:r>
            <a:r>
              <a:rPr lang="ru-RU" sz="1200" dirty="0" err="1"/>
              <a:t>Изграђена</a:t>
            </a:r>
            <a:r>
              <a:rPr lang="ru-RU" sz="1200" dirty="0"/>
              <a:t> </a:t>
            </a:r>
            <a:r>
              <a:rPr lang="ru-RU" sz="1200" dirty="0" err="1"/>
              <a:t>прва</a:t>
            </a:r>
            <a:r>
              <a:rPr lang="ru-RU" sz="1200" dirty="0"/>
              <a:t> </a:t>
            </a:r>
            <a:r>
              <a:rPr lang="ru-RU" sz="1200" dirty="0" err="1"/>
              <a:t>електрична</a:t>
            </a:r>
            <a:r>
              <a:rPr lang="ru-RU" sz="1200" dirty="0"/>
              <a:t> централа и </a:t>
            </a:r>
            <a:r>
              <a:rPr lang="ru-RU" sz="1200" dirty="0" err="1"/>
              <a:t>постављене</a:t>
            </a:r>
            <a:r>
              <a:rPr lang="ru-RU" sz="1200" dirty="0"/>
              <a:t> </a:t>
            </a:r>
            <a:r>
              <a:rPr lang="ru-RU" sz="1200" dirty="0" err="1"/>
              <a:t>прве</a:t>
            </a:r>
            <a:r>
              <a:rPr lang="ru-RU" sz="1200" dirty="0"/>
              <a:t> </a:t>
            </a:r>
            <a:r>
              <a:rPr lang="ru-RU" sz="1200" dirty="0" err="1"/>
              <a:t>електричне</a:t>
            </a:r>
            <a:r>
              <a:rPr lang="ru-RU" sz="1200" dirty="0"/>
              <a:t> </a:t>
            </a:r>
            <a:r>
              <a:rPr lang="ru-RU" sz="1200" dirty="0" err="1"/>
              <a:t>уличне</a:t>
            </a:r>
            <a:r>
              <a:rPr lang="ru-RU" sz="1200" dirty="0"/>
              <a:t> </a:t>
            </a:r>
            <a:r>
              <a:rPr lang="ru-RU" sz="1200" dirty="0" err="1"/>
              <a:t>светиљке</a:t>
            </a:r>
            <a:endParaRPr lang="ru-RU" sz="1200" dirty="0"/>
          </a:p>
          <a:p>
            <a:r>
              <a:rPr lang="ru-RU" sz="1200" dirty="0"/>
              <a:t>●  1898. – </a:t>
            </a:r>
            <a:r>
              <a:rPr lang="ru-RU" sz="1200" dirty="0" err="1"/>
              <a:t>Изграђена</a:t>
            </a:r>
            <a:r>
              <a:rPr lang="ru-RU" sz="1200" dirty="0"/>
              <a:t> </a:t>
            </a:r>
            <a:r>
              <a:rPr lang="ru-RU" sz="1200" dirty="0" err="1"/>
              <a:t>пруга</a:t>
            </a:r>
            <a:r>
              <a:rPr lang="ru-RU" sz="1200" dirty="0"/>
              <a:t> </a:t>
            </a:r>
            <a:r>
              <a:rPr lang="ru-RU" sz="1200" dirty="0" err="1"/>
              <a:t>уског</a:t>
            </a:r>
            <a:r>
              <a:rPr lang="ru-RU" sz="1200" dirty="0"/>
              <a:t> </a:t>
            </a:r>
            <a:r>
              <a:rPr lang="ru-RU" sz="1200" dirty="0" err="1"/>
              <a:t>колосека</a:t>
            </a:r>
            <a:r>
              <a:rPr lang="ru-RU" sz="1200" dirty="0"/>
              <a:t> Велики </a:t>
            </a:r>
            <a:r>
              <a:rPr lang="ru-RU" sz="1200" dirty="0" err="1"/>
              <a:t>Бечкерек</a:t>
            </a:r>
            <a:r>
              <a:rPr lang="ru-RU" sz="1200" dirty="0"/>
              <a:t> –  </a:t>
            </a:r>
            <a:r>
              <a:rPr lang="ru-RU" sz="1200" dirty="0" err="1"/>
              <a:t>Жомбољ</a:t>
            </a:r>
            <a:r>
              <a:rPr lang="ru-RU" sz="1200" dirty="0"/>
              <a:t>, с трасом </a:t>
            </a:r>
            <a:r>
              <a:rPr lang="ru-RU" sz="1200" dirty="0" err="1"/>
              <a:t>кроз</a:t>
            </a:r>
            <a:r>
              <a:rPr lang="ru-RU" sz="1200" dirty="0"/>
              <a:t> </a:t>
            </a:r>
            <a:r>
              <a:rPr lang="ru-RU" sz="1200" dirty="0" err="1"/>
              <a:t>центар</a:t>
            </a:r>
            <a:r>
              <a:rPr lang="ru-RU" sz="1200" dirty="0"/>
              <a:t> града </a:t>
            </a:r>
          </a:p>
          <a:p>
            <a:endParaRPr lang="en-US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ru-RU" sz="1200" dirty="0"/>
              <a:t> 1904. - </a:t>
            </a:r>
            <a:r>
              <a:rPr lang="ru-RU" sz="1200" dirty="0" err="1"/>
              <a:t>Саграђени</a:t>
            </a:r>
            <a:r>
              <a:rPr lang="ru-RU" sz="1200" dirty="0"/>
              <a:t> Велики </a:t>
            </a:r>
            <a:r>
              <a:rPr lang="ru-RU" sz="1200" dirty="0" err="1"/>
              <a:t>гвоздени</a:t>
            </a:r>
            <a:r>
              <a:rPr lang="ru-RU" sz="1200" dirty="0"/>
              <a:t> и Мали мост</a:t>
            </a:r>
          </a:p>
          <a:p>
            <a:r>
              <a:rPr lang="ru-RU" sz="1200" dirty="0"/>
              <a:t>●  1906. – Основан </a:t>
            </a:r>
            <a:r>
              <a:rPr lang="ru-RU" sz="1200" dirty="0" err="1"/>
              <a:t>Жупанијски</a:t>
            </a:r>
            <a:r>
              <a:rPr lang="ru-RU" sz="1200" dirty="0"/>
              <a:t> </a:t>
            </a:r>
            <a:r>
              <a:rPr lang="ru-RU" sz="1200" dirty="0" err="1"/>
              <a:t>музеј</a:t>
            </a:r>
            <a:r>
              <a:rPr lang="ru-RU" sz="1200" dirty="0"/>
              <a:t> у Великом </a:t>
            </a:r>
            <a:r>
              <a:rPr lang="ru-RU" sz="1200" dirty="0" err="1"/>
              <a:t>Бечкереку</a:t>
            </a:r>
            <a:endParaRPr lang="ru-RU" sz="1200" dirty="0"/>
          </a:p>
          <a:p>
            <a:r>
              <a:rPr lang="ru-RU" sz="1200" dirty="0"/>
              <a:t>●  1908. – </a:t>
            </a:r>
            <a:r>
              <a:rPr lang="ru-RU" sz="1200" dirty="0" err="1"/>
              <a:t>Завршена</a:t>
            </a:r>
            <a:r>
              <a:rPr lang="ru-RU" sz="1200" dirty="0"/>
              <a:t> </a:t>
            </a:r>
            <a:r>
              <a:rPr lang="ru-RU" sz="1200" dirty="0" err="1"/>
              <a:t>изградња</a:t>
            </a:r>
            <a:r>
              <a:rPr lang="ru-RU" sz="1200" dirty="0"/>
              <a:t> </a:t>
            </a:r>
            <a:r>
              <a:rPr lang="ru-RU" sz="1200" dirty="0" err="1"/>
              <a:t>судске</a:t>
            </a:r>
            <a:r>
              <a:rPr lang="ru-RU" sz="1200" dirty="0"/>
              <a:t> палате</a:t>
            </a:r>
          </a:p>
          <a:p>
            <a:r>
              <a:rPr lang="ru-RU" sz="1200" dirty="0"/>
              <a:t>●  1910. – </a:t>
            </a:r>
            <a:r>
              <a:rPr lang="ru-RU" sz="1200" dirty="0" err="1"/>
              <a:t>Почела</a:t>
            </a:r>
            <a:r>
              <a:rPr lang="ru-RU" sz="1200" dirty="0"/>
              <a:t> с радом Фабрика </a:t>
            </a:r>
            <a:r>
              <a:rPr lang="ru-RU" sz="1200" dirty="0" err="1"/>
              <a:t>шећера</a:t>
            </a:r>
            <a:r>
              <a:rPr lang="ru-RU" sz="1200" dirty="0"/>
              <a:t> </a:t>
            </a:r>
          </a:p>
          <a:p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 1935. 18.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новембар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Велики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Бечкерек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променио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име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Петровград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1200" dirty="0"/>
              <a:t>●  1941. – </a:t>
            </a:r>
            <a:r>
              <a:rPr lang="ru-RU" sz="1200" dirty="0" err="1"/>
              <a:t>Немачка</a:t>
            </a:r>
            <a:r>
              <a:rPr lang="ru-RU" sz="1200" dirty="0"/>
              <a:t> </a:t>
            </a:r>
            <a:r>
              <a:rPr lang="ru-RU" sz="1200" dirty="0" err="1"/>
              <a:t>окупациона</a:t>
            </a:r>
            <a:r>
              <a:rPr lang="ru-RU" sz="1200" dirty="0"/>
              <a:t> </a:t>
            </a:r>
            <a:r>
              <a:rPr lang="ru-RU" sz="1200" dirty="0" err="1"/>
              <a:t>власт</a:t>
            </a:r>
            <a:r>
              <a:rPr lang="ru-RU" sz="1200" dirty="0"/>
              <a:t> </a:t>
            </a:r>
            <a:r>
              <a:rPr lang="ru-RU" sz="1200" dirty="0" err="1"/>
              <a:t>срушила</a:t>
            </a:r>
            <a:r>
              <a:rPr lang="ru-RU" sz="1200" dirty="0"/>
              <a:t> Синагогу - </a:t>
            </a:r>
            <a:r>
              <a:rPr lang="ru-RU" sz="1200" dirty="0" err="1"/>
              <a:t>једини</a:t>
            </a:r>
            <a:r>
              <a:rPr lang="ru-RU" sz="1200" dirty="0"/>
              <a:t> </a:t>
            </a:r>
            <a:r>
              <a:rPr lang="ru-RU" sz="1200" dirty="0" err="1"/>
              <a:t>значајнији</a:t>
            </a:r>
            <a:r>
              <a:rPr lang="ru-RU" sz="1200" dirty="0"/>
              <a:t> </a:t>
            </a:r>
            <a:r>
              <a:rPr lang="ru-RU" sz="1200" dirty="0" err="1"/>
              <a:t>објекат</a:t>
            </a:r>
            <a:r>
              <a:rPr lang="ru-RU" sz="1200" dirty="0"/>
              <a:t> порушен у граду током </a:t>
            </a:r>
            <a:r>
              <a:rPr lang="ru-RU" sz="1200" dirty="0" err="1"/>
              <a:t>Другог</a:t>
            </a:r>
            <a:r>
              <a:rPr lang="ru-RU" sz="1200" dirty="0"/>
              <a:t> </a:t>
            </a:r>
            <a:r>
              <a:rPr lang="ru-RU" sz="1200" dirty="0" err="1"/>
              <a:t>светског</a:t>
            </a:r>
            <a:r>
              <a:rPr lang="ru-RU" sz="1200" dirty="0"/>
              <a:t> </a:t>
            </a:r>
            <a:r>
              <a:rPr lang="ru-RU" sz="1200" dirty="0" err="1"/>
              <a:t>рата</a:t>
            </a:r>
            <a:endParaRPr lang="ru-RU" sz="1200" dirty="0"/>
          </a:p>
          <a:p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 1946, 2.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октобар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Петровград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променио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име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1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Зрењанин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1200" dirty="0"/>
              <a:t>●  1952, 1. </a:t>
            </a:r>
            <a:r>
              <a:rPr lang="ru-RU" sz="1200" dirty="0" err="1"/>
              <a:t>новембар</a:t>
            </a:r>
            <a:r>
              <a:rPr lang="ru-RU" sz="1200" dirty="0"/>
              <a:t> – </a:t>
            </a:r>
            <a:r>
              <a:rPr lang="ru-RU" sz="1200" dirty="0" err="1"/>
              <a:t>Почетак</a:t>
            </a:r>
            <a:r>
              <a:rPr lang="ru-RU" sz="1200" dirty="0"/>
              <a:t> </a:t>
            </a:r>
            <a:r>
              <a:rPr lang="ru-RU" sz="1200" dirty="0" err="1"/>
              <a:t>изласка</a:t>
            </a:r>
            <a:r>
              <a:rPr lang="ru-RU" sz="1200" dirty="0"/>
              <a:t> </a:t>
            </a:r>
            <a:r>
              <a:rPr lang="ru-RU" sz="1200" dirty="0" err="1"/>
              <a:t>недељног</a:t>
            </a:r>
            <a:r>
              <a:rPr lang="ru-RU" sz="1200" dirty="0"/>
              <a:t> листа "</a:t>
            </a:r>
            <a:r>
              <a:rPr lang="ru-RU" sz="1200" dirty="0" err="1"/>
              <a:t>Зрењанин</a:t>
            </a:r>
            <a:r>
              <a:rPr lang="ru-RU" sz="1200" dirty="0"/>
              <a:t>«</a:t>
            </a:r>
          </a:p>
          <a:p>
            <a:r>
              <a:rPr lang="ru-RU" sz="1200" dirty="0"/>
              <a:t>●  1969. - </a:t>
            </a:r>
            <a:r>
              <a:rPr lang="ru-RU" sz="1200" dirty="0" err="1"/>
              <a:t>Срушен</a:t>
            </a:r>
            <a:r>
              <a:rPr lang="ru-RU" sz="1200" dirty="0"/>
              <a:t> Велики </a:t>
            </a:r>
            <a:r>
              <a:rPr lang="ru-RU" sz="1200" dirty="0" err="1"/>
              <a:t>гвоздени</a:t>
            </a:r>
            <a:r>
              <a:rPr lang="ru-RU" sz="1200" dirty="0"/>
              <a:t> - </a:t>
            </a:r>
            <a:r>
              <a:rPr lang="ru-RU" sz="1200" dirty="0" err="1"/>
              <a:t>Ајфелов</a:t>
            </a:r>
            <a:r>
              <a:rPr lang="ru-RU" sz="1200" dirty="0"/>
              <a:t> - мост, </a:t>
            </a:r>
            <a:r>
              <a:rPr lang="ru-RU" sz="1200" dirty="0" err="1"/>
              <a:t>један</a:t>
            </a:r>
            <a:r>
              <a:rPr lang="ru-RU" sz="1200" dirty="0"/>
              <a:t> од </a:t>
            </a:r>
            <a:r>
              <a:rPr lang="ru-RU" sz="1200" dirty="0" err="1"/>
              <a:t>симбола</a:t>
            </a:r>
            <a:r>
              <a:rPr lang="ru-RU" sz="1200" dirty="0"/>
              <a:t> </a:t>
            </a:r>
            <a:r>
              <a:rPr lang="ru-RU" sz="1200" dirty="0" err="1"/>
              <a:t>Зрењанина</a:t>
            </a:r>
            <a:endParaRPr lang="ru-RU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1999, 24. март – 10. </a:t>
            </a:r>
            <a:r>
              <a:rPr lang="ru-RU" sz="1200" dirty="0" err="1"/>
              <a:t>јун</a:t>
            </a:r>
            <a:r>
              <a:rPr lang="ru-RU" sz="1200" dirty="0"/>
              <a:t> – </a:t>
            </a:r>
            <a:r>
              <a:rPr lang="ru-RU" sz="1200" dirty="0" err="1"/>
              <a:t>Агресија</a:t>
            </a:r>
            <a:r>
              <a:rPr lang="ru-RU" sz="1200" dirty="0"/>
              <a:t> НАТО пакта на </a:t>
            </a:r>
            <a:r>
              <a:rPr lang="ru-RU" sz="1200" dirty="0" err="1"/>
              <a:t>Југославију</a:t>
            </a:r>
            <a:r>
              <a:rPr lang="ru-RU" sz="1200" dirty="0"/>
              <a:t>, током </a:t>
            </a:r>
            <a:r>
              <a:rPr lang="ru-RU" sz="1200" dirty="0" err="1"/>
              <a:t>које</a:t>
            </a:r>
            <a:r>
              <a:rPr lang="ru-RU" sz="1200" dirty="0"/>
              <a:t> </a:t>
            </a:r>
            <a:r>
              <a:rPr lang="ru-RU" sz="1200" dirty="0" err="1"/>
              <a:t>је</a:t>
            </a:r>
            <a:r>
              <a:rPr lang="ru-RU" sz="1200" dirty="0"/>
              <a:t> </a:t>
            </a:r>
            <a:r>
              <a:rPr lang="ru-RU" sz="1200" dirty="0" err="1"/>
              <a:t>Зрењанин</a:t>
            </a:r>
            <a:r>
              <a:rPr lang="ru-RU" sz="1200" dirty="0"/>
              <a:t> </a:t>
            </a:r>
            <a:r>
              <a:rPr lang="ru-RU" sz="1200" dirty="0" err="1"/>
              <a:t>поштеђен</a:t>
            </a:r>
            <a:r>
              <a:rPr lang="ru-RU" sz="1200" dirty="0"/>
              <a:t> </a:t>
            </a:r>
            <a:r>
              <a:rPr lang="ru-RU" sz="1200" dirty="0" err="1"/>
              <a:t>разарања</a:t>
            </a:r>
            <a:endParaRPr lang="ru-RU" sz="1200" dirty="0"/>
          </a:p>
          <a:p>
            <a:endParaRPr lang="en-US" sz="1200" dirty="0"/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ru-RU" sz="1200" dirty="0"/>
              <a:t>  2007, 29. </a:t>
            </a:r>
            <a:r>
              <a:rPr lang="ru-RU" sz="1200" dirty="0" err="1"/>
              <a:t>децембар</a:t>
            </a:r>
            <a:r>
              <a:rPr lang="ru-RU" sz="1200" dirty="0"/>
              <a:t> – Новом </a:t>
            </a:r>
            <a:r>
              <a:rPr lang="ru-RU" sz="1200" dirty="0" err="1"/>
              <a:t>територијалном</a:t>
            </a:r>
            <a:r>
              <a:rPr lang="ru-RU" sz="1200" dirty="0"/>
              <a:t> </a:t>
            </a:r>
            <a:r>
              <a:rPr lang="ru-RU" sz="1200" dirty="0" err="1"/>
              <a:t>организацијом</a:t>
            </a:r>
            <a:r>
              <a:rPr lang="ru-RU" sz="1200" dirty="0"/>
              <a:t> </a:t>
            </a:r>
            <a:r>
              <a:rPr lang="ru-RU" sz="1200" dirty="0" err="1"/>
              <a:t>Републике</a:t>
            </a:r>
            <a:r>
              <a:rPr lang="ru-RU" sz="1200" dirty="0"/>
              <a:t> </a:t>
            </a:r>
            <a:r>
              <a:rPr lang="ru-RU" sz="1200" dirty="0" err="1"/>
              <a:t>Србије</a:t>
            </a:r>
            <a:r>
              <a:rPr lang="ru-RU" sz="1200" dirty="0"/>
              <a:t> </a:t>
            </a:r>
            <a:r>
              <a:rPr lang="ru-RU" sz="1200" dirty="0" err="1"/>
              <a:t>Зрењанин</a:t>
            </a:r>
            <a:r>
              <a:rPr lang="ru-RU" sz="1200" dirty="0"/>
              <a:t> </a:t>
            </a:r>
            <a:r>
              <a:rPr lang="ru-RU" sz="1200" dirty="0" err="1"/>
              <a:t>добио</a:t>
            </a:r>
            <a:r>
              <a:rPr lang="ru-RU" sz="1200" dirty="0"/>
              <a:t> статус града</a:t>
            </a:r>
          </a:p>
          <a:p>
            <a:r>
              <a:rPr lang="ru-RU" sz="1400" dirty="0"/>
              <a:t> </a:t>
            </a:r>
          </a:p>
          <a:p>
            <a:endParaRPr lang="sr-Cyrl-R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971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ština Zrenjanin - Wikipe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99" y="281353"/>
            <a:ext cx="4362547" cy="6348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96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renjanin - Wikipe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34" y="694763"/>
            <a:ext cx="4035596" cy="5081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870938" y="1494692"/>
            <a:ext cx="967154" cy="48357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30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Град     Зрењанин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02919" y="221982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/>
              <a:t>Град Зрењанин је настао у средишњем делу Баната на реци Бегеј.</a:t>
            </a:r>
            <a:endParaRPr lang="en-US" dirty="0"/>
          </a:p>
          <a:p>
            <a:endParaRPr lang="sr-Cyrl-RS" dirty="0"/>
          </a:p>
          <a:p>
            <a:r>
              <a:rPr lang="sr-Cyrl-RS" dirty="0"/>
              <a:t>Најстарије вести о Бечкереку у писаним извирима потичу из </a:t>
            </a:r>
            <a:r>
              <a:rPr lang="en-US" dirty="0"/>
              <a:t>XIV </a:t>
            </a:r>
            <a:r>
              <a:rPr lang="sr-Cyrl-RS" dirty="0"/>
              <a:t>века. Тачније, остало је записано да је насеље Бечкерек постојало већ тада, о чему сведочи диплома будимског каптола од 10. јула 1326. године.Судећи по величини десетка , Бечкерек је тридесетих година </a:t>
            </a:r>
            <a:r>
              <a:rPr lang="en-US" dirty="0"/>
              <a:t>XIV</a:t>
            </a:r>
            <a:r>
              <a:rPr lang="sr-Cyrl-RS" dirty="0"/>
              <a:t> века био средње село. </a:t>
            </a:r>
            <a:endParaRPr lang="en-US" dirty="0"/>
          </a:p>
          <a:p>
            <a:endParaRPr lang="sr-Cyrl-RS" dirty="0"/>
          </a:p>
          <a:p>
            <a:r>
              <a:rPr lang="sr-Cyrl-RS" dirty="0"/>
              <a:t>Од настанка па до средине </a:t>
            </a:r>
            <a:r>
              <a:rPr lang="en-US" dirty="0"/>
              <a:t>XVI</a:t>
            </a:r>
            <a:r>
              <a:rPr lang="sr-Cyrl-RS" dirty="0"/>
              <a:t> века је био под Угарима и српским  деспотима Стефаном Лазаревићем и Ђурђем Бранковићем.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18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1324</TotalTime>
  <Words>3844</Words>
  <Application>Microsoft Office PowerPoint</Application>
  <PresentationFormat>Widescreen</PresentationFormat>
  <Paragraphs>230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Calibri</vt:lpstr>
      <vt:lpstr>Calibri Light</vt:lpstr>
      <vt:lpstr>Corbel</vt:lpstr>
      <vt:lpstr>Times New Roman</vt:lpstr>
      <vt:lpstr>Wingdings</vt:lpstr>
      <vt:lpstr>Banded</vt:lpstr>
      <vt:lpstr>З р е њ а н и н</vt:lpstr>
      <vt:lpstr>PowerPoint Presentation</vt:lpstr>
      <vt:lpstr>PowerPoint Presentation</vt:lpstr>
      <vt:lpstr>PowerPoint Presentation</vt:lpstr>
      <vt:lpstr>Зрењанин   кроз   историју </vt:lpstr>
      <vt:lpstr>PowerPoint Presentation</vt:lpstr>
      <vt:lpstr>PowerPoint Presentation</vt:lpstr>
      <vt:lpstr>PowerPoint Presentation</vt:lpstr>
      <vt:lpstr>Град     Зрењанин</vt:lpstr>
      <vt:lpstr>PowerPoint Presentation</vt:lpstr>
      <vt:lpstr>Име   града   Зрењанин</vt:lpstr>
      <vt:lpstr>народни   херој   Југославије</vt:lpstr>
      <vt:lpstr>ПРВА  ЖРТВА  ФАШИСТИЧКОГ  ТЕРОРА  У  ПЕТРОВГРАДУ</vt:lpstr>
      <vt:lpstr>Елекова   вила   у   зрењанину</vt:lpstr>
      <vt:lpstr>Обележја Зрењанина којих више нема</vt:lpstr>
      <vt:lpstr>PowerPoint Presentation</vt:lpstr>
      <vt:lpstr>PowerPoint Presentation</vt:lpstr>
      <vt:lpstr>ВеВелики мост  .лики мост   -  Бечкеречка ћуприја</vt:lpstr>
      <vt:lpstr>PowerPoint Presentation</vt:lpstr>
      <vt:lpstr>PowerPoint Presentation</vt:lpstr>
      <vt:lpstr>PowerPoint Presentation</vt:lpstr>
      <vt:lpstr>Индустријско  -  пољопривредни   комбинат                                              „серво михаљ „</vt:lpstr>
      <vt:lpstr>Z r e nj a n I n s k i    „Ć I r a“</vt:lpstr>
      <vt:lpstr>PowerPoint Presentation</vt:lpstr>
      <vt:lpstr>PowerPoint Presentation</vt:lpstr>
      <vt:lpstr>Обележја   Зрењанина   данас</vt:lpstr>
      <vt:lpstr>PowerPoint Presentation</vt:lpstr>
      <vt:lpstr>PowerPoint Presentation</vt:lpstr>
      <vt:lpstr>PowerPoint Presentation</vt:lpstr>
      <vt:lpstr>МАНИФЕСТАЦИЈА   ДАНИ    ПИВА  у зрењанину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 к о л и н а       з р е њ а н и н 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Зрењанин</dc:title>
  <dc:creator>Erne i Jasmina</dc:creator>
  <cp:lastModifiedBy>Raka Levi</cp:lastModifiedBy>
  <cp:revision>115</cp:revision>
  <dcterms:created xsi:type="dcterms:W3CDTF">2022-08-06T16:58:50Z</dcterms:created>
  <dcterms:modified xsi:type="dcterms:W3CDTF">2022-08-19T18:28:37Z</dcterms:modified>
</cp:coreProperties>
</file>