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8"/>
  </p:notesMasterIdLst>
  <p:sldIdLst>
    <p:sldId id="290" r:id="rId2"/>
    <p:sldId id="303" r:id="rId3"/>
    <p:sldId id="329" r:id="rId4"/>
    <p:sldId id="328" r:id="rId5"/>
    <p:sldId id="305" r:id="rId6"/>
    <p:sldId id="311" r:id="rId7"/>
    <p:sldId id="301" r:id="rId8"/>
    <p:sldId id="314" r:id="rId9"/>
    <p:sldId id="300" r:id="rId10"/>
    <p:sldId id="317" r:id="rId11"/>
    <p:sldId id="318" r:id="rId12"/>
    <p:sldId id="298" r:id="rId13"/>
    <p:sldId id="309" r:id="rId14"/>
    <p:sldId id="363" r:id="rId15"/>
    <p:sldId id="307" r:id="rId16"/>
    <p:sldId id="321" r:id="rId17"/>
    <p:sldId id="327" r:id="rId18"/>
    <p:sldId id="332" r:id="rId19"/>
    <p:sldId id="322" r:id="rId20"/>
    <p:sldId id="323" r:id="rId21"/>
    <p:sldId id="331" r:id="rId22"/>
    <p:sldId id="324" r:id="rId23"/>
    <p:sldId id="325" r:id="rId24"/>
    <p:sldId id="313" r:id="rId25"/>
    <p:sldId id="312" r:id="rId26"/>
    <p:sldId id="334" r:id="rId27"/>
    <p:sldId id="342" r:id="rId28"/>
    <p:sldId id="336" r:id="rId29"/>
    <p:sldId id="340" r:id="rId30"/>
    <p:sldId id="310" r:id="rId31"/>
    <p:sldId id="315" r:id="rId32"/>
    <p:sldId id="319" r:id="rId33"/>
    <p:sldId id="362" r:id="rId34"/>
    <p:sldId id="343" r:id="rId35"/>
    <p:sldId id="367" r:id="rId36"/>
    <p:sldId id="361" r:id="rId37"/>
    <p:sldId id="344" r:id="rId38"/>
    <p:sldId id="337" r:id="rId39"/>
    <p:sldId id="341" r:id="rId40"/>
    <p:sldId id="349" r:id="rId41"/>
    <p:sldId id="360" r:id="rId42"/>
    <p:sldId id="333" r:id="rId43"/>
    <p:sldId id="335" r:id="rId44"/>
    <p:sldId id="350" r:id="rId45"/>
    <p:sldId id="351" r:id="rId46"/>
    <p:sldId id="354" r:id="rId47"/>
    <p:sldId id="355" r:id="rId48"/>
    <p:sldId id="356" r:id="rId49"/>
    <p:sldId id="357" r:id="rId50"/>
    <p:sldId id="358" r:id="rId51"/>
    <p:sldId id="359" r:id="rId52"/>
    <p:sldId id="346" r:id="rId53"/>
    <p:sldId id="364" r:id="rId54"/>
    <p:sldId id="365" r:id="rId55"/>
    <p:sldId id="366" r:id="rId56"/>
    <p:sldId id="326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FE0DF-F4CC-4B70-94C5-AB0CBE200A1D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D30583-B199-48DA-B434-5D75CE258C37}">
      <dgm:prSet/>
      <dgm:spPr/>
      <dgm:t>
        <a:bodyPr/>
        <a:lstStyle/>
        <a:p>
          <a:r>
            <a:rPr lang="en-US" dirty="0"/>
            <a:t>1826. </a:t>
          </a:r>
          <a:r>
            <a:rPr lang="en-US" dirty="0" err="1"/>
            <a:t>spisak</a:t>
          </a:r>
          <a:r>
            <a:rPr lang="en-US" dirty="0"/>
            <a:t> </a:t>
          </a:r>
          <a:r>
            <a:rPr lang="sr-Latn-RS" dirty="0"/>
            <a:t>„aračkih glava“ (</a:t>
          </a:r>
          <a:r>
            <a:rPr lang="en-US" dirty="0"/>
            <a:t>pore</a:t>
          </a:r>
          <a:r>
            <a:rPr lang="sr-Latn-RS" dirty="0"/>
            <a:t>ski</a:t>
          </a:r>
          <a:r>
            <a:rPr lang="en-US" dirty="0"/>
            <a:t>h </a:t>
          </a:r>
          <a:r>
            <a:rPr lang="en-US" dirty="0" err="1"/>
            <a:t>obveznika</a:t>
          </a:r>
          <a:r>
            <a:rPr lang="sr-Latn-RS" dirty="0"/>
            <a:t>)</a:t>
          </a:r>
          <a:endParaRPr lang="en-US" dirty="0"/>
        </a:p>
      </dgm:t>
    </dgm:pt>
    <dgm:pt modelId="{9A7B466B-FB49-4ACA-9B95-110B9E8F01E4}" type="parTrans" cxnId="{839423ED-7F68-4810-9E43-A96D2F003F0C}">
      <dgm:prSet/>
      <dgm:spPr/>
      <dgm:t>
        <a:bodyPr/>
        <a:lstStyle/>
        <a:p>
          <a:endParaRPr lang="en-US"/>
        </a:p>
      </dgm:t>
    </dgm:pt>
    <dgm:pt modelId="{B4463AAB-689C-4531-B9CA-C0DDAC7FA7F3}" type="sibTrans" cxnId="{839423ED-7F68-4810-9E43-A96D2F003F0C}">
      <dgm:prSet/>
      <dgm:spPr/>
      <dgm:t>
        <a:bodyPr/>
        <a:lstStyle/>
        <a:p>
          <a:endParaRPr lang="en-US"/>
        </a:p>
      </dgm:t>
    </dgm:pt>
    <dgm:pt modelId="{4DFD5551-BDCA-4A79-8F2E-E2CF3979DAFF}">
      <dgm:prSet/>
      <dgm:spPr/>
      <dgm:t>
        <a:bodyPr/>
        <a:lstStyle/>
        <a:p>
          <a:r>
            <a:rPr lang="en-US" dirty="0" err="1"/>
            <a:t>Jakov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Mazaltov</a:t>
          </a:r>
          <a:r>
            <a:rPr lang="en-US" dirty="0"/>
            <a:t> </a:t>
          </a:r>
          <a:r>
            <a:rPr lang="en-US" dirty="0" err="1"/>
            <a:t>Buli</a:t>
          </a:r>
          <a:endParaRPr lang="en-US" dirty="0"/>
        </a:p>
      </dgm:t>
    </dgm:pt>
    <dgm:pt modelId="{6F037378-EFA6-4F26-A4B7-CF6976A32B9F}" type="parTrans" cxnId="{DBB199EC-3152-431E-84AB-08E9725F33B7}">
      <dgm:prSet/>
      <dgm:spPr/>
      <dgm:t>
        <a:bodyPr/>
        <a:lstStyle/>
        <a:p>
          <a:endParaRPr lang="en-US"/>
        </a:p>
      </dgm:t>
    </dgm:pt>
    <dgm:pt modelId="{13CB2940-B04B-49AB-BD0A-6DA211F12ECC}" type="sibTrans" cxnId="{DBB199EC-3152-431E-84AB-08E9725F33B7}">
      <dgm:prSet/>
      <dgm:spPr/>
      <dgm:t>
        <a:bodyPr/>
        <a:lstStyle/>
        <a:p>
          <a:endParaRPr lang="en-US"/>
        </a:p>
      </dgm:t>
    </dgm:pt>
    <dgm:pt modelId="{4AE03B83-D264-4777-8079-4749BA9E6442}">
      <dgm:prSet/>
      <dgm:spPr/>
      <dgm:t>
        <a:bodyPr/>
        <a:lstStyle/>
        <a:p>
          <a:r>
            <a:rPr lang="sr-Latn-RS" dirty="0"/>
            <a:t>sinovi </a:t>
          </a:r>
          <a:r>
            <a:rPr lang="en-US" dirty="0"/>
            <a:t>David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Jedidija</a:t>
          </a:r>
          <a:r>
            <a:rPr lang="sr-Latn-RS" dirty="0"/>
            <a:t>/Edija</a:t>
          </a:r>
          <a:r>
            <a:rPr lang="en-US" dirty="0"/>
            <a:t> </a:t>
          </a:r>
        </a:p>
      </dgm:t>
    </dgm:pt>
    <dgm:pt modelId="{AC93FED3-3110-403A-94F8-65CB48A73EE4}" type="parTrans" cxnId="{D6D73A19-2D38-47A6-B92B-0CB7F0069C64}">
      <dgm:prSet/>
      <dgm:spPr/>
      <dgm:t>
        <a:bodyPr/>
        <a:lstStyle/>
        <a:p>
          <a:endParaRPr lang="en-US"/>
        </a:p>
      </dgm:t>
    </dgm:pt>
    <dgm:pt modelId="{DA1271B7-9305-49C6-A8B6-34EDEA0DC491}" type="sibTrans" cxnId="{D6D73A19-2D38-47A6-B92B-0CB7F0069C64}">
      <dgm:prSet/>
      <dgm:spPr/>
      <dgm:t>
        <a:bodyPr/>
        <a:lstStyle/>
        <a:p>
          <a:endParaRPr lang="en-US"/>
        </a:p>
      </dgm:t>
    </dgm:pt>
    <dgm:pt modelId="{A15BAC6E-7F23-48BF-BF6B-DB58B98B6C49}" type="pres">
      <dgm:prSet presAssocID="{719FE0DF-F4CC-4B70-94C5-AB0CBE200A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F31B49-BD43-40D8-9535-F13A352FBAE1}" type="pres">
      <dgm:prSet presAssocID="{25D30583-B199-48DA-B434-5D75CE258C3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5DECF-85EF-4B2A-A426-22DD2F1C683B}" type="pres">
      <dgm:prSet presAssocID="{B4463AAB-689C-4531-B9CA-C0DDAC7FA7F3}" presName="spacer" presStyleCnt="0"/>
      <dgm:spPr/>
    </dgm:pt>
    <dgm:pt modelId="{B8FD1F08-5968-4008-9B17-297C11CB5296}" type="pres">
      <dgm:prSet presAssocID="{4DFD5551-BDCA-4A79-8F2E-E2CF3979DAF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EA7F8-C06D-48BE-B430-0FAEB99C5CDA}" type="pres">
      <dgm:prSet presAssocID="{13CB2940-B04B-49AB-BD0A-6DA211F12ECC}" presName="spacer" presStyleCnt="0"/>
      <dgm:spPr/>
    </dgm:pt>
    <dgm:pt modelId="{54F3B6E6-1C50-40F8-BB8F-78F4BF2E7861}" type="pres">
      <dgm:prSet presAssocID="{4AE03B83-D264-4777-8079-4749BA9E644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9423ED-7F68-4810-9E43-A96D2F003F0C}" srcId="{719FE0DF-F4CC-4B70-94C5-AB0CBE200A1D}" destId="{25D30583-B199-48DA-B434-5D75CE258C37}" srcOrd="0" destOrd="0" parTransId="{9A7B466B-FB49-4ACA-9B95-110B9E8F01E4}" sibTransId="{B4463AAB-689C-4531-B9CA-C0DDAC7FA7F3}"/>
    <dgm:cxn modelId="{1D9C54B6-328D-4FB1-8132-BC9F17C8401E}" type="presOf" srcId="{4AE03B83-D264-4777-8079-4749BA9E6442}" destId="{54F3B6E6-1C50-40F8-BB8F-78F4BF2E7861}" srcOrd="0" destOrd="0" presId="urn:microsoft.com/office/officeart/2005/8/layout/vList2"/>
    <dgm:cxn modelId="{DBB199EC-3152-431E-84AB-08E9725F33B7}" srcId="{719FE0DF-F4CC-4B70-94C5-AB0CBE200A1D}" destId="{4DFD5551-BDCA-4A79-8F2E-E2CF3979DAFF}" srcOrd="1" destOrd="0" parTransId="{6F037378-EFA6-4F26-A4B7-CF6976A32B9F}" sibTransId="{13CB2940-B04B-49AB-BD0A-6DA211F12ECC}"/>
    <dgm:cxn modelId="{ACA7A495-5B77-46E9-B6CB-3D461BD2612B}" type="presOf" srcId="{4DFD5551-BDCA-4A79-8F2E-E2CF3979DAFF}" destId="{B8FD1F08-5968-4008-9B17-297C11CB5296}" srcOrd="0" destOrd="0" presId="urn:microsoft.com/office/officeart/2005/8/layout/vList2"/>
    <dgm:cxn modelId="{D12142B6-A3C3-4D8B-B67A-B73B41B0C185}" type="presOf" srcId="{719FE0DF-F4CC-4B70-94C5-AB0CBE200A1D}" destId="{A15BAC6E-7F23-48BF-BF6B-DB58B98B6C49}" srcOrd="0" destOrd="0" presId="urn:microsoft.com/office/officeart/2005/8/layout/vList2"/>
    <dgm:cxn modelId="{1CA3DD8D-04EE-481B-B288-31799A4C0947}" type="presOf" srcId="{25D30583-B199-48DA-B434-5D75CE258C37}" destId="{25F31B49-BD43-40D8-9535-F13A352FBAE1}" srcOrd="0" destOrd="0" presId="urn:microsoft.com/office/officeart/2005/8/layout/vList2"/>
    <dgm:cxn modelId="{D6D73A19-2D38-47A6-B92B-0CB7F0069C64}" srcId="{719FE0DF-F4CC-4B70-94C5-AB0CBE200A1D}" destId="{4AE03B83-D264-4777-8079-4749BA9E6442}" srcOrd="2" destOrd="0" parTransId="{AC93FED3-3110-403A-94F8-65CB48A73EE4}" sibTransId="{DA1271B7-9305-49C6-A8B6-34EDEA0DC491}"/>
    <dgm:cxn modelId="{A3305A87-3065-4FD7-BB95-B2E3D0F40FB4}" type="presParOf" srcId="{A15BAC6E-7F23-48BF-BF6B-DB58B98B6C49}" destId="{25F31B49-BD43-40D8-9535-F13A352FBAE1}" srcOrd="0" destOrd="0" presId="urn:microsoft.com/office/officeart/2005/8/layout/vList2"/>
    <dgm:cxn modelId="{8E6C8D91-B670-4939-AD9B-55686BC00BBE}" type="presParOf" srcId="{A15BAC6E-7F23-48BF-BF6B-DB58B98B6C49}" destId="{6795DECF-85EF-4B2A-A426-22DD2F1C683B}" srcOrd="1" destOrd="0" presId="urn:microsoft.com/office/officeart/2005/8/layout/vList2"/>
    <dgm:cxn modelId="{84943A2E-ABA5-48D8-8F37-12507EB57158}" type="presParOf" srcId="{A15BAC6E-7F23-48BF-BF6B-DB58B98B6C49}" destId="{B8FD1F08-5968-4008-9B17-297C11CB5296}" srcOrd="2" destOrd="0" presId="urn:microsoft.com/office/officeart/2005/8/layout/vList2"/>
    <dgm:cxn modelId="{F583FD2E-37C4-4D08-8921-C83F728C6E78}" type="presParOf" srcId="{A15BAC6E-7F23-48BF-BF6B-DB58B98B6C49}" destId="{281EA7F8-C06D-48BE-B430-0FAEB99C5CDA}" srcOrd="3" destOrd="0" presId="urn:microsoft.com/office/officeart/2005/8/layout/vList2"/>
    <dgm:cxn modelId="{304A0EB3-AE92-4017-AC0D-3AB99D545429}" type="presParOf" srcId="{A15BAC6E-7F23-48BF-BF6B-DB58B98B6C49}" destId="{54F3B6E6-1C50-40F8-BB8F-78F4BF2E786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31B49-BD43-40D8-9535-F13A352FBAE1}">
      <dsp:nvSpPr>
        <dsp:cNvPr id="0" name=""/>
        <dsp:cNvSpPr/>
      </dsp:nvSpPr>
      <dsp:spPr>
        <a:xfrm>
          <a:off x="0" y="60550"/>
          <a:ext cx="7956868" cy="1511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1826. </a:t>
          </a:r>
          <a:r>
            <a:rPr lang="en-US" sz="3800" kern="1200" dirty="0" err="1"/>
            <a:t>spisak</a:t>
          </a:r>
          <a:r>
            <a:rPr lang="en-US" sz="3800" kern="1200" dirty="0"/>
            <a:t> </a:t>
          </a:r>
          <a:r>
            <a:rPr lang="sr-Latn-RS" sz="3800" kern="1200" dirty="0"/>
            <a:t>„aračkih glava“ (</a:t>
          </a:r>
          <a:r>
            <a:rPr lang="en-US" sz="3800" kern="1200" dirty="0"/>
            <a:t>pore</a:t>
          </a:r>
          <a:r>
            <a:rPr lang="sr-Latn-RS" sz="3800" kern="1200" dirty="0"/>
            <a:t>ski</a:t>
          </a:r>
          <a:r>
            <a:rPr lang="en-US" sz="3800" kern="1200" dirty="0"/>
            <a:t>h </a:t>
          </a:r>
          <a:r>
            <a:rPr lang="en-US" sz="3800" kern="1200" dirty="0" err="1"/>
            <a:t>obveznika</a:t>
          </a:r>
          <a:r>
            <a:rPr lang="sr-Latn-RS" sz="3800" kern="1200" dirty="0"/>
            <a:t>)</a:t>
          </a:r>
          <a:endParaRPr lang="en-US" sz="3800" kern="1200" dirty="0"/>
        </a:p>
      </dsp:txBody>
      <dsp:txXfrm>
        <a:off x="73792" y="134342"/>
        <a:ext cx="7809284" cy="1364056"/>
      </dsp:txXfrm>
    </dsp:sp>
    <dsp:sp modelId="{B8FD1F08-5968-4008-9B17-297C11CB5296}">
      <dsp:nvSpPr>
        <dsp:cNvPr id="0" name=""/>
        <dsp:cNvSpPr/>
      </dsp:nvSpPr>
      <dsp:spPr>
        <a:xfrm>
          <a:off x="0" y="1681630"/>
          <a:ext cx="7956868" cy="1511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/>
            <a:t>Jakov</a:t>
          </a:r>
          <a:r>
            <a:rPr lang="en-US" sz="3800" kern="1200" dirty="0"/>
            <a:t> </a:t>
          </a:r>
          <a:r>
            <a:rPr lang="en-US" sz="3800" kern="1200" dirty="0" err="1"/>
            <a:t>i</a:t>
          </a:r>
          <a:r>
            <a:rPr lang="en-US" sz="3800" kern="1200" dirty="0"/>
            <a:t> </a:t>
          </a:r>
          <a:r>
            <a:rPr lang="en-US" sz="3800" kern="1200" dirty="0" err="1"/>
            <a:t>Mazaltov</a:t>
          </a:r>
          <a:r>
            <a:rPr lang="en-US" sz="3800" kern="1200" dirty="0"/>
            <a:t> </a:t>
          </a:r>
          <a:r>
            <a:rPr lang="en-US" sz="3800" kern="1200" dirty="0" err="1"/>
            <a:t>Buli</a:t>
          </a:r>
          <a:endParaRPr lang="en-US" sz="3800" kern="1200" dirty="0"/>
        </a:p>
      </dsp:txBody>
      <dsp:txXfrm>
        <a:off x="73792" y="1755422"/>
        <a:ext cx="7809284" cy="1364056"/>
      </dsp:txXfrm>
    </dsp:sp>
    <dsp:sp modelId="{54F3B6E6-1C50-40F8-BB8F-78F4BF2E7861}">
      <dsp:nvSpPr>
        <dsp:cNvPr id="0" name=""/>
        <dsp:cNvSpPr/>
      </dsp:nvSpPr>
      <dsp:spPr>
        <a:xfrm>
          <a:off x="0" y="3302711"/>
          <a:ext cx="7956868" cy="1511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800" kern="1200" dirty="0"/>
            <a:t>sinovi </a:t>
          </a:r>
          <a:r>
            <a:rPr lang="en-US" sz="3800" kern="1200" dirty="0"/>
            <a:t>David </a:t>
          </a:r>
          <a:r>
            <a:rPr lang="en-US" sz="3800" kern="1200" dirty="0" err="1"/>
            <a:t>i</a:t>
          </a:r>
          <a:r>
            <a:rPr lang="en-US" sz="3800" kern="1200" dirty="0"/>
            <a:t> </a:t>
          </a:r>
          <a:r>
            <a:rPr lang="en-US" sz="3800" kern="1200" dirty="0" err="1"/>
            <a:t>Jedidija</a:t>
          </a:r>
          <a:r>
            <a:rPr lang="sr-Latn-RS" sz="3800" kern="1200" dirty="0"/>
            <a:t>/Edija</a:t>
          </a:r>
          <a:r>
            <a:rPr lang="en-US" sz="3800" kern="1200" dirty="0"/>
            <a:t> </a:t>
          </a:r>
        </a:p>
      </dsp:txBody>
      <dsp:txXfrm>
        <a:off x="73792" y="3376503"/>
        <a:ext cx="7809284" cy="1364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31614-21DF-4E92-8D84-1865AA1F4061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E14E6-25BF-46E1-A5AE-C3EEA372A7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13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5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2002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70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9820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6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3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2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4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0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1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4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51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7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59EA2-9F20-4FC3-88DF-11B6158716D7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564C047-1942-4D09-A273-ADC422A67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1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microsoft.com/office/2007/relationships/hdphoto" Target="../media/hdphoto11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="" xmlns:a16="http://schemas.microsoft.com/office/drawing/2014/main" id="{57ABABA7-0420-4200-9B65-1C1967CE93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A317EBE3-FF86-4DA1-BC9A-331F7F214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7A03E380-9CD1-4ABA-A763-9F9D252B89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91" name="Freeform 11">
              <a:extLst>
                <a:ext uri="{FF2B5EF4-FFF2-40B4-BE49-F238E27FC236}">
                  <a16:creationId xmlns="" xmlns:a16="http://schemas.microsoft.com/office/drawing/2014/main" id="{66E01B84-4C2B-4DE5-90C8-9C4001A75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2" name="Freeform 12">
              <a:extLst>
                <a:ext uri="{FF2B5EF4-FFF2-40B4-BE49-F238E27FC236}">
                  <a16:creationId xmlns="" xmlns:a16="http://schemas.microsoft.com/office/drawing/2014/main" id="{64CE5A7A-D5C5-4FE5-860C-0B5748FDEE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3" name="Freeform 13">
              <a:extLst>
                <a:ext uri="{FF2B5EF4-FFF2-40B4-BE49-F238E27FC236}">
                  <a16:creationId xmlns="" xmlns:a16="http://schemas.microsoft.com/office/drawing/2014/main" id="{016A7D2A-6EEA-47B8-A763-7D82E41B3C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4" name="Freeform 14">
              <a:extLst>
                <a:ext uri="{FF2B5EF4-FFF2-40B4-BE49-F238E27FC236}">
                  <a16:creationId xmlns="" xmlns:a16="http://schemas.microsoft.com/office/drawing/2014/main" id="{E758F6E7-6DEC-48D0-ACB1-E5E26B13E6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5" name="Freeform 15">
              <a:extLst>
                <a:ext uri="{FF2B5EF4-FFF2-40B4-BE49-F238E27FC236}">
                  <a16:creationId xmlns="" xmlns:a16="http://schemas.microsoft.com/office/drawing/2014/main" id="{B56657FF-C027-42E7-859B-902929B6FA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6" name="Freeform 16">
              <a:extLst>
                <a:ext uri="{FF2B5EF4-FFF2-40B4-BE49-F238E27FC236}">
                  <a16:creationId xmlns="" xmlns:a16="http://schemas.microsoft.com/office/drawing/2014/main" id="{79047F2A-5978-46C6-B3A2-54AAC2136B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7" name="Freeform 17">
              <a:extLst>
                <a:ext uri="{FF2B5EF4-FFF2-40B4-BE49-F238E27FC236}">
                  <a16:creationId xmlns="" xmlns:a16="http://schemas.microsoft.com/office/drawing/2014/main" id="{F3BE8FD1-0A72-4640-AC7A-2E057273F87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8" name="Freeform 18">
              <a:extLst>
                <a:ext uri="{FF2B5EF4-FFF2-40B4-BE49-F238E27FC236}">
                  <a16:creationId xmlns="" xmlns:a16="http://schemas.microsoft.com/office/drawing/2014/main" id="{752FC782-A372-4D11-B20D-958955E564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9" name="Freeform 19">
              <a:extLst>
                <a:ext uri="{FF2B5EF4-FFF2-40B4-BE49-F238E27FC236}">
                  <a16:creationId xmlns="" xmlns:a16="http://schemas.microsoft.com/office/drawing/2014/main" id="{AA00B2F1-BEE2-444A-8249-C8E3212CA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0" name="Freeform 20">
              <a:extLst>
                <a:ext uri="{FF2B5EF4-FFF2-40B4-BE49-F238E27FC236}">
                  <a16:creationId xmlns="" xmlns:a16="http://schemas.microsoft.com/office/drawing/2014/main" id="{E7F5747E-514B-4CF7-B6B0-DAD7149097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1" name="Freeform 21">
              <a:extLst>
                <a:ext uri="{FF2B5EF4-FFF2-40B4-BE49-F238E27FC236}">
                  <a16:creationId xmlns="" xmlns:a16="http://schemas.microsoft.com/office/drawing/2014/main" id="{931614BB-1593-40ED-8113-2BD1187055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2" name="Freeform 22">
              <a:extLst>
                <a:ext uri="{FF2B5EF4-FFF2-40B4-BE49-F238E27FC236}">
                  <a16:creationId xmlns="" xmlns:a16="http://schemas.microsoft.com/office/drawing/2014/main" id="{2691871F-F15C-4E19-BC9C-78E5748D74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9D0C0-E653-4BE5-A732-2354660FE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103" y="1318591"/>
            <a:ext cx="5800929" cy="4220820"/>
          </a:xfrm>
        </p:spPr>
        <p:txBody>
          <a:bodyPr anchor="ctr">
            <a:normAutofit/>
          </a:bodyPr>
          <a:lstStyle/>
          <a:p>
            <a:pPr algn="r"/>
            <a:r>
              <a:rPr lang="sr-Latn-RS" sz="6600" b="1" dirty="0">
                <a:solidFill>
                  <a:schemeClr val="tx1"/>
                </a:solidFill>
              </a:rPr>
              <a:t>B</a:t>
            </a:r>
            <a:r>
              <a:rPr lang="en-US" sz="6600" b="1" dirty="0" err="1">
                <a:solidFill>
                  <a:schemeClr val="tx1"/>
                </a:solidFill>
              </a:rPr>
              <a:t>eogradska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 err="1">
                <a:solidFill>
                  <a:schemeClr val="tx1"/>
                </a:solidFill>
              </a:rPr>
              <a:t>porodica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sr-Latn-RS" sz="6600" b="1" dirty="0">
                <a:solidFill>
                  <a:schemeClr val="tx1"/>
                </a:solidFill>
              </a:rPr>
              <a:t>Buli</a:t>
            </a:r>
            <a:endParaRPr lang="en-US" sz="6600" b="1" dirty="0">
              <a:solidFill>
                <a:schemeClr val="tx1"/>
              </a:solidFill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34D43EC1-35FA-4FC3-8526-F655CEB09D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37196" y="1871831"/>
            <a:ext cx="0" cy="32004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0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F3B826-1AFC-4922-8720-66E1C7DA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157385"/>
            <a:ext cx="4562475" cy="12808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Galerija fresaka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na mestu nekadašnje sinagoge </a:t>
            </a:r>
            <a:br>
              <a:rPr lang="sr-Latn-RS" sz="20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Bet Jisrael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alerija fresaka | Muzeji i galerije | Šta videti">
            <a:extLst>
              <a:ext uri="{FF2B5EF4-FFF2-40B4-BE49-F238E27FC236}">
                <a16:creationId xmlns="" xmlns:a16="http://schemas.microsoft.com/office/drawing/2014/main" id="{3C6D2F5F-33C3-4DD7-A132-20040F49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354049"/>
            <a:ext cx="7325047" cy="5503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VREJSKI ISTORIJSKI MUZEJ">
            <a:extLst>
              <a:ext uri="{FF2B5EF4-FFF2-40B4-BE49-F238E27FC236}">
                <a16:creationId xmlns="" xmlns:a16="http://schemas.microsoft.com/office/drawing/2014/main" id="{64B99362-CC68-40CF-8E75-EBF866120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47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95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7D107E-861E-4878-8FFD-2D49E331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465" y="390235"/>
            <a:ext cx="5356261" cy="1451836"/>
          </a:xfrm>
        </p:spPr>
        <p:txBody>
          <a:bodyPr>
            <a:normAutofit fontScale="90000"/>
          </a:bodyPr>
          <a:lstStyle/>
          <a:p>
            <a:pPr algn="just"/>
            <a:r>
              <a:rPr lang="sr-Latn-RS" sz="3100" b="1" dirty="0">
                <a:solidFill>
                  <a:schemeClr val="tx1"/>
                </a:solidFill>
              </a:rPr>
              <a:t>Ulice Cara Uroša i Kralja Petra (Dubrovačka)</a:t>
            </a: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9A0F016-19B0-4AA7-A33F-7FE5C1683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9774" t="15919" r="3636" b="7453"/>
          <a:stretch/>
        </p:blipFill>
        <p:spPr>
          <a:xfrm>
            <a:off x="7349518" y="697763"/>
            <a:ext cx="4842481" cy="5557059"/>
          </a:xfr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EE5D99E-29B9-4E10-935C-6862E28CB7FC}"/>
              </a:ext>
            </a:extLst>
          </p:cNvPr>
          <p:cNvCxnSpPr/>
          <p:nvPr/>
        </p:nvCxnSpPr>
        <p:spPr>
          <a:xfrm>
            <a:off x="7716233" y="2530974"/>
            <a:ext cx="2280863" cy="25582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F4DAA0A5-FF5A-4C34-ABB5-796A01590065}"/>
              </a:ext>
            </a:extLst>
          </p:cNvPr>
          <p:cNvCxnSpPr/>
          <p:nvPr/>
        </p:nvCxnSpPr>
        <p:spPr>
          <a:xfrm>
            <a:off x="8898741" y="918026"/>
            <a:ext cx="2280863" cy="25582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2116926B-BE06-459C-B695-144D5B6B3E79}"/>
              </a:ext>
            </a:extLst>
          </p:cNvPr>
          <p:cNvSpPr txBox="1">
            <a:spLocks/>
          </p:cNvSpPr>
          <p:nvPr/>
        </p:nvSpPr>
        <p:spPr>
          <a:xfrm>
            <a:off x="171449" y="5381625"/>
            <a:ext cx="7000875" cy="14518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b="1" dirty="0">
                <a:solidFill>
                  <a:schemeClr val="tx1"/>
                </a:solidFill>
              </a:rPr>
              <a:t>Linijom je omeđan prostor na kome se nalazi Dom crkveno-školske jevrejske opštine (ul. Kralja Petra 71) i na kojem se nekada nalazila sinagoga Bet Jisrael </a:t>
            </a:r>
            <a:br>
              <a:rPr lang="sr-Latn-RS" b="1" dirty="0">
                <a:solidFill>
                  <a:schemeClr val="tx1"/>
                </a:solidFill>
              </a:rPr>
            </a:br>
            <a:r>
              <a:rPr lang="sr-Latn-RS" b="1" dirty="0">
                <a:solidFill>
                  <a:schemeClr val="tx1"/>
                </a:solidFill>
              </a:rPr>
              <a:t>(ul. Cara Uroša</a:t>
            </a:r>
            <a:r>
              <a:rPr lang="en-US" b="1" dirty="0">
                <a:solidFill>
                  <a:schemeClr val="tx1"/>
                </a:solidFill>
              </a:rPr>
              <a:t> 20</a:t>
            </a:r>
            <a:r>
              <a:rPr lang="sr-Latn-RS" b="1" dirty="0">
                <a:solidFill>
                  <a:schemeClr val="tx1"/>
                </a:solidFill>
              </a:rPr>
              <a:t>)</a:t>
            </a:r>
            <a:r>
              <a:rPr lang="sr-Latn-RS" sz="2400" b="1" dirty="0">
                <a:solidFill>
                  <a:schemeClr val="tx1"/>
                </a:solidFill>
              </a:rPr>
              <a:t/>
            </a:r>
            <a:br>
              <a:rPr lang="sr-Latn-RS" sz="2400" b="1" dirty="0">
                <a:solidFill>
                  <a:schemeClr val="tx1"/>
                </a:solidFill>
              </a:rPr>
            </a:br>
            <a:endParaRPr lang="sr-Latn-RS" b="1" dirty="0"/>
          </a:p>
          <a:p>
            <a:endParaRPr lang="en-GB" dirty="0"/>
          </a:p>
        </p:txBody>
      </p:sp>
      <p:pic>
        <p:nvPicPr>
          <p:cNvPr id="2050" name="Picture 2" descr="Sinagoga Bet Izrael Beograd Da Se Ne Zaboravi - EL MUNDO SEFARAD">
            <a:extLst>
              <a:ext uri="{FF2B5EF4-FFF2-40B4-BE49-F238E27FC236}">
                <a16:creationId xmlns="" xmlns:a16="http://schemas.microsoft.com/office/drawing/2014/main" id="{92DD64B1-3BE5-4B67-A226-243D7AE17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5" y="1772957"/>
            <a:ext cx="2152826" cy="34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vako bi izgledao Beograd da nije bilo šestog aprila - BEOBUILD | FORUM">
            <a:extLst>
              <a:ext uri="{FF2B5EF4-FFF2-40B4-BE49-F238E27FC236}">
                <a16:creationId xmlns="" xmlns:a16="http://schemas.microsoft.com/office/drawing/2014/main" id="{F1B18302-4BAA-461B-A1C4-3B966D6D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7" y="1763138"/>
            <a:ext cx="4171950" cy="34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6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A7AF9E2D-8F98-4755-895E-D65689F2A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4D3C8C4-8367-4524-B9C5-2B3ACA682C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38BDB546-CAFB-429D-8D82-4F3AA28914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8F202AFF-3597-4A70-9149-0AA2AACBB9E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="" xmlns:a16="http://schemas.microsoft.com/office/drawing/2014/main" id="{5B91C985-1FBD-4FEE-8FB4-FBD47CF0A3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="" xmlns:a16="http://schemas.microsoft.com/office/drawing/2014/main" id="{E045B090-8B4D-4553-997E-D7A7A2B935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79661459-591F-41BD-85A7-882DF2E548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172E6458-D7F5-4E0B-8098-F3A9B74463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5D1FE182-350A-4951-99FA-123B15A19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CBFDC3F8-18F5-41F0-9926-097682CEEA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F4B5A695-E6ED-4C81-A965-0461489F8B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CF31B175-CBC2-449D-8998-0BA7711EA3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47A691C8-6328-4014-BB1A-CB4824DEB5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="" xmlns:a16="http://schemas.microsoft.com/office/drawing/2014/main" id="{94EADC73-ECA3-447E-8D07-AE215A3C43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CDA2558E-94AE-4C16-8CD0-DCF447C987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="" xmlns:a16="http://schemas.microsoft.com/office/drawing/2014/main" id="{6928DF6B-A616-4A71-B951-9D8EAA7756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="" xmlns:a16="http://schemas.microsoft.com/office/drawing/2014/main" id="{CD6B4E15-CED4-45FA-874A-EA347C9120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="" xmlns:a16="http://schemas.microsoft.com/office/drawing/2014/main" id="{A4EE38F8-BF90-4D7F-8691-89ED516D76C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="" xmlns:a16="http://schemas.microsoft.com/office/drawing/2014/main" id="{2889210F-D6E4-4311-8BF3-DAD3FF49A7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="" xmlns:a16="http://schemas.microsoft.com/office/drawing/2014/main" id="{44641BAA-087D-4656-8D6F-EA70FB67F0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="" xmlns:a16="http://schemas.microsoft.com/office/drawing/2014/main" id="{DCEB55E2-FCCA-48F5-917E-8B3F26EC83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="" xmlns:a16="http://schemas.microsoft.com/office/drawing/2014/main" id="{45869B9E-3378-49CB-8EE1-FECA7D7809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="" xmlns:a16="http://schemas.microsoft.com/office/drawing/2014/main" id="{3497B8C7-AB4A-40B7-A86E-112D90CC6A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="" xmlns:a16="http://schemas.microsoft.com/office/drawing/2014/main" id="{D5A7E348-C28C-4626-9026-59B6B9F7A2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="" xmlns:a16="http://schemas.microsoft.com/office/drawing/2014/main" id="{A4FF1CA0-E6B1-4861-A2CD-144E06299C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="" xmlns:a16="http://schemas.microsoft.com/office/drawing/2014/main" id="{774FF261-7109-4B0E-B24B-622F4209CE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="" xmlns:a16="http://schemas.microsoft.com/office/drawing/2014/main" id="{3ECECA25-954F-4011-ADFF-BBFC4A00D3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82567-2068-47EC-8FBE-8FB505C4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tx1"/>
                </a:solidFill>
              </a:rPr>
              <a:t>Dom sirote dece</a:t>
            </a:r>
            <a:r>
              <a:rPr lang="sr-Latn-RS" b="1" dirty="0">
                <a:solidFill>
                  <a:schemeClr val="tx1"/>
                </a:solidFill>
              </a:rPr>
              <a:t/>
            </a:r>
            <a:br>
              <a:rPr lang="sr-Latn-RS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ul. Svetozara Markovića 72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A8DC667-FCA4-4406-9D85-36B038B69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" r="6817" b="2"/>
          <a:stretch/>
        </p:blipFill>
        <p:spPr>
          <a:xfrm>
            <a:off x="20" y="10"/>
            <a:ext cx="4646965" cy="3428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6D0FFBDB-89D1-4050-8FE5-AFC94C0765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1">
            <a:extLst>
              <a:ext uri="{FF2B5EF4-FFF2-40B4-BE49-F238E27FC236}">
                <a16:creationId xmlns="" xmlns:a16="http://schemas.microsoft.com/office/drawing/2014/main" id="{75823B85-53D1-46E0-BC58-872776B5A1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ABC380-F491-4FCE-A6B2-4682143B9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2" r="1" b="1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81F86B2C-5FF7-48E0-B5B0-ABEA39A1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C8E84FFE-AD6E-4BED-ADCE-D61E255EB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939" y="2133600"/>
            <a:ext cx="6396134" cy="3777622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Zgrada izgrađena u periodu od 1887. do 1892. po projektu bečkog arhitekte Antona Haderera u duhu akademizma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Zgradu je podiglo Društvo za vaspitanje i zaštitu dece (osnovano 1879.) od dobrovoljnih priloga građana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Od 1887. do 1918. u Domu su stacionirana, školovana i vaspitavana ratna siročad i napuštena deca</a:t>
            </a:r>
          </a:p>
          <a:p>
            <a:r>
              <a:rPr lang="en-GB" b="1" dirty="0">
                <a:solidFill>
                  <a:schemeClr val="tx1"/>
                </a:solidFill>
              </a:rPr>
              <a:t>Danas </a:t>
            </a:r>
            <a:r>
              <a:rPr lang="en-GB" b="1" dirty="0" smtClean="0">
                <a:solidFill>
                  <a:schemeClr val="tx1"/>
                </a:solidFill>
              </a:rPr>
              <a:t>se </a:t>
            </a:r>
            <a:r>
              <a:rPr lang="en-GB" b="1" dirty="0" err="1" smtClean="0">
                <a:solidFill>
                  <a:schemeClr val="tx1"/>
                </a:solidFill>
              </a:rPr>
              <a:t>ovde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nalaze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apoteka</a:t>
            </a:r>
            <a:r>
              <a:rPr lang="en-GB" b="1" dirty="0">
                <a:solidFill>
                  <a:schemeClr val="tx1"/>
                </a:solidFill>
              </a:rPr>
              <a:t>, </a:t>
            </a:r>
            <a:r>
              <a:rPr lang="en-GB" b="1" dirty="0" err="1">
                <a:solidFill>
                  <a:schemeClr val="tx1"/>
                </a:solidFill>
              </a:rPr>
              <a:t>Služba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kućnog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lečenja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odeljenje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Hitne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pomoći</a:t>
            </a:r>
            <a:r>
              <a:rPr lang="en-GB" b="1" dirty="0">
                <a:solidFill>
                  <a:schemeClr val="tx1"/>
                </a:solidFill>
              </a:rPr>
              <a:t> KCS</a:t>
            </a:r>
            <a:endParaRPr lang="sr-Latn-RS" b="1" dirty="0">
              <a:solidFill>
                <a:schemeClr val="tx1"/>
              </a:solidFill>
            </a:endParaRPr>
          </a:p>
          <a:p>
            <a:endParaRPr lang="sr-Latn-RS" b="1" dirty="0">
              <a:solidFill>
                <a:schemeClr val="tx1"/>
              </a:solidFill>
            </a:endParaRPr>
          </a:p>
          <a:p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4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151229-6EA1-49E7-8290-00641776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765" y="946778"/>
            <a:ext cx="4643919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2800" b="1" dirty="0">
                <a:solidFill>
                  <a:schemeClr val="tx1"/>
                </a:solidFill>
              </a:rPr>
              <a:t>Jedidija Buli </a:t>
            </a:r>
            <a:r>
              <a:rPr lang="sr-Latn-RS" sz="2400" b="1" dirty="0">
                <a:solidFill>
                  <a:schemeClr val="tx1"/>
                </a:solidFill>
              </a:rPr>
              <a:t/>
            </a:r>
            <a:br>
              <a:rPr lang="sr-Latn-RS" sz="2400" b="1" dirty="0">
                <a:solidFill>
                  <a:schemeClr val="tx1"/>
                </a:solidFill>
              </a:rPr>
            </a:br>
            <a:r>
              <a:rPr lang="sr-Latn-RS" sz="1800" b="1" dirty="0">
                <a:solidFill>
                  <a:schemeClr val="tx1"/>
                </a:solidFill>
              </a:rPr>
              <a:t>utemeljivač Doma sirote dece 1891.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7F1AA0D-FC3D-4312-B8CE-07D1BBA81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88" y="2133600"/>
            <a:ext cx="5064440" cy="3777622"/>
          </a:xfrm>
        </p:spPr>
        <p:txBody>
          <a:bodyPr>
            <a:normAutofit/>
          </a:bodyPr>
          <a:lstStyle/>
          <a:p>
            <a:endParaRPr lang="sr-Latn-RS" sz="1600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Dobrotvori su bili članovi sa godišnjim ulogom od 500 dinara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Utemeljivači su bili članovi sa godišnjim ulogom od 100 dinara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Redovni članovi su davali godišnji ulog od 6 dinara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A3DBC7-5CC2-4A69-90F3-CC2F62A2B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7" t="24569" r="40337" b="19101"/>
          <a:stretch/>
        </p:blipFill>
        <p:spPr>
          <a:xfrm>
            <a:off x="6096000" y="0"/>
            <a:ext cx="6096000" cy="6780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0DF5434-4935-4416-9916-E873C81C5FBF}"/>
              </a:ext>
            </a:extLst>
          </p:cNvPr>
          <p:cNvSpPr/>
          <p:nvPr/>
        </p:nvSpPr>
        <p:spPr>
          <a:xfrm>
            <a:off x="6411074" y="3503488"/>
            <a:ext cx="3657600" cy="431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804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CB17E8-F5B1-494C-8A8F-06F1BB1D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0" t="34073" r="33000" b="34371"/>
          <a:stretch/>
        </p:blipFill>
        <p:spPr>
          <a:xfrm>
            <a:off x="1843088" y="1018215"/>
            <a:ext cx="8505824" cy="550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22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151229-6EA1-49E7-8290-00641776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844" y="566960"/>
            <a:ext cx="3598706" cy="128089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r-Latn-RS" sz="2800" b="1" dirty="0">
                <a:solidFill>
                  <a:schemeClr val="tx1"/>
                </a:solidFill>
              </a:rPr>
              <a:t>Merkuša Buli 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(1853-1934)</a:t>
            </a:r>
            <a:r>
              <a:rPr lang="en-GB" sz="2800" dirty="0">
                <a:solidFill>
                  <a:schemeClr val="tx1"/>
                </a:solidFill>
              </a:rPr>
              <a:t/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7F1AA0D-FC3D-4312-B8CE-07D1BBA81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47" y="1685925"/>
            <a:ext cx="6431622" cy="3777622"/>
          </a:xfrm>
        </p:spPr>
        <p:txBody>
          <a:bodyPr>
            <a:normAutofit/>
          </a:bodyPr>
          <a:lstStyle/>
          <a:p>
            <a:endParaRPr lang="sr-Latn-RS" sz="1600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Žena Edije Bulija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Blagajnica Jevrejskog ženskog društva 1890-1894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Počinju da se vode blagajničke knjige Jevrejskog ženskog društva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Predsednica Jevrejskog ženskog društva 1894-1912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Počinju da se štampaju godišnji izveštaji Jevrejskog ženskog društva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1919. izabrana za počasnu predsednicu Jevrejskog ženskog društva</a:t>
            </a:r>
          </a:p>
        </p:txBody>
      </p:sp>
      <p:pic>
        <p:nvPicPr>
          <p:cNvPr id="4" name="Picture 3" descr="A picture containing text, person, posing, night sky&#10;&#10;Description automatically generated">
            <a:extLst>
              <a:ext uri="{FF2B5EF4-FFF2-40B4-BE49-F238E27FC236}">
                <a16:creationId xmlns="" xmlns:a16="http://schemas.microsoft.com/office/drawing/2014/main" id="{03107064-E0D4-46AF-93A1-1D362114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022" y="0"/>
            <a:ext cx="48459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0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B1883C-A3A1-4939-9B67-4F2A2B9C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56" y="928566"/>
            <a:ext cx="3971069" cy="773175"/>
          </a:xfrm>
        </p:spPr>
        <p:txBody>
          <a:bodyPr>
            <a:normAutofit fontScale="90000"/>
          </a:bodyPr>
          <a:lstStyle/>
          <a:p>
            <a:r>
              <a:rPr lang="en-US" sz="3100" b="1" dirty="0" err="1">
                <a:solidFill>
                  <a:schemeClr val="tx1"/>
                </a:solidFill>
              </a:rPr>
              <a:t>Jakov</a:t>
            </a:r>
            <a:r>
              <a:rPr lang="sr-Latn-RS" sz="3100" b="1" dirty="0">
                <a:solidFill>
                  <a:schemeClr val="tx1"/>
                </a:solidFill>
              </a:rPr>
              <a:t> Žak</a:t>
            </a:r>
            <a:r>
              <a:rPr lang="en-US" sz="3100" b="1" dirty="0">
                <a:solidFill>
                  <a:schemeClr val="tx1"/>
                </a:solidFill>
              </a:rPr>
              <a:t> </a:t>
            </a:r>
            <a:r>
              <a:rPr lang="sr-Latn-RS" sz="3100" b="1" dirty="0">
                <a:solidFill>
                  <a:schemeClr val="tx1"/>
                </a:solidFill>
              </a:rPr>
              <a:t>Buli </a:t>
            </a: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200" b="1" dirty="0">
                <a:solidFill>
                  <a:schemeClr val="tx1"/>
                </a:solidFill>
              </a:rPr>
              <a:t>(1874-1941/42)</a:t>
            </a:r>
            <a:endParaRPr lang="en-GB" sz="2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6CEB4F-8C15-49D8-990C-ECD9A474A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752" y="2245412"/>
            <a:ext cx="6729573" cy="1383613"/>
          </a:xfrm>
        </p:spPr>
        <p:txBody>
          <a:bodyPr/>
          <a:lstStyle/>
          <a:p>
            <a:pPr marL="0"/>
            <a:r>
              <a:rPr lang="sr-Latn-RS" b="1" dirty="0">
                <a:solidFill>
                  <a:schemeClr val="tx1"/>
                </a:solidFill>
              </a:rPr>
              <a:t>Rođen u braku Jedidije i Merkuše</a:t>
            </a:r>
          </a:p>
          <a:p>
            <a:pPr marL="0"/>
            <a:r>
              <a:rPr lang="sr-Latn-RS" b="1" dirty="0">
                <a:solidFill>
                  <a:schemeClr val="tx1"/>
                </a:solidFill>
              </a:rPr>
              <a:t>Sa ženom Marijom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ro</a:t>
            </a:r>
            <a:r>
              <a:rPr lang="sr-Latn-RS" b="1" dirty="0">
                <a:solidFill>
                  <a:schemeClr val="tx1"/>
                </a:solidFill>
              </a:rPr>
              <a:t>đ. Kaufman, imao je sina Solomona Monija</a:t>
            </a:r>
          </a:p>
          <a:p>
            <a:pPr marL="0" indent="0">
              <a:buNone/>
            </a:pPr>
            <a:endParaRPr lang="sr-Latn-RS" b="1" dirty="0">
              <a:solidFill>
                <a:schemeClr val="tx1"/>
              </a:solidFill>
            </a:endParaRPr>
          </a:p>
          <a:p>
            <a:pPr marL="0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Jakov AKA Zak Buli (1874 - 1941) - Genealogy">
            <a:extLst>
              <a:ext uri="{FF2B5EF4-FFF2-40B4-BE49-F238E27FC236}">
                <a16:creationId xmlns="" xmlns:a16="http://schemas.microsoft.com/office/drawing/2014/main" id="{DD8D4A20-8084-4DEB-8679-A3FEBBA91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0"/>
            <a:ext cx="4765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46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F948AB-CE6A-49E6-B6B9-FBB0433E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726" y="559013"/>
            <a:ext cx="4348273" cy="950737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tx1"/>
                </a:solidFill>
              </a:rPr>
              <a:t>Kuća Žaka Bulija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ul. Kralja Petra 58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4B31FF-8A8E-4DB8-B5CB-C39C5217F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2748" y="5686425"/>
            <a:ext cx="3372148" cy="1171575"/>
          </a:xfrm>
        </p:spPr>
        <p:txBody>
          <a:bodyPr/>
          <a:lstStyle/>
          <a:p>
            <a:r>
              <a:rPr lang="sr-Latn-RS" b="1" dirty="0">
                <a:solidFill>
                  <a:schemeClr val="tx1"/>
                </a:solidFill>
              </a:rPr>
              <a:t>Sagrađena oko 1910.</a:t>
            </a:r>
          </a:p>
          <a:p>
            <a:r>
              <a:rPr lang="sr-Latn-RS" b="1" dirty="0">
                <a:solidFill>
                  <a:schemeClr val="tx1"/>
                </a:solidFill>
              </a:rPr>
              <a:t>Arhitekta Stojan Titelbah (1877-1916)</a:t>
            </a:r>
          </a:p>
          <a:p>
            <a:endParaRPr lang="en-US" dirty="0"/>
          </a:p>
        </p:txBody>
      </p:sp>
      <p:pic>
        <p:nvPicPr>
          <p:cNvPr id="7" name="Picture 6" descr="A picture containing outdoor, building, old, government building&#10;&#10;Description automatically generated">
            <a:extLst>
              <a:ext uri="{FF2B5EF4-FFF2-40B4-BE49-F238E27FC236}">
                <a16:creationId xmlns="" xmlns:a16="http://schemas.microsoft.com/office/drawing/2014/main" id="{F646BC26-EA1E-4D00-A9B0-E2F904ACE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75" y="2598636"/>
            <a:ext cx="4290602" cy="433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building, outdoor, sky, street&#10;&#10;Description automatically generated">
            <a:extLst>
              <a:ext uri="{FF2B5EF4-FFF2-40B4-BE49-F238E27FC236}">
                <a16:creationId xmlns="" xmlns:a16="http://schemas.microsoft.com/office/drawing/2014/main" id="{5835806A-2148-4D20-B39C-D7CE5234D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2" y="0"/>
            <a:ext cx="43482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6098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6A849F-D561-4F4B-A9F1-D0906DDA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94886"/>
            <a:ext cx="11934824" cy="8236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Projekti Stojana Titelbaha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FA3A33-544E-4026-90E7-D3F13C5EBBAE}"/>
              </a:ext>
            </a:extLst>
          </p:cNvPr>
          <p:cNvSpPr txBox="1"/>
          <p:nvPr/>
        </p:nvSpPr>
        <p:spPr>
          <a:xfrm>
            <a:off x="733396" y="6075460"/>
            <a:ext cx="513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/>
              <a:t>Novi dvor 1911-1914.</a:t>
            </a:r>
          </a:p>
          <a:p>
            <a:pPr algn="ctr"/>
            <a:r>
              <a:rPr lang="sr-Latn-RS" b="1" dirty="0"/>
              <a:t>(stari i izmenjeni, današnji izgled)</a:t>
            </a:r>
            <a:endParaRPr lang="en-US" b="1" dirty="0"/>
          </a:p>
        </p:txBody>
      </p:sp>
      <p:pic>
        <p:nvPicPr>
          <p:cNvPr id="2052" name="Picture 4" descr="Trgovačka kuća Arona Levija, 1907 | Ilustrovana Istorija Srbije">
            <a:extLst>
              <a:ext uri="{FF2B5EF4-FFF2-40B4-BE49-F238E27FC236}">
                <a16:creationId xmlns="" xmlns:a16="http://schemas.microsoft.com/office/drawing/2014/main" id="{6C309192-5126-486B-9B2D-9F445F697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80" y="0"/>
            <a:ext cx="2306319" cy="393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Цивилна кућа Његовог величанства краља — Википедија">
            <a:extLst>
              <a:ext uri="{FF2B5EF4-FFF2-40B4-BE49-F238E27FC236}">
                <a16:creationId xmlns="" xmlns:a16="http://schemas.microsoft.com/office/drawing/2014/main" id="{6625E8D4-B355-4313-B1EC-4CB6D3E1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96" y="2078020"/>
            <a:ext cx="5137785" cy="37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Kapija | Kralju Aleksandru Karađorđeviću spomenik između Starog i Novog  dvora - Uskoro konkurs za idejno rešenje">
            <a:extLst>
              <a:ext uri="{FF2B5EF4-FFF2-40B4-BE49-F238E27FC236}">
                <a16:creationId xmlns="" xmlns:a16="http://schemas.microsoft.com/office/drawing/2014/main" id="{E0E68120-3BE7-4C4E-8D4A-1E822C57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17321"/>
            <a:ext cx="2456238" cy="18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B5D529-8902-4F36-A580-CD0B3E1A8414}"/>
              </a:ext>
            </a:extLst>
          </p:cNvPr>
          <p:cNvSpPr txBox="1"/>
          <p:nvPr/>
        </p:nvSpPr>
        <p:spPr>
          <a:xfrm>
            <a:off x="6615240" y="5850288"/>
            <a:ext cx="3287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/>
              <a:t>Kuća Arona Levija</a:t>
            </a:r>
            <a:r>
              <a:rPr lang="sr-Cyrl-RS" b="1" dirty="0"/>
              <a:t>,1907.</a:t>
            </a:r>
            <a:endParaRPr lang="sr-Latn-RS" b="1" dirty="0"/>
          </a:p>
          <a:p>
            <a:pPr algn="ctr"/>
            <a:r>
              <a:rPr lang="sr-Latn-RS" b="1" dirty="0"/>
              <a:t>ul. Kralja Petra 39</a:t>
            </a:r>
            <a:endParaRPr lang="en-US" b="1" dirty="0"/>
          </a:p>
        </p:txBody>
      </p:sp>
      <p:pic>
        <p:nvPicPr>
          <p:cNvPr id="5" name="Picture 4" descr="A car parked in front of a building&#10;&#10;Description automatically generated with medium confidence">
            <a:extLst>
              <a:ext uri="{FF2B5EF4-FFF2-40B4-BE49-F238E27FC236}">
                <a16:creationId xmlns="" xmlns:a16="http://schemas.microsoft.com/office/drawing/2014/main" id="{4E4890E0-AC46-492B-BB16-9F8DC101E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08" y="1214724"/>
            <a:ext cx="3287172" cy="4428551"/>
          </a:xfrm>
          <a:prstGeom prst="rect">
            <a:avLst/>
          </a:prstGeom>
        </p:spPr>
      </p:pic>
      <p:pic>
        <p:nvPicPr>
          <p:cNvPr id="7" name="Picture 6" descr="A picture containing building, outdoor, colonnade&#10;&#10;Description automatically generated">
            <a:extLst>
              <a:ext uri="{FF2B5EF4-FFF2-40B4-BE49-F238E27FC236}">
                <a16:creationId xmlns="" xmlns:a16="http://schemas.microsoft.com/office/drawing/2014/main" id="{E5D63861-2EAD-4FAA-AFB7-AC52FBBE2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680" y="3932254"/>
            <a:ext cx="2326833" cy="290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56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D59AE-C466-4B1B-BA0D-326D2C3F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940" y="590561"/>
            <a:ext cx="5661061" cy="12808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Hotel Rojal/Toplice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ul. Kralja Petra 56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A4E38C-AC47-46C7-A1FB-4C424C52E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83" y="2126428"/>
            <a:ext cx="3185392" cy="2375627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sr-Latn-RS" sz="1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r-Latn-RS" sz="1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r-Latn-RS" sz="1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r-Latn-RS" sz="1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r-Latn-RS" sz="1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r-Latn-RS" sz="1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1905D3-18A6-42D1-ACA6-C1AD5DF05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7" t="14683" r="35786" b="7267"/>
          <a:stretch/>
        </p:blipFill>
        <p:spPr>
          <a:xfrm>
            <a:off x="4559333" y="1752177"/>
            <a:ext cx="3665477" cy="4919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6ED023F6-04F1-41D6-B973-F8A76BEBB72A}"/>
              </a:ext>
            </a:extLst>
          </p:cNvPr>
          <p:cNvSpPr/>
          <p:nvPr/>
        </p:nvSpPr>
        <p:spPr>
          <a:xfrm rot="1963223">
            <a:off x="5112512" y="4118171"/>
            <a:ext cx="175513" cy="51028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 descr="Hotel Royal Inn, Beograd – ažurirane cene za 2021. godinu">
            <a:extLst>
              <a:ext uri="{FF2B5EF4-FFF2-40B4-BE49-F238E27FC236}">
                <a16:creationId xmlns="" xmlns:a16="http://schemas.microsoft.com/office/drawing/2014/main" id="{4FCBF01D-1388-46A2-9E32-CBF543BA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14532"/>
          <a:stretch/>
        </p:blipFill>
        <p:spPr bwMode="auto">
          <a:xfrm>
            <a:off x="125144" y="104775"/>
            <a:ext cx="4412324" cy="685800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C47C691A-5803-4C67-A075-2B8F5B15AC58}"/>
              </a:ext>
            </a:extLst>
          </p:cNvPr>
          <p:cNvSpPr txBox="1">
            <a:spLocks/>
          </p:cNvSpPr>
          <p:nvPr/>
        </p:nvSpPr>
        <p:spPr>
          <a:xfrm>
            <a:off x="8246674" y="1871451"/>
            <a:ext cx="3945325" cy="49198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sr-Latn-RS" b="1" dirty="0">
                <a:solidFill>
                  <a:schemeClr val="tx1"/>
                </a:solidFill>
              </a:rPr>
              <a:t>Kapitalom svoje braće Bencijona i Solomona kupio je kuću od Konstantina Kumanudija (ministar finansija) i na tom mestu sazidao hotel Rojal </a:t>
            </a:r>
            <a:endParaRPr lang="en-US" b="1" dirty="0">
              <a:solidFill>
                <a:schemeClr val="tx1"/>
              </a:solidFill>
            </a:endParaRPr>
          </a:p>
          <a:p>
            <a:pPr marL="0"/>
            <a:r>
              <a:rPr lang="sr-Latn-RS" b="1" dirty="0">
                <a:solidFill>
                  <a:schemeClr val="tx1"/>
                </a:solidFill>
              </a:rPr>
              <a:t>Projektant je bio inženjer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sr-Latn-RS" b="1" dirty="0">
                <a:solidFill>
                  <a:schemeClr val="tx1"/>
                </a:solidFill>
              </a:rPr>
              <a:t>Mihajlo Belić</a:t>
            </a:r>
            <a:r>
              <a:rPr lang="en-US" b="1" dirty="0">
                <a:solidFill>
                  <a:schemeClr val="tx1"/>
                </a:solidFill>
              </a:rPr>
              <a:t>, 1922/23.</a:t>
            </a:r>
            <a:endParaRPr lang="sr-Latn-RS" b="1" dirty="0">
              <a:solidFill>
                <a:schemeClr val="tx1"/>
              </a:solidFill>
            </a:endParaRPr>
          </a:p>
          <a:p>
            <a:pPr marL="0"/>
            <a:r>
              <a:rPr lang="sr-Latn-RS" b="1" dirty="0">
                <a:solidFill>
                  <a:schemeClr val="tx1"/>
                </a:solidFill>
              </a:rPr>
              <a:t> Tada je to bio hotel II kategorije</a:t>
            </a:r>
            <a:endParaRPr lang="en-US" b="1" dirty="0">
              <a:solidFill>
                <a:schemeClr val="tx1"/>
              </a:solidFill>
            </a:endParaRPr>
          </a:p>
          <a:p>
            <a:pPr marL="0"/>
            <a:r>
              <a:rPr lang="sr-Latn-RS" b="1" dirty="0">
                <a:solidFill>
                  <a:schemeClr val="tx1"/>
                </a:solidFill>
              </a:rPr>
              <a:t>Levo: izgled hotela „Rojal“ danas</a:t>
            </a:r>
          </a:p>
          <a:p>
            <a:pPr marL="0"/>
            <a:r>
              <a:rPr lang="sr-Latn-RS" b="1" dirty="0">
                <a:solidFill>
                  <a:schemeClr val="tx1"/>
                </a:solidFill>
              </a:rPr>
              <a:t>Desno: hotel do renoviranja 2017. kada je nosio naziv „Toplice“</a:t>
            </a:r>
          </a:p>
          <a:p>
            <a:pPr marL="0"/>
            <a:r>
              <a:rPr lang="sr-Latn-RS" b="1" dirty="0">
                <a:solidFill>
                  <a:schemeClr val="tx1"/>
                </a:solidFill>
              </a:rPr>
              <a:t>Strelicom je označen Dom crkveno-školske jevrejske opštine</a:t>
            </a:r>
            <a:endParaRPr lang="en-US" b="1" dirty="0">
              <a:solidFill>
                <a:schemeClr val="tx1"/>
              </a:solidFill>
            </a:endParaRPr>
          </a:p>
          <a:p>
            <a:pPr marL="0"/>
            <a:endParaRPr lang="sr-Latn-R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r-Latn-RS" b="1" dirty="0">
              <a:solidFill>
                <a:schemeClr val="tx1"/>
              </a:solidFill>
            </a:endParaRPr>
          </a:p>
          <a:p>
            <a:pPr marL="0"/>
            <a:endParaRPr lang="sr-Latn-RS" b="1" dirty="0">
              <a:solidFill>
                <a:schemeClr val="tx1"/>
              </a:solidFill>
            </a:endParaRPr>
          </a:p>
          <a:p>
            <a:pPr marL="0"/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9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DAB3B04F-FAC4-4D64-BE2D-66E234440A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660235"/>
              </p:ext>
            </p:extLst>
          </p:nvPr>
        </p:nvGraphicFramePr>
        <p:xfrm>
          <a:off x="2589212" y="1036320"/>
          <a:ext cx="7956868" cy="4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2935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B4B3BC-5B48-4C9F-AB2E-0833B570B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444" y="306333"/>
            <a:ext cx="5277079" cy="1280890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tx1"/>
                </a:solidFill>
              </a:rPr>
              <a:t>Solomon Moni (de) Buli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(1904-1968)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19C1A7-26DA-4C05-B237-206C048E4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0" y="1342488"/>
            <a:ext cx="6606283" cy="5315487"/>
          </a:xfrm>
        </p:spPr>
        <p:txBody>
          <a:bodyPr>
            <a:normAutofit/>
          </a:bodyPr>
          <a:lstStyle/>
          <a:p>
            <a:pPr algn="just"/>
            <a:r>
              <a:rPr lang="sr-Latn-RS" b="1" dirty="0">
                <a:solidFill>
                  <a:schemeClr val="tx1"/>
                </a:solidFill>
              </a:rPr>
              <a:t>Porodično materijalno stanje omogućava mu da još kao mlad proputuje gotovo čitavu Evropu i da se obrazuje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1919. godine prve pesme objavljuje u jevrejskom časopisu Gideon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1919. godine pristupa grupi srpskih modernista i</a:t>
            </a:r>
            <a:r>
              <a:rPr lang="sv-SE" b="1" dirty="0">
                <a:solidFill>
                  <a:schemeClr val="tx1"/>
                </a:solidFill>
              </a:rPr>
              <a:t>z kafane „Moskva“ (</a:t>
            </a:r>
            <a:r>
              <a:rPr lang="sr-Latn-RS" b="1" dirty="0">
                <a:solidFill>
                  <a:schemeClr val="tx1"/>
                </a:solidFill>
              </a:rPr>
              <a:t>Stanislav Vinaver, Tin Ujević, Rade Drainac, Dušan Matić i drugi</a:t>
            </a:r>
            <a:r>
              <a:rPr lang="sv-SE" b="1" dirty="0">
                <a:solidFill>
                  <a:schemeClr val="tx1"/>
                </a:solidFill>
              </a:rPr>
              <a:t>)</a:t>
            </a:r>
            <a:endParaRPr lang="sr-Latn-RS" b="1" dirty="0">
              <a:solidFill>
                <a:schemeClr val="tx1"/>
              </a:solidFill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U </a:t>
            </a:r>
            <a:r>
              <a:rPr lang="sr-Latn-RS" b="1" dirty="0" smtClean="0">
                <a:solidFill>
                  <a:schemeClr val="tx1"/>
                </a:solidFill>
              </a:rPr>
              <a:t>Parizu </a:t>
            </a:r>
            <a:r>
              <a:rPr lang="sr-Latn-RS" b="1" dirty="0">
                <a:solidFill>
                  <a:schemeClr val="tx1"/>
                </a:solidFill>
              </a:rPr>
              <a:t>upoznaje sa Andre Bretonom, glavnim teoretičarem nadrealizma i objavljuje u časopisu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Nadrealistička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revolucija</a:t>
            </a:r>
            <a:r>
              <a:rPr lang="en-GB" b="1" dirty="0">
                <a:solidFill>
                  <a:schemeClr val="tx1"/>
                </a:solidFill>
              </a:rPr>
              <a:t> (La Revolution </a:t>
            </a:r>
            <a:r>
              <a:rPr lang="en-GB" b="1" dirty="0" err="1">
                <a:solidFill>
                  <a:schemeClr val="tx1"/>
                </a:solidFill>
              </a:rPr>
              <a:t>surrealiste</a:t>
            </a:r>
            <a:r>
              <a:rPr lang="en-GB" b="1" dirty="0">
                <a:solidFill>
                  <a:schemeClr val="tx1"/>
                </a:solidFill>
              </a:rPr>
              <a:t>)</a:t>
            </a:r>
            <a:endParaRPr lang="sr-Latn-RS" b="1" dirty="0">
              <a:solidFill>
                <a:schemeClr val="tx1"/>
              </a:solidFill>
            </a:endParaRP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Jedan od potpisnika nadrealističke deklaracije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Diplomirao je na Pravnom fakultetu 1928. godine</a:t>
            </a:r>
          </a:p>
          <a:p>
            <a:pPr algn="just"/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AD3E08-762B-433C-91E4-0EDAF6175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94" t="27778" r="40169" b="13806"/>
          <a:stretch/>
        </p:blipFill>
        <p:spPr>
          <a:xfrm>
            <a:off x="7325562" y="0"/>
            <a:ext cx="4942638" cy="711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0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91C68D-8B96-4E1D-AF6A-9F9F7B901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96" y="2357120"/>
            <a:ext cx="5208944" cy="3566160"/>
          </a:xfrm>
        </p:spPr>
        <p:txBody>
          <a:bodyPr/>
          <a:lstStyle/>
          <a:p>
            <a:r>
              <a:rPr lang="sr-Latn-RS" b="1" dirty="0">
                <a:solidFill>
                  <a:schemeClr val="tx1"/>
                </a:solidFill>
              </a:rPr>
              <a:t>O</a:t>
            </a:r>
            <a:r>
              <a:rPr lang="en-GB" b="1" dirty="0" err="1">
                <a:solidFill>
                  <a:schemeClr val="tx1"/>
                </a:solidFill>
              </a:rPr>
              <a:t>bjavljuje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sr-Latn-RS" b="1" dirty="0">
                <a:solidFill>
                  <a:schemeClr val="tx1"/>
                </a:solidFill>
              </a:rPr>
              <a:t>pesmu </a:t>
            </a:r>
            <a:r>
              <a:rPr lang="en-GB" b="1" dirty="0">
                <a:solidFill>
                  <a:schemeClr val="tx1"/>
                </a:solidFill>
              </a:rPr>
              <a:t>1923. </a:t>
            </a:r>
            <a:r>
              <a:rPr lang="en-GB" b="1" dirty="0" err="1">
                <a:solidFill>
                  <a:schemeClr val="tx1"/>
                </a:solidFill>
              </a:rPr>
              <a:t>godine</a:t>
            </a:r>
            <a:r>
              <a:rPr lang="en-GB" b="1" dirty="0">
                <a:solidFill>
                  <a:schemeClr val="tx1"/>
                </a:solidFill>
              </a:rPr>
              <a:t> u</a:t>
            </a:r>
            <a:r>
              <a:rPr lang="sr-Latn-RS" b="1" dirty="0">
                <a:solidFill>
                  <a:schemeClr val="tx1"/>
                </a:solidFill>
              </a:rPr>
              <a:t> avangardnom časopisu</a:t>
            </a:r>
            <a:r>
              <a:rPr lang="en-GB" b="1" dirty="0">
                <a:solidFill>
                  <a:schemeClr val="tx1"/>
                </a:solidFill>
              </a:rPr>
              <a:t> „</a:t>
            </a:r>
            <a:r>
              <a:rPr lang="en-GB" b="1" dirty="0" err="1">
                <a:solidFill>
                  <a:schemeClr val="tx1"/>
                </a:solidFill>
              </a:rPr>
              <a:t>Hipnos</a:t>
            </a:r>
            <a:r>
              <a:rPr lang="en-GB" b="1" dirty="0">
                <a:solidFill>
                  <a:schemeClr val="tx1"/>
                </a:solidFill>
              </a:rPr>
              <a:t>“</a:t>
            </a:r>
            <a:endParaRPr lang="sr-Latn-RS" b="1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Izdaje a</a:t>
            </a:r>
            <a:r>
              <a:rPr lang="en-US" b="1" dirty="0" err="1">
                <a:solidFill>
                  <a:schemeClr val="tx1"/>
                </a:solidFill>
              </a:rPr>
              <a:t>lmanah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sr-Latn-RS" b="1" dirty="0">
                <a:solidFill>
                  <a:schemeClr val="tx1"/>
                </a:solidFill>
              </a:rPr>
              <a:t>„</a:t>
            </a:r>
            <a:r>
              <a:rPr lang="en-US" b="1" dirty="0" err="1">
                <a:solidFill>
                  <a:schemeClr val="tx1"/>
                </a:solidFill>
              </a:rPr>
              <a:t>Crno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na</a:t>
            </a:r>
            <a:r>
              <a:rPr lang="en-US" b="1" dirty="0">
                <a:solidFill>
                  <a:schemeClr val="tx1"/>
                </a:solidFill>
              </a:rPr>
              <a:t> Belo</a:t>
            </a:r>
            <a:r>
              <a:rPr lang="sr-Latn-RS" b="1" dirty="0">
                <a:solidFill>
                  <a:schemeClr val="tx1"/>
                </a:solidFill>
              </a:rPr>
              <a:t>“</a:t>
            </a:r>
            <a:r>
              <a:rPr lang="en-US" b="1" dirty="0">
                <a:solidFill>
                  <a:schemeClr val="tx1"/>
                </a:solidFill>
              </a:rPr>
              <a:t> (1924)</a:t>
            </a:r>
            <a:endParaRPr lang="sr-Latn-RS" b="1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Sa Ristom Ratkovićem pokrenuo i uređivao časopis Večnost (1926)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 diplomiranju se preselio u Pariz</a:t>
            </a:r>
          </a:p>
          <a:p>
            <a:r>
              <a:rPr lang="sr-Latn-RS" b="1" dirty="0">
                <a:solidFill>
                  <a:schemeClr val="tx1"/>
                </a:solidFill>
              </a:rPr>
              <a:t>Nakon gubitka roditelja u Holokaustu prestao je da se bavi umetnošću i bio akviziter knjiga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„</a:t>
            </a:r>
            <a:r>
              <a:rPr lang="en-US" b="1" dirty="0" err="1">
                <a:solidFill>
                  <a:schemeClr val="tx1"/>
                </a:solidFill>
              </a:rPr>
              <a:t>Zlatne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bube</a:t>
            </a:r>
            <a:r>
              <a:rPr lang="en-US" b="1" dirty="0">
                <a:solidFill>
                  <a:schemeClr val="tx1"/>
                </a:solidFill>
              </a:rPr>
              <a:t>“ </a:t>
            </a:r>
            <a:r>
              <a:rPr lang="en-US" b="1" dirty="0" err="1">
                <a:solidFill>
                  <a:schemeClr val="tx1"/>
                </a:solidFill>
              </a:rPr>
              <a:t>prozni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tekstovi</a:t>
            </a:r>
            <a:r>
              <a:rPr lang="en-US" b="1" dirty="0">
                <a:solidFill>
                  <a:schemeClr val="tx1"/>
                </a:solidFill>
              </a:rPr>
              <a:t> (1968)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Avantgarde Museum">
            <a:extLst>
              <a:ext uri="{FF2B5EF4-FFF2-40B4-BE49-F238E27FC236}">
                <a16:creationId xmlns="" xmlns:a16="http://schemas.microsoft.com/office/drawing/2014/main" id="{8CB311A4-B1E3-4486-B34C-BDE648CE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54" y="1110486"/>
            <a:ext cx="3909171" cy="538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RILATO ZLATO I DRUGE KNJIGE Moni de Buli NOVO (95864261) - Limundo.com">
            <a:extLst>
              <a:ext uri="{FF2B5EF4-FFF2-40B4-BE49-F238E27FC236}">
                <a16:creationId xmlns="" xmlns:a16="http://schemas.microsoft.com/office/drawing/2014/main" id="{5FE5F7A8-67FF-47B1-899F-74E64D0B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608" y="3728720"/>
            <a:ext cx="3268183" cy="2600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uba vrata CENA -- Mali oglasi i prodavnice # Goglasi.com">
            <a:extLst>
              <a:ext uri="{FF2B5EF4-FFF2-40B4-BE49-F238E27FC236}">
                <a16:creationId xmlns="" xmlns:a16="http://schemas.microsoft.com/office/drawing/2014/main" id="{6BABC1F3-8F9B-4CCF-9CC3-5A0C2FA18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r="21301"/>
          <a:stretch/>
        </p:blipFill>
        <p:spPr bwMode="auto">
          <a:xfrm>
            <a:off x="9808883" y="1195162"/>
            <a:ext cx="2306152" cy="2846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ade Raka Drainac: Bandit ili pesnik boemskog Beograda | Ko je bio...">
            <a:extLst>
              <a:ext uri="{FF2B5EF4-FFF2-40B4-BE49-F238E27FC236}">
                <a16:creationId xmlns="" xmlns:a16="http://schemas.microsoft.com/office/drawing/2014/main" id="{C2CBB21B-8EE8-4582-AC64-D556BCE9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406" y="1110486"/>
            <a:ext cx="1932779" cy="2846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6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4092A0-6433-49BD-9B78-D4480266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433610"/>
            <a:ext cx="6572247" cy="1280890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tx1"/>
                </a:solidFill>
              </a:rPr>
              <a:t>Isak Hugo Buli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(1875-1941/42)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7A119A-BCBE-4A69-B428-215209D09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905000"/>
            <a:ext cx="7354888" cy="3777622"/>
          </a:xfrm>
        </p:spPr>
        <p:txBody>
          <a:bodyPr>
            <a:normAutofit fontScale="92500" lnSpcReduction="20000"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Rođen u braku Jedidije i Merkuše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Osnovnu i srednju školu je završio u Beogradu, studije u Berlinu</a:t>
            </a:r>
          </a:p>
          <a:p>
            <a:r>
              <a:rPr lang="sr-Latn-RS" b="1" dirty="0">
                <a:solidFill>
                  <a:schemeClr val="tx1"/>
                </a:solidFill>
              </a:rPr>
              <a:t>U Berlinu je igrao fudbal za klub „Germanija“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 povratku sa studija, 1896, u Beograd donosi prvu fudbalsku loptu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Prva utakmica je odigrana na Kalemegdanu 19. maja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Na Hugov predlog 1899. osnovano je „Prvo srpsko društvo za igru loptom“</a:t>
            </a:r>
          </a:p>
          <a:p>
            <a:r>
              <a:rPr lang="sr-Latn-RS" b="1" dirty="0">
                <a:solidFill>
                  <a:schemeClr val="tx1"/>
                </a:solidFill>
              </a:rPr>
              <a:t>1903. oženio se sa Helenom (Jelenom) Levi i sa njom je dobio 1904. godine  sina Edija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Jelena je bila u upravi JŽD, umrla je 1936. godine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1937. se ženi sa Paulinom Rehnicer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Hugo Buli">
            <a:extLst>
              <a:ext uri="{FF2B5EF4-FFF2-40B4-BE49-F238E27FC236}">
                <a16:creationId xmlns="" xmlns:a16="http://schemas.microsoft.com/office/drawing/2014/main" id="{35DD7BE1-40F0-4F61-ADF3-0103DFDBF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" t="17852" r="183" b="29098"/>
          <a:stretch/>
        </p:blipFill>
        <p:spPr bwMode="auto">
          <a:xfrm>
            <a:off x="8381999" y="2600960"/>
            <a:ext cx="3803037" cy="42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213DB1CB-E09B-4B41-9241-EB9B1029C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8" y="0"/>
            <a:ext cx="3810001" cy="26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58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D5BD7B-D9D3-4116-9DF2-D71BB8DC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06333"/>
            <a:ext cx="4455844" cy="808092"/>
          </a:xfrm>
        </p:spPr>
        <p:txBody>
          <a:bodyPr>
            <a:normAutofit fontScale="90000"/>
          </a:bodyPr>
          <a:lstStyle/>
          <a:p>
            <a:r>
              <a:rPr lang="sr-Latn-RS" sz="3100" b="1" dirty="0">
                <a:solidFill>
                  <a:schemeClr val="tx1"/>
                </a:solidFill>
              </a:rPr>
              <a:t>Dr </a:t>
            </a:r>
            <a:r>
              <a:rPr lang="en-GB" sz="3100" b="1" dirty="0">
                <a:solidFill>
                  <a:schemeClr val="tx1"/>
                </a:solidFill>
              </a:rPr>
              <a:t>Menahem </a:t>
            </a:r>
            <a:r>
              <a:rPr lang="en-GB" sz="3100" b="1" dirty="0" err="1">
                <a:solidFill>
                  <a:schemeClr val="tx1"/>
                </a:solidFill>
              </a:rPr>
              <a:t>Moric</a:t>
            </a:r>
            <a:r>
              <a:rPr lang="sr-Latn-RS" sz="3100" b="1" dirty="0">
                <a:solidFill>
                  <a:schemeClr val="tx1"/>
                </a:solidFill>
              </a:rPr>
              <a:t> Buli</a:t>
            </a:r>
            <a:r>
              <a:rPr lang="en-GB" sz="3100" b="1" dirty="0">
                <a:solidFill>
                  <a:schemeClr val="tx1"/>
                </a:solidFill>
              </a:rPr>
              <a:t/>
            </a:r>
            <a:br>
              <a:rPr lang="en-GB" sz="3100" b="1" dirty="0">
                <a:solidFill>
                  <a:schemeClr val="tx1"/>
                </a:solidFill>
              </a:rPr>
            </a:br>
            <a:r>
              <a:rPr lang="en-GB" sz="2200" b="1" dirty="0">
                <a:solidFill>
                  <a:schemeClr val="tx1"/>
                </a:solidFill>
              </a:rPr>
              <a:t>(1876-1936)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87CD34-95E9-4C06-B1F1-6AF161F88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1" y="1266825"/>
            <a:ext cx="7308220" cy="5591173"/>
          </a:xfrm>
        </p:spPr>
        <p:txBody>
          <a:bodyPr>
            <a:normAutofit lnSpcReduction="10000"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Rođen u braku Jedidije i Merkuše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Srednju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sr-Latn-RS" b="1" dirty="0">
                <a:solidFill>
                  <a:schemeClr val="tx1"/>
                </a:solidFill>
              </a:rPr>
              <a:t>školu je učio u Drezdenu i Lajpcigu</a:t>
            </a:r>
          </a:p>
          <a:p>
            <a:r>
              <a:rPr lang="sr-Latn-RS" b="1" dirty="0">
                <a:solidFill>
                  <a:schemeClr val="tx1"/>
                </a:solidFill>
              </a:rPr>
              <a:t>Medicinu je studirao u Beču i Rostoku, gde je i doktorirao 1905. godine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U Berlinu je, na Nemačkom zdravstvenom univerzitetu,  specijalizirao bakterologiju i posvetio se posebno izučavanju azijatske kolere i kuge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1910. se vraća u Srbiju na poziv Vlade kako bi radio na suzbijanju kuge u selu Urovice kraj Obrenovca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1910. je osnovao bakteriološku službu u Beogradu, bio je prvi srpski bakteriolog</a:t>
            </a:r>
          </a:p>
          <a:p>
            <a:r>
              <a:rPr lang="sr-Latn-RS" b="1" dirty="0">
                <a:solidFill>
                  <a:schemeClr val="tx1"/>
                </a:solidFill>
              </a:rPr>
              <a:t>Kao lekar bakteriolog učestvovao je u Balkanskim i </a:t>
            </a:r>
            <a:r>
              <a:rPr lang="en-US" b="1" dirty="0">
                <a:solidFill>
                  <a:schemeClr val="tx1"/>
                </a:solidFill>
              </a:rPr>
              <a:t>P</a:t>
            </a:r>
            <a:r>
              <a:rPr lang="sr-Latn-RS" b="1" dirty="0">
                <a:solidFill>
                  <a:schemeClr val="tx1"/>
                </a:solidFill>
              </a:rPr>
              <a:t>rvom svetskom ratu, imao je čin sanitetskog pukovnika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Posle rata njegovim zalaganjem je osnovana bakteriološka laboratorija za ispitivanje vode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Na osnovu njegovih uputa izgrađen je Dezinsekcioni zavod u Beogradu,</a:t>
            </a:r>
            <a:r>
              <a:rPr lang="en-US" b="1" dirty="0">
                <a:solidFill>
                  <a:schemeClr val="tx1"/>
                </a:solidFill>
              </a:rPr>
              <a:t> koji se nala</a:t>
            </a:r>
            <a:r>
              <a:rPr lang="sr-Latn-RS" b="1" dirty="0">
                <a:solidFill>
                  <a:schemeClr val="tx1"/>
                </a:solidFill>
              </a:rPr>
              <a:t>z</a:t>
            </a:r>
            <a:r>
              <a:rPr lang="en-US" b="1" dirty="0">
                <a:solidFill>
                  <a:schemeClr val="tx1"/>
                </a:solidFill>
              </a:rPr>
              <a:t>io u </a:t>
            </a:r>
            <a:r>
              <a:rPr lang="en-US" b="1" dirty="0" err="1">
                <a:solidFill>
                  <a:schemeClr val="tx1"/>
                </a:solidFill>
              </a:rPr>
              <a:t>ulici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sr-Latn-RS" b="1" dirty="0">
                <a:solidFill>
                  <a:schemeClr val="tx1"/>
                </a:solidFill>
              </a:rPr>
              <a:t>Franše d’Eperea br.10 </a:t>
            </a:r>
            <a:r>
              <a:rPr lang="en-US" b="1" dirty="0">
                <a:solidFill>
                  <a:schemeClr val="tx1"/>
                </a:solidFill>
              </a:rPr>
              <a:t>(1933)</a:t>
            </a:r>
            <a:endParaRPr lang="sr-Latn-RS" b="1" dirty="0">
              <a:solidFill>
                <a:schemeClr val="tx1"/>
              </a:solidFill>
            </a:endParaRPr>
          </a:p>
          <a:p>
            <a:endParaRPr lang="sr-Latn-RS" b="1" dirty="0"/>
          </a:p>
          <a:p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177BCE-E03E-45CD-9E5E-237EC29D3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89" t="39595" r="52690" b="23678"/>
          <a:stretch/>
        </p:blipFill>
        <p:spPr>
          <a:xfrm>
            <a:off x="7632071" y="0"/>
            <a:ext cx="45768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84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802F4F-7D80-4294-96C8-E8B864E9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587" y="5577110"/>
            <a:ext cx="6236413" cy="1280890"/>
          </a:xfrm>
        </p:spPr>
        <p:txBody>
          <a:bodyPr>
            <a:normAutofit/>
          </a:bodyPr>
          <a:lstStyle/>
          <a:p>
            <a:r>
              <a:rPr lang="sr-Latn-RS" sz="2000" b="1" dirty="0">
                <a:solidFill>
                  <a:schemeClr val="tx1"/>
                </a:solidFill>
              </a:rPr>
              <a:t>Beograd nekad i sad: Zdravlje u Beogradu</a:t>
            </a: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1800" b="1" dirty="0">
                <a:solidFill>
                  <a:schemeClr val="tx1"/>
                </a:solidFill>
              </a:rPr>
              <a:t>Večernje novosti, 1915.</a:t>
            </a:r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69A4CE40-3752-48FB-A346-AD4EC35A6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018" t="23205" r="27803" b="18059"/>
          <a:stretch/>
        </p:blipFill>
        <p:spPr>
          <a:xfrm>
            <a:off x="209765" y="0"/>
            <a:ext cx="5657636" cy="6858000"/>
          </a:xfrm>
        </p:spPr>
      </p:pic>
    </p:spTree>
    <p:extLst>
      <p:ext uri="{BB962C8B-B14F-4D97-AF65-F5344CB8AC3E}">
        <p14:creationId xmlns:p14="http://schemas.microsoft.com/office/powerpoint/2010/main" val="1659644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4549FD-6303-4F73-8769-7CE3B039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5805709"/>
            <a:ext cx="5791201" cy="890366"/>
          </a:xfrm>
        </p:spPr>
        <p:txBody>
          <a:bodyPr>
            <a:normAutofit/>
          </a:bodyPr>
          <a:lstStyle/>
          <a:p>
            <a:r>
              <a:rPr lang="sr-Latn-RS" sz="2200" b="1" dirty="0">
                <a:solidFill>
                  <a:schemeClr val="tx1"/>
                </a:solidFill>
              </a:rPr>
              <a:t>Javna zahvalnost dr Moricu Buliju</a:t>
            </a:r>
            <a:r>
              <a:rPr lang="sr-Latn-RS" b="1" dirty="0">
                <a:solidFill>
                  <a:schemeClr val="tx1"/>
                </a:solidFill>
              </a:rPr>
              <a:t/>
            </a:r>
            <a:br>
              <a:rPr lang="sr-Latn-RS" b="1" dirty="0">
                <a:solidFill>
                  <a:schemeClr val="tx1"/>
                </a:solidFill>
              </a:rPr>
            </a:br>
            <a:r>
              <a:rPr lang="sr-Latn-RS" sz="1800" b="1" dirty="0">
                <a:solidFill>
                  <a:schemeClr val="tx1"/>
                </a:solidFill>
              </a:rPr>
              <a:t>Večernje novosti, 1915.</a:t>
            </a:r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EF10A5-A2B5-4486-BFE2-D2F799F90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107" t="41948" r="59550" b="20599"/>
          <a:stretch/>
        </p:blipFill>
        <p:spPr>
          <a:xfrm>
            <a:off x="142876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25E58F-4E84-40E4-9873-E3FA6E488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0" t="20694" r="27917" b="24222"/>
          <a:stretch/>
        </p:blipFill>
        <p:spPr>
          <a:xfrm>
            <a:off x="2384425" y="1163519"/>
            <a:ext cx="3778250" cy="2716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28C9CB-2D7C-4732-94D6-498A2857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50" y="166910"/>
            <a:ext cx="8348345" cy="95704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Personalni dosije dr Morica Bulija, 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šefa Odseka bakteriološke laboratorije (1922)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7BF2116-7D13-4113-91FD-7D9665EE4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6" t="25219" r="28750" b="18222"/>
          <a:stretch/>
        </p:blipFill>
        <p:spPr>
          <a:xfrm>
            <a:off x="6922709" y="1163519"/>
            <a:ext cx="3743386" cy="2716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632CFE6-0EB8-49E4-A144-930D759A8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34" t="21926" r="28500" b="17185"/>
          <a:stretch/>
        </p:blipFill>
        <p:spPr>
          <a:xfrm>
            <a:off x="6922709" y="3880418"/>
            <a:ext cx="3743386" cy="1991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36703AC-382A-411D-B9CE-790E63B297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50" t="52889" r="28250" b="28434"/>
          <a:stretch/>
        </p:blipFill>
        <p:spPr>
          <a:xfrm>
            <a:off x="6922709" y="5871778"/>
            <a:ext cx="3743386" cy="71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BF0815-DC4E-4829-86BB-691A3250DF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17" t="20694" r="28167" b="17482"/>
          <a:stretch/>
        </p:blipFill>
        <p:spPr>
          <a:xfrm>
            <a:off x="2384425" y="3870043"/>
            <a:ext cx="3778250" cy="27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07CC1F-859E-4141-9AE5-8244B02F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11" y="319310"/>
            <a:ext cx="11527789" cy="12808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Sahrana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dr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Morica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Bulija</a:t>
            </a:r>
            <a:r>
              <a:rPr lang="en-US" sz="2800" b="1" dirty="0">
                <a:solidFill>
                  <a:schemeClr val="tx1"/>
                </a:solidFill>
              </a:rPr>
              <a:t>,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24. </a:t>
            </a:r>
            <a:r>
              <a:rPr lang="en-US" sz="2000" b="1" dirty="0" err="1">
                <a:solidFill>
                  <a:schemeClr val="tx1"/>
                </a:solidFill>
              </a:rPr>
              <a:t>avgust</a:t>
            </a:r>
            <a:r>
              <a:rPr lang="en-US" sz="2000" b="1" dirty="0">
                <a:solidFill>
                  <a:schemeClr val="tx1"/>
                </a:solidFill>
              </a:rPr>
              <a:t> 1936.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549F9B-6C7F-48A3-8276-65293FD4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11" y="3064954"/>
            <a:ext cx="4831714" cy="2125352"/>
          </a:xfrm>
        </p:spPr>
        <p:txBody>
          <a:bodyPr>
            <a:normAutofit fontScale="92500" lnSpcReduction="10000"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Četa pešadije i lafet na kojem je bio kovčeg bili su znak pokojnikovog oficirskog položaja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Govor su držali rabin dr Isak Alkalaj, dr Tihomir Simić, univerzitetski profesor, dr A, Jovanović, saradnik u bakteriološkom odeljenju Beogradske opštine, i dr Spasojević u ime Udruženja lekara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8BB9E9-60AE-4657-A0DF-5592AA7A9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0" t="24148" r="15917" b="22963"/>
          <a:stretch/>
        </p:blipFill>
        <p:spPr>
          <a:xfrm>
            <a:off x="5351578" y="1247775"/>
            <a:ext cx="6716597" cy="521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A5552A-4FB6-4DD9-B798-D7D12F5D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tx1"/>
                </a:solidFill>
              </a:rPr>
              <a:t>Hajim Henri Buli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(1885-1948)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EE8A43-C2C4-443A-B68F-6991E475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850" y="2133599"/>
            <a:ext cx="10037762" cy="4100291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Rođen u braku Jedidije i Merkuše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Osnovnu školu i gimnaziju je završio u Beogradu</a:t>
            </a:r>
          </a:p>
          <a:p>
            <a:r>
              <a:rPr lang="sr-Latn-RS" b="1" dirty="0">
                <a:solidFill>
                  <a:schemeClr val="tx1"/>
                </a:solidFill>
              </a:rPr>
              <a:t>Studirao političko-ekonomske nauke u Švajcarskoj i Francuskoj</a:t>
            </a:r>
          </a:p>
          <a:p>
            <a:r>
              <a:rPr lang="sr-Latn-RS" b="1" dirty="0">
                <a:solidFill>
                  <a:schemeClr val="tx1"/>
                </a:solidFill>
              </a:rPr>
              <a:t>Sekretar Ministarstva inostranih dela </a:t>
            </a:r>
          </a:p>
          <a:p>
            <a:r>
              <a:rPr lang="sr-Latn-RS" b="1" dirty="0">
                <a:solidFill>
                  <a:schemeClr val="tx1"/>
                </a:solidFill>
              </a:rPr>
              <a:t>Vodio je Povlašćenu trgovačku agenciju Kraljevine SHS, koja je osnovana u Berlinu 1921. 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pred rat je bio sekretar jugoslovenskog poslanstva u Pragu</a:t>
            </a:r>
          </a:p>
          <a:p>
            <a:r>
              <a:rPr lang="sr-Latn-RS" b="1" dirty="0">
                <a:solidFill>
                  <a:schemeClr val="tx1"/>
                </a:solidFill>
              </a:rPr>
              <a:t>Za vreme rata beži iz Beograda sa lažnim ispravama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 oslobođenju se vraća u Beograd</a:t>
            </a:r>
          </a:p>
          <a:p>
            <a:r>
              <a:rPr lang="sr-Latn-RS" b="1" dirty="0">
                <a:solidFill>
                  <a:schemeClr val="tx1"/>
                </a:solidFill>
              </a:rPr>
              <a:t>Bio je oženjen Ilzom (Elzom) i imali su sina Mišu</a:t>
            </a:r>
          </a:p>
        </p:txBody>
      </p:sp>
    </p:spTree>
    <p:extLst>
      <p:ext uri="{BB962C8B-B14F-4D97-AF65-F5344CB8AC3E}">
        <p14:creationId xmlns:p14="http://schemas.microsoft.com/office/powerpoint/2010/main" val="72550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F785AD-0293-4986-BB69-BDA6F8F4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75" y="504644"/>
            <a:ext cx="8904018" cy="12808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Vila </a:t>
            </a:r>
            <a:r>
              <a:rPr lang="sr-Latn-RS" sz="2800" b="1" dirty="0">
                <a:solidFill>
                  <a:schemeClr val="tx1"/>
                </a:solidFill>
              </a:rPr>
              <a:t>I</a:t>
            </a:r>
            <a:r>
              <a:rPr lang="en-US" sz="2800" b="1" dirty="0" err="1">
                <a:solidFill>
                  <a:schemeClr val="tx1"/>
                </a:solidFill>
              </a:rPr>
              <a:t>lze</a:t>
            </a:r>
            <a:r>
              <a:rPr lang="sr-Latn-RS" sz="2800" b="1" dirty="0">
                <a:solidFill>
                  <a:schemeClr val="tx1"/>
                </a:solidFill>
              </a:rPr>
              <a:t> (Elze)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Buli</a:t>
            </a: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200" b="1" dirty="0">
                <a:solidFill>
                  <a:schemeClr val="tx1"/>
                </a:solidFill>
              </a:rPr>
              <a:t>ul. </a:t>
            </a:r>
            <a:r>
              <a:rPr lang="en-US" sz="2200" b="1" dirty="0">
                <a:solidFill>
                  <a:schemeClr val="tx1"/>
                </a:solidFill>
              </a:rPr>
              <a:t>Teodora </a:t>
            </a:r>
            <a:r>
              <a:rPr lang="sr-Latn-RS" sz="2200" b="1" dirty="0">
                <a:solidFill>
                  <a:schemeClr val="tx1"/>
                </a:solidFill>
              </a:rPr>
              <a:t>D</a:t>
            </a:r>
            <a:r>
              <a:rPr lang="en-US" sz="2200" b="1" dirty="0">
                <a:solidFill>
                  <a:schemeClr val="tx1"/>
                </a:solidFill>
              </a:rPr>
              <a:t>raj</a:t>
            </a:r>
            <a:r>
              <a:rPr lang="sr-Latn-RS" sz="2200" b="1" dirty="0">
                <a:solidFill>
                  <a:schemeClr val="tx1"/>
                </a:solidFill>
              </a:rPr>
              <a:t>zera 23</a:t>
            </a: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8E1B9-EBF9-4DF1-8BE3-BEB9A9A57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80" y="5660205"/>
            <a:ext cx="4166554" cy="778695"/>
          </a:xfrm>
        </p:spPr>
        <p:txBody>
          <a:bodyPr/>
          <a:lstStyle/>
          <a:p>
            <a:r>
              <a:rPr lang="sr-Latn-RS" b="1" dirty="0">
                <a:solidFill>
                  <a:schemeClr val="tx1"/>
                </a:solidFill>
              </a:rPr>
              <a:t>Po projektu arhitekte Andreja Vasiljevič Papkov, 1936-37.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00FA3F-ED4D-44B0-9985-75D953FC0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7" t="10814" r="9749" b="13805"/>
          <a:stretch/>
        </p:blipFill>
        <p:spPr>
          <a:xfrm>
            <a:off x="4453534" y="1879962"/>
            <a:ext cx="7559763" cy="464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390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89A849-203D-4B1B-AC60-F29049528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75" y="905320"/>
            <a:ext cx="6934199" cy="1280890"/>
          </a:xfrm>
        </p:spPr>
        <p:txBody>
          <a:bodyPr/>
          <a:lstStyle/>
          <a:p>
            <a:r>
              <a:rPr lang="sr-Latn-RS" sz="2800" b="1" dirty="0">
                <a:solidFill>
                  <a:schemeClr val="tx1"/>
                </a:solidFill>
              </a:rPr>
              <a:t>David Buli</a:t>
            </a:r>
            <a:r>
              <a:rPr lang="sr-Latn-RS" sz="3600" b="1" dirty="0">
                <a:solidFill>
                  <a:schemeClr val="tx1"/>
                </a:solidFill>
              </a:rPr>
              <a:t/>
            </a:r>
            <a:br>
              <a:rPr lang="sr-Latn-RS" sz="36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(1844-1907)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57440F7-8900-4B4A-8C23-14D8F98BD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4" y="1945593"/>
            <a:ext cx="5581650" cy="39719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1879. je bio </a:t>
            </a:r>
            <a:r>
              <a:rPr lang="en-US" b="1" dirty="0" err="1">
                <a:solidFill>
                  <a:schemeClr val="tx1"/>
                </a:solidFill>
              </a:rPr>
              <a:t>upisan</a:t>
            </a:r>
            <a:r>
              <a:rPr lang="en-US" b="1" dirty="0">
                <a:solidFill>
                  <a:schemeClr val="tx1"/>
                </a:solidFill>
              </a:rPr>
              <a:t> u </a:t>
            </a:r>
            <a:r>
              <a:rPr lang="en-US" b="1" dirty="0" err="1">
                <a:solidFill>
                  <a:schemeClr val="tx1"/>
                </a:solidFill>
              </a:rPr>
              <a:t>spisak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članova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Esnafa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boltadžijskog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esnaf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trgovaca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Prosvetni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dobrotvor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Redovan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član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Društva</a:t>
            </a:r>
            <a:r>
              <a:rPr lang="en-US" b="1" dirty="0">
                <a:solidFill>
                  <a:schemeClr val="tx1"/>
                </a:solidFill>
              </a:rPr>
              <a:t> za </a:t>
            </a:r>
            <a:r>
              <a:rPr lang="en-US" b="1" dirty="0" err="1">
                <a:solidFill>
                  <a:schemeClr val="tx1"/>
                </a:solidFill>
              </a:rPr>
              <a:t>potpomaganje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vaspitanje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sirote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napuštene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dece</a:t>
            </a:r>
            <a:r>
              <a:rPr lang="en-US" b="1" dirty="0">
                <a:solidFill>
                  <a:schemeClr val="tx1"/>
                </a:solidFill>
              </a:rPr>
              <a:t> (1886)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Pri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opštini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varoškoj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član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poreskog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odbora</a:t>
            </a:r>
            <a:r>
              <a:rPr lang="en-US" b="1" dirty="0">
                <a:solidFill>
                  <a:schemeClr val="tx1"/>
                </a:solidFill>
              </a:rPr>
              <a:t> (1891)</a:t>
            </a:r>
            <a:endParaRPr lang="sr-Latn-RS" b="1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Gradski odbornik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sr-Latn-RS" b="1" dirty="0" smtClean="0">
                <a:solidFill>
                  <a:schemeClr val="tx1"/>
                </a:solidFill>
              </a:rPr>
              <a:t>Ima</a:t>
            </a:r>
            <a:r>
              <a:rPr lang="en-US" b="1" dirty="0" smtClean="0">
                <a:solidFill>
                  <a:schemeClr val="tx1"/>
                </a:solidFill>
              </a:rPr>
              <a:t>o</a:t>
            </a:r>
            <a:r>
              <a:rPr lang="sr-Latn-RS" b="1" dirty="0" smtClean="0">
                <a:solidFill>
                  <a:schemeClr val="tx1"/>
                </a:solidFill>
              </a:rPr>
              <a:t> </a:t>
            </a:r>
            <a:r>
              <a:rPr lang="sr-Latn-RS" b="1" dirty="0">
                <a:solidFill>
                  <a:schemeClr val="tx1"/>
                </a:solidFill>
              </a:rPr>
              <a:t>je poslaničko imenovanje</a:t>
            </a:r>
            <a:r>
              <a:rPr lang="en-US" b="1" dirty="0">
                <a:solidFill>
                  <a:schemeClr val="tx1"/>
                </a:solidFill>
              </a:rPr>
              <a:t> za </a:t>
            </a:r>
            <a:r>
              <a:rPr lang="en-US" b="1" dirty="0" err="1">
                <a:solidFill>
                  <a:schemeClr val="tx1"/>
                </a:solidFill>
              </a:rPr>
              <a:t>vreme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kralja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Milana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Obrenovića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knez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Srbije</a:t>
            </a:r>
            <a:r>
              <a:rPr lang="en-US" b="1" dirty="0">
                <a:solidFill>
                  <a:schemeClr val="tx1"/>
                </a:solidFill>
              </a:rPr>
              <a:t> 1868-1882, </a:t>
            </a:r>
            <a:r>
              <a:rPr lang="en-US" b="1" dirty="0" err="1">
                <a:solidFill>
                  <a:schemeClr val="tx1"/>
                </a:solidFill>
              </a:rPr>
              <a:t>kralj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Srbije</a:t>
            </a:r>
            <a:r>
              <a:rPr lang="en-US" b="1" dirty="0">
                <a:solidFill>
                  <a:schemeClr val="tx1"/>
                </a:solidFill>
              </a:rPr>
              <a:t> 1882-1889)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688B58-502E-4E48-A0ED-0E2E6EA70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3" t="17500" r="36641" b="16806"/>
          <a:stretch/>
        </p:blipFill>
        <p:spPr>
          <a:xfrm>
            <a:off x="5734051" y="793980"/>
            <a:ext cx="6439923" cy="527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8A19702-644E-47FA-ADF6-F982EFBB5F29}"/>
              </a:ext>
            </a:extLst>
          </p:cNvPr>
          <p:cNvSpPr/>
          <p:nvPr/>
        </p:nvSpPr>
        <p:spPr>
          <a:xfrm>
            <a:off x="6096000" y="5676901"/>
            <a:ext cx="1819275" cy="2757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039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151229-6EA1-49E7-8290-00641776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869" y="506217"/>
            <a:ext cx="4332131" cy="91161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r-Latn-RS" sz="2800" b="1" dirty="0">
                <a:solidFill>
                  <a:schemeClr val="tx1"/>
                </a:solidFill>
              </a:rPr>
              <a:t>Bencion Buli 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(1867-1933)</a:t>
            </a:r>
            <a:r>
              <a:rPr lang="en-GB" sz="2800" dirty="0">
                <a:solidFill>
                  <a:schemeClr val="tx1"/>
                </a:solidFill>
              </a:rPr>
              <a:t/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7F1AA0D-FC3D-4312-B8CE-07D1BBA81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6" y="1104901"/>
            <a:ext cx="6328756" cy="5610224"/>
          </a:xfrm>
        </p:spPr>
        <p:txBody>
          <a:bodyPr>
            <a:normAutofit fontScale="92500" lnSpcReduction="20000"/>
          </a:bodyPr>
          <a:lstStyle/>
          <a:p>
            <a:pPr algn="just"/>
            <a:endParaRPr lang="sr-Latn-RS" dirty="0">
              <a:solidFill>
                <a:schemeClr val="tx1"/>
              </a:solidFill>
            </a:endParaRPr>
          </a:p>
          <a:p>
            <a:pPr algn="just"/>
            <a:r>
              <a:rPr lang="sr-Latn-RS" sz="1900" b="1" dirty="0">
                <a:solidFill>
                  <a:schemeClr val="tx1"/>
                </a:solidFill>
              </a:rPr>
              <a:t>Rođen u braku Jedidije i Leje</a:t>
            </a:r>
          </a:p>
          <a:p>
            <a:pPr algn="just"/>
            <a:r>
              <a:rPr lang="sr-Latn-RS" sz="1900" b="1" dirty="0">
                <a:solidFill>
                  <a:schemeClr val="tx1"/>
                </a:solidFill>
              </a:rPr>
              <a:t>Osnovnu i srednju školu završio u Beogradu, a Višu komercijalnu akademiju u Beču</a:t>
            </a:r>
          </a:p>
          <a:p>
            <a:pPr algn="just"/>
            <a:r>
              <a:rPr lang="sr-Latn-RS" sz="1900" b="1" dirty="0">
                <a:solidFill>
                  <a:schemeClr val="tx1"/>
                </a:solidFill>
              </a:rPr>
              <a:t>Preuzeo očevu menjačku radnju/banku</a:t>
            </a:r>
          </a:p>
          <a:p>
            <a:pPr algn="just"/>
            <a:r>
              <a:rPr lang="sr-Latn-CS" sz="1900" b="1" dirty="0">
                <a:solidFill>
                  <a:schemeClr val="tx1"/>
                </a:solidFill>
              </a:rPr>
              <a:t>U početku je banka kreditirala tov i izvoz svinja u </a:t>
            </a:r>
            <a:r>
              <a:rPr lang="sr-Latn-CS" sz="1900" b="1" dirty="0" smtClean="0">
                <a:solidFill>
                  <a:schemeClr val="tx1"/>
                </a:solidFill>
              </a:rPr>
              <a:t>inostranstv</a:t>
            </a:r>
            <a:r>
              <a:rPr lang="en-US" sz="1900" b="1" dirty="0" smtClean="0">
                <a:solidFill>
                  <a:schemeClr val="tx1"/>
                </a:solidFill>
              </a:rPr>
              <a:t>o</a:t>
            </a:r>
            <a:endParaRPr lang="sr-Latn-CS" sz="1900" b="1" dirty="0">
              <a:solidFill>
                <a:schemeClr val="tx1"/>
              </a:solidFill>
            </a:endParaRPr>
          </a:p>
          <a:p>
            <a:pPr algn="just"/>
            <a:r>
              <a:rPr lang="sr-Latn-RS" sz="1900" b="1" dirty="0">
                <a:solidFill>
                  <a:schemeClr val="tx1"/>
                </a:solidFill>
              </a:rPr>
              <a:t>Sa Avramom Mošićem otvorio je prvu fabriku šešira u Srbiji</a:t>
            </a:r>
          </a:p>
          <a:p>
            <a:pPr algn="just"/>
            <a:r>
              <a:rPr lang="sr-Latn-RS" sz="1900" b="1" dirty="0">
                <a:solidFill>
                  <a:schemeClr val="tx1"/>
                </a:solidFill>
              </a:rPr>
              <a:t>1870. godine ženi se sa Mazal Buli, ćerkom svog strica Davida Bulija</a:t>
            </a:r>
          </a:p>
          <a:p>
            <a:pPr algn="just"/>
            <a:r>
              <a:rPr lang="sr-Latn-CS" sz="1900" b="1" dirty="0">
                <a:solidFill>
                  <a:schemeClr val="tx1"/>
                </a:solidFill>
              </a:rPr>
              <a:t>U dokumentima stoji da je</a:t>
            </a:r>
            <a:r>
              <a:rPr lang="sr-Latn-RS" sz="1900" b="1" dirty="0">
                <a:solidFill>
                  <a:schemeClr val="tx1"/>
                </a:solidFill>
              </a:rPr>
              <a:t> 1900. godine imao svoju menjačku radnju u Knez Mihailovoj ulici od koje je napravio jednu od najvećih bankarskih kuća u prestonici</a:t>
            </a:r>
          </a:p>
          <a:p>
            <a:pPr algn="just"/>
            <a:r>
              <a:rPr lang="sr-Latn-RS" sz="1900" b="1" dirty="0">
                <a:solidFill>
                  <a:schemeClr val="tx1"/>
                </a:solidFill>
              </a:rPr>
              <a:t>Imao je najuspešniju tekstilnu industriju</a:t>
            </a:r>
          </a:p>
          <a:p>
            <a:pPr algn="just"/>
            <a:r>
              <a:rPr lang="sr-Latn-RS" sz="1900" b="1" dirty="0">
                <a:solidFill>
                  <a:schemeClr val="tx1"/>
                </a:solidFill>
              </a:rPr>
              <a:t>Nakon smrti strica Davida 1907. nasledio je njegovu manufakturnu radnju, ali je predao firmi „Ječmenica i kompanija“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D4E3C6-B250-410F-A4A2-73C002F1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982" y="0"/>
            <a:ext cx="5587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03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5EEB9F-E4B5-404A-9A69-B899D530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31" y="195484"/>
            <a:ext cx="11965969" cy="1280890"/>
          </a:xfrm>
        </p:spPr>
        <p:txBody>
          <a:bodyPr>
            <a:no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Srpska skupština u izbeglištvu na Krfu za vreme 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800" b="1" dirty="0">
                <a:solidFill>
                  <a:schemeClr val="tx1"/>
                </a:solidFill>
              </a:rPr>
              <a:t>Prvog svetskog rata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70AE1D-8CFF-47C6-B80D-791746E8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37" y="1804397"/>
            <a:ext cx="4993669" cy="4391026"/>
          </a:xfrm>
        </p:spPr>
        <p:txBody>
          <a:bodyPr>
            <a:normAutofit lnSpcReduction="10000"/>
          </a:bodyPr>
          <a:lstStyle/>
          <a:p>
            <a:pPr algn="just"/>
            <a:r>
              <a:rPr lang="sr-Latn-RS" b="1" dirty="0">
                <a:solidFill>
                  <a:schemeClr val="tx1"/>
                </a:solidFill>
              </a:rPr>
              <a:t>P</a:t>
            </a:r>
            <a:r>
              <a:rPr lang="sr-Latn-RS" sz="1800" b="1" dirty="0">
                <a:solidFill>
                  <a:schemeClr val="tx1"/>
                </a:solidFill>
              </a:rPr>
              <a:t>rvi Jevrejin koji je izabran za poslanika u Narodnoj skupštini (1912-1919)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Č</a:t>
            </a:r>
            <a:r>
              <a:rPr lang="sr-Latn-RS" sz="1800" b="1" dirty="0">
                <a:solidFill>
                  <a:schemeClr val="tx1"/>
                </a:solidFill>
              </a:rPr>
              <a:t>lan Narodne radikalne stranke</a:t>
            </a:r>
          </a:p>
          <a:p>
            <a:pPr algn="just"/>
            <a:r>
              <a:rPr lang="sr-Latn-RS" sz="1800" b="1" dirty="0">
                <a:solidFill>
                  <a:schemeClr val="tx1"/>
                </a:solidFill>
              </a:rPr>
              <a:t>Član finansijskog odbora Narodne skupštine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Zajedno sa ostalim članovima Parlamenta i srpskom vojskom nakon bombardovanja Beograda 1914. izbegao je u Niš i o svom trošku organizovao prihvatilište za izbeglice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U Skoplju sprečio da devalvira srpski dinar 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Učestvovao u donošenju Niške i krfske deklaracije i </a:t>
            </a:r>
            <a:r>
              <a:rPr lang="en-US" b="1" dirty="0" smtClean="0">
                <a:solidFill>
                  <a:schemeClr val="tx1"/>
                </a:solidFill>
              </a:rPr>
              <a:t>u </a:t>
            </a:r>
            <a:r>
              <a:rPr lang="sr-Latn-RS" b="1" dirty="0" smtClean="0">
                <a:solidFill>
                  <a:schemeClr val="tx1"/>
                </a:solidFill>
              </a:rPr>
              <a:t>proboju </a:t>
            </a:r>
            <a:r>
              <a:rPr lang="sr-Latn-RS" b="1" dirty="0">
                <a:solidFill>
                  <a:schemeClr val="tx1"/>
                </a:solidFill>
              </a:rPr>
              <a:t>Solunskog fronta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CBF8F9-9F3D-43A6-88B0-35015197A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351" t="26855" r="29250" b="18483"/>
          <a:stretch/>
        </p:blipFill>
        <p:spPr>
          <a:xfrm>
            <a:off x="5562600" y="1372050"/>
            <a:ext cx="6526445" cy="5151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rrow: Down 3">
            <a:extLst>
              <a:ext uri="{FF2B5EF4-FFF2-40B4-BE49-F238E27FC236}">
                <a16:creationId xmlns="" xmlns:a16="http://schemas.microsoft.com/office/drawing/2014/main" id="{1CE11AFA-12BF-47CD-B6CB-476ABCB46613}"/>
              </a:ext>
            </a:extLst>
          </p:cNvPr>
          <p:cNvSpPr/>
          <p:nvPr/>
        </p:nvSpPr>
        <p:spPr>
          <a:xfrm>
            <a:off x="10610850" y="1933575"/>
            <a:ext cx="228600" cy="5429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438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092E12-ACCA-4D50-B66E-59C14AC8D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4296" y="0"/>
            <a:ext cx="6017703" cy="6857999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Predsednik Sefardske jevrejske opštine od 1915. do 1919. godine (u izbeglištvu), za to vreme funkciju v.d. Predsednika u Beogradu obavljao je Solomon Azrijel</a:t>
            </a:r>
          </a:p>
          <a:p>
            <a:r>
              <a:rPr lang="sr-Latn-RS" b="1" dirty="0">
                <a:solidFill>
                  <a:schemeClr val="tx1"/>
                </a:solidFill>
              </a:rPr>
              <a:t>Jedan od osnivača jevrejskog Dobrotvornog društva „Potpora“ (1897)</a:t>
            </a:r>
          </a:p>
          <a:p>
            <a:r>
              <a:rPr lang="sr-Latn-RS" b="1" dirty="0">
                <a:solidFill>
                  <a:schemeClr val="tx1"/>
                </a:solidFill>
              </a:rPr>
              <a:t>Akcionar, član Upravnog odbora, a nakon Hajima Azrijela predsednik Beogradske trgovačke štedionice (1918)</a:t>
            </a:r>
          </a:p>
          <a:p>
            <a:r>
              <a:rPr lang="sr-Latn-RS" b="1" dirty="0">
                <a:solidFill>
                  <a:schemeClr val="tx1"/>
                </a:solidFill>
              </a:rPr>
              <a:t>Član u Upravi berze </a:t>
            </a:r>
          </a:p>
          <a:p>
            <a:r>
              <a:rPr lang="sr-Latn-RS" b="1" dirty="0">
                <a:solidFill>
                  <a:schemeClr val="tx1"/>
                </a:solidFill>
              </a:rPr>
              <a:t>Član Nadzorng odbora Društva za podizanje i </a:t>
            </a:r>
            <a:r>
              <a:rPr lang="sr-Latn-RS" b="1" dirty="0" smtClean="0">
                <a:solidFill>
                  <a:schemeClr val="tx1"/>
                </a:solidFill>
              </a:rPr>
              <a:t>unapre</a:t>
            </a:r>
            <a:r>
              <a:rPr lang="en-US" b="1" dirty="0" smtClean="0">
                <a:solidFill>
                  <a:schemeClr val="tx1"/>
                </a:solidFill>
              </a:rPr>
              <a:t>d</a:t>
            </a:r>
            <a:r>
              <a:rPr lang="sr-Latn-RS" b="1" dirty="0" smtClean="0">
                <a:solidFill>
                  <a:schemeClr val="tx1"/>
                </a:solidFill>
              </a:rPr>
              <a:t>ženje </a:t>
            </a:r>
            <a:r>
              <a:rPr lang="sr-Latn-RS" b="1" dirty="0">
                <a:solidFill>
                  <a:schemeClr val="tx1"/>
                </a:solidFill>
              </a:rPr>
              <a:t>Dedinja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Čan Upravnog odbora deoničarskog društva Jugoslovenske tekstilne tvornice „Murter“ 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Potpredsednik Upravnog odbora Jugoslovenske udružene banke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odlikovanja: Orden Svetog Save II stepena, Orden belog orla III stepena, Karađorđeva zvezda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Umro u sanatorijumu Lev (Löw) u Beču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A3A3B5-DEDE-47F3-B530-27C0302EF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2" y="2322924"/>
            <a:ext cx="5611803" cy="2212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140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FCEE8B-4000-4975-9E14-AD9631334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25" y="5124450"/>
            <a:ext cx="8020050" cy="1438275"/>
          </a:xfrm>
        </p:spPr>
        <p:txBody>
          <a:bodyPr/>
          <a:lstStyle/>
          <a:p>
            <a:r>
              <a:rPr lang="en-GB" b="1" dirty="0" err="1">
                <a:solidFill>
                  <a:schemeClr val="tx1"/>
                </a:solidFill>
              </a:rPr>
              <a:t>Preminuo</a:t>
            </a:r>
            <a:r>
              <a:rPr lang="en-GB" b="1" dirty="0">
                <a:solidFill>
                  <a:schemeClr val="tx1"/>
                </a:solidFill>
              </a:rPr>
              <a:t> u </a:t>
            </a:r>
            <a:r>
              <a:rPr lang="en-GB" b="1" dirty="0" err="1">
                <a:solidFill>
                  <a:schemeClr val="tx1"/>
                </a:solidFill>
              </a:rPr>
              <a:t>Beču</a:t>
            </a:r>
            <a:r>
              <a:rPr lang="sr-Latn-RS" b="1" dirty="0">
                <a:solidFill>
                  <a:schemeClr val="tx1"/>
                </a:solidFill>
              </a:rPr>
              <a:t> 21. avgusta 1933. godine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N</a:t>
            </a:r>
            <a:r>
              <a:rPr lang="en-GB" b="1" dirty="0">
                <a:solidFill>
                  <a:schemeClr val="tx1"/>
                </a:solidFill>
              </a:rPr>
              <a:t>a </a:t>
            </a:r>
            <a:r>
              <a:rPr lang="en-GB" b="1" dirty="0" err="1">
                <a:solidFill>
                  <a:schemeClr val="tx1"/>
                </a:solidFill>
              </a:rPr>
              <a:t>železničkoj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stanici</a:t>
            </a:r>
            <a:r>
              <a:rPr lang="en-GB" b="1" dirty="0">
                <a:solidFill>
                  <a:schemeClr val="tx1"/>
                </a:solidFill>
              </a:rPr>
              <a:t> je </a:t>
            </a:r>
            <a:r>
              <a:rPr lang="en-GB" b="1" dirty="0" err="1">
                <a:solidFill>
                  <a:schemeClr val="tx1"/>
                </a:solidFill>
              </a:rPr>
              <a:t>održano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opelo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kojem</a:t>
            </a:r>
            <a:r>
              <a:rPr lang="en-GB" b="1" dirty="0">
                <a:solidFill>
                  <a:schemeClr val="tx1"/>
                </a:solidFill>
              </a:rPr>
              <a:t> je </a:t>
            </a:r>
            <a:r>
              <a:rPr lang="en-GB" b="1" dirty="0" err="1">
                <a:solidFill>
                  <a:schemeClr val="tx1"/>
                </a:solidFill>
              </a:rPr>
              <a:t>prisustvovala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porodica</a:t>
            </a:r>
            <a:r>
              <a:rPr lang="en-GB" b="1" dirty="0">
                <a:solidFill>
                  <a:schemeClr val="tx1"/>
                </a:solidFill>
              </a:rPr>
              <a:t>, </a:t>
            </a:r>
            <a:r>
              <a:rPr lang="en-GB" b="1" dirty="0" err="1">
                <a:solidFill>
                  <a:schemeClr val="tx1"/>
                </a:solidFill>
              </a:rPr>
              <a:t>Maks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Demajo</a:t>
            </a:r>
            <a:r>
              <a:rPr lang="sr-Latn-RS" b="1" dirty="0">
                <a:solidFill>
                  <a:schemeClr val="tx1"/>
                </a:solidFill>
              </a:rPr>
              <a:t>, </a:t>
            </a:r>
            <a:r>
              <a:rPr lang="en-GB" b="1" dirty="0" err="1">
                <a:solidFill>
                  <a:schemeClr val="tx1"/>
                </a:solidFill>
              </a:rPr>
              <a:t>beogradski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trgovac</a:t>
            </a:r>
            <a:r>
              <a:rPr lang="sr-Latn-RS" b="1" dirty="0">
                <a:solidFill>
                  <a:schemeClr val="tx1"/>
                </a:solidFill>
              </a:rPr>
              <a:t>,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Đorđe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Nastanijev</a:t>
            </a:r>
            <a:r>
              <a:rPr lang="en-GB" b="1" dirty="0">
                <a:solidFill>
                  <a:schemeClr val="tx1"/>
                </a:solidFill>
              </a:rPr>
              <a:t>, </a:t>
            </a:r>
            <a:r>
              <a:rPr lang="en-GB" b="1" dirty="0" err="1">
                <a:solidFill>
                  <a:schemeClr val="tx1"/>
                </a:solidFill>
              </a:rPr>
              <a:t>jugoslovenski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poslanik</a:t>
            </a:r>
            <a:r>
              <a:rPr lang="en-GB" b="1" dirty="0">
                <a:solidFill>
                  <a:schemeClr val="tx1"/>
                </a:solidFill>
              </a:rPr>
              <a:t> u </a:t>
            </a:r>
            <a:r>
              <a:rPr lang="en-GB" b="1" dirty="0" err="1">
                <a:solidFill>
                  <a:schemeClr val="tx1"/>
                </a:solidFill>
              </a:rPr>
              <a:t>Beču</a:t>
            </a:r>
            <a:endParaRPr lang="en-GB" b="1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2BE1A9-BCB0-4FB3-B5A8-417A26504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0" t="24740" r="42834" b="6371"/>
          <a:stretch/>
        </p:blipFill>
        <p:spPr>
          <a:xfrm>
            <a:off x="0" y="0"/>
            <a:ext cx="3931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57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4B470B-71B6-4F1E-9293-C014263F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0" y="397839"/>
            <a:ext cx="11678659" cy="1059486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3100" b="1" dirty="0">
                <a:solidFill>
                  <a:schemeClr val="tx1"/>
                </a:solidFill>
              </a:rPr>
              <a:t>Sahrana Bencijona Bulija,</a:t>
            </a:r>
            <a:br>
              <a:rPr lang="sr-Latn-RS" sz="3100" b="1" dirty="0">
                <a:solidFill>
                  <a:schemeClr val="tx1"/>
                </a:solidFill>
              </a:rPr>
            </a:br>
            <a:r>
              <a:rPr lang="sr-Latn-RS" sz="2200" b="1" dirty="0">
                <a:solidFill>
                  <a:schemeClr val="tx1"/>
                </a:solidFill>
              </a:rPr>
              <a:t>23. avgust 1933.</a:t>
            </a:r>
            <a:br>
              <a:rPr lang="sr-Latn-RS" sz="2200" b="1" dirty="0">
                <a:solidFill>
                  <a:schemeClr val="tx1"/>
                </a:solidFill>
              </a:rPr>
            </a:b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E774B-DD09-4A06-AC02-D5AD7CFA1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61" y="1970264"/>
            <a:ext cx="5310506" cy="4178868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U Beogradu je telo bilo izloženo u Svečanoj sali Jevrejskog doma, </a:t>
            </a:r>
            <a:r>
              <a:rPr lang="en-US" b="1" dirty="0">
                <a:solidFill>
                  <a:schemeClr val="tx1"/>
                </a:solidFill>
              </a:rPr>
              <a:t>a </a:t>
            </a:r>
            <a:r>
              <a:rPr lang="en-US" b="1" dirty="0" err="1">
                <a:solidFill>
                  <a:schemeClr val="tx1"/>
                </a:solidFill>
              </a:rPr>
              <a:t>kraj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odra</a:t>
            </a:r>
            <a:r>
              <a:rPr lang="en-US" b="1" dirty="0">
                <a:solidFill>
                  <a:schemeClr val="tx1"/>
                </a:solidFill>
              </a:rPr>
              <a:t> je </a:t>
            </a:r>
            <a:r>
              <a:rPr lang="en-US" b="1" dirty="0" err="1">
                <a:solidFill>
                  <a:schemeClr val="tx1"/>
                </a:solidFill>
              </a:rPr>
              <a:t>celu</a:t>
            </a:r>
            <a:r>
              <a:rPr lang="en-US" b="1" dirty="0">
                <a:solidFill>
                  <a:schemeClr val="tx1"/>
                </a:solidFill>
              </a:rPr>
              <a:t> no</a:t>
            </a:r>
            <a:r>
              <a:rPr lang="sr-Latn-RS" b="1" dirty="0">
                <a:solidFill>
                  <a:schemeClr val="tx1"/>
                </a:solidFill>
              </a:rPr>
              <a:t>ć dežurala počasna </a:t>
            </a:r>
            <a:r>
              <a:rPr lang="en-US" b="1" dirty="0" smtClean="0">
                <a:solidFill>
                  <a:schemeClr val="tx1"/>
                </a:solidFill>
              </a:rPr>
              <a:t>s</a:t>
            </a:r>
            <a:r>
              <a:rPr lang="sr-Latn-RS" b="1" dirty="0" smtClean="0">
                <a:solidFill>
                  <a:schemeClr val="tx1"/>
                </a:solidFill>
              </a:rPr>
              <a:t>traža</a:t>
            </a:r>
            <a:endParaRPr lang="sr-Latn-RS" b="1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Opelu su prisustvovali kraljev izaslanik Leko sa dvorskim ministrima, predstavnici Vlade i Narodnog predsedništva, članovi Jevrejske opštine i jevrejskih društava i brojni građani</a:t>
            </a:r>
          </a:p>
          <a:p>
            <a:r>
              <a:rPr lang="sr-Latn-RS" b="1" dirty="0">
                <a:solidFill>
                  <a:schemeClr val="tx1"/>
                </a:solidFill>
              </a:rPr>
              <a:t>Oproštajni govor su držali rabin dr Isak Alkalaj, Moric Demajo, član Uprave Jevrejske opštine, i Pavle Vinterštajn, u ime beogradskih Aškenaza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0C2BABB0-13EE-4BB8-8D7A-0EF7624CA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33" t="33838" r="19497" b="22145"/>
          <a:stretch/>
        </p:blipFill>
        <p:spPr>
          <a:xfrm>
            <a:off x="5875376" y="1617925"/>
            <a:ext cx="6156604" cy="465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1142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BD1264-66F8-4FE5-8C77-FAA99DE6D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98" y="1353425"/>
            <a:ext cx="5863905" cy="1295400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Na putu ka groblju povorka se zaustavila pred Jugoslovenskom udruženom bankom u ulici Kralja Petra, a govor je držao Makso Antonić, direktor banke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9A163D-95E2-4831-9FF9-256E2CE3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57" t="17003" r="38624" b="21957"/>
          <a:stretch/>
        </p:blipFill>
        <p:spPr>
          <a:xfrm>
            <a:off x="7373923" y="0"/>
            <a:ext cx="4818077" cy="6870536"/>
          </a:xfrm>
          <a:prstGeom prst="rect">
            <a:avLst/>
          </a:prstGeom>
        </p:spPr>
      </p:pic>
      <p:pic>
        <p:nvPicPr>
          <p:cNvPr id="1030" name="Picture 6" descr="REFORMATORSKA INTERPOLACIJA U BEOGRADSKOM URBANOM TKIVU: JUGOSLOVENSKA  UDRUŽENA BANKA (1929-1931) ARHITEKTE HUGA ERLIHA*">
            <a:extLst>
              <a:ext uri="{FF2B5EF4-FFF2-40B4-BE49-F238E27FC236}">
                <a16:creationId xmlns="" xmlns:a16="http://schemas.microsoft.com/office/drawing/2014/main" id="{200B2EC3-821A-4105-89F8-F9121487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7" y="3205959"/>
            <a:ext cx="2471540" cy="363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425449-28BA-468A-A8CB-C7DFE7C3D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81" t="6605" r="23692" b="45199"/>
          <a:stretch/>
        </p:blipFill>
        <p:spPr>
          <a:xfrm>
            <a:off x="2794620" y="4328369"/>
            <a:ext cx="4449169" cy="25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0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A90F93-A14E-40FB-A639-CDF05DC32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16" t="27778" r="15500" b="6519"/>
          <a:stretch/>
        </p:blipFill>
        <p:spPr>
          <a:xfrm>
            <a:off x="0" y="0"/>
            <a:ext cx="64636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AAEC51B-1E4D-4227-92EF-F1EB02875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34" t="27639" r="16328" b="7917"/>
          <a:stretch/>
        </p:blipFill>
        <p:spPr>
          <a:xfrm>
            <a:off x="6463665" y="0"/>
            <a:ext cx="5728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45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AA283C-9EA8-431E-AB45-4CC89FE3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95510"/>
            <a:ext cx="11634470" cy="12808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Testament Bencijona Bulija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sastavljen u Beču 17. avgusta 1933.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A7F6E7-0973-4414-B675-45B013CA6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080" t="24115" r="22489" b="8240"/>
          <a:stretch/>
        </p:blipFill>
        <p:spPr>
          <a:xfrm>
            <a:off x="1925225" y="1475103"/>
            <a:ext cx="9191893" cy="489642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19614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8621DD-7DC6-421A-91AC-256E6360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990" y="309150"/>
            <a:ext cx="4097302" cy="767810"/>
          </a:xfrm>
        </p:spPr>
        <p:txBody>
          <a:bodyPr>
            <a:normAutofit/>
          </a:bodyPr>
          <a:lstStyle/>
          <a:p>
            <a:r>
              <a:rPr lang="sr-Latn-RS" sz="3200" b="1" dirty="0">
                <a:solidFill>
                  <a:schemeClr val="tx1"/>
                </a:solidFill>
              </a:rPr>
              <a:t>Vila Benciona Bulija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6BDCE5-6816-4DCE-87D6-8BD5FC3A1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1" y="1264918"/>
            <a:ext cx="6035040" cy="2372362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Plac-vinograd sa zgradama u Ljutice Bogdana 25, od 12.174 mkv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Projektant Mihailo Belić, 1928.</a:t>
            </a:r>
          </a:p>
          <a:p>
            <a:r>
              <a:rPr lang="sr-Latn-RS" b="1" dirty="0">
                <a:solidFill>
                  <a:schemeClr val="tx1"/>
                </a:solidFill>
              </a:rPr>
              <a:t>Vila i sporedne zgrade danas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su</a:t>
            </a:r>
            <a:r>
              <a:rPr lang="sr-Latn-RS" b="1" dirty="0">
                <a:solidFill>
                  <a:schemeClr val="tx1"/>
                </a:solidFill>
              </a:rPr>
              <a:t> deo bolnice „Dragiša Mišović“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6A10A1-E286-40F7-BDDA-29E238041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0" t="19588" r="28980" b="6514"/>
          <a:stretch/>
        </p:blipFill>
        <p:spPr>
          <a:xfrm>
            <a:off x="7169678" y="0"/>
            <a:ext cx="5022322" cy="3511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4073979-A7C7-4E70-8F4E-865AD39E4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013" t="18017" r="40696" b="7509"/>
          <a:stretch/>
        </p:blipFill>
        <p:spPr>
          <a:xfrm>
            <a:off x="1387763" y="4094307"/>
            <a:ext cx="1814460" cy="2216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B6D5EE1-D33E-46CA-B96A-B12D1745DF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01" t="19519" r="28853" b="9010"/>
          <a:stretch/>
        </p:blipFill>
        <p:spPr>
          <a:xfrm>
            <a:off x="7165964" y="3511008"/>
            <a:ext cx="5026036" cy="3383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63DFBC4-50EE-488F-A1D9-D86481946A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000" t="20148" r="45417" b="30623"/>
          <a:stretch/>
        </p:blipFill>
        <p:spPr>
          <a:xfrm>
            <a:off x="229783" y="3429000"/>
            <a:ext cx="1118540" cy="2190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2816A8-8673-44E2-BDA9-3029DA557E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16" t="17334" r="28834" b="15408"/>
          <a:stretch/>
        </p:blipFill>
        <p:spPr>
          <a:xfrm>
            <a:off x="3241664" y="4431701"/>
            <a:ext cx="3831843" cy="24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60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795B0D-93DE-473D-9A43-7726EA33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99915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tx1"/>
                </a:solidFill>
              </a:rPr>
              <a:t>Kuća Jakova Čelebonovića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ul. Vuka Karadžića 18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F3053A-49F6-4087-A920-4DF9AE160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86" y="1913890"/>
            <a:ext cx="5021263" cy="2325282"/>
          </a:xfrm>
        </p:spPr>
        <p:txBody>
          <a:bodyPr/>
          <a:lstStyle/>
          <a:p>
            <a:r>
              <a:rPr lang="sr-Latn-RS" b="1" dirty="0">
                <a:solidFill>
                  <a:schemeClr val="tx1"/>
                </a:solidFill>
              </a:rPr>
              <a:t>Podignuta između 1927. i 1929.</a:t>
            </a:r>
          </a:p>
          <a:p>
            <a:r>
              <a:rPr lang="sr-Latn-RS" b="1" dirty="0">
                <a:solidFill>
                  <a:schemeClr val="tx1"/>
                </a:solidFill>
              </a:rPr>
              <a:t>Mihailo Belić i Nikola Krasnov</a:t>
            </a:r>
          </a:p>
          <a:p>
            <a:r>
              <a:rPr lang="sr-Latn-RS" b="1" dirty="0">
                <a:solidFill>
                  <a:schemeClr val="tx1"/>
                </a:solidFill>
              </a:rPr>
              <a:t>Od 1950. Muzej primenjene umetnosti</a:t>
            </a:r>
          </a:p>
          <a:p>
            <a:r>
              <a:rPr lang="sr-Latn-RS" b="1" dirty="0">
                <a:solidFill>
                  <a:schemeClr val="tx1"/>
                </a:solidFill>
              </a:rPr>
              <a:t>Spomenik kulture 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F79AC0-5EEC-40E2-96DB-C5B41B7F2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156" y="1847850"/>
            <a:ext cx="6517922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O MUZEJU - Muzej primenjene umetnosti BeogradMuzej primenjene umetnosti  Beograd">
            <a:extLst>
              <a:ext uri="{FF2B5EF4-FFF2-40B4-BE49-F238E27FC236}">
                <a16:creationId xmlns="" xmlns:a16="http://schemas.microsoft.com/office/drawing/2014/main" id="{B7E3205B-4137-4A8D-8CD6-E6C53BBE4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60" y="3653945"/>
            <a:ext cx="4532153" cy="2960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92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294F11-74E4-412D-96FE-B50F58CC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976535"/>
            <a:ext cx="5095875" cy="1280890"/>
          </a:xfrm>
        </p:spPr>
        <p:txBody>
          <a:bodyPr>
            <a:noAutofit/>
          </a:bodyPr>
          <a:lstStyle/>
          <a:p>
            <a:r>
              <a:rPr lang="sr-Latn-RS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Žalba Davida Bulija </a:t>
            </a:r>
            <a:r>
              <a:rPr lang="sr-Latn-R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sr-Latn-R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sr-Latn-R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protiv Skupa crkveno-školske jevrejske opštine, 1878.</a:t>
            </a:r>
            <a:endParaRPr lang="en-US" sz="20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916BE2-6BDD-4F32-9443-8E32D5B58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1" y="2628901"/>
            <a:ext cx="6238874" cy="2495550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David Buli se žalio ministru prosvete i crkvenih dela protiv Skupa crkveno-školske jevrejske opštine koji ga je kaznio zbog nedolaženja na sednice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Crkveno-školska jevrejska opština je izvestila Upravu varoši Beograda da je Buli kažnjen prema zakonu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0D250A-AB86-44C0-9F51-52AE21E82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4" t="13924" r="40499" b="27778"/>
          <a:stretch/>
        </p:blipFill>
        <p:spPr>
          <a:xfrm>
            <a:off x="6981826" y="1"/>
            <a:ext cx="5210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75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DD471A-C9C9-4E00-942F-449E58A47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3384868" cy="3777622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13F22D-4D1A-4036-B9A2-51A514E47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" t="13805" r="-548" b="7917"/>
          <a:stretch/>
        </p:blipFill>
        <p:spPr>
          <a:xfrm>
            <a:off x="209550" y="1489703"/>
            <a:ext cx="12077700" cy="536829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38D0AFD-D445-408C-8EE6-F1979B3F614B}"/>
              </a:ext>
            </a:extLst>
          </p:cNvPr>
          <p:cNvSpPr txBox="1">
            <a:spLocks/>
          </p:cNvSpPr>
          <p:nvPr/>
        </p:nvSpPr>
        <p:spPr>
          <a:xfrm>
            <a:off x="209550" y="243840"/>
            <a:ext cx="11982450" cy="132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Latn-RS" b="1" dirty="0">
                <a:solidFill>
                  <a:schemeClr val="tx1"/>
                </a:solidFill>
              </a:rPr>
              <a:t>Plac sa zgradom u Nikole Spasića 4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K</a:t>
            </a:r>
            <a:r>
              <a:rPr lang="sr-Latn-RS" b="1" dirty="0">
                <a:solidFill>
                  <a:schemeClr val="tx1"/>
                </a:solidFill>
              </a:rPr>
              <a:t>afana „Trgovačka kasina“ u Cara Lazara</a:t>
            </a:r>
            <a:r>
              <a:rPr lang="en-US" b="1" dirty="0">
                <a:solidFill>
                  <a:schemeClr val="tx1"/>
                </a:solidFill>
              </a:rPr>
              <a:t> 7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L</a:t>
            </a:r>
            <a:r>
              <a:rPr lang="sr-Latn-RS" b="1" dirty="0">
                <a:solidFill>
                  <a:schemeClr val="tx1"/>
                </a:solidFill>
              </a:rPr>
              <a:t>okal u Kralja Petra 16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Robni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magazin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sr-Latn-RS" b="1" dirty="0">
              <a:solidFill>
                <a:schemeClr val="tx1"/>
              </a:solidFill>
            </a:endParaRPr>
          </a:p>
          <a:p>
            <a:pPr algn="ctr"/>
            <a:endParaRPr lang="sr-Latn-RS" b="1" dirty="0">
              <a:solidFill>
                <a:schemeClr val="tx1"/>
              </a:solidFill>
            </a:endParaRPr>
          </a:p>
          <a:p>
            <a:pPr algn="ctr"/>
            <a:endParaRPr lang="sr-Latn-RS" b="1" dirty="0">
              <a:solidFill>
                <a:schemeClr val="tx1"/>
              </a:solidFill>
            </a:endParaRPr>
          </a:p>
          <a:p>
            <a:pPr algn="ctr"/>
            <a:endParaRPr lang="sr-Latn-R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="" xmlns:a16="http://schemas.microsoft.com/office/drawing/2014/main" id="{79762149-62F0-4827-97DE-AF8FC39E0306}"/>
              </a:ext>
            </a:extLst>
          </p:cNvPr>
          <p:cNvSpPr/>
          <p:nvPr/>
        </p:nvSpPr>
        <p:spPr>
          <a:xfrm rot="3107937">
            <a:off x="7335520" y="4021462"/>
            <a:ext cx="254000" cy="550538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805F1618-C2AF-4A52-972E-434164A39061}"/>
              </a:ext>
            </a:extLst>
          </p:cNvPr>
          <p:cNvSpPr/>
          <p:nvPr/>
        </p:nvSpPr>
        <p:spPr>
          <a:xfrm rot="3107937">
            <a:off x="821372" y="3398047"/>
            <a:ext cx="254000" cy="5505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322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AC95BF-D2EB-443C-8C11-3C9C37557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4" t="22814" r="24250" b="10224"/>
          <a:stretch/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2F1DA9-FCED-41E6-A838-CC75F1568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84" t="23194" r="30234" b="14167"/>
          <a:stretch/>
        </p:blipFill>
        <p:spPr>
          <a:xfrm>
            <a:off x="6486525" y="0"/>
            <a:ext cx="577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53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0024C-954F-41C1-906E-9C7B2FD3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51" y="569967"/>
            <a:ext cx="9732962" cy="1280890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tx1"/>
                </a:solidFill>
              </a:rPr>
              <a:t>Robni magazin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ul. Kralja Petra </a:t>
            </a:r>
            <a:r>
              <a:rPr lang="en-US" sz="2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99D750-9901-46BA-95F2-DF7A3C412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87" y="1990724"/>
            <a:ext cx="6934199" cy="4010026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Projektant, izvođač, građevinski inženjer i preduzimač Viktor Azrijel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Podignut 1907. godine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Podrum, prodajni prostor – prizemlje, međusprat i sprat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Prva izložba nameštaja 1925. godine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Do 1958. je bio u Fondu Bencion i Matilda Buli</a:t>
            </a:r>
          </a:p>
          <a:p>
            <a:r>
              <a:rPr lang="sr-Latn-RS" b="1" dirty="0">
                <a:solidFill>
                  <a:schemeClr val="tx1"/>
                </a:solidFill>
              </a:rPr>
              <a:t>1966. godine zgrada je nacionalizovana, sada u vlasništvu Jevrejske opštine Beograd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Proglašena za kulturno dobro</a:t>
            </a:r>
          </a:p>
          <a:p>
            <a:endParaRPr lang="sr-Latn-R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FFD5964D-1CA4-4F30-9C0A-B49E3D78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0"/>
            <a:ext cx="4337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25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912F42-3D86-4886-BE9B-86AB9CECE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29487" cy="68579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1568F40-8A33-4508-9CAE-7577F04B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7" y="0"/>
            <a:ext cx="4862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E10680-DECE-4635-AADB-8A594DC3C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83" t="19407" r="38750" b="12620"/>
          <a:stretch/>
        </p:blipFill>
        <p:spPr>
          <a:xfrm>
            <a:off x="10407101" y="4267200"/>
            <a:ext cx="1784899" cy="25908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07197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AA283C-9EA8-431E-AB45-4CC89FE3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65" y="76200"/>
            <a:ext cx="11634470" cy="12046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Plac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zgradom</a:t>
            </a: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ul. </a:t>
            </a:r>
            <a:r>
              <a:rPr lang="en-US" sz="2000" b="1" dirty="0" err="1">
                <a:solidFill>
                  <a:schemeClr val="tx1"/>
                </a:solidFill>
              </a:rPr>
              <a:t>Kralja</a:t>
            </a:r>
            <a:r>
              <a:rPr lang="en-US" sz="2000" b="1" dirty="0">
                <a:solidFill>
                  <a:schemeClr val="tx1"/>
                </a:solidFill>
              </a:rPr>
              <a:t> Petra 31</a:t>
            </a:r>
          </a:p>
        </p:txBody>
      </p:sp>
      <p:pic>
        <p:nvPicPr>
          <p:cNvPr id="8" name="Picture 7" descr="A picture containing outdoor, building, sky, old&#10;&#10;Description automatically generated">
            <a:extLst>
              <a:ext uri="{FF2B5EF4-FFF2-40B4-BE49-F238E27FC236}">
                <a16:creationId xmlns="" xmlns:a16="http://schemas.microsoft.com/office/drawing/2014/main" id="{455C3176-44D6-4ACF-8DBE-CBE294B2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69" y="1143000"/>
            <a:ext cx="7925862" cy="5446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Arrow: Down 8">
            <a:extLst>
              <a:ext uri="{FF2B5EF4-FFF2-40B4-BE49-F238E27FC236}">
                <a16:creationId xmlns="" xmlns:a16="http://schemas.microsoft.com/office/drawing/2014/main" id="{417BF331-1302-4057-B636-DD843CC3EB1B}"/>
              </a:ext>
            </a:extLst>
          </p:cNvPr>
          <p:cNvSpPr/>
          <p:nvPr/>
        </p:nvSpPr>
        <p:spPr>
          <a:xfrm rot="1330484" flipH="1">
            <a:off x="8029574" y="3661457"/>
            <a:ext cx="219075" cy="409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99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AA283C-9EA8-431E-AB45-4CC89FE3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24110"/>
            <a:ext cx="11634470" cy="12808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Hartije</a:t>
            </a:r>
            <a:r>
              <a:rPr lang="en-US" sz="2800" b="1" dirty="0">
                <a:solidFill>
                  <a:schemeClr val="tx1"/>
                </a:solidFill>
              </a:rPr>
              <a:t> od </a:t>
            </a:r>
            <a:r>
              <a:rPr lang="en-US" sz="2800" b="1" dirty="0" err="1">
                <a:solidFill>
                  <a:schemeClr val="tx1"/>
                </a:solidFill>
              </a:rPr>
              <a:t>vrednosti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D460EEE-9D1E-4CDF-8BAB-A80D19B08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22458" r="25333" b="10518"/>
          <a:stretch/>
        </p:blipFill>
        <p:spPr>
          <a:xfrm>
            <a:off x="1819928" y="1492562"/>
            <a:ext cx="8552144" cy="511778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6827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383CB7-E641-4DE1-A7E0-9F8A0744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1" y="624110"/>
            <a:ext cx="10024157" cy="128089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Ku</a:t>
            </a:r>
            <a:r>
              <a:rPr lang="sr-Latn-RS" sz="2800" b="1" dirty="0">
                <a:solidFill>
                  <a:schemeClr val="tx1"/>
                </a:solidFill>
              </a:rPr>
              <a:t>ćna pokretnost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4AD972A-0995-4BA8-8E34-ADAEC7833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23" t="28991" r="24592" b="20588"/>
          <a:stretch/>
        </p:blipFill>
        <p:spPr>
          <a:xfrm>
            <a:off x="1120091" y="1724023"/>
            <a:ext cx="9951817" cy="4705352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60055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61EB0D-7684-459A-8ABF-0CDA15924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624110"/>
            <a:ext cx="10923587" cy="12808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Nasledstvo Mazal Matilde Buli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FF4121-4E75-4596-8A85-2C7ECB61D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2583" t="29037" r="25584" b="30667"/>
          <a:stretch/>
        </p:blipFill>
        <p:spPr>
          <a:xfrm>
            <a:off x="679277" y="2048510"/>
            <a:ext cx="10833446" cy="397129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33782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4DDF9E-1591-49B1-9B33-C4B291BC0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24110"/>
            <a:ext cx="10587037" cy="12808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Naledstvo Sarine Ruso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- sestra Matilde Buli</a:t>
            </a:r>
            <a:br>
              <a:rPr lang="sr-Latn-RS" sz="20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- žena Davida Rusoa, bankara i direktora Beogradske banke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5633BE-B437-4A70-925D-00341788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000" t="37629" r="26500" b="51260"/>
          <a:stretch/>
        </p:blipFill>
        <p:spPr>
          <a:xfrm>
            <a:off x="1666875" y="3181497"/>
            <a:ext cx="7104963" cy="1857228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971108-FB4C-45D4-BA4B-683CC68E4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84" t="45000" r="59666" b="27778"/>
          <a:stretch/>
        </p:blipFill>
        <p:spPr>
          <a:xfrm>
            <a:off x="8910636" y="2057400"/>
            <a:ext cx="2993232" cy="39909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417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2BA394-3088-44B4-94B2-5164C88FD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624110"/>
            <a:ext cx="945832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Nasledstvo bratanaca Edija, Monija i Miše, brata dr Morica, sestre Sofije, sestričine Matilde Štrasberg, rođ. Albala, sestrića Isidora Albala, Rajka Rusoa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14D6FB-3C0E-4745-A6AF-998A398CD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265" t="31111" r="25234" b="41944"/>
          <a:stretch/>
        </p:blipFill>
        <p:spPr>
          <a:xfrm>
            <a:off x="820899" y="2362201"/>
            <a:ext cx="10683713" cy="25908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6110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151229-6EA1-49E7-8290-00641776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695" y="614585"/>
            <a:ext cx="3732056" cy="128089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sr-Latn-RS" sz="3100" b="1" dirty="0">
                <a:solidFill>
                  <a:schemeClr val="tx1"/>
                </a:solidFill>
              </a:rPr>
              <a:t>Sol Solči Buli </a:t>
            </a: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200" b="1" dirty="0">
                <a:solidFill>
                  <a:schemeClr val="tx1"/>
                </a:solidFill>
              </a:rPr>
              <a:t>(1851-1907)</a:t>
            </a:r>
            <a:r>
              <a:rPr lang="en-GB" sz="2800" dirty="0">
                <a:solidFill>
                  <a:schemeClr val="tx1"/>
                </a:solidFill>
              </a:rPr>
              <a:t/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7F1AA0D-FC3D-4312-B8CE-07D1BBA81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47" y="2105025"/>
            <a:ext cx="5444644" cy="3777622"/>
          </a:xfrm>
        </p:spPr>
        <p:txBody>
          <a:bodyPr>
            <a:normAutofit/>
          </a:bodyPr>
          <a:lstStyle/>
          <a:p>
            <a:endParaRPr lang="sr-Latn-RS" sz="1600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Žena Davida Bulija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Potpredsednica Jevrejskog ženskog društva 1874-1880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Predsednica Jevrejskog ženskog društva      1880-1890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Potpredsednica Jevrejskog ženskog društva 1890-1907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picture containing text, old, black, white&#10;&#10;Description automatically generated">
            <a:extLst>
              <a:ext uri="{FF2B5EF4-FFF2-40B4-BE49-F238E27FC236}">
                <a16:creationId xmlns="" xmlns:a16="http://schemas.microsoft.com/office/drawing/2014/main" id="{2A7CC0AD-A451-44EB-86D3-33C31F717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 b="27617"/>
          <a:stretch/>
        </p:blipFill>
        <p:spPr>
          <a:xfrm>
            <a:off x="6091916" y="10"/>
            <a:ext cx="610008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08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CB4187-CCBF-4D03-A6C1-714336AB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624110"/>
            <a:ext cx="10315575" cy="12808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Naledstvo raznih društava i jevrejskih opština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80FDDB5-A547-4FB7-A727-1E44967D9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718" t="22639" r="25156" b="30972"/>
          <a:stretch/>
        </p:blipFill>
        <p:spPr>
          <a:xfrm>
            <a:off x="1049689" y="1905000"/>
            <a:ext cx="10092621" cy="4171951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5896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6DFAC0-993B-415C-BF05-D06DE8DF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1" y="414560"/>
            <a:ext cx="11355069" cy="12808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„Fond Benciona i Matilde Buli – 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800" b="1" dirty="0">
                <a:solidFill>
                  <a:schemeClr val="tx1"/>
                </a:solidFill>
              </a:rPr>
              <a:t>u spomen njihovih roditelja“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388D06-162B-4002-96F9-1E953B070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38" y="2298386"/>
            <a:ext cx="5601970" cy="3219450"/>
          </a:xfrm>
        </p:spPr>
        <p:txBody>
          <a:bodyPr/>
          <a:lstStyle/>
          <a:p>
            <a:r>
              <a:rPr lang="sr-Latn-RS" b="1" dirty="0">
                <a:solidFill>
                  <a:schemeClr val="tx1"/>
                </a:solidFill>
              </a:rPr>
              <a:t>Po smtri žene Matilde da se osnuju dva fonda pod ovim imenom</a:t>
            </a:r>
          </a:p>
          <a:p>
            <a:r>
              <a:rPr lang="sr-Latn-RS" b="1" dirty="0">
                <a:solidFill>
                  <a:schemeClr val="tx1"/>
                </a:solidFill>
              </a:rPr>
              <a:t>Jedan pri Beogradskom univerzitetu (upravlja Univerzitetski </a:t>
            </a:r>
            <a:r>
              <a:rPr lang="sr-Latn-RS" b="1" dirty="0" smtClean="0">
                <a:solidFill>
                  <a:schemeClr val="tx1"/>
                </a:solidFill>
              </a:rPr>
              <a:t>s</a:t>
            </a:r>
            <a:r>
              <a:rPr lang="en-US" b="1" dirty="0" smtClean="0">
                <a:solidFill>
                  <a:schemeClr val="tx1"/>
                </a:solidFill>
              </a:rPr>
              <a:t>a</a:t>
            </a:r>
            <a:r>
              <a:rPr lang="sr-Latn-RS" b="1" dirty="0" smtClean="0">
                <a:solidFill>
                  <a:schemeClr val="tx1"/>
                </a:solidFill>
              </a:rPr>
              <a:t>vet</a:t>
            </a:r>
            <a:r>
              <a:rPr lang="sr-Latn-RS" b="1" dirty="0">
                <a:solidFill>
                  <a:schemeClr val="tx1"/>
                </a:solidFill>
              </a:rPr>
              <a:t>), 1/3 unovčene zaostavštine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Drugi, 2/3 za potrebe Jevrejske sefardske opštine, jevrejskog društva „Potpora“, Društvu staraca i starica mojsijeve vere, Srpsko-jevrejskom pevačkom društvu</a:t>
            </a:r>
          </a:p>
          <a:p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Bio jednom jedan dvor - Kapetan Mišino zdanje - ČASOPIS KUŠ!">
            <a:extLst>
              <a:ext uri="{FF2B5EF4-FFF2-40B4-BE49-F238E27FC236}">
                <a16:creationId xmlns="" xmlns:a16="http://schemas.microsoft.com/office/drawing/2014/main" id="{1CC49919-27FA-48C1-9C89-8DE7CD5F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79" y="1905000"/>
            <a:ext cx="5711494" cy="4006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284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8AEF98-2FDA-4428-B904-411BB58E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84779"/>
            <a:ext cx="11849099" cy="1280890"/>
          </a:xfrm>
        </p:spPr>
        <p:txBody>
          <a:bodyPr/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Grobnica porodice Buli</a:t>
            </a:r>
            <a:r>
              <a:rPr lang="sr-Latn-RS" b="1" dirty="0">
                <a:solidFill>
                  <a:schemeClr val="tx1"/>
                </a:solidFill>
              </a:rPr>
              <a:t/>
            </a:r>
            <a:br>
              <a:rPr lang="sr-Latn-RS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Sefardsko groblje u Beogradu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916B3B-3659-438C-B2F8-C215F7512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29569"/>
            <a:ext cx="5610225" cy="4109717"/>
          </a:xfrm>
        </p:spPr>
        <p:txBody>
          <a:bodyPr>
            <a:normAutofit/>
          </a:bodyPr>
          <a:lstStyle/>
          <a:p>
            <a:r>
              <a:rPr lang="sr-Latn-RS" b="1" dirty="0">
                <a:solidFill>
                  <a:schemeClr val="tx1"/>
                </a:solidFill>
              </a:rPr>
              <a:t>Kamenorezačka radionica Vulkan i Nojbrun iz Beča (</a:t>
            </a:r>
            <a:r>
              <a:rPr lang="en-GB" b="1" dirty="0" err="1">
                <a:solidFill>
                  <a:schemeClr val="tx1"/>
                </a:solidFill>
              </a:rPr>
              <a:t>Wulkan</a:t>
            </a:r>
            <a:r>
              <a:rPr lang="en-GB" b="1" dirty="0">
                <a:solidFill>
                  <a:schemeClr val="tx1"/>
                </a:solidFill>
              </a:rPr>
              <a:t> &amp; </a:t>
            </a:r>
            <a:r>
              <a:rPr lang="en-GB" b="1" dirty="0" err="1">
                <a:solidFill>
                  <a:schemeClr val="tx1"/>
                </a:solidFill>
              </a:rPr>
              <a:t>Neubrunn</a:t>
            </a:r>
            <a:r>
              <a:rPr lang="en-GB" b="1" dirty="0">
                <a:solidFill>
                  <a:schemeClr val="tx1"/>
                </a:solidFill>
              </a:rPr>
              <a:t> Wien</a:t>
            </a:r>
            <a:r>
              <a:rPr lang="sr-Latn-RS" b="1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sr-Latn-RS" b="1" dirty="0">
                <a:solidFill>
                  <a:schemeClr val="tx1"/>
                </a:solidFill>
              </a:rPr>
              <a:t>Na centralnom spomeniku je uklesano – Edija Buli, predsednik Jevrejske opštine i Narodni poslanik 1843-1907 i Merkuša E. Buli, bivša predsednica Jevrejskog ženskog društva 1835-1934</a:t>
            </a:r>
          </a:p>
          <a:p>
            <a:pPr algn="l"/>
            <a:r>
              <a:rPr lang="sr-Latn-RS" b="1" dirty="0">
                <a:solidFill>
                  <a:schemeClr val="tx1"/>
                </a:solidFill>
              </a:rPr>
              <a:t>Na hebrejskom – Ovde je sahranjen stari i poštovani rabin Jedidija Jakov de Buli, umro je dana 7. </a:t>
            </a:r>
            <a:r>
              <a:rPr lang="sr-Latn-RS" b="1" dirty="0" smtClean="0">
                <a:solidFill>
                  <a:schemeClr val="tx1"/>
                </a:solidFill>
              </a:rPr>
              <a:t>tirš</a:t>
            </a:r>
            <a:r>
              <a:rPr lang="en-US" b="1" dirty="0" err="1" smtClean="0">
                <a:solidFill>
                  <a:schemeClr val="tx1"/>
                </a:solidFill>
              </a:rPr>
              <a:t>i</a:t>
            </a:r>
            <a:r>
              <a:rPr lang="sr-Latn-RS" b="1" dirty="0" smtClean="0">
                <a:solidFill>
                  <a:schemeClr val="tx1"/>
                </a:solidFill>
              </a:rPr>
              <a:t>a </a:t>
            </a:r>
            <a:r>
              <a:rPr lang="sr-Latn-RS" b="1" dirty="0">
                <a:solidFill>
                  <a:schemeClr val="tx1"/>
                </a:solidFill>
              </a:rPr>
              <a:t>5667. u 77 godini života, neka mu duša bude vezana u snop živih</a:t>
            </a:r>
          </a:p>
        </p:txBody>
      </p:sp>
      <p:pic>
        <p:nvPicPr>
          <p:cNvPr id="7" name="Picture 6" descr="A picture containing outdoor, tree, area&#10;&#10;Description automatically generated">
            <a:extLst>
              <a:ext uri="{FF2B5EF4-FFF2-40B4-BE49-F238E27FC236}">
                <a16:creationId xmlns="" xmlns:a16="http://schemas.microsoft.com/office/drawing/2014/main" id="{4F18818F-1425-45BF-844A-6FCC93701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1256119"/>
            <a:ext cx="6296024" cy="464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9812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8AEF98-2FDA-4428-B904-411BB58E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184779"/>
            <a:ext cx="11849099" cy="1280890"/>
          </a:xfrm>
        </p:spPr>
        <p:txBody>
          <a:bodyPr/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Grobnica porodice Buli</a:t>
            </a:r>
            <a:r>
              <a:rPr lang="sr-Latn-RS" b="1" dirty="0">
                <a:solidFill>
                  <a:schemeClr val="tx1"/>
                </a:solidFill>
              </a:rPr>
              <a:t/>
            </a:r>
            <a:br>
              <a:rPr lang="sr-Latn-RS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Sefardsko groblje u Beogradu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916B3B-3659-438C-B2F8-C215F7512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70" y="1329943"/>
            <a:ext cx="5239385" cy="5178008"/>
          </a:xfrm>
        </p:spPr>
        <p:txBody>
          <a:bodyPr>
            <a:normAutofit/>
          </a:bodyPr>
          <a:lstStyle/>
          <a:p>
            <a:pPr algn="l"/>
            <a:r>
              <a:rPr lang="sr-Latn-RS" b="1" dirty="0">
                <a:solidFill>
                  <a:schemeClr val="tx1"/>
                </a:solidFill>
              </a:rPr>
              <a:t>Na spomeniku desno stoji – David Buli, trg. i narodni poslanik 1844-1907 i Solči Buli 1851-1907 (na postamentu na hebrejskom – Ovde je sahranjena žena slavna Sol Solči supruga nosioca titula Davida Jakova de Bulija koja je umrla 24. ava 5667, neka joj duša bude vezana u snop živih </a:t>
            </a:r>
          </a:p>
          <a:p>
            <a:pPr algn="l"/>
            <a:r>
              <a:rPr lang="sr-Latn-RS" b="1" dirty="0">
                <a:solidFill>
                  <a:schemeClr val="tx1"/>
                </a:solidFill>
              </a:rPr>
              <a:t>Na spomeniku levo stoji – Bencion E. Buli bankar, bivši predsednik Jevrejske opštine i Narodni poslanik 1867-1933, dr Henri Buli 1885-1948 i Ilza P. Buli 1903-1952 (na postamentu na hebrejskom – Jedan od dobročinitelja uzvišeni gospodar Bencion Jedidija de Buli, preminuo je sa dobrim imenom dana 21. ava 5693, neka mu duša bude vezana u snop živih </a:t>
            </a:r>
          </a:p>
        </p:txBody>
      </p:sp>
      <p:pic>
        <p:nvPicPr>
          <p:cNvPr id="5" name="Picture 4" descr="A picture containing outdoor, grass, tree, building&#10;&#10;Description automatically generated">
            <a:extLst>
              <a:ext uri="{FF2B5EF4-FFF2-40B4-BE49-F238E27FC236}">
                <a16:creationId xmlns="" xmlns:a16="http://schemas.microsoft.com/office/drawing/2014/main" id="{4F4982F8-5CA5-4E12-B617-79E697A7E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49" y="1465669"/>
            <a:ext cx="6542075" cy="4906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544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&#10;&#10;Description automatically generated">
            <a:extLst>
              <a:ext uri="{FF2B5EF4-FFF2-40B4-BE49-F238E27FC236}">
                <a16:creationId xmlns="" xmlns:a16="http://schemas.microsoft.com/office/drawing/2014/main" id="{BA34EAFC-FD54-4E90-BAF0-06136D361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20" y="1432561"/>
            <a:ext cx="6939280" cy="542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D79AA3F-61DA-447E-8E70-FC787C975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994" y="209229"/>
            <a:ext cx="10141585" cy="2178371"/>
          </a:xfrm>
        </p:spPr>
        <p:txBody>
          <a:bodyPr/>
          <a:lstStyle/>
          <a:p>
            <a:r>
              <a:rPr lang="sr-Latn-RS" b="1" dirty="0">
                <a:solidFill>
                  <a:schemeClr val="tx1"/>
                </a:solidFill>
              </a:rPr>
              <a:t>Ovde počivaju Matilda Edije Buli, Leja Lučija Edije Buli, Mika Edije Buli, Žak Davida Buli, Moric E. Buli</a:t>
            </a:r>
          </a:p>
          <a:p>
            <a:r>
              <a:rPr lang="sr-Latn-RS" b="1" dirty="0">
                <a:solidFill>
                  <a:schemeClr val="tx1"/>
                </a:solidFill>
              </a:rPr>
              <a:t>Ovde počiva Henri E. Buli rođen 22. jula 1885, umro 16. avgusta 1948. 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2" name="Picture 11" descr="A piece of paper with writing on it&#10;&#10;Description automatically generated with low confidence">
            <a:extLst>
              <a:ext uri="{FF2B5EF4-FFF2-40B4-BE49-F238E27FC236}">
                <a16:creationId xmlns="" xmlns:a16="http://schemas.microsoft.com/office/drawing/2014/main" id="{676B5182-30EB-4A74-8545-324B32F74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01"/>
          <a:stretch/>
        </p:blipFill>
        <p:spPr>
          <a:xfrm>
            <a:off x="2556510" y="3759200"/>
            <a:ext cx="2696210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close-up of a piece of paper&#10;&#10;Description automatically generated with medium confidence">
            <a:extLst>
              <a:ext uri="{FF2B5EF4-FFF2-40B4-BE49-F238E27FC236}">
                <a16:creationId xmlns="" xmlns:a16="http://schemas.microsoft.com/office/drawing/2014/main" id="{6B0DA4C5-D228-49F0-A3F7-EE838C72F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740304"/>
            <a:ext cx="3267076" cy="248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1630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2D8DBE-CFA0-432D-AEB2-76BC6CEDD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2133600"/>
            <a:ext cx="5967730" cy="2638425"/>
          </a:xfrm>
        </p:spPr>
        <p:txBody>
          <a:bodyPr/>
          <a:lstStyle/>
          <a:p>
            <a:r>
              <a:rPr lang="sr-Latn-RS" b="1" dirty="0">
                <a:solidFill>
                  <a:schemeClr val="tx1"/>
                </a:solidFill>
              </a:rPr>
              <a:t>Lea rođena 24 dana meseca teveta godine 5595</a:t>
            </a:r>
            <a:r>
              <a:rPr lang="en-US" b="1" dirty="0">
                <a:solidFill>
                  <a:schemeClr val="tx1"/>
                </a:solidFill>
              </a:rPr>
              <a:t>. (1835)</a:t>
            </a:r>
            <a:r>
              <a:rPr lang="sr-Latn-RS" b="1" dirty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umrla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sr-Latn-RS" b="1" dirty="0" smtClean="0">
                <a:solidFill>
                  <a:schemeClr val="tx1"/>
                </a:solidFill>
              </a:rPr>
              <a:t>dana </a:t>
            </a:r>
            <a:r>
              <a:rPr lang="sr-Latn-RS" b="1" dirty="0">
                <a:solidFill>
                  <a:schemeClr val="tx1"/>
                </a:solidFill>
              </a:rPr>
              <a:t>9. meseca nisana godine 5633.</a:t>
            </a:r>
            <a:r>
              <a:rPr lang="en-US" b="1" dirty="0">
                <a:solidFill>
                  <a:schemeClr val="tx1"/>
                </a:solidFill>
              </a:rPr>
              <a:t> (1873)</a:t>
            </a:r>
            <a:r>
              <a:rPr lang="sr-Latn-RS" b="1" dirty="0">
                <a:solidFill>
                  <a:schemeClr val="tx1"/>
                </a:solidFill>
              </a:rPr>
              <a:t> porođajni bolovi i rodila je muško, nje</a:t>
            </a:r>
            <a:r>
              <a:rPr lang="en-US" b="1" dirty="0">
                <a:solidFill>
                  <a:schemeClr val="tx1"/>
                </a:solidFill>
              </a:rPr>
              <a:t>n</a:t>
            </a:r>
            <a:r>
              <a:rPr lang="sr-Latn-RS" b="1" dirty="0">
                <a:solidFill>
                  <a:schemeClr val="tx1"/>
                </a:solidFill>
              </a:rPr>
              <a:t>a radost je postala tugom jer je dana 11. tog meseca predala svoju dušu u ruke Gospodara svega i otišla je u odmorišta, ostavila je svoga muža i svoju decu da uzdišu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building, outdoor, bell, gray&#10;&#10;Description automatically generated">
            <a:extLst>
              <a:ext uri="{FF2B5EF4-FFF2-40B4-BE49-F238E27FC236}">
                <a16:creationId xmlns="" xmlns:a16="http://schemas.microsoft.com/office/drawing/2014/main" id="{B965AD70-413B-4B54-B0DE-0EC1E78EC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80" y="0"/>
            <a:ext cx="56379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774395" y="829442"/>
            <a:ext cx="1362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3499" y="5576552"/>
            <a:ext cx="328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Preneseno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starog</a:t>
            </a:r>
            <a:r>
              <a:rPr lang="en-US" dirty="0" smtClean="0"/>
              <a:t> </a:t>
            </a:r>
            <a:r>
              <a:rPr lang="en-US" dirty="0" err="1" smtClean="0"/>
              <a:t>groblja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23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544509-AB27-4188-B436-00957643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323850"/>
            <a:ext cx="11908589" cy="95703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Portret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Jedidije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sr-Latn-RS" sz="2800" b="1" dirty="0">
                <a:solidFill>
                  <a:schemeClr val="tx1"/>
                </a:solidFill>
              </a:rPr>
              <a:t>Edije </a:t>
            </a:r>
            <a:r>
              <a:rPr lang="en-US" sz="2800" b="1" dirty="0" err="1">
                <a:solidFill>
                  <a:schemeClr val="tx1"/>
                </a:solidFill>
              </a:rPr>
              <a:t>Bulija</a:t>
            </a:r>
            <a:r>
              <a:rPr lang="en-US" sz="3100" b="1" dirty="0">
                <a:solidFill>
                  <a:schemeClr val="tx1"/>
                </a:solidFill>
              </a:rPr>
              <a:t/>
            </a:r>
            <a:br>
              <a:rPr lang="en-US" sz="3100" b="1" dirty="0">
                <a:solidFill>
                  <a:schemeClr val="tx1"/>
                </a:solidFill>
              </a:rPr>
            </a:br>
            <a:r>
              <a:rPr lang="en-US" sz="2000" b="1" dirty="0" err="1">
                <a:solidFill>
                  <a:schemeClr val="tx1"/>
                </a:solidFill>
              </a:rPr>
              <a:t>ulje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platnu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1904</a:t>
            </a:r>
            <a:r>
              <a:rPr lang="sr-Latn-RS" sz="2000" b="1" dirty="0">
                <a:solidFill>
                  <a:schemeClr val="tx1"/>
                </a:solidFill>
              </a:rPr>
              <a:t>.</a:t>
            </a:r>
            <a:endParaRPr lang="en-US" sz="2000" dirty="0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D652B6C8-308F-4CA6-AD91-064E4B8E4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" y="1407464"/>
            <a:ext cx="3608705" cy="5450536"/>
          </a:xfrm>
          <a:prstGeom prst="rect">
            <a:avLst/>
          </a:prstGeom>
        </p:spPr>
      </p:pic>
      <p:pic>
        <p:nvPicPr>
          <p:cNvPr id="7" name="Picture 6" descr="A picture containing text, shelf, book, indoor&#10;&#10;Description automatically generated">
            <a:extLst>
              <a:ext uri="{FF2B5EF4-FFF2-40B4-BE49-F238E27FC236}">
                <a16:creationId xmlns="" xmlns:a16="http://schemas.microsoft.com/office/drawing/2014/main" id="{41137C59-0AC9-4870-89B3-6B69FE6A1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89" y="1407464"/>
            <a:ext cx="3752849" cy="5452353"/>
          </a:xfrm>
          <a:prstGeom prst="rect">
            <a:avLst/>
          </a:prstGeom>
        </p:spPr>
      </p:pic>
      <p:pic>
        <p:nvPicPr>
          <p:cNvPr id="4" name="Picture 3" descr="A framed picture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6942448C-2157-44EF-AB5E-251FDFE58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052" y="1405649"/>
            <a:ext cx="3676864" cy="545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6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3920F43-0D20-4613-B1FE-28436BC7B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685" t="20213" r="27192" b="9357"/>
          <a:stretch/>
        </p:blipFill>
        <p:spPr>
          <a:xfrm>
            <a:off x="6767280" y="0"/>
            <a:ext cx="5561708" cy="6858000"/>
          </a:xfrm>
        </p:spPr>
      </p:pic>
      <p:sp>
        <p:nvSpPr>
          <p:cNvPr id="6" name="Content Placeholder 8">
            <a:extLst>
              <a:ext uri="{FF2B5EF4-FFF2-40B4-BE49-F238E27FC236}">
                <a16:creationId xmlns="" xmlns:a16="http://schemas.microsoft.com/office/drawing/2014/main" id="{D1C45DDA-02EC-4F4E-A2D0-0AE0AD8558A7}"/>
              </a:ext>
            </a:extLst>
          </p:cNvPr>
          <p:cNvSpPr txBox="1">
            <a:spLocks/>
          </p:cNvSpPr>
          <p:nvPr/>
        </p:nvSpPr>
        <p:spPr>
          <a:xfrm>
            <a:off x="880581" y="2025964"/>
            <a:ext cx="5886699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r-Latn-RS" sz="1600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Jevrejsko žensko društvo osavremenjuje svoj rad</a:t>
            </a:r>
          </a:p>
          <a:p>
            <a:r>
              <a:rPr lang="sr-Latn-RS" b="1" dirty="0">
                <a:solidFill>
                  <a:schemeClr val="tx1"/>
                </a:solidFill>
              </a:rPr>
              <a:t>Cilj Društva nije više samo pomoć porodiljama, već se ženska deca pomažu odećom i obućom</a:t>
            </a:r>
          </a:p>
          <a:p>
            <a:r>
              <a:rPr lang="sr-Latn-RS" b="1" dirty="0">
                <a:solidFill>
                  <a:schemeClr val="tx1"/>
                </a:solidFill>
              </a:rPr>
              <a:t>Jevrejske žene uspostavljaju blisku saradnju sa srpskim ženama i njihovim organizacijama</a:t>
            </a:r>
          </a:p>
          <a:p>
            <a:r>
              <a:rPr lang="sr-Latn-RS" b="1" dirty="0">
                <a:solidFill>
                  <a:schemeClr val="tx1"/>
                </a:solidFill>
              </a:rPr>
              <a:t>Aktivno učestvuju u društvenom životu prestonice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B68AB54-5876-4008-B31F-0D6349DF4F65}"/>
              </a:ext>
            </a:extLst>
          </p:cNvPr>
          <p:cNvSpPr/>
          <p:nvPr/>
        </p:nvSpPr>
        <p:spPr>
          <a:xfrm>
            <a:off x="9667982" y="4212404"/>
            <a:ext cx="1335640" cy="2671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0641D4-B5E2-4B85-AA04-7EAE54BE4F7E}"/>
              </a:ext>
            </a:extLst>
          </p:cNvPr>
          <p:cNvSpPr txBox="1"/>
          <p:nvPr/>
        </p:nvSpPr>
        <p:spPr>
          <a:xfrm>
            <a:off x="1447800" y="1152524"/>
            <a:ext cx="513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/>
              <a:t>Jevrejsko žensko društvo</a:t>
            </a:r>
          </a:p>
        </p:txBody>
      </p:sp>
    </p:spTree>
    <p:extLst>
      <p:ext uri="{BB962C8B-B14F-4D97-AF65-F5344CB8AC3E}">
        <p14:creationId xmlns:p14="http://schemas.microsoft.com/office/powerpoint/2010/main" val="109214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956E1BB-59CF-47E8-9D38-72903DC627C7}"/>
              </a:ext>
            </a:extLst>
          </p:cNvPr>
          <p:cNvSpPr/>
          <p:nvPr/>
        </p:nvSpPr>
        <p:spPr>
          <a:xfrm>
            <a:off x="2020411" y="269189"/>
            <a:ext cx="2741719" cy="7901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163B5A-6532-4334-99DB-21CC426ED268}"/>
              </a:ext>
            </a:extLst>
          </p:cNvPr>
          <p:cNvSpPr txBox="1"/>
          <p:nvPr/>
        </p:nvSpPr>
        <p:spPr>
          <a:xfrm>
            <a:off x="2275685" y="350465"/>
            <a:ext cx="214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/>
              <a:t>Jedidija Edija Buli (1834-1907)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6E7C193-D8AE-4038-BB2F-3846DE308656}"/>
              </a:ext>
            </a:extLst>
          </p:cNvPr>
          <p:cNvSpPr/>
          <p:nvPr/>
        </p:nvSpPr>
        <p:spPr>
          <a:xfrm>
            <a:off x="5229316" y="292688"/>
            <a:ext cx="2654423" cy="7901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A23DFE-BCA2-432A-8F0F-5E539E062453}"/>
              </a:ext>
            </a:extLst>
          </p:cNvPr>
          <p:cNvSpPr txBox="1"/>
          <p:nvPr/>
        </p:nvSpPr>
        <p:spPr>
          <a:xfrm>
            <a:off x="5285912" y="404717"/>
            <a:ext cx="213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/>
              <a:t>Luna/Luča/Leja </a:t>
            </a:r>
            <a:br>
              <a:rPr lang="sr-Latn-RS" b="1" dirty="0"/>
            </a:br>
            <a:r>
              <a:rPr lang="sr-Latn-RS" b="1" dirty="0"/>
              <a:t>(1837-1873)</a:t>
            </a:r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AC052541-87B4-40D5-BC0D-BD476043AE36}"/>
              </a:ext>
            </a:extLst>
          </p:cNvPr>
          <p:cNvSpPr/>
          <p:nvPr/>
        </p:nvSpPr>
        <p:spPr>
          <a:xfrm>
            <a:off x="8414551" y="299083"/>
            <a:ext cx="2654423" cy="7901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C439E15-7E2A-40AC-8074-F53B07C0837C}"/>
              </a:ext>
            </a:extLst>
          </p:cNvPr>
          <p:cNvSpPr txBox="1"/>
          <p:nvPr/>
        </p:nvSpPr>
        <p:spPr>
          <a:xfrm>
            <a:off x="8549195" y="401751"/>
            <a:ext cx="233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/>
              <a:t>Merkuša</a:t>
            </a:r>
            <a:r>
              <a:rPr lang="en-US" b="1" dirty="0"/>
              <a:t>, </a:t>
            </a:r>
            <a:r>
              <a:rPr lang="en-US" b="1" dirty="0" err="1"/>
              <a:t>ro</a:t>
            </a:r>
            <a:r>
              <a:rPr lang="sr-Latn-RS" b="1" dirty="0"/>
              <a:t>đ. Koen</a:t>
            </a:r>
            <a:br>
              <a:rPr lang="sr-Latn-RS" b="1" dirty="0"/>
            </a:br>
            <a:r>
              <a:rPr lang="sr-Latn-RS" b="1" dirty="0"/>
              <a:t>(1853-1934</a:t>
            </a:r>
            <a:r>
              <a:rPr lang="en-US" b="1" dirty="0"/>
              <a:t>)</a:t>
            </a:r>
          </a:p>
        </p:txBody>
      </p:sp>
      <p:sp>
        <p:nvSpPr>
          <p:cNvPr id="16" name="Right Bracket 15">
            <a:extLst>
              <a:ext uri="{FF2B5EF4-FFF2-40B4-BE49-F238E27FC236}">
                <a16:creationId xmlns="" xmlns:a16="http://schemas.microsoft.com/office/drawing/2014/main" id="{1D87AE92-64F9-44AA-AB27-D420A2AE4A01}"/>
              </a:ext>
            </a:extLst>
          </p:cNvPr>
          <p:cNvSpPr/>
          <p:nvPr/>
        </p:nvSpPr>
        <p:spPr>
          <a:xfrm rot="5400000">
            <a:off x="4229536" y="-241852"/>
            <a:ext cx="261762" cy="3169328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61DFED9-D19A-404B-BC51-C58F0911ADA5}"/>
              </a:ext>
            </a:extLst>
          </p:cNvPr>
          <p:cNvCxnSpPr>
            <a:cxnSpLocks/>
          </p:cNvCxnSpPr>
          <p:nvPr/>
        </p:nvCxnSpPr>
        <p:spPr>
          <a:xfrm>
            <a:off x="4447712" y="1473693"/>
            <a:ext cx="0" cy="168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E4F809D-3001-4001-B036-FB5EB7EE358E}"/>
              </a:ext>
            </a:extLst>
          </p:cNvPr>
          <p:cNvSpPr/>
          <p:nvPr/>
        </p:nvSpPr>
        <p:spPr>
          <a:xfrm>
            <a:off x="3463956" y="2552184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9A8991F-4C3F-42F1-8653-DDE0DCFB6129}"/>
              </a:ext>
            </a:extLst>
          </p:cNvPr>
          <p:cNvSpPr txBox="1"/>
          <p:nvPr/>
        </p:nvSpPr>
        <p:spPr>
          <a:xfrm>
            <a:off x="3718263" y="2579210"/>
            <a:ext cx="156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b="1" dirty="0"/>
              <a:t>Matilda</a:t>
            </a:r>
          </a:p>
          <a:p>
            <a:pPr algn="ctr"/>
            <a:r>
              <a:rPr lang="sr-Latn-RS" sz="1600" b="1" dirty="0"/>
              <a:t>(1860-1884)</a:t>
            </a:r>
            <a:endParaRPr lang="en-US" sz="1600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7CB3A69D-6CB1-4A03-B03A-31BDEB805EFB}"/>
              </a:ext>
            </a:extLst>
          </p:cNvPr>
          <p:cNvSpPr/>
          <p:nvPr/>
        </p:nvSpPr>
        <p:spPr>
          <a:xfrm>
            <a:off x="3444906" y="3448431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5B54C512-8317-45B1-857C-67CFABCB3DC8}"/>
              </a:ext>
            </a:extLst>
          </p:cNvPr>
          <p:cNvSpPr/>
          <p:nvPr/>
        </p:nvSpPr>
        <p:spPr>
          <a:xfrm>
            <a:off x="3442391" y="4272697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00EC6AD7-6179-4DB3-9C5E-D66ADCF59EF1}"/>
              </a:ext>
            </a:extLst>
          </p:cNvPr>
          <p:cNvSpPr/>
          <p:nvPr/>
        </p:nvSpPr>
        <p:spPr>
          <a:xfrm>
            <a:off x="3452304" y="5115001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F61807AF-D41B-468D-8511-106E6FD6D3C4}"/>
              </a:ext>
            </a:extLst>
          </p:cNvPr>
          <p:cNvSpPr/>
          <p:nvPr/>
        </p:nvSpPr>
        <p:spPr>
          <a:xfrm>
            <a:off x="3446367" y="5939267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5BB8A2A9-F79F-4D94-9CF0-3BC39F1BFDE3}"/>
              </a:ext>
            </a:extLst>
          </p:cNvPr>
          <p:cNvSpPr/>
          <p:nvPr/>
        </p:nvSpPr>
        <p:spPr>
          <a:xfrm>
            <a:off x="8757821" y="1462804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2C05B26A-2EC5-47D7-A073-094D54CA18AF}"/>
              </a:ext>
            </a:extLst>
          </p:cNvPr>
          <p:cNvSpPr/>
          <p:nvPr/>
        </p:nvSpPr>
        <p:spPr>
          <a:xfrm>
            <a:off x="8756025" y="2232576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D2F284C-9093-443A-8B4B-79F8ADE055F8}"/>
              </a:ext>
            </a:extLst>
          </p:cNvPr>
          <p:cNvSpPr/>
          <p:nvPr/>
        </p:nvSpPr>
        <p:spPr>
          <a:xfrm>
            <a:off x="8747445" y="3002348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07166D0A-BD84-499F-8714-AABCB2B04273}"/>
              </a:ext>
            </a:extLst>
          </p:cNvPr>
          <p:cNvSpPr/>
          <p:nvPr/>
        </p:nvSpPr>
        <p:spPr>
          <a:xfrm>
            <a:off x="8747445" y="3772120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1F6B36B0-FEF2-460B-9410-3A5594D96068}"/>
              </a:ext>
            </a:extLst>
          </p:cNvPr>
          <p:cNvSpPr/>
          <p:nvPr/>
        </p:nvSpPr>
        <p:spPr>
          <a:xfrm>
            <a:off x="8756025" y="5314693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C68A970-A1D1-4E9D-B9D3-D347C1EBE976}"/>
              </a:ext>
            </a:extLst>
          </p:cNvPr>
          <p:cNvSpPr/>
          <p:nvPr/>
        </p:nvSpPr>
        <p:spPr>
          <a:xfrm>
            <a:off x="8766697" y="6070124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35" name="Right Bracket 34">
            <a:extLst>
              <a:ext uri="{FF2B5EF4-FFF2-40B4-BE49-F238E27FC236}">
                <a16:creationId xmlns="" xmlns:a16="http://schemas.microsoft.com/office/drawing/2014/main" id="{5D39AEA2-91B7-474F-8807-90FCE79C5DB1}"/>
              </a:ext>
            </a:extLst>
          </p:cNvPr>
          <p:cNvSpPr/>
          <p:nvPr/>
        </p:nvSpPr>
        <p:spPr>
          <a:xfrm rot="5400000">
            <a:off x="6890320" y="-2248879"/>
            <a:ext cx="121791" cy="6906827"/>
          </a:xfrm>
          <a:prstGeom prst="rightBracke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6B89B675-5340-4C86-A933-1D51FEF99113}"/>
              </a:ext>
            </a:extLst>
          </p:cNvPr>
          <p:cNvCxnSpPr>
            <a:cxnSpLocks/>
          </p:cNvCxnSpPr>
          <p:nvPr/>
        </p:nvCxnSpPr>
        <p:spPr>
          <a:xfrm>
            <a:off x="9793466" y="1305017"/>
            <a:ext cx="0" cy="1686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4DA5036-0C95-41CF-8F50-EDDACB9B2842}"/>
              </a:ext>
            </a:extLst>
          </p:cNvPr>
          <p:cNvSpPr txBox="1"/>
          <p:nvPr/>
        </p:nvSpPr>
        <p:spPr>
          <a:xfrm>
            <a:off x="3746746" y="3464314"/>
            <a:ext cx="142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b="1" dirty="0"/>
              <a:t>Bencijon </a:t>
            </a:r>
            <a:br>
              <a:rPr lang="sr-Latn-RS" sz="1600" b="1" dirty="0"/>
            </a:br>
            <a:r>
              <a:rPr lang="sr-Latn-RS" sz="1600" b="1" dirty="0"/>
              <a:t>(1866-</a:t>
            </a:r>
            <a:r>
              <a:rPr lang="en-US" sz="1600" b="1" dirty="0"/>
              <a:t>1866</a:t>
            </a:r>
            <a:r>
              <a:rPr lang="sr-Latn-RS" sz="1600" b="1" dirty="0"/>
              <a:t>)</a:t>
            </a:r>
            <a:endParaRPr lang="en-US" sz="1600" b="1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D2C9217-5DEE-4B1B-A46B-7276D6F06AAF}"/>
              </a:ext>
            </a:extLst>
          </p:cNvPr>
          <p:cNvSpPr txBox="1"/>
          <p:nvPr/>
        </p:nvSpPr>
        <p:spPr>
          <a:xfrm>
            <a:off x="3809999" y="4359969"/>
            <a:ext cx="141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b="1" dirty="0"/>
              <a:t>Bencijon </a:t>
            </a:r>
          </a:p>
          <a:p>
            <a:pPr algn="ctr"/>
            <a:r>
              <a:rPr lang="sr-Latn-RS" sz="1600" b="1" dirty="0"/>
              <a:t>(1867-1933)</a:t>
            </a:r>
            <a:endParaRPr lang="en-US" sz="1600" b="1" dirty="0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5242D4E-8EE3-4656-8028-E351D2339D89}"/>
              </a:ext>
            </a:extLst>
          </p:cNvPr>
          <p:cNvSpPr txBox="1"/>
          <p:nvPr/>
        </p:nvSpPr>
        <p:spPr>
          <a:xfrm>
            <a:off x="3675724" y="5171641"/>
            <a:ext cx="1595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b="1" dirty="0"/>
              <a:t>muško</a:t>
            </a:r>
            <a:br>
              <a:rPr lang="sr-Latn-RS" sz="1600" b="1" dirty="0"/>
            </a:br>
            <a:r>
              <a:rPr lang="sr-Latn-RS" sz="1600" b="1" dirty="0"/>
              <a:t>(1</a:t>
            </a:r>
            <a:r>
              <a:rPr lang="en-US" sz="1600" b="1" dirty="0"/>
              <a:t>8</a:t>
            </a:r>
            <a:r>
              <a:rPr lang="sr-Latn-RS" sz="1600" b="1" dirty="0"/>
              <a:t>69)</a:t>
            </a:r>
            <a:endParaRPr lang="en-US" sz="1600" b="1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E0043A1F-A461-4118-A24D-92AB5798AD46}"/>
              </a:ext>
            </a:extLst>
          </p:cNvPr>
          <p:cNvSpPr txBox="1"/>
          <p:nvPr/>
        </p:nvSpPr>
        <p:spPr>
          <a:xfrm>
            <a:off x="3718263" y="5939667"/>
            <a:ext cx="1450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b="1" dirty="0"/>
              <a:t>Solomon</a:t>
            </a:r>
          </a:p>
          <a:p>
            <a:pPr algn="ctr"/>
            <a:r>
              <a:rPr lang="sr-Latn-RS" sz="1600" b="1" dirty="0"/>
              <a:t>(1871-1903)</a:t>
            </a:r>
            <a:endParaRPr lang="en-US" sz="1600" b="1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F981EC2-3C7A-4F3D-9074-93FEF1D95C76}"/>
              </a:ext>
            </a:extLst>
          </p:cNvPr>
          <p:cNvSpPr txBox="1"/>
          <p:nvPr/>
        </p:nvSpPr>
        <p:spPr>
          <a:xfrm>
            <a:off x="8866995" y="1570691"/>
            <a:ext cx="1921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/>
              <a:t>Jakov</a:t>
            </a:r>
            <a:r>
              <a:rPr lang="sr-Latn-RS" sz="1500" b="1" dirty="0"/>
              <a:t> Žak</a:t>
            </a:r>
            <a:br>
              <a:rPr lang="sr-Latn-RS" sz="1500" b="1" dirty="0"/>
            </a:br>
            <a:r>
              <a:rPr lang="sr-Latn-RS" sz="1500" b="1" dirty="0"/>
              <a:t>(1874-</a:t>
            </a:r>
            <a:r>
              <a:rPr lang="sr-Cyrl-RS" sz="1500" b="1" dirty="0"/>
              <a:t>1941/42</a:t>
            </a:r>
            <a:r>
              <a:rPr lang="sr-Cyrl-RS" sz="1500" dirty="0"/>
              <a:t>)</a:t>
            </a:r>
            <a:endParaRPr lang="en-US" sz="1500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01D7A9A-A65E-4D1F-9D69-2FE2C7CEF4EC}"/>
              </a:ext>
            </a:extLst>
          </p:cNvPr>
          <p:cNvSpPr txBox="1"/>
          <p:nvPr/>
        </p:nvSpPr>
        <p:spPr>
          <a:xfrm>
            <a:off x="8847743" y="2321727"/>
            <a:ext cx="1921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500" b="1" dirty="0"/>
              <a:t>Isak Hugo</a:t>
            </a:r>
          </a:p>
          <a:p>
            <a:pPr algn="ctr"/>
            <a:r>
              <a:rPr lang="sr-Latn-RS" sz="1500" b="1" dirty="0"/>
              <a:t>(1875-1941/42)</a:t>
            </a:r>
            <a:endParaRPr lang="en-US" sz="1500" b="1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2D32628-EF35-48F8-B17B-E0513125DDD6}"/>
              </a:ext>
            </a:extLst>
          </p:cNvPr>
          <p:cNvSpPr txBox="1"/>
          <p:nvPr/>
        </p:nvSpPr>
        <p:spPr>
          <a:xfrm>
            <a:off x="8856324" y="3110851"/>
            <a:ext cx="1921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500" b="1" dirty="0"/>
              <a:t>Menahem Moric</a:t>
            </a:r>
          </a:p>
          <a:p>
            <a:pPr algn="ctr"/>
            <a:r>
              <a:rPr lang="sr-Latn-RS" sz="1500" b="1" dirty="0"/>
              <a:t>(1876-</a:t>
            </a:r>
            <a:r>
              <a:rPr lang="en-US" sz="1500" b="1" dirty="0"/>
              <a:t>1936)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87CC5FBC-4F95-4CD5-B3E6-60C096141639}"/>
              </a:ext>
            </a:extLst>
          </p:cNvPr>
          <p:cNvSpPr txBox="1"/>
          <p:nvPr/>
        </p:nvSpPr>
        <p:spPr>
          <a:xfrm>
            <a:off x="9028590" y="3856213"/>
            <a:ext cx="15979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500" b="1" dirty="0"/>
              <a:t>Avram</a:t>
            </a:r>
          </a:p>
          <a:p>
            <a:pPr algn="ctr"/>
            <a:r>
              <a:rPr lang="sr-Latn-RS" sz="1500" b="1" dirty="0"/>
              <a:t>(1881-1931)</a:t>
            </a:r>
            <a:endParaRPr lang="en-US" sz="1500" b="1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320C9A6D-E77E-4589-943D-6BA7BF44FC85}"/>
              </a:ext>
            </a:extLst>
          </p:cNvPr>
          <p:cNvSpPr txBox="1"/>
          <p:nvPr/>
        </p:nvSpPr>
        <p:spPr>
          <a:xfrm>
            <a:off x="9028590" y="5372355"/>
            <a:ext cx="1526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500" b="1" dirty="0"/>
              <a:t>Hajim Henri</a:t>
            </a:r>
          </a:p>
          <a:p>
            <a:pPr algn="ctr"/>
            <a:r>
              <a:rPr lang="sr-Latn-RS" sz="1500" b="1" dirty="0"/>
              <a:t>(1885-1948)</a:t>
            </a:r>
            <a:endParaRPr lang="en-US" sz="1500" b="1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2B777BD-7DE9-430E-A735-3C16E45E7B9F}"/>
              </a:ext>
            </a:extLst>
          </p:cNvPr>
          <p:cNvSpPr txBox="1"/>
          <p:nvPr/>
        </p:nvSpPr>
        <p:spPr>
          <a:xfrm>
            <a:off x="8939813" y="6194639"/>
            <a:ext cx="1615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500" b="1" dirty="0"/>
              <a:t>Simha Sonja</a:t>
            </a:r>
          </a:p>
          <a:p>
            <a:pPr algn="ctr"/>
            <a:r>
              <a:rPr lang="sr-Latn-RS" sz="1500" b="1" dirty="0"/>
              <a:t>(1889-</a:t>
            </a:r>
            <a:r>
              <a:rPr lang="sr-Cyrl-RS" sz="1500" b="1" dirty="0"/>
              <a:t>?)</a:t>
            </a:r>
            <a:endParaRPr lang="en-US" sz="1500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AED51A42-5C92-471E-93A2-0EAE9A271CED}"/>
              </a:ext>
            </a:extLst>
          </p:cNvPr>
          <p:cNvSpPr/>
          <p:nvPr/>
        </p:nvSpPr>
        <p:spPr>
          <a:xfrm>
            <a:off x="8747445" y="4541892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3D4C58-B04E-4E65-9B0D-BDD941C9D784}"/>
              </a:ext>
            </a:extLst>
          </p:cNvPr>
          <p:cNvSpPr txBox="1"/>
          <p:nvPr/>
        </p:nvSpPr>
        <p:spPr>
          <a:xfrm>
            <a:off x="9028590" y="4581308"/>
            <a:ext cx="15103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Lea</a:t>
            </a:r>
            <a:br>
              <a:rPr lang="en-US" sz="1500" b="1" dirty="0"/>
            </a:br>
            <a:r>
              <a:rPr lang="en-US" sz="1500" b="1" dirty="0"/>
              <a:t>(1882-1885)</a:t>
            </a:r>
            <a:endParaRPr lang="en-GB" sz="1500" b="1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7CFC355B-718C-495B-A42F-2982F531BDEE}"/>
              </a:ext>
            </a:extLst>
          </p:cNvPr>
          <p:cNvSpPr/>
          <p:nvPr/>
        </p:nvSpPr>
        <p:spPr>
          <a:xfrm>
            <a:off x="3463956" y="1734455"/>
            <a:ext cx="2121762" cy="708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/>
              <a:t>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4CD7F8F-1C24-456D-829D-580BB84F6F40}"/>
              </a:ext>
            </a:extLst>
          </p:cNvPr>
          <p:cNvSpPr txBox="1"/>
          <p:nvPr/>
        </p:nvSpPr>
        <p:spPr>
          <a:xfrm>
            <a:off x="3658765" y="1930977"/>
            <a:ext cx="1926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600" b="1" dirty="0"/>
              <a:t>Bohora (?-?)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47881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151229-6EA1-49E7-8290-00641776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444" y="460446"/>
            <a:ext cx="3989231" cy="128089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s-ES" sz="2800" b="1" dirty="0" err="1">
                <a:solidFill>
                  <a:schemeClr val="tx1"/>
                </a:solidFill>
              </a:rPr>
              <a:t>Jedidija</a:t>
            </a:r>
            <a:r>
              <a:rPr lang="es-ES" sz="2800" b="1" dirty="0">
                <a:solidFill>
                  <a:schemeClr val="tx1"/>
                </a:solidFill>
              </a:rPr>
              <a:t> </a:t>
            </a:r>
            <a:r>
              <a:rPr lang="sr-Latn-RS" sz="2800" b="1" dirty="0">
                <a:solidFill>
                  <a:schemeClr val="tx1"/>
                </a:solidFill>
              </a:rPr>
              <a:t>E</a:t>
            </a:r>
            <a:r>
              <a:rPr lang="es-ES" sz="2800" b="1" dirty="0" err="1">
                <a:solidFill>
                  <a:schemeClr val="tx1"/>
                </a:solidFill>
              </a:rPr>
              <a:t>dija</a:t>
            </a:r>
            <a:r>
              <a:rPr lang="es-ES" sz="2800" b="1" dirty="0">
                <a:solidFill>
                  <a:schemeClr val="tx1"/>
                </a:solidFill>
              </a:rPr>
              <a:t> </a:t>
            </a:r>
            <a:r>
              <a:rPr lang="es-ES" sz="2800" b="1" dirty="0" err="1">
                <a:solidFill>
                  <a:schemeClr val="tx1"/>
                </a:solidFill>
              </a:rPr>
              <a:t>Buli</a:t>
            </a:r>
            <a:r>
              <a:rPr lang="es-ES" sz="2800" b="1" dirty="0">
                <a:solidFill>
                  <a:schemeClr val="tx1"/>
                </a:solidFill>
              </a:rPr>
              <a:t> </a:t>
            </a: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es-ES" sz="2000" b="1" dirty="0">
                <a:solidFill>
                  <a:schemeClr val="tx1"/>
                </a:solidFill>
              </a:rPr>
              <a:t>(1834-1907</a:t>
            </a:r>
            <a:r>
              <a:rPr lang="sr-Latn-RS" sz="2000" b="1" dirty="0">
                <a:solidFill>
                  <a:schemeClr val="tx1"/>
                </a:solidFill>
              </a:rPr>
              <a:t>)</a:t>
            </a:r>
            <a:r>
              <a:rPr lang="sr-Latn-RS" sz="2800" b="1" dirty="0">
                <a:solidFill>
                  <a:schemeClr val="tx1"/>
                </a:solidFill>
              </a:rPr>
              <a:t/>
            </a:r>
            <a:br>
              <a:rPr lang="sr-Latn-RS" sz="2800" b="1" dirty="0">
                <a:solidFill>
                  <a:schemeClr val="tx1"/>
                </a:solidFill>
              </a:rPr>
            </a:b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7FFBC6-8C27-43C5-BF66-0D6A43B00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4" r="15654"/>
          <a:stretch/>
        </p:blipFill>
        <p:spPr>
          <a:xfrm>
            <a:off x="8733034" y="0"/>
            <a:ext cx="3458966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0C47EBEE-D67D-4CB3-B198-AFB155B77D34}"/>
              </a:ext>
            </a:extLst>
          </p:cNvPr>
          <p:cNvSpPr txBox="1">
            <a:spLocks/>
          </p:cNvSpPr>
          <p:nvPr/>
        </p:nvSpPr>
        <p:spPr>
          <a:xfrm>
            <a:off x="919318" y="1588962"/>
            <a:ext cx="7413023" cy="4278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b="1" dirty="0">
                <a:solidFill>
                  <a:schemeClr val="tx1"/>
                </a:solidFill>
              </a:rPr>
              <a:t>Osnivač bankarske kuće Buli</a:t>
            </a:r>
          </a:p>
          <a:p>
            <a:r>
              <a:rPr lang="sr-Latn-RS" b="1" dirty="0">
                <a:solidFill>
                  <a:schemeClr val="tx1"/>
                </a:solidFill>
              </a:rPr>
              <a:t>Doprineo razvoju trgovačkih veza Srbije sa inostranstvom</a:t>
            </a:r>
          </a:p>
          <a:p>
            <a:r>
              <a:rPr lang="sr-Latn-RS" b="1" dirty="0">
                <a:solidFill>
                  <a:schemeClr val="tx1"/>
                </a:solidFill>
              </a:rPr>
              <a:t>Na predlog kneza Milana Obrenovića (</a:t>
            </a:r>
            <a:r>
              <a:rPr lang="en-US" b="1" dirty="0" err="1">
                <a:solidFill>
                  <a:schemeClr val="tx1"/>
                </a:solidFill>
              </a:rPr>
              <a:t>knez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Srbije</a:t>
            </a:r>
            <a:r>
              <a:rPr lang="en-US" b="1" dirty="0">
                <a:solidFill>
                  <a:schemeClr val="tx1"/>
                </a:solidFill>
              </a:rPr>
              <a:t> 1868-1882</a:t>
            </a:r>
            <a:r>
              <a:rPr lang="sr-Latn-RS" b="1" dirty="0">
                <a:solidFill>
                  <a:schemeClr val="tx1"/>
                </a:solidFill>
              </a:rPr>
              <a:t>) bio imenovan za knjaževog poslanika u Narodnoj skupštini 188</a:t>
            </a:r>
            <a:r>
              <a:rPr lang="en-US" b="1" dirty="0">
                <a:solidFill>
                  <a:schemeClr val="tx1"/>
                </a:solidFill>
              </a:rPr>
              <a:t>1</a:t>
            </a:r>
            <a:r>
              <a:rPr lang="sr-Latn-RS" b="1" dirty="0">
                <a:solidFill>
                  <a:schemeClr val="tx1"/>
                </a:solidFill>
              </a:rPr>
              <a:t>. godine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endParaRPr lang="sr-Latn-RS" b="1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Član komisije za građenje beogradskog vodovoda (svečano osvećenje i otvaranje vodovoda 1892.)</a:t>
            </a:r>
          </a:p>
          <a:p>
            <a:r>
              <a:rPr lang="sr-Latn-RS" b="1" dirty="0">
                <a:solidFill>
                  <a:schemeClr val="tx1"/>
                </a:solidFill>
              </a:rPr>
              <a:t>Član Eskontnog odbora Narodne banke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P</a:t>
            </a:r>
            <a:r>
              <a:rPr lang="en-US" b="1" dirty="0" err="1">
                <a:solidFill>
                  <a:schemeClr val="tx1"/>
                </a:solidFill>
              </a:rPr>
              <a:t>redsednik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Sefardske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jevrejske</a:t>
            </a:r>
            <a:r>
              <a:rPr lang="en-US" b="1" dirty="0">
                <a:solidFill>
                  <a:schemeClr val="tx1"/>
                </a:solidFill>
              </a:rPr>
              <a:t> op</a:t>
            </a:r>
            <a:r>
              <a:rPr lang="sr-Latn-RS" b="1" dirty="0">
                <a:solidFill>
                  <a:schemeClr val="tx1"/>
                </a:solidFill>
              </a:rPr>
              <a:t>štine u Beogradu od 1897. do 1907. godine</a:t>
            </a:r>
          </a:p>
          <a:p>
            <a:r>
              <a:rPr lang="sr-Latn-RS" b="1" dirty="0">
                <a:solidFill>
                  <a:schemeClr val="tx1"/>
                </a:solidFill>
              </a:rPr>
              <a:t>Odlikovanja: Orden Belog orla V stepena, Takovski krst V stepena, Medalja obnovljene Kraljevine</a:t>
            </a:r>
          </a:p>
          <a:p>
            <a:endParaRPr lang="sr-Latn-RS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439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568E8-DF68-47DB-8675-19550982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248"/>
            <a:ext cx="12191999" cy="1280890"/>
          </a:xfrm>
        </p:spPr>
        <p:txBody>
          <a:bodyPr>
            <a:normAutofit/>
          </a:bodyPr>
          <a:lstStyle/>
          <a:p>
            <a:pPr algn="ctr"/>
            <a:r>
              <a:rPr lang="sr-Latn-RS" sz="2800" b="1" dirty="0">
                <a:solidFill>
                  <a:schemeClr val="tx1"/>
                </a:solidFill>
              </a:rPr>
              <a:t>Sefardska sinagoga Bet Jisrael</a:t>
            </a:r>
            <a:br>
              <a:rPr lang="sr-Latn-RS" sz="2800" b="1" dirty="0">
                <a:solidFill>
                  <a:schemeClr val="tx1"/>
                </a:solidFill>
              </a:rPr>
            </a:br>
            <a:r>
              <a:rPr lang="sr-Latn-RS" sz="2000" b="1" dirty="0">
                <a:solidFill>
                  <a:schemeClr val="tx1"/>
                </a:solidFill>
              </a:rPr>
              <a:t>Polaganje kamena-temeljca, 10. maj 1907.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2E740D-5965-4523-BDAE-F4E6EEB0B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814" y="2757817"/>
            <a:ext cx="6683662" cy="3691036"/>
          </a:xfrm>
        </p:spPr>
        <p:txBody>
          <a:bodyPr>
            <a:normAutofit lnSpcReduction="10000"/>
          </a:bodyPr>
          <a:lstStyle/>
          <a:p>
            <a:pPr algn="just"/>
            <a:r>
              <a:rPr lang="sr-Latn-RS" b="1" dirty="0">
                <a:solidFill>
                  <a:schemeClr val="tx1"/>
                </a:solidFill>
              </a:rPr>
              <a:t>Polaganju prisustvovao Kralj Petar I, ali ne i Edija Buli koji je tada već bio jako bolestan (umro je 2. septembra u Beču)</a:t>
            </a:r>
          </a:p>
          <a:p>
            <a:pPr algn="just"/>
            <a:r>
              <a:rPr lang="sr-Latn-RS" b="1" dirty="0">
                <a:solidFill>
                  <a:schemeClr val="tx1"/>
                </a:solidFill>
              </a:rPr>
              <a:t>Povelja napisana na hebrejskom i srpskom: „U ime Boga! Pod vladom našeg uzvišenog i omiljenog Gospodara Nj. V. Kralja Petra I iz slavne dinastije Karađorđevića, a za vreme g. Nikole Pašića, predsednika Ministarstva, g. Andre Nikolića, ministra prosvete i crkvenih posala, g. Koste Glavinića, predsednika Opštine beogradske i g. Edije Bulija, predsednika Opštine jevrejske, postavljen je danas kamen temeljac ovoj sinagogi, koju podiže u Beogradu Opština sprskih Jevreja sefardskog obreda. Beograd, 10/5.1907. godine“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560B6EF-47CC-4752-A3F2-3F50A6B1E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6" y="1822873"/>
            <a:ext cx="4743557" cy="369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52952063-C850-4ED5-893D-63FF79340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763" y="35347"/>
            <a:ext cx="1856936" cy="2530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70085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4741</TotalTime>
  <Words>2381</Words>
  <Application>Microsoft Office PowerPoint</Application>
  <PresentationFormat>Widescreen</PresentationFormat>
  <Paragraphs>257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Century Gothic</vt:lpstr>
      <vt:lpstr>Wingdings 3</vt:lpstr>
      <vt:lpstr>Wisp</vt:lpstr>
      <vt:lpstr>Beogradska porodica Buli</vt:lpstr>
      <vt:lpstr>PowerPoint Presentation</vt:lpstr>
      <vt:lpstr>David Buli (1844-1907)</vt:lpstr>
      <vt:lpstr>Žalba Davida Bulija  protiv Skupa crkveno-školske jevrejske opštine, 1878.</vt:lpstr>
      <vt:lpstr>Sol Solči Buli  (1851-1907)  </vt:lpstr>
      <vt:lpstr>PowerPoint Presentation</vt:lpstr>
      <vt:lpstr>PowerPoint Presentation</vt:lpstr>
      <vt:lpstr>Jedidija Edija Buli  (1834-1907) </vt:lpstr>
      <vt:lpstr>Sefardska sinagoga Bet Jisrael Polaganje kamena-temeljca, 10. maj 1907.</vt:lpstr>
      <vt:lpstr>Galerija fresaka na mestu nekadašnje sinagoge  Bet Jisrael</vt:lpstr>
      <vt:lpstr>Ulice Cara Uroša i Kralja Petra (Dubrovačka) </vt:lpstr>
      <vt:lpstr>Dom sirote dece ul. Svetozara Markovića 72</vt:lpstr>
      <vt:lpstr>Jedidija Buli  utemeljivač Doma sirote dece 1891.</vt:lpstr>
      <vt:lpstr>PowerPoint Presentation</vt:lpstr>
      <vt:lpstr>Merkuša Buli  (1853-1934)  </vt:lpstr>
      <vt:lpstr>Jakov Žak Buli  (1874-1941/42)</vt:lpstr>
      <vt:lpstr>Kuća Žaka Bulija ul. Kralja Petra 58</vt:lpstr>
      <vt:lpstr>Projekti Stojana Titelbaha</vt:lpstr>
      <vt:lpstr>Hotel Rojal/Toplice ul. Kralja Petra 56</vt:lpstr>
      <vt:lpstr>Solomon Moni (de) Buli (1904-1968)</vt:lpstr>
      <vt:lpstr>PowerPoint Presentation</vt:lpstr>
      <vt:lpstr>Isak Hugo Buli (1875-1941/42)</vt:lpstr>
      <vt:lpstr>Dr Menahem Moric Buli (1876-1936) </vt:lpstr>
      <vt:lpstr>Beograd nekad i sad: Zdravlje u Beogradu Večernje novosti, 1915.</vt:lpstr>
      <vt:lpstr>Javna zahvalnost dr Moricu Buliju Večernje novosti, 1915.</vt:lpstr>
      <vt:lpstr>Personalni dosije dr Morica Bulija,  šefa Odseka bakteriološke laboratorije (1922)</vt:lpstr>
      <vt:lpstr>Sahrana dr Morica Bulija, 24. avgust 1936.</vt:lpstr>
      <vt:lpstr>Hajim Henri Buli (1885-1948)</vt:lpstr>
      <vt:lpstr>Vila Ilze (Elze) Buli ul. Teodora Drajzera 23 </vt:lpstr>
      <vt:lpstr>Bencion Buli  (1867-1933)  </vt:lpstr>
      <vt:lpstr>Srpska skupština u izbeglištvu na Krfu za vreme  Prvog svetskog rata</vt:lpstr>
      <vt:lpstr>PowerPoint Presentation</vt:lpstr>
      <vt:lpstr>PowerPoint Presentation</vt:lpstr>
      <vt:lpstr>Sahrana Bencijona Bulija, 23. avgust 1933. </vt:lpstr>
      <vt:lpstr>PowerPoint Presentation</vt:lpstr>
      <vt:lpstr>PowerPoint Presentation</vt:lpstr>
      <vt:lpstr>Testament Bencijona Bulija sastavljen u Beču 17. avgusta 1933.</vt:lpstr>
      <vt:lpstr>Vila Benciona Bulija</vt:lpstr>
      <vt:lpstr>Kuća Jakova Čelebonovića ul. Vuka Karadžića 18</vt:lpstr>
      <vt:lpstr>PowerPoint Presentation</vt:lpstr>
      <vt:lpstr>PowerPoint Presentation</vt:lpstr>
      <vt:lpstr>Robni magazin ul. Kralja Petra 16</vt:lpstr>
      <vt:lpstr>PowerPoint Presentation</vt:lpstr>
      <vt:lpstr>Plac sa zgradom ul. Kralja Petra 31</vt:lpstr>
      <vt:lpstr>Hartije od vrednosti</vt:lpstr>
      <vt:lpstr>Kućna pokretnost</vt:lpstr>
      <vt:lpstr>Nasledstvo Mazal Matilde Buli</vt:lpstr>
      <vt:lpstr>Naledstvo Sarine Ruso - sestra Matilde Buli - žena Davida Rusoa, bankara i direktora Beogradske banke</vt:lpstr>
      <vt:lpstr>Nasledstvo bratanaca Edija, Monija i Miše, brata dr Morica, sestre Sofije, sestričine Matilde Štrasberg, rođ. Albala, sestrića Isidora Albala, Rajka Rusoa </vt:lpstr>
      <vt:lpstr>Naledstvo raznih društava i jevrejskih opština</vt:lpstr>
      <vt:lpstr>„Fond Benciona i Matilde Buli –  u spomen njihovih roditelja“</vt:lpstr>
      <vt:lpstr>Grobnica porodice Buli Sefardsko groblje u Beogradu</vt:lpstr>
      <vt:lpstr>Grobnica porodice Buli Sefardsko groblje u Beogradu</vt:lpstr>
      <vt:lpstr>PowerPoint Presentation</vt:lpstr>
      <vt:lpstr>PowerPoint Presentation</vt:lpstr>
      <vt:lpstr>Portret Jedidije Edije Bulija ulje na platnu, 1904.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Barbi Barbi</dc:creator>
  <cp:lastModifiedBy>Raka Levi</cp:lastModifiedBy>
  <cp:revision>438</cp:revision>
  <dcterms:created xsi:type="dcterms:W3CDTF">2021-06-21T18:39:47Z</dcterms:created>
  <dcterms:modified xsi:type="dcterms:W3CDTF">2021-07-09T19:29:27Z</dcterms:modified>
</cp:coreProperties>
</file>